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68CA2F-752B-43B2-AE6B-323C94208F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FC9F5D-40AA-401A-9318-1E1C6B4D89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689915-D8DA-4876-B2CE-2994D24352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92D9BC3-BB3E-4CCB-B5D0-5A7FB71D47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5917BE8-884D-4E06-87BB-AD61562ADB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FAD6288-91DD-4B1D-A454-5CE7DBF447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AC46ECB-F200-48BF-873C-35EA337BDD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A75F99-1DD4-433E-BA85-1679D28AF7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F430B27-7E22-4B4E-9711-38516A9EFB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E6AC45-1511-4992-BBEC-65FFA8058D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8762A8-6AE3-4AC5-BFA9-A578421052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67010164110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40963" y="1262441"/>
            <a:ext cx="5916930" cy="16821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社会工作决策计划书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908996" y="2708076"/>
            <a:ext cx="1424940" cy="2472026"/>
          </a:xfrm>
          <a:prstGeom prst="rect">
            <a:avLst/>
          </a:prstGeom>
        </p:spPr>
        <p:txBody>
          <a:bodyPr vert="eaVert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18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153412" y="2708076"/>
            <a:ext cx="678180" cy="1586865"/>
          </a:xfrm>
          <a:prstGeom prst="rect">
            <a:avLst/>
          </a:prstGeom>
        </p:spPr>
        <p:txBody>
          <a:bodyPr vert="eaVert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9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937946" y="930592"/>
            <a:ext cx="4507230" cy="4996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问题分析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方案制定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方案评估与选择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资源与预算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时间安排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监控与评估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风险管理与应对措施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50116" y="1920284"/>
            <a:ext cx="5716905" cy="3177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96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68994" y="4026144"/>
            <a:ext cx="3735705" cy="5867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686960" y="2046014"/>
            <a:ext cx="683133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8583" b="8583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社区需求变化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社区需求的变化，如老龄化、城市化等，要求社会工作者调整服务内容和方式。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社会问题加剧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随着社会问题的加剧，如贫困、失业、犯罪等，社会工作的重要性日益凸显。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政府政策调整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政府对社会福利政策的调整，需要社会工作者根据新的政策要求制定相应的决策。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决策背景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8588" y="4047424"/>
            <a:ext cx="5505365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99673" y="4047424"/>
            <a:ext cx="5613739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99673" y="1935245"/>
            <a:ext cx="5613739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78588" y="1935245"/>
            <a:ext cx="5505365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14495" y="2158706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提高服务效率</a:t>
            </a:r>
          </a:p>
        </p:txBody>
      </p:sp>
      <p:sp>
        <p:nvSpPr>
          <p:cNvPr id="7" name="AutoShape 7"/>
          <p:cNvSpPr/>
          <p:nvPr/>
        </p:nvSpPr>
        <p:spPr>
          <a:xfrm>
            <a:off x="4208189" y="1910609"/>
            <a:ext cx="3775622" cy="3858888"/>
          </a:xfrm>
          <a:prstGeom prst="ellipse">
            <a:avLst/>
          </a:prstGeom>
          <a:gradFill>
            <a:gsLst>
              <a:gs pos="0">
                <a:schemeClr val="lt1">
                  <a:alpha val="100000"/>
                </a:schemeClr>
              </a:gs>
              <a:gs pos="100000">
                <a:schemeClr val="lt1">
                  <a:alpha val="10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954763" y="2673647"/>
            <a:ext cx="2282475" cy="233281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2366" y="3347887"/>
            <a:ext cx="927269" cy="98433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94053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098384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7811074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提升服务质量和效果，满足社区居民的需求和期望。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68342" y="2166108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改善服务质量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14495" y="4270522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扩大服务范围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68342" y="427792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加强团队合作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11059294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497434" y="1795882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098377" y="1797101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049615" y="5464454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666" y="5452263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11074" y="4762272"/>
            <a:ext cx="3267075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加强团队之间的协作与沟通，提升整体服务水平。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14495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通过优化工作流程和服务方式，提高社会工作的服务效率。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14495" y="4762272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拓展服务领域和覆盖范围，为更多人提供社会工作服务。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6" name="AutoShape 2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TextBox 4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决策目标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50116" y="1920284"/>
            <a:ext cx="5716905" cy="3177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96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68994" y="4026144"/>
            <a:ext cx="3735705" cy="5867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686960" y="2046014"/>
            <a:ext cx="683133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问题分析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问题识别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问题定义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明确问题的性质、范围和影响，对问题进行清晰、准确的界定。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问题识别方法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采用多种方法，如调查、观察、访谈等，收集相关信息，以便全面了解问题的实际情况。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根据问题的性质、紧迫性、影响程度等因素，制定相应的评价标准。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确定评价标准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根据评价标准对问题进行权重赋值，以便对问题进行重要性排序。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权重赋值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问题重要性排序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因果关系分析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分析问题之间的因果关系，找出问题的根源和影响因素。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成因分析方法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采用多种方法，如文献回顾、案例分析、专家咨询等，对问题进行深入的成因分析。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问题成因分析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50116" y="1920284"/>
            <a:ext cx="5716905" cy="3177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96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68994" y="4026144"/>
            <a:ext cx="3735705" cy="5867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686960" y="2046014"/>
            <a:ext cx="683133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方案制定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解决社区居民就业问题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通过开展职业技能培训、提供就业信息、搭建就业平台等方式，帮助社区居民提高就业能力，解决就业问题。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8969" r="2896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方案一：针对问题一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方案二：针对问题二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改善社区环境卫生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加强社区环境卫生管理，定期开展清洁活动，提高居民环保意识，改善社区环境卫生状况。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270200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829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56128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385959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270200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900031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027151" y="1991575"/>
            <a:ext cx="4600575" cy="1800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7151" y="3277450"/>
            <a:ext cx="4600575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加强社区文化建设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8180" y="1247318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75216" y="1261999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33522" y="1991575"/>
            <a:ext cx="4600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547810" y="3277450"/>
            <a:ext cx="4572000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组织文化活动、建设文化设施、培养文化人才等方式，加强社区文化建设，提高居民文化素养和归属感。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方案三：针对问题三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50116" y="1920284"/>
            <a:ext cx="5716905" cy="3177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96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68994" y="4026144"/>
            <a:ext cx="3735705" cy="5867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686960" y="2046014"/>
            <a:ext cx="683133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方案评估与选择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076105" y="2148223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TextBox 3"/>
          <p:cNvSpPr txBox="1"/>
          <p:nvPr/>
        </p:nvSpPr>
        <p:spPr>
          <a:xfrm>
            <a:off x="2130122" y="1133367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方案一目标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67265" y="1629392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提高社区居民的生活质量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869478" y="1627599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106151" y="1893154"/>
            <a:ext cx="513241" cy="513241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2454057" y="3429801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2508074" y="2414945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方案一实施方式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545217" y="2910971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开展社区活动，促进居民参与</a:t>
            </a:r>
          </a:p>
        </p:txBody>
      </p:sp>
      <p:sp>
        <p:nvSpPr>
          <p:cNvPr id="10" name="AutoShape 10"/>
          <p:cNvSpPr/>
          <p:nvPr/>
        </p:nvSpPr>
        <p:spPr>
          <a:xfrm rot="2700000">
            <a:off x="1247430" y="2909177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2076105" y="4711380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2130122" y="369652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方案一预期效果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67265" y="4192549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增强社区凝聚力，提高居民满意度</a:t>
            </a:r>
          </a:p>
        </p:txBody>
      </p:sp>
      <p:sp>
        <p:nvSpPr>
          <p:cNvPr id="14" name="AutoShape 14"/>
          <p:cNvSpPr/>
          <p:nvPr/>
        </p:nvSpPr>
        <p:spPr>
          <a:xfrm rot="2700000">
            <a:off x="869478" y="4190755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>
            <a:off x="2454057" y="5992957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2508074" y="4978101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方案一可行性评估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45217" y="5474127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实施难度较低，资源需求适中，有一定风险可控</a:t>
            </a:r>
          </a:p>
        </p:txBody>
      </p:sp>
      <p:sp>
        <p:nvSpPr>
          <p:cNvPr id="18" name="AutoShape 18"/>
          <p:cNvSpPr/>
          <p:nvPr/>
        </p:nvSpPr>
        <p:spPr>
          <a:xfrm rot="2700000">
            <a:off x="1247430" y="5472333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 rot="-2700000">
            <a:off x="1437430" y="3136214"/>
            <a:ext cx="604615" cy="604615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103936" y="4387558"/>
            <a:ext cx="575435" cy="575435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532320" y="5719567"/>
            <a:ext cx="474573" cy="47457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方案一评估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126123" y="2528325"/>
            <a:ext cx="1114261" cy="54949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5400000" flipH="1" flipV="1">
            <a:off x="3619708" y="2149584"/>
            <a:ext cx="2732229" cy="2732229"/>
          </a:xfrm>
          <a:custGeom>
            <a:rect l="l" t="t" r="r" b="b"/>
            <a:pathLst>
              <a:path w="1905000" h="1905000">
                <a:moveTo>
                  <a:pt x="0" y="1905000"/>
                </a:moveTo>
                <a:lnTo>
                  <a:pt x="0" y="809625"/>
                </a:lnTo>
                <a:cubicBezTo>
                  <a:pt x="0" y="372428"/>
                  <a:pt x="372428" y="0"/>
                  <a:pt x="809625" y="0"/>
                </a:cubicBezTo>
                <a:cubicBezTo>
                  <a:pt x="1182052" y="0"/>
                  <a:pt x="1619250" y="372428"/>
                  <a:pt x="1619250" y="809625"/>
                </a:cubicBezTo>
                <a:lnTo>
                  <a:pt x="1619250" y="952500"/>
                </a:lnTo>
                <a:lnTo>
                  <a:pt x="1905000" y="952500"/>
                </a:lnTo>
                <a:lnTo>
                  <a:pt x="1428750" y="1428750"/>
                </a:lnTo>
                <a:lnTo>
                  <a:pt x="952500" y="952500"/>
                </a:lnTo>
                <a:lnTo>
                  <a:pt x="1238250" y="952500"/>
                </a:lnTo>
                <a:lnTo>
                  <a:pt x="1238250" y="809625"/>
                </a:lnTo>
                <a:cubicBezTo>
                  <a:pt x="1238250" y="578168"/>
                  <a:pt x="1041082" y="381000"/>
                  <a:pt x="809625" y="381000"/>
                </a:cubicBezTo>
                <a:cubicBezTo>
                  <a:pt x="612457" y="381000"/>
                  <a:pt x="381000" y="612457"/>
                  <a:pt x="381000" y="809625"/>
                </a:cubicBezTo>
                <a:lnTo>
                  <a:pt x="381000" y="1905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5400000" flipH="1" flipV="1">
            <a:off x="3546556" y="2149584"/>
            <a:ext cx="2732229" cy="2732229"/>
          </a:xfrm>
          <a:custGeom>
            <a:rect l="l" t="t" r="r" b="b"/>
            <a:pathLst>
              <a:path w="1905000" h="1905000">
                <a:moveTo>
                  <a:pt x="0" y="1905000"/>
                </a:moveTo>
                <a:lnTo>
                  <a:pt x="0" y="809625"/>
                </a:lnTo>
                <a:cubicBezTo>
                  <a:pt x="0" y="372428"/>
                  <a:pt x="372428" y="0"/>
                  <a:pt x="809625" y="0"/>
                </a:cubicBezTo>
                <a:cubicBezTo>
                  <a:pt x="1182052" y="0"/>
                  <a:pt x="1619250" y="372428"/>
                  <a:pt x="1619250" y="809625"/>
                </a:cubicBezTo>
                <a:lnTo>
                  <a:pt x="1619250" y="952500"/>
                </a:lnTo>
                <a:lnTo>
                  <a:pt x="1905000" y="952500"/>
                </a:lnTo>
                <a:lnTo>
                  <a:pt x="1428750" y="1428750"/>
                </a:lnTo>
                <a:lnTo>
                  <a:pt x="952500" y="952500"/>
                </a:lnTo>
                <a:lnTo>
                  <a:pt x="1238250" y="952500"/>
                </a:lnTo>
                <a:lnTo>
                  <a:pt x="1238250" y="809625"/>
                </a:lnTo>
                <a:cubicBezTo>
                  <a:pt x="1238250" y="578168"/>
                  <a:pt x="1041082" y="381000"/>
                  <a:pt x="809625" y="381000"/>
                </a:cubicBezTo>
                <a:cubicBezTo>
                  <a:pt x="612457" y="381000"/>
                  <a:pt x="381000" y="612457"/>
                  <a:pt x="381000" y="809625"/>
                </a:cubicBezTo>
                <a:lnTo>
                  <a:pt x="381000" y="19050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683253" y="4332315"/>
            <a:ext cx="1526385" cy="54949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5400000">
            <a:off x="5886390" y="2530990"/>
            <a:ext cx="2732229" cy="2732229"/>
          </a:xfrm>
          <a:custGeom>
            <a:rect l="l" t="t" r="r" b="b"/>
            <a:pathLst>
              <a:path w="1905000" h="1905000">
                <a:moveTo>
                  <a:pt x="0" y="1905000"/>
                </a:moveTo>
                <a:lnTo>
                  <a:pt x="0" y="809625"/>
                </a:lnTo>
                <a:cubicBezTo>
                  <a:pt x="0" y="372428"/>
                  <a:pt x="372428" y="0"/>
                  <a:pt x="809625" y="0"/>
                </a:cubicBezTo>
                <a:cubicBezTo>
                  <a:pt x="1182052" y="0"/>
                  <a:pt x="1619250" y="372428"/>
                  <a:pt x="1619250" y="809625"/>
                </a:cubicBezTo>
                <a:lnTo>
                  <a:pt x="1619250" y="952500"/>
                </a:lnTo>
                <a:lnTo>
                  <a:pt x="1905000" y="952500"/>
                </a:lnTo>
                <a:lnTo>
                  <a:pt x="1428750" y="1428750"/>
                </a:lnTo>
                <a:lnTo>
                  <a:pt x="952500" y="952500"/>
                </a:lnTo>
                <a:lnTo>
                  <a:pt x="1238250" y="952500"/>
                </a:lnTo>
                <a:lnTo>
                  <a:pt x="1238250" y="809625"/>
                </a:lnTo>
                <a:cubicBezTo>
                  <a:pt x="1238250" y="578168"/>
                  <a:pt x="1041082" y="381000"/>
                  <a:pt x="809625" y="381000"/>
                </a:cubicBezTo>
                <a:cubicBezTo>
                  <a:pt x="612457" y="381000"/>
                  <a:pt x="381000" y="612457"/>
                  <a:pt x="381000" y="809625"/>
                </a:cubicBezTo>
                <a:lnTo>
                  <a:pt x="381000" y="1905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5400000">
            <a:off x="5959541" y="2528325"/>
            <a:ext cx="2732229" cy="2732229"/>
          </a:xfrm>
          <a:custGeom>
            <a:rect l="l" t="t" r="r" b="b"/>
            <a:pathLst>
              <a:path w="1905000" h="1905000">
                <a:moveTo>
                  <a:pt x="0" y="1905000"/>
                </a:moveTo>
                <a:lnTo>
                  <a:pt x="0" y="809625"/>
                </a:lnTo>
                <a:cubicBezTo>
                  <a:pt x="0" y="372428"/>
                  <a:pt x="372428" y="0"/>
                  <a:pt x="809625" y="0"/>
                </a:cubicBezTo>
                <a:cubicBezTo>
                  <a:pt x="1182052" y="0"/>
                  <a:pt x="1619250" y="372428"/>
                  <a:pt x="1619250" y="809625"/>
                </a:cubicBezTo>
                <a:lnTo>
                  <a:pt x="1619250" y="952500"/>
                </a:lnTo>
                <a:lnTo>
                  <a:pt x="1905000" y="952500"/>
                </a:lnTo>
                <a:lnTo>
                  <a:pt x="1428750" y="1428750"/>
                </a:lnTo>
                <a:lnTo>
                  <a:pt x="952500" y="952500"/>
                </a:lnTo>
                <a:lnTo>
                  <a:pt x="1238250" y="952500"/>
                </a:lnTo>
                <a:lnTo>
                  <a:pt x="1238250" y="809625"/>
                </a:lnTo>
                <a:cubicBezTo>
                  <a:pt x="1238250" y="578168"/>
                  <a:pt x="1041082" y="381000"/>
                  <a:pt x="809625" y="381000"/>
                </a:cubicBezTo>
                <a:cubicBezTo>
                  <a:pt x="612457" y="381000"/>
                  <a:pt x="381000" y="612457"/>
                  <a:pt x="381000" y="809625"/>
                </a:cubicBezTo>
                <a:lnTo>
                  <a:pt x="381000" y="19050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94806" y="2528325"/>
            <a:ext cx="1114261" cy="54949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241756" y="3047415"/>
            <a:ext cx="1251636" cy="1251636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333339" y="3138998"/>
            <a:ext cx="1068469" cy="106846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98609" y="3047415"/>
            <a:ext cx="1251636" cy="1251636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790192" y="3138998"/>
            <a:ext cx="1068469" cy="106846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056768" y="3395530"/>
            <a:ext cx="535319" cy="535319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619708" y="3455143"/>
            <a:ext cx="465990" cy="465990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471942" y="148813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方案二目标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71942" y="2025723"/>
            <a:ext cx="390583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改善社区环境卫生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71942" y="5128620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方案二可行性评估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71942" y="5650061"/>
            <a:ext cx="390583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实施难度较低，资源需求适中，风险可控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26047" y="5075080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方案二预期效果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506274" y="5596521"/>
            <a:ext cx="390583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提升社区环境整洁度，改善居民生活品质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926047" y="143459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方案二实施方式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506274" y="1972183"/>
            <a:ext cx="390583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组织志愿者定期清扫街道和绿化带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方案二评估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https://d.book118.com/167010164110006044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351E00"/>
      </a:dk1>
      <a:lt1>
        <a:srgbClr val="FFFBEF"/>
      </a:lt1>
      <a:dk2>
        <a:srgbClr val="000000"/>
      </a:dk2>
      <a:lt2>
        <a:srgbClr val="FFFFFF"/>
      </a:lt2>
      <a:accent1>
        <a:srgbClr val="AE681B"/>
      </a:accent1>
      <a:accent2>
        <a:srgbClr val="D99134"/>
      </a:accent2>
      <a:accent3>
        <a:srgbClr val="A34713"/>
      </a:accent3>
      <a:accent4>
        <a:srgbClr val="D67A5C"/>
      </a:accent4>
      <a:accent5>
        <a:srgbClr val="CE7F65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97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2024-09-19T00:07:30.484</cp:lastPrinted>
  <dcterms:created xsi:type="dcterms:W3CDTF">2024-09-18T16:07:30Z</dcterms:created>
  <dcterms:modified xsi:type="dcterms:W3CDTF">2024-09-18T16:07:32Z</dcterms:modified>
</cp:coreProperties>
</file>