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2ECF1-3DFF-46AD-B9DB-9FBDCDCFD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AB02F-4620-4226-AB54-0C051FB20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92BCC-2E21-44E8-AA97-BC41B15EE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3711D-4082-495E-997D-0471E804C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F3DB1-40D5-4664-9A68-A775932A7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B9012-5B99-4951-84EE-72DE0C32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9C21B-2F26-4C0B-95A0-AD1E2D87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F9BB8-5A1A-4A1D-9996-421322657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58086-348E-4B6C-9E04-4D8709521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52D2D-E8E8-4173-B789-ACC8B8AE3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5355C-8B3E-4F05-B592-CD9E67E6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4504211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99459" y="2838099"/>
            <a:ext cx="3789679" cy="709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52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春季招工方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28938" y="2657338"/>
            <a:ext cx="1431925" cy="2597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4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1452637" y="1468234"/>
            <a:ext cx="2303145" cy="2004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39728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方案背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9" name="table 9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52800"/>
                <a:gridCol w="3457575"/>
                <a:gridCol w="3378834"/>
              </a:tblGrid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548519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劳动力市场供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求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关系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608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1170464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地域差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异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3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42084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当前劳动力市场供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求关系紧张，企业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608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12463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同地区劳动力市场供需情况存在差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8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34464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招工难问题突出</a:t>
                      </a:r>
                      <a:r>
                        <a:rPr sz="1500" spc="-9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608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1551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异，部分地区招工压力较大</a:t>
                      </a:r>
                      <a:r>
                        <a:rPr sz="15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175"/>
                        </a:lnSpc>
                      </a:pPr>
                      <a:endParaRPr lang="Arial" altLang="Arial" sz="100"/>
                    </a:p>
                    <a:p>
                      <a:pPr marL="976220" algn="l" rtl="0" eaLnBrk="0">
                        <a:lnSpc>
                          <a:spcPct val="91000"/>
                        </a:lnSpc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技能结构失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衡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276279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技能结构失衡导致部分岗位招工</a:t>
                      </a:r>
                      <a:r>
                        <a:rPr sz="1500" spc="-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难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2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77803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高技能人才短缺</a:t>
                      </a:r>
                      <a:r>
                        <a:rPr sz="1500" spc="-10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textbox 10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6925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当前招工形势分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32" name="picture 3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33" name="textbox 3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34" name="picture 3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35" name="textbox 3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36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7" name="picture 3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春季招工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的重要性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9" name="textbox 59"/>
          <p:cNvSpPr/>
          <p:nvPr/>
        </p:nvSpPr>
        <p:spPr>
          <a:xfrm>
            <a:off x="1093784" y="4736824"/>
            <a:ext cx="2272029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77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94000"/>
              </a:lnSpc>
            </a:pPr>
            <a:r>
              <a:rPr sz="1500" spc="-9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春季是企业用工需求旺季</a:t>
            </a:r>
            <a:r>
              <a:rPr sz="1500" spc="-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此时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招工能够满足企业生   </a:t>
            </a:r>
            <a:r>
              <a:rPr sz="1500" spc="-6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产需要</a:t>
            </a: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0" name="textbox 60"/>
          <p:cNvSpPr/>
          <p:nvPr/>
        </p:nvSpPr>
        <p:spPr>
          <a:xfrm>
            <a:off x="4773849" y="4736824"/>
            <a:ext cx="2120264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77"/>
              </a:lnSpc>
            </a:pPr>
            <a:endParaRPr lang="Arial" altLang="Arial" sz="100"/>
          </a:p>
          <a:p>
            <a:pPr marL="12700" indent="1142" algn="l" rtl="0" eaLnBrk="0">
              <a:lnSpc>
                <a:spcPct val="94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招聘员工更容易融入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业文化，提高员工稳定 </a:t>
            </a:r>
            <a:r>
              <a:rPr sz="1500" spc="-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1" name="textbox 61"/>
          <p:cNvSpPr/>
          <p:nvPr/>
        </p:nvSpPr>
        <p:spPr>
          <a:xfrm>
            <a:off x="8476711" y="4735300"/>
            <a:ext cx="2118995" cy="454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29"/>
              </a:lnSpc>
            </a:pPr>
            <a:endParaRPr lang="Arial" altLang="Arial" sz="100"/>
          </a:p>
          <a:p>
            <a:pPr marL="15938" indent="-3238" algn="l" rtl="0" eaLnBrk="0">
              <a:lnSpc>
                <a:spcPct val="94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招工能够降低企业用 </a:t>
            </a:r>
            <a:r>
              <a:rPr sz="15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工成本，提高经济效益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2" name="textbox 62"/>
          <p:cNvSpPr/>
          <p:nvPr/>
        </p:nvSpPr>
        <p:spPr>
          <a:xfrm>
            <a:off x="4776240" y="3892943"/>
            <a:ext cx="275717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4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</a:t>
            </a:r>
            <a:r>
              <a:rPr sz="2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endParaRPr lang="Microsoft YaHei" altLang="Microsoft YaHei" sz="2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63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0B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5" name="textbox 65"/>
          <p:cNvSpPr/>
          <p:nvPr/>
        </p:nvSpPr>
        <p:spPr>
          <a:xfrm>
            <a:off x="1095289" y="3894487"/>
            <a:ext cx="275717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6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满足企业用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r>
              <a:rPr sz="2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endParaRPr lang="Microsoft YaHei" altLang="Microsoft YaHei" sz="2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66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608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8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textbox 69"/>
          <p:cNvSpPr/>
          <p:nvPr/>
        </p:nvSpPr>
        <p:spPr>
          <a:xfrm>
            <a:off x="8489532" y="3895001"/>
            <a:ext cx="2745739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降低用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工成本</a:t>
            </a:r>
            <a:r>
              <a:rPr sz="2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70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textbox 71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7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486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7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08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7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486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 rot="21600000">
            <a:off x="8309742" y="1097033"/>
            <a:ext cx="2912678" cy="3020751"/>
            <a:chExt cx="2912678" cy="3020751"/>
          </a:xfrm>
        </p:grpSpPr>
        <p:pic>
          <p:nvPicPr>
            <p:cNvPr id="79" name="picture 7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80" name="textbox 80"/>
            <p:cNvSpPr/>
            <p:nvPr/>
          </p:nvSpPr>
          <p:spPr>
            <a:xfrm>
              <a:off x="111331" y="2715434"/>
              <a:ext cx="1496060" cy="3479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83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高校毕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</a:t>
              </a:r>
              <a:endParaRPr lang="Microsoft YaHei" altLang="Microsoft YaHei" sz="23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639659" y="1134964"/>
            <a:ext cx="2912679" cy="2984001"/>
            <a:chExt cx="2912679" cy="2984001"/>
          </a:xfrm>
        </p:grpSpPr>
        <p:pic>
          <p:nvPicPr>
            <p:cNvPr id="81" name="picture 8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82" name="textbox 82"/>
            <p:cNvSpPr/>
            <p:nvPr/>
          </p:nvSpPr>
          <p:spPr>
            <a:xfrm>
              <a:off x="108971" y="2678093"/>
              <a:ext cx="1497964" cy="349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200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返乡农民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</a:t>
              </a:r>
              <a:endParaRPr lang="Microsoft YaHei" altLang="Microsoft YaHei" sz="2300"/>
            </a:p>
          </p:txBody>
        </p:sp>
      </p:grpSp>
      <p:pic>
        <p:nvPicPr>
          <p:cNvPr id="83" name="picture 8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8516483" y="4687404"/>
            <a:ext cx="21189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高校毕业生，提供良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好的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职业发展平台和福利 </a:t>
            </a:r>
            <a:r>
              <a:rPr sz="15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待遇，吸引他们就业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5" name="textbox 85"/>
          <p:cNvSpPr/>
          <p:nvPr/>
        </p:nvSpPr>
        <p:spPr>
          <a:xfrm>
            <a:off x="1441970" y="4687594"/>
            <a:ext cx="21189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10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年轻劳动力，提供适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合的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岗位和待遇，吸引他 </a:t>
            </a: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们加入企业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6" name="textbox 86"/>
          <p:cNvSpPr/>
          <p:nvPr/>
        </p:nvSpPr>
        <p:spPr>
          <a:xfrm>
            <a:off x="4846401" y="4687404"/>
            <a:ext cx="2118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24"/>
              </a:lnSpc>
            </a:pPr>
            <a:endParaRPr lang="Arial" altLang="Arial" sz="100"/>
          </a:p>
          <a:p>
            <a:pPr marL="12700" algn="l" rtl="0" eaLnBrk="0">
              <a:lnSpc>
                <a:spcPct val="106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春季返乡高峰，吸引 </a:t>
            </a: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返乡农民工就</a:t>
            </a:r>
            <a:r>
              <a:rPr sz="15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7" name="textbox 87"/>
          <p:cNvSpPr/>
          <p:nvPr/>
        </p:nvSpPr>
        <p:spPr>
          <a:xfrm>
            <a:off x="1249782" y="377504"/>
            <a:ext cx="226758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目标人群分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sp>
        <p:nvSpPr>
          <p:cNvPr id="88" name="textbox 88"/>
          <p:cNvSpPr/>
          <p:nvPr/>
        </p:nvSpPr>
        <p:spPr>
          <a:xfrm>
            <a:off x="1346561" y="3813943"/>
            <a:ext cx="1496060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年轻劳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23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89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608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92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608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95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0B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picture 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9" name="textbox 119"/>
          <p:cNvSpPr/>
          <p:nvPr/>
        </p:nvSpPr>
        <p:spPr>
          <a:xfrm>
            <a:off x="1452637" y="1470977"/>
            <a:ext cx="2303145" cy="2000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47"/>
              </a:lnSpc>
            </a:pPr>
            <a:endParaRPr lang="Arial" altLang="Arial" sz="100"/>
          </a:p>
          <a:p>
            <a:pPr marL="139728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方案目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21" name="picture 1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22" name="picture 1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23" name="textbox 123"/>
          <p:cNvSpPr/>
          <p:nvPr/>
        </p:nvSpPr>
        <p:spPr>
          <a:xfrm>
            <a:off x="528696" y="2244618"/>
            <a:ext cx="2844800" cy="13468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40"/>
              </a:lnSpc>
            </a:pPr>
            <a:endParaRPr lang="Arial" altLang="Arial" sz="100"/>
          </a:p>
          <a:p>
            <a:pPr marL="1494391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8"/>
              </a:spcBef>
            </a:pPr>
            <a:r>
              <a:rPr sz="1500" spc="-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通过市场调研，明确目标人</a:t>
            </a:r>
            <a:r>
              <a:rPr sz="15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marL="968628" indent="-955738" algn="l" rtl="0" eaLnBrk="0">
              <a:lnSpc>
                <a:spcPct val="106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招聘广告的针对性，吸引更   </a:t>
            </a:r>
            <a:r>
              <a:rPr sz="1500" spc="-1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多符合条件的应聘者</a:t>
            </a:r>
            <a:r>
              <a:rPr sz="1500" spc="-10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4" name="textbox 124"/>
          <p:cNvSpPr/>
          <p:nvPr/>
        </p:nvSpPr>
        <p:spPr>
          <a:xfrm>
            <a:off x="8725778" y="4338405"/>
            <a:ext cx="2880360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87"/>
              </a:lnSpc>
            </a:pPr>
            <a:endParaRPr lang="Arial" altLang="Arial" sz="100"/>
          </a:p>
          <a:p>
            <a:pPr marL="1741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12700" indent="4000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为招聘团队提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供专业培训，提高面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试和评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估的准确性，确保招到合适 </a:t>
            </a:r>
            <a:r>
              <a:rPr sz="1500" spc="-6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的人才。</a:t>
            </a:r>
            <a:endParaRPr lang="Microsoft YaHei" altLang="Microsoft YaHei" sz="1500"/>
          </a:p>
        </p:txBody>
      </p:sp>
      <p:sp>
        <p:nvSpPr>
          <p:cNvPr id="125" name="textbox 125"/>
          <p:cNvSpPr/>
          <p:nvPr/>
        </p:nvSpPr>
        <p:spPr>
          <a:xfrm>
            <a:off x="7405023" y="1533549"/>
            <a:ext cx="3034664" cy="1043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48"/>
              </a:lnSpc>
            </a:pPr>
            <a:endParaRPr lang="Arial" altLang="Arial" sz="100"/>
          </a:p>
          <a:p>
            <a:pPr marL="13871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优化招聘流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2700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简化招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聘流程，提高处理简历和面   </a:t>
            </a:r>
            <a:r>
              <a:rPr sz="15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试的效率，确保优秀人才不被遗漏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6" name="textbox 126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提高春季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招工成功率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picture 1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42" name="group 42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148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EFEED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9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608A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0" name="textbox 150"/>
            <p:cNvSpPr/>
            <p:nvPr/>
          </p:nvSpPr>
          <p:spPr>
            <a:xfrm>
              <a:off x="393671" y="660212"/>
              <a:ext cx="2690495" cy="14058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937"/>
                </a:lnSpc>
              </a:pPr>
              <a:endParaRPr lang="Arial" altLang="Arial" sz="100"/>
            </a:p>
            <a:p>
              <a:pPr marL="575732" algn="l" rtl="0" eaLnBrk="0">
                <a:lnSpc>
                  <a:spcPct val="93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优化招聘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</a:t>
              </a:r>
              <a:endParaRPr lang="Microsoft YaHei" altLang="Microsoft YaHei" sz="2000"/>
            </a:p>
            <a:p>
              <a:pPr algn="l" rtl="0" eaLnBrk="0">
                <a:lnSpc>
                  <a:spcPct val="186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1000"/>
                </a:lnSpc>
                <a:spcBef>
                  <a:spcPts val="453"/>
                </a:spcBef>
              </a:pPr>
              <a:r>
                <a:rPr sz="1500" spc="-1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</a:t>
              </a:r>
              <a:r>
                <a:rPr sz="1500" spc="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性价比高的招聘渠道，如社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059497" indent="-1044702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交媒体、</a:t>
              </a:r>
              <a:r>
                <a:rPr sz="1500" spc="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招聘网站等，降低招聘 </a:t>
              </a:r>
              <a:r>
                <a:rPr sz="1500" spc="-7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</a:t>
              </a:r>
              <a:r>
                <a:rPr sz="1500" spc="-6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51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46" name="group 46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152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EFEED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3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608A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4" name="textbox 154"/>
            <p:cNvSpPr/>
            <p:nvPr/>
          </p:nvSpPr>
          <p:spPr>
            <a:xfrm>
              <a:off x="298800" y="660468"/>
              <a:ext cx="2844164" cy="11309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601"/>
                </a:lnSpc>
              </a:pPr>
              <a:endParaRPr lang="Arial" altLang="Arial" sz="100"/>
            </a:p>
            <a:p>
              <a:pPr marL="672658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高效利用资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</a:t>
              </a:r>
              <a:endParaRPr lang="Microsoft YaHei" altLang="Microsoft YaHei" sz="20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95059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</a:t>
              </a:r>
              <a:r>
                <a:rPr sz="1500" spc="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安排招聘活动的场地、广告 </a:t>
              </a:r>
              <a:r>
                <a:rPr sz="1500" spc="-5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渠道等资源，提高资源使用效率</a:t>
              </a:r>
              <a:r>
                <a:rPr sz="1500" spc="-2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55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583448" y="2737289"/>
            <a:ext cx="3475165" cy="3074811"/>
            <a:chExt cx="3475165" cy="3074811"/>
          </a:xfrm>
        </p:grpSpPr>
        <p:grpSp>
          <p:nvGrpSpPr>
            <p:cNvPr id="50" name="group 50"/>
            <p:cNvGrpSpPr/>
            <p:nvPr/>
          </p:nvGrpSpPr>
          <p:grpSpPr>
            <a:xfrm rot="21600000">
              <a:off x="0" y="0"/>
              <a:ext cx="3475165" cy="3074811"/>
              <a:chExt cx="3475165" cy="3074811"/>
            </a:xfrm>
          </p:grpSpPr>
          <p:sp>
            <p:nvSpPr>
              <p:cNvPr id="156" name="path"/>
              <p:cNvSpPr/>
              <p:nvPr/>
            </p:nvSpPr>
            <p:spPr>
              <a:xfrm>
                <a:off x="9524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EFEED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7" name="path"/>
              <p:cNvSpPr/>
              <p:nvPr/>
            </p:nvSpPr>
            <p:spPr>
              <a:xfrm>
                <a:off x="0" y="0"/>
                <a:ext cx="3475165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4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608A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8" name="textbox 158"/>
            <p:cNvSpPr/>
            <p:nvPr/>
          </p:nvSpPr>
          <p:spPr>
            <a:xfrm>
              <a:off x="394050" y="662011"/>
              <a:ext cx="2689860" cy="11296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855"/>
                </a:lnSpc>
              </a:pPr>
              <a:endParaRPr lang="Arial" altLang="Arial" sz="100"/>
            </a:p>
            <a:p>
              <a:pPr marL="575609" algn="l" rtl="0" eaLnBrk="0">
                <a:lnSpc>
                  <a:spcPct val="92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608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</a:t>
              </a:r>
              <a:endParaRPr lang="Microsoft YaHei" altLang="Microsoft YaHei" sz="2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07759" indent="-95059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</a:t>
              </a:r>
              <a:r>
                <a:rPr sz="1500" spc="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业需求和市场情况，制定 </a:t>
              </a:r>
              <a:r>
                <a:rPr sz="1500" spc="-3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合理的招聘预算，避</a:t>
              </a:r>
              <a:r>
                <a:rPr sz="1500" spc="-2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</a:t>
              </a:r>
              <a:r>
                <a:rPr sz="1500" spc="0">
                  <a:solidFill>
                    <a:srgbClr val="0E0E0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浪费。</a:t>
              </a:r>
              <a:endParaRPr lang="Microsoft YaHei" altLang="Microsoft YaHei" sz="1500"/>
            </a:p>
          </p:txBody>
        </p:sp>
        <p:sp>
          <p:nvSpPr>
            <p:cNvPr id="159" name="rect"/>
            <p:cNvSpPr/>
            <p:nvPr/>
          </p:nvSpPr>
          <p:spPr>
            <a:xfrm>
              <a:off x="1459786" y="2787491"/>
              <a:ext cx="555593" cy="81705"/>
            </a:xfrm>
            <a:prstGeom prst="rect">
              <a:avLst/>
            </a:pr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0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1" name="path"/>
          <p:cNvSpPr/>
          <p:nvPr/>
        </p:nvSpPr>
        <p:spPr>
          <a:xfrm>
            <a:off x="1159773" y="993195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3" name="picture 16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164" name="picture 1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1" y="1416741"/>
            <a:ext cx="1475426" cy="1475427"/>
          </a:xfrm>
          <a:prstGeom prst="rect">
            <a:avLst/>
          </a:prstGeom>
        </p:spPr>
      </p:pic>
      <p:pic>
        <p:nvPicPr>
          <p:cNvPr id="165" name="picture 16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583317" y="1416741"/>
            <a:ext cx="1475426" cy="1475427"/>
          </a:xfrm>
          <a:prstGeom prst="rect">
            <a:avLst/>
          </a:prstGeom>
        </p:spPr>
      </p:pic>
      <p:sp>
        <p:nvSpPr>
          <p:cNvPr id="166" name="textbox 166"/>
          <p:cNvSpPr/>
          <p:nvPr/>
        </p:nvSpPr>
        <p:spPr>
          <a:xfrm>
            <a:off x="562348" y="325042"/>
            <a:ext cx="2955289" cy="499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408189" algn="l" rtl="0" eaLnBrk="0">
              <a:lnSpc>
                <a:spcPct val="90000"/>
              </a:lnSpc>
              <a:spcBef>
                <a:spcPts val="2"/>
              </a:spcBef>
              <a:tabLst>
                <a:tab pos="67818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降低招工成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167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3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5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6085348" y="1487973"/>
            <a:ext cx="5702300" cy="434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01"/>
              </a:lnSpc>
            </a:pPr>
            <a:endParaRPr lang="Arial" altLang="Arial" sz="100"/>
          </a:p>
          <a:p>
            <a:pPr marL="15585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提供良好的工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</a:t>
            </a:r>
            <a:endParaRPr lang="Microsoft YaHei" altLang="Microsoft YaHei" sz="2300"/>
          </a:p>
          <a:p>
            <a:pPr marL="17081" indent="-4381" algn="l" rtl="0" eaLnBrk="0">
              <a:lnSpc>
                <a:spcPct val="122000"/>
              </a:lnSpc>
              <a:spcBef>
                <a:spcPts val="1095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保工作场所安全、舒适，提供必要的设施和福利，提高员工的      </a:t>
            </a: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  <a:r>
              <a:rPr sz="15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5881" algn="l" rtl="0" eaLnBrk="0">
              <a:lnSpc>
                <a:spcPct val="92000"/>
              </a:lnSpc>
              <a:spcBef>
                <a:spcPts val="694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合理的薪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酬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待遇</a:t>
            </a:r>
            <a:endParaRPr lang="Microsoft YaHei" altLang="Microsoft YaHei" sz="2300"/>
          </a:p>
          <a:p>
            <a:pPr marL="17081" indent="-1905" algn="l" rtl="0" eaLnBrk="0">
              <a:lnSpc>
                <a:spcPct val="122000"/>
              </a:lnSpc>
              <a:spcBef>
                <a:spcPts val="1098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制定公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平、具有竞争力的薪酬体系，满足员工的基本需求，提高员   </a:t>
            </a: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工的忠诚度</a:t>
            </a:r>
            <a:r>
              <a:rPr sz="15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9424" algn="l" rtl="0" eaLnBrk="0">
              <a:lnSpc>
                <a:spcPct val="93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完善的培训和发展机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7042"/>
              </a:lnSpc>
            </a:pPr>
            <a:endParaRPr lang="Arial" altLang="Arial" sz="100"/>
          </a:p>
          <a:p>
            <a:pPr marL="14223" indent="4190" algn="l" rtl="0" eaLnBrk="0">
              <a:lnSpc>
                <a:spcPct val="122000"/>
              </a:lnSpc>
            </a:pP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为员工提供系统的培训和发展机会，帮助员工提升技能和职业</a:t>
            </a:r>
            <a:r>
              <a:rPr sz="15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展，  </a:t>
            </a: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增强员工的归属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感。</a:t>
            </a:r>
            <a:endParaRPr lang="Microsoft YaHei" altLang="Microsoft YaHei" sz="1500"/>
          </a:p>
        </p:txBody>
      </p:sp>
      <p:pic>
        <p:nvPicPr>
          <p:cNvPr id="189" name="picture 18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69006" y="1293634"/>
            <a:ext cx="4563023" cy="4563024"/>
          </a:xfrm>
          <a:prstGeom prst="rect">
            <a:avLst/>
          </a:prstGeom>
        </p:spPr>
      </p:pic>
      <p:sp>
        <p:nvSpPr>
          <p:cNvPr id="190" name="textbox 190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留存率</a:t>
            </a:r>
            <a:endParaRPr lang="Microsoft YaHei" altLang="Microsoft YaHei" sz="30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1452637" y="1470977"/>
            <a:ext cx="2303145" cy="2002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47"/>
              </a:lnSpc>
            </a:pPr>
            <a:endParaRPr lang="Arial" altLang="Arial" sz="100"/>
          </a:p>
          <a:p>
            <a:pPr marL="139728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" name="picture 2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14" name="picture 2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215" name="textbox 215"/>
          <p:cNvSpPr/>
          <p:nvPr/>
        </p:nvSpPr>
        <p:spPr>
          <a:xfrm>
            <a:off x="1314854" y="3708905"/>
            <a:ext cx="9611359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8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线上招聘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猎头公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</a:t>
            </a:r>
            <a:endParaRPr lang="Microsoft YaHei" altLang="Microsoft YaHei" sz="2000"/>
          </a:p>
        </p:txBody>
      </p:sp>
      <p:sp>
        <p:nvSpPr>
          <p:cNvPr id="216" name="textbox 216"/>
          <p:cNvSpPr/>
          <p:nvPr/>
        </p:nvSpPr>
        <p:spPr>
          <a:xfrm>
            <a:off x="780190" y="4828792"/>
            <a:ext cx="2081529" cy="919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1"/>
              </a:lnSpc>
            </a:pPr>
            <a:endParaRPr lang="Arial" altLang="Arial" sz="100"/>
          </a:p>
          <a:p>
            <a:pPr marL="108521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招聘网站、社交媒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体等平台发布招聘信息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17665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吸引更多求职者关注</a:t>
            </a:r>
            <a:r>
              <a:rPr sz="15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7" name="textbox 217"/>
          <p:cNvSpPr/>
          <p:nvPr/>
        </p:nvSpPr>
        <p:spPr>
          <a:xfrm>
            <a:off x="3748506" y="4828030"/>
            <a:ext cx="1927860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3"/>
              </a:lnSpc>
            </a:pPr>
            <a:endParaRPr lang="Arial" altLang="Arial" sz="100"/>
          </a:p>
          <a:p>
            <a:pPr marL="13271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与高校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合作，组织校园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会，发掘优秀应届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589724" algn="l" rtl="0" eaLnBrk="0">
              <a:lnSpc>
                <a:spcPct val="96000"/>
              </a:lnSpc>
              <a:spcBef>
                <a:spcPts val="1"/>
              </a:spcBef>
            </a:pPr>
            <a:r>
              <a:rPr sz="14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</a:t>
            </a:r>
            <a:r>
              <a:rPr sz="14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18" name="textbox 218"/>
          <p:cNvSpPr/>
          <p:nvPr/>
        </p:nvSpPr>
        <p:spPr>
          <a:xfrm>
            <a:off x="442263" y="318468"/>
            <a:ext cx="3075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9" name="textbox 239"/>
          <p:cNvSpPr/>
          <p:nvPr/>
        </p:nvSpPr>
        <p:spPr>
          <a:xfrm>
            <a:off x="6492623" y="5001576"/>
            <a:ext cx="2079625" cy="575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8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鼓励员工推荐优秀人才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9711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提高招聘成功率</a:t>
            </a: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0" name="textbox 240"/>
          <p:cNvSpPr/>
          <p:nvPr/>
        </p:nvSpPr>
        <p:spPr>
          <a:xfrm>
            <a:off x="9437929" y="4999480"/>
            <a:ext cx="1928495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高级职位，通过猎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4033" algn="l" rtl="0" eaLnBrk="0">
              <a:lnSpc>
                <a:spcPct val="90000"/>
              </a:lnSpc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头公司寻找合适人选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https://d.book118.com/167045042113006052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2024-09-26T03:00:41.735</cp:lastPrinted>
  <dcterms:created xsi:type="dcterms:W3CDTF">2024-09-25T19:00:41Z</dcterms:created>
  <dcterms:modified xsi:type="dcterms:W3CDTF">2024-09-25T19:00:43Z</dcterms:modified>
</cp:coreProperties>
</file>