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9144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66559-47BC-4B22-A1B6-B602A43E8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B4A04-BD8B-41CA-8F04-385710DEF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20D13-5A17-4839-AE29-1A6A5BFA9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4DBDA-E3B9-4903-9546-B11172BBA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7E018C-EDDB-492E-8F0B-4433E6371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771C98-E9CA-4284-AAC5-2F3A1064F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BCC4F4-9AA9-48A6-930C-F1B89FD06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E5D9E-51D9-4D66-A70C-00F09D3B7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60B58-951A-4F25-A8F7-B7A54F8B8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1E1BD-5E21-40EB-8E32-5FF942E76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D1542-A8A6-49D3-9962-72EB097C5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5pPr>
    </p:bodyStyle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17420" name=""/>
          <p:cNvSpPr/>
          <p:nvPr/>
        </p:nvSpPr>
        <p:spPr bwMode="ltGray">
          <a:xfrm>
            <a:off x="8859838" y="0"/>
            <a:ext cx="284162" cy="6188075"/>
          </a:xfrm>
          <a:prstGeom prst="rect">
            <a:avLst/>
          </a:prstGeom>
          <a:gradFill rotWithShape="1">
            <a:gsLst>
              <a:gs pos="0">
                <a:srgbClr val="339933">
                  <a:alpha val="75000"/>
                </a:srgbClr>
              </a:gs>
              <a:gs pos="100000">
                <a:srgbClr val="339933">
                  <a:alpha val="37000"/>
                  <a:gamma/>
                  <a:tint val="0"/>
                  <a:invGamma/>
                </a:srgbClr>
              </a:gs>
            </a:gsLst>
            <a:lin ang="5400000" scaled="1"/>
          </a:gradFill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7415" name=""/>
          <p:cNvSpPr/>
          <p:nvPr/>
        </p:nvSpPr>
        <p:spPr bwMode="ltGray">
          <a:xfrm>
            <a:off x="8461375" y="-6350"/>
            <a:ext cx="539750" cy="835025"/>
          </a:xfrm>
          <a:prstGeom prst="homePlate">
            <a:avLst>
              <a:gd name="adj" fmla="val 25000"/>
            </a:avLst>
          </a:prstGeom>
          <a:gradFill rotWithShape="1">
            <a:gsLst>
              <a:gs pos="0">
                <a:srgbClr val="E0B678">
                  <a:gamma/>
                  <a:shade val="76471"/>
                  <a:invGamma/>
                </a:srgbClr>
              </a:gs>
              <a:gs pos="100000">
                <a:srgbClr val="E0B678"/>
              </a:gs>
            </a:gsLst>
            <a:lin ang="0" scaled="1"/>
          </a:gradFill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7416" name=""/>
          <p:cNvSpPr/>
          <p:nvPr/>
        </p:nvSpPr>
        <p:spPr bwMode="ltGray">
          <a:xfrm>
            <a:off x="8145462" y="-6350"/>
            <a:ext cx="539750" cy="835025"/>
          </a:xfrm>
          <a:prstGeom prst="homePlate">
            <a:avLst>
              <a:gd name="adj" fmla="val 25000"/>
            </a:avLst>
          </a:prstGeom>
          <a:gradFill rotWithShape="1">
            <a:gsLst>
              <a:gs pos="0">
                <a:srgbClr val="E0B678">
                  <a:gamma/>
                  <a:shade val="76471"/>
                  <a:invGamma/>
                </a:srgbClr>
              </a:gs>
              <a:gs pos="100000">
                <a:srgbClr val="E0B678"/>
              </a:gs>
            </a:gsLst>
            <a:lin ang="0" scaled="1"/>
          </a:gradFill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7418" name=""/>
          <p:cNvSpPr/>
          <p:nvPr/>
        </p:nvSpPr>
        <p:spPr bwMode="ltGray">
          <a:xfrm>
            <a:off x="3676650" y="0"/>
            <a:ext cx="4208462" cy="833438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100000">
                <a:srgbClr val="E0B678"/>
              </a:gs>
            </a:gsLst>
            <a:lin ang="0" scaled="1"/>
          </a:gradFill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7419" name=""/>
          <p:cNvSpPr/>
          <p:nvPr/>
        </p:nvSpPr>
        <p:spPr bwMode="ltGray">
          <a:xfrm>
            <a:off x="7888288" y="0"/>
            <a:ext cx="427038" cy="835025"/>
          </a:xfrm>
          <a:prstGeom prst="homePlate">
            <a:avLst>
              <a:gd name="adj" fmla="val 25000"/>
            </a:avLst>
          </a:prstGeom>
          <a:gradFill rotWithShape="1">
            <a:gsLst>
              <a:gs pos="0">
                <a:srgbClr val="E0B678"/>
              </a:gs>
              <a:gs pos="100000">
                <a:srgbClr val="E0B678">
                  <a:gamma/>
                  <a:shade val="84314"/>
                  <a:invGamma/>
                </a:srgbClr>
              </a:gs>
            </a:gsLst>
            <a:lin ang="0" scaled="1"/>
          </a:gradFill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5300514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2" name=""/>
          <p:cNvSpPr/>
          <p:nvPr/>
        </p:nvSpPr>
        <p:spPr bwMode="black">
          <a:xfrm>
            <a:off x="1331912" y="1773238"/>
            <a:ext cx="6408738" cy="165576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>
            <a:no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sz="4000" b="1"/>
              <a:t>植物次生代谢物与天然食物</a:t>
            </a:r>
            <a:r>
              <a:rPr sz="4000"/>
              <a:t> </a:t>
            </a:r>
            <a:endParaRPr sz="4000"/>
          </a:p>
        </p:txBody>
      </p:sp>
      <p:sp>
        <p:nvSpPr>
          <p:cNvPr id="2053" name=""/>
          <p:cNvSpPr/>
          <p:nvPr/>
        </p:nvSpPr>
        <p:spPr bwMode="black">
          <a:xfrm>
            <a:off x="2987675" y="4221162"/>
            <a:ext cx="3168650" cy="5032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30000"/>
              </a:lnSpc>
              <a:spcBef>
                <a:spcPct val="20000"/>
              </a:spcBef>
            </a:pPr>
            <a:r>
              <a:rPr sz="1600">
                <a:ea typeface="黑体" pitchFamily="2" charset="-122"/>
              </a:rPr>
              <a:t>    </a:t>
            </a:r>
            <a:endParaRPr sz="1600"/>
          </a:p>
        </p:txBody>
      </p:sp>
      <p:sp>
        <p:nvSpPr>
          <p:cNvPr id="2054" name=""/>
          <p:cNvSpPr/>
          <p:nvPr/>
        </p:nvSpPr>
        <p:spPr>
          <a:xfrm>
            <a:off x="7092950" y="476250"/>
            <a:ext cx="1439862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800" b="1">
                <a:ea typeface="黑体" pitchFamily="2" charset="-122"/>
              </a:rPr>
              <a:t>LOGO</a:t>
            </a:r>
            <a:endParaRPr sz="2800" b="1">
              <a:ea typeface="黑体" pitchFamily="2" charset="-122"/>
            </a:endParaRPr>
          </a:p>
        </p:txBody>
      </p:sp>
      <p:sp>
        <p:nvSpPr>
          <p:cNvPr id="2055" name="TextBox 205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植物次生代谢物与天然食物共41页，您现在浏览的是第1页!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47" presetClass="entr" presetSubtype="0" dur="10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1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/>
      <p:bldP spid="2053" grpI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614" name=""/>
          <p:cNvSpPr/>
          <p:nvPr/>
        </p:nvSpPr>
        <p:spPr bwMode="white">
          <a:xfrm>
            <a:off x="1835150" y="1268412"/>
            <a:ext cx="3167062" cy="563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 altLang="en-US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r>
              <a:rPr sz="4000">
                <a:ea typeface="黑体" pitchFamily="2" charset="-122"/>
              </a:rPr>
              <a:t>主要内容</a:t>
            </a:r>
            <a:endParaRPr sz="4000">
              <a:ea typeface="黑体" pitchFamily="2" charset="-122"/>
            </a:endParaRPr>
          </a:p>
        </p:txBody>
      </p:sp>
      <p:sp>
        <p:nvSpPr>
          <p:cNvPr id="68676" name=""/>
          <p:cNvSpPr/>
          <p:nvPr/>
        </p:nvSpPr>
        <p:spPr>
          <a:xfrm>
            <a:off x="611188" y="2636838"/>
            <a:ext cx="583247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sz="3200" b="1"/>
              <a:t>节  天然食物</a:t>
            </a:r>
            <a:endParaRPr sz="3200" b="1"/>
          </a:p>
        </p:txBody>
      </p:sp>
      <p:sp>
        <p:nvSpPr>
          <p:cNvPr id="68677" name=""/>
          <p:cNvSpPr/>
          <p:nvPr/>
        </p:nvSpPr>
        <p:spPr>
          <a:xfrm>
            <a:off x="1547812" y="3789362"/>
            <a:ext cx="7056438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sz="3200" b="1"/>
              <a:t>第二节  天然食物中的抗癌活性成分</a:t>
            </a:r>
            <a:endParaRPr sz="3200" b="1"/>
          </a:p>
        </p:txBody>
      </p:sp>
      <p:sp>
        <p:nvSpPr>
          <p:cNvPr id="68678" name="TextBox 6867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植物次生代谢物与天然食物共41页，您现在浏览的是第2页!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36" name=""/>
          <p:cNvSpPr/>
          <p:nvPr/>
        </p:nvSpPr>
        <p:spPr bwMode="white">
          <a:xfrm>
            <a:off x="1187450" y="692150"/>
            <a:ext cx="4908550" cy="563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 altLang="en-US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r>
              <a:rPr sz="4000" b="1">
                <a:solidFill>
                  <a:schemeClr val="tx1"/>
                </a:solidFill>
              </a:rPr>
              <a:t>节  天然食物</a:t>
            </a:r>
            <a:br>
              <a:rPr b="1">
                <a:solidFill>
                  <a:schemeClr val="tx1"/>
                </a:solidFill>
              </a:rPr>
            </a:br>
            <a:endParaRPr b="1">
              <a:solidFill>
                <a:schemeClr val="tx1"/>
              </a:solidFill>
            </a:endParaRPr>
          </a:p>
        </p:txBody>
      </p:sp>
      <p:sp>
        <p:nvSpPr>
          <p:cNvPr id="69637" name=""/>
          <p:cNvSpPr/>
          <p:nvPr/>
        </p:nvSpPr>
        <p:spPr>
          <a:xfrm>
            <a:off x="1476375" y="1844675"/>
            <a:ext cx="5113338" cy="54260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3200" b="1"/>
              <a:t>一、天然食物的涵义</a:t>
            </a:r>
            <a:endParaRPr sz="3200" b="1"/>
          </a:p>
          <a:p>
            <a:pPr lvl="0">
              <a:lnSpc>
                <a:spcPct val="120000"/>
              </a:lnSpc>
            </a:pPr>
            <a:endParaRPr sz="3200" b="1"/>
          </a:p>
          <a:p>
            <a:pPr lvl="0">
              <a:lnSpc>
                <a:spcPct val="120000"/>
              </a:lnSpc>
            </a:pPr>
            <a:endParaRPr sz="3200" b="1"/>
          </a:p>
          <a:p>
            <a:pPr lvl="0">
              <a:lnSpc>
                <a:spcPct val="120000"/>
              </a:lnSpc>
            </a:pPr>
            <a:r>
              <a:rPr sz="3200" b="1"/>
              <a:t>二、药食同源</a:t>
            </a:r>
            <a:r>
              <a:rPr sz="3200"/>
              <a:t> </a:t>
            </a:r>
            <a:endParaRPr sz="3200" b="1"/>
          </a:p>
          <a:p>
            <a:pPr lvl="0">
              <a:lnSpc>
                <a:spcPct val="120000"/>
              </a:lnSpc>
            </a:pPr>
            <a:endParaRPr sz="3200" b="1"/>
          </a:p>
          <a:p>
            <a:pPr lvl="0">
              <a:lnSpc>
                <a:spcPct val="120000"/>
              </a:lnSpc>
            </a:pPr>
            <a:endParaRPr sz="3200" b="1"/>
          </a:p>
          <a:p>
            <a:pPr lvl="0">
              <a:lnSpc>
                <a:spcPct val="120000"/>
              </a:lnSpc>
            </a:pPr>
            <a:endParaRPr sz="3200" b="1"/>
          </a:p>
          <a:p>
            <a:pPr lvl="0">
              <a:lnSpc>
                <a:spcPct val="120000"/>
              </a:lnSpc>
            </a:pPr>
            <a:endParaRPr sz="3200" b="1"/>
          </a:p>
          <a:p>
            <a:pPr lvl="0">
              <a:lnSpc>
                <a:spcPct val="120000"/>
              </a:lnSpc>
            </a:pPr>
            <a:endParaRPr b="1"/>
          </a:p>
          <a:p>
            <a:pPr lvl="0">
              <a:lnSpc>
                <a:spcPct val="120000"/>
              </a:lnSpc>
            </a:pPr>
            <a:endParaRPr b="1"/>
          </a:p>
        </p:txBody>
      </p:sp>
      <p:sp>
        <p:nvSpPr>
          <p:cNvPr id="69638" name="TextBox 6963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植物次生代谢物与天然食物共41页，您现在浏览的是第3页!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1000"/>
                                        <p:tgtEl>
                                          <p:spTgt spid="69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2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b="1"/>
              <a:t>一、天然食物的涵义</a:t>
            </a:r>
            <a:endParaRPr b="1"/>
          </a:p>
        </p:txBody>
      </p:sp>
      <p:sp>
        <p:nvSpPr>
          <p:cNvPr id="81923" name=""/>
          <p:cNvSpPr/>
          <p:nvPr>
            <p:ph type="body" idx="4294967295"/>
          </p:nvPr>
        </p:nvSpPr>
        <p:spPr>
          <a:xfrm>
            <a:off x="457200" y="1600200"/>
            <a:ext cx="749935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食物</a:t>
            </a:r>
          </a:p>
          <a:p>
            <a:pPr lvl="0"/>
            <a:r>
              <a:t>天然食物</a:t>
            </a:r>
          </a:p>
          <a:p>
            <a:pPr lvl="0"/>
            <a:r>
              <a:t>药用食品(Pharm foods)＼健康食品(Healthy food)或功能食品 (Functional foods) </a:t>
            </a:r>
          </a:p>
        </p:txBody>
      </p:sp>
      <p:sp>
        <p:nvSpPr>
          <p:cNvPr id="81924" name="TextBox 8192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植物次生代谢物与天然食物共41页，您现在浏览的是第4页!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97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天然食物</a:t>
            </a:r>
          </a:p>
        </p:txBody>
      </p:sp>
      <p:sp>
        <p:nvSpPr>
          <p:cNvPr id="83971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       天然食物是指未经加工或无添加剂的食物，即具有以下特点的食物：</a:t>
            </a:r>
          </a:p>
          <a:p>
            <a:pPr lvl="0"/>
            <a:r>
              <a:t>（1）除营养成分外，均含有一种或几种次生代谢物，它们的含量一般不高。</a:t>
            </a:r>
          </a:p>
          <a:p>
            <a:pPr lvl="0"/>
            <a:r>
              <a:t>（2）这些次生代谢物具有明显的生理活性，能调节人体机能，具有防病治病功效。（3）长期服用无毒副作用，适合于人体保健。</a:t>
            </a:r>
          </a:p>
        </p:txBody>
      </p:sp>
      <p:sp>
        <p:nvSpPr>
          <p:cNvPr id="83972" name="TextBox 8397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植物次生代谢物与天然食物共41页，您现在浏览的是第5页!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01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二、药食同源</a:t>
            </a:r>
          </a:p>
        </p:txBody>
      </p:sp>
      <p:sp>
        <p:nvSpPr>
          <p:cNvPr id="86019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      早在1590年，我国药学家李时珍对苹果之类即有“食医有方”的论说，其著作《本草纲目》所载1892种生药中，有306种是食物，即既是食物又是药材，故有“药食同源”之说。</a:t>
            </a:r>
          </a:p>
        </p:txBody>
      </p:sp>
      <p:sp>
        <p:nvSpPr>
          <p:cNvPr id="86020" name="TextBox 8601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植物次生代谢物与天然食物共41页，您现在浏览的是第6页!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09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pic>
        <p:nvPicPr>
          <p:cNvPr id="89092" name=""/>
          <p:cNvPicPr/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89093" name="TextBox 8909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植物次生代谢物与天然食物共41页，您现在浏览的是第7页!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13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pic>
        <p:nvPicPr>
          <p:cNvPr id="91140" name=""/>
          <p:cNvPicPr/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91141" name="TextBox 9114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植物次生代谢物与天然食物共41页，您现在浏览的是第8页!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186" name=""/>
          <p:cNvSpPr/>
          <p:nvPr>
            <p:ph type="title"/>
          </p:nvPr>
        </p:nvSpPr>
        <p:spPr>
          <a:xfrm>
            <a:off x="250825" y="0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b="1">
                <a:solidFill>
                  <a:schemeClr val="tx1"/>
                </a:solidFill>
              </a:rPr>
              <a:t>一、大蒜中的次生代谢物</a:t>
            </a:r>
            <a:endParaRPr b="1">
              <a:solidFill>
                <a:schemeClr val="tx1"/>
              </a:solidFill>
            </a:endParaRPr>
          </a:p>
        </p:txBody>
      </p:sp>
      <p:sp>
        <p:nvSpPr>
          <p:cNvPr id="93187" name=""/>
          <p:cNvSpPr/>
          <p:nvPr>
            <p:ph type="body" idx="4294967295"/>
          </p:nvPr>
        </p:nvSpPr>
        <p:spPr>
          <a:xfrm>
            <a:off x="1403350" y="1773238"/>
            <a:ext cx="6553200" cy="27368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b="1"/>
              <a:t>（</a:t>
            </a:r>
            <a:r>
              <a:rPr b="1">
                <a:solidFill>
                  <a:srgbClr val="FFFF00"/>
                </a:solidFill>
              </a:rPr>
              <a:t>一）大蒜的开发与利用</a:t>
            </a:r>
            <a:endParaRPr b="1">
              <a:solidFill>
                <a:srgbClr val="FFFF00"/>
              </a:solidFill>
            </a:endParaRPr>
          </a:p>
          <a:p>
            <a:pPr lvl="0"/>
            <a:endParaRPr b="1">
              <a:solidFill>
                <a:srgbClr val="FFFF00"/>
              </a:solidFill>
            </a:endParaRPr>
          </a:p>
          <a:p>
            <a:pPr lvl="0"/>
            <a:r>
              <a:rPr b="1">
                <a:solidFill>
                  <a:srgbClr val="FFFF00"/>
                </a:solidFill>
              </a:rPr>
              <a:t>  (二)蒜氨酸的药理作用</a:t>
            </a:r>
            <a:endParaRPr b="1">
              <a:solidFill>
                <a:srgbClr val="FFFF00"/>
              </a:solidFill>
            </a:endParaRPr>
          </a:p>
        </p:txBody>
      </p:sp>
      <p:sp>
        <p:nvSpPr>
          <p:cNvPr id="93188" name="TextBox 9318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植物次生代谢物与天然食物共41页，您现在浏览的是第9页!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23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大蒜的开发历史</a:t>
            </a:r>
          </a:p>
        </p:txBody>
      </p:sp>
      <p:sp>
        <p:nvSpPr>
          <p:cNvPr id="95235" name=""/>
          <p:cNvSpPr/>
          <p:nvPr>
            <p:ph type="body" idx="4294967295"/>
          </p:nvPr>
        </p:nvSpPr>
        <p:spPr>
          <a:xfrm>
            <a:off x="457200" y="1600200"/>
            <a:ext cx="8229600" cy="4781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400"/>
              <a:t>         大蒜为百合科植物百合的鳞茎，用于人畜疾病的治疗和食物调味品具有悠久的历史。</a:t>
            </a:r>
            <a:endParaRPr sz="2400"/>
          </a:p>
          <a:p>
            <a:pPr lvl="0">
              <a:lnSpc>
                <a:spcPct val="80000"/>
              </a:lnSpc>
            </a:pPr>
            <a:r>
              <a:rPr sz="2400"/>
              <a:t>      早在古罗马时代，人们在食用大蒜的同时，将其当作驱避瘟疫、防治肠道疾病的良药。</a:t>
            </a:r>
            <a:endParaRPr sz="2400"/>
          </a:p>
          <a:p>
            <a:pPr lvl="0">
              <a:lnSpc>
                <a:spcPct val="80000"/>
              </a:lnSpc>
            </a:pPr>
            <a:r>
              <a:rPr sz="2400"/>
              <a:t>      在我国西汉时，张褰出使西域，带回了大蒜。</a:t>
            </a:r>
            <a:endParaRPr sz="2400"/>
          </a:p>
          <a:p>
            <a:pPr lvl="0">
              <a:lnSpc>
                <a:spcPct val="80000"/>
              </a:lnSpc>
            </a:pPr>
            <a:r>
              <a:rPr sz="2400"/>
              <a:t>       东汉末年，名医华信将大蒜入药为人治病，取得了显著疗效。</a:t>
            </a:r>
            <a:endParaRPr sz="2400"/>
          </a:p>
          <a:p>
            <a:pPr lvl="0">
              <a:lnSpc>
                <a:spcPct val="80000"/>
              </a:lnSpc>
            </a:pPr>
            <a:r>
              <a:rPr sz="2400"/>
              <a:t>     《唐本草》中说：蒜能“下气、消谷、化肉”。</a:t>
            </a:r>
            <a:endParaRPr sz="2400"/>
          </a:p>
          <a:p>
            <a:pPr lvl="0">
              <a:lnSpc>
                <a:spcPct val="80000"/>
              </a:lnSpc>
            </a:pPr>
            <a:r>
              <a:rPr sz="2400"/>
              <a:t>      清代的《随自居饮食谱》等书籍中，都记载有大蒜的治疗功能。中医认为大蒜性温，味辛辣，有下气、消肿、解毒、杀虫、除风、清热、散痈、清毒、止痢等诸多功效。</a:t>
            </a:r>
            <a:endParaRPr sz="2400"/>
          </a:p>
          <a:p>
            <a:pPr lvl="0">
              <a:lnSpc>
                <a:spcPct val="80000"/>
              </a:lnSpc>
            </a:pPr>
            <a:r>
              <a:rPr sz="2400"/>
              <a:t>        事实上，它早已用作蔬菜和草药。许多实验证明，大蒜中的大蒜素、大蒜新素、大蒜烯醇等非极性单体是优良的抗菌、抗病毒的化合物。</a:t>
            </a:r>
            <a:endParaRPr sz="2400"/>
          </a:p>
        </p:txBody>
      </p:sp>
      <p:sp>
        <p:nvSpPr>
          <p:cNvPr id="95236" name="TextBox 9523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植物次生代谢物与天然食物共41页，您现在浏览的是第10页!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30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大蒜抗癌</a:t>
            </a:r>
          </a:p>
        </p:txBody>
      </p:sp>
      <p:sp>
        <p:nvSpPr>
          <p:cNvPr id="98307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我国20世纪70年代发现，长江以北胃癌死亡率最低的4个县中，占位的山东苍山县盛产入蒜，其余的3个县是山东的邹县、泅水和安微的固镇，这三个县也都有较普遍的种植和食用大蒜的习惯。</a:t>
            </a:r>
          </a:p>
        </p:txBody>
      </p:sp>
      <p:sp>
        <p:nvSpPr>
          <p:cNvPr id="98308" name="TextBox 9830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植物次生代谢物与天然食物共41页，您现在浏览的是第11页!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35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大蒜的现代药理研究</a:t>
            </a:r>
          </a:p>
        </p:txBody>
      </p:sp>
      <p:sp>
        <p:nvSpPr>
          <p:cNvPr id="100355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       现代药理研究证明，亚硝胺是一类强烈致癌物质，它是胃、食管、肝、鼻和咽喉发生癌变的原因之一。亚硝胺可以在自然界中存在，也可在胃内合成。多吃大蒜、可以降低胃内亚硝酸的含量，阻断和减少亚硝胺的合成。</a:t>
            </a:r>
          </a:p>
        </p:txBody>
      </p:sp>
      <p:sp>
        <p:nvSpPr>
          <p:cNvPr id="100356" name="TextBox 10035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植物次生代谢物与天然食物共41页，您现在浏览的是第12页!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42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饲料</a:t>
            </a:r>
          </a:p>
        </p:txBody>
      </p:sp>
      <p:sp>
        <p:nvSpPr>
          <p:cNvPr id="103427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饲料(饵)料中添加大蒜可增强胃液分泌，促进胃肠蠕动，刺激食欲，促进机体生长。仔猪饲料中添加2％~5％的大蒜粉，肉用仔鸡饲料中添加3％~5％的生大蒜、均可提高饲料的适口性。用大蒜渣喂猪日重可提高20％以上，饲料中添加大蒜可提高鲤鱼、罗非鱼、雏鸡的成活率，也可提高种鸡的受精率、产蛋率，添加大蒜还可改善肉的品质。</a:t>
            </a:r>
          </a:p>
        </p:txBody>
      </p:sp>
      <p:sp>
        <p:nvSpPr>
          <p:cNvPr id="103428" name="TextBox 10342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植物次生代谢物与天然食物共41页，您现在浏览的是第13页!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47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保鲜</a:t>
            </a:r>
          </a:p>
        </p:txBody>
      </p:sp>
      <p:sp>
        <p:nvSpPr>
          <p:cNvPr id="105475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     大蒜可提高果品的贮藏保鲜效果。山楂经5％，10％和15％大蒜浸提液处理，其好果率均显若高于对照组，其中以10％浓度处理最好。</a:t>
            </a:r>
          </a:p>
          <a:p>
            <a:pPr lvl="0"/>
            <a:r>
              <a:t>      大蒜可延长肉类食品的保鲜期，宰前注射30％大蒜注射液，能延长鸡侗体保鲜期。大蒜提取液对鱼肉中的肠炎弧菌有抗菌作用，且抗菌活性随浓度增高而增强。</a:t>
            </a:r>
          </a:p>
        </p:txBody>
      </p:sp>
      <p:sp>
        <p:nvSpPr>
          <p:cNvPr id="105476" name="TextBox 10547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植物次生代谢物与天然食物共41页，您现在浏览的是第14页!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52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(二)蒜氨酸的药理作用</a:t>
            </a:r>
          </a:p>
        </p:txBody>
      </p:sp>
      <p:pic>
        <p:nvPicPr>
          <p:cNvPr id="10752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042988" y="2276475"/>
            <a:ext cx="7705725" cy="25685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7525" name="TextBox 10752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植物次生代谢物与天然食物共41页，您现在浏览的是第15页!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57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b="1"/>
              <a:t>二、大豆中的异黄酮类化合物</a:t>
            </a:r>
            <a:endParaRPr b="1"/>
          </a:p>
        </p:txBody>
      </p:sp>
      <p:sp>
        <p:nvSpPr>
          <p:cNvPr id="109571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汉代(公元二世纪)的《神农本草经》首次记载了大豆及其药用价值。流行病学调查发现，长期食用大豆的东南亚人群中，癌症、心血管疾病的发生率明显低于西方。近年来研究表明，大豆和豆制品民有广泛的生物功效，如防治癌症、降低血脂、抗动脉粥佯硬化症、改善妇女更年期综合症状、防止鼻出血综合症等，这些功效均与大豆中的异黄酮密切相关。</a:t>
            </a:r>
          </a:p>
        </p:txBody>
      </p:sp>
      <p:sp>
        <p:nvSpPr>
          <p:cNvPr id="109572" name="TextBox 10957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植物次生代谢物与天然食物共41页，您现在浏览的是第16页!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61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大豆异黄酮的药理作用</a:t>
            </a:r>
          </a:p>
        </p:txBody>
      </p:sp>
      <p:sp>
        <p:nvSpPr>
          <p:cNvPr id="111619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2098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研究表明，大豆异黄酮的药理作用主要有下列五种:</a:t>
            </a:r>
          </a:p>
          <a:p>
            <a:pPr lvl="0"/>
            <a:r>
              <a:t>1、抗肿瘤作用</a:t>
            </a:r>
          </a:p>
          <a:p>
            <a:pPr lvl="0"/>
            <a:r>
              <a:t>2、降血脂及抑制动脉粥样硬化形成</a:t>
            </a:r>
          </a:p>
          <a:p>
            <a:pPr lvl="0"/>
            <a:r>
              <a:t>3、雌激素祥作用及对更年期综合症作用 </a:t>
            </a:r>
          </a:p>
          <a:p>
            <a:pPr lvl="0"/>
            <a:r>
              <a:t>4、免疫系统的作用</a:t>
            </a:r>
          </a:p>
          <a:p>
            <a:pPr lvl="0"/>
            <a:r>
              <a:t>5、抗炎作用</a:t>
            </a:r>
          </a:p>
        </p:txBody>
      </p:sp>
      <p:sp>
        <p:nvSpPr>
          <p:cNvPr id="111620" name="TextBox 11161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植物次生代谢物与天然食物共41页，您现在浏览的是第17页!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66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苦瓜的药效</a:t>
            </a:r>
          </a:p>
        </p:txBody>
      </p:sp>
      <p:sp>
        <p:nvSpPr>
          <p:cNvPr id="113667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2800"/>
              <a:t>       苦瓜具有清暑清热、明目解毒之功效，用于热病烦渴、中暑、痢疾、赤眼疼痛、痈肿丹毒、恶疮等症的治疗，在印度还用于治疗糖尿病。木鳖的种子木鳖子作为一种中药材载入我国药典，具有散结消肿、攻毒疗疮的功能。喷瓜的口服煎剂在希腊民间用于治疗各种癌症。 </a:t>
            </a:r>
            <a:endParaRPr sz="2800"/>
          </a:p>
          <a:p>
            <a:pPr lvl="0"/>
            <a:r>
              <a:rPr sz="2800"/>
              <a:t>       近年来，随着苦瓜属植物次生代谢物的降糖、抗肿瘤及抗病毒等药理活性的发现，引起了人们的极大关注。 </a:t>
            </a:r>
            <a:endParaRPr sz="2800"/>
          </a:p>
        </p:txBody>
      </p:sp>
      <p:sp>
        <p:nvSpPr>
          <p:cNvPr id="113668" name="TextBox 11366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植物次生代谢物与天然食物共41页，您现在浏览的是第18页!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71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sz="4000"/>
              <a:t>(二)药理作用</a:t>
            </a:r>
            <a:br>
              <a:rPr sz="4000"/>
            </a:br>
            <a:endParaRPr sz="4000"/>
          </a:p>
        </p:txBody>
      </p:sp>
      <p:sp>
        <p:nvSpPr>
          <p:cNvPr id="115715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1．降糖作用</a:t>
            </a:r>
          </a:p>
          <a:p>
            <a:pPr lvl="0"/>
            <a:r>
              <a:t>2、抗肿瘤作用</a:t>
            </a:r>
          </a:p>
          <a:p>
            <a:pPr lvl="0"/>
            <a:r>
              <a:t>3、抗病毒作用</a:t>
            </a:r>
          </a:p>
          <a:p>
            <a:pPr lvl="0"/>
            <a:r>
              <a:t>4、抗生育作用</a:t>
            </a:r>
          </a:p>
          <a:p>
            <a:pPr lvl="0"/>
            <a:r>
              <a:t>5、调节免疫、抗菌、镇痛、抗脂肪分解、降压等作用</a:t>
            </a:r>
          </a:p>
        </p:txBody>
      </p:sp>
      <p:sp>
        <p:nvSpPr>
          <p:cNvPr id="115716" name="TextBox 11571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植物次生代谢物与天然食物共41页，您现在浏览的是第19页!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76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sz="4000" b="1"/>
              <a:t>四、葡萄、花生中的次生代谢物——白藜芦醇</a:t>
            </a:r>
            <a:r>
              <a:rPr sz="4000"/>
              <a:t> </a:t>
            </a:r>
            <a:endParaRPr sz="4000"/>
          </a:p>
        </p:txBody>
      </p:sp>
      <p:sp>
        <p:nvSpPr>
          <p:cNvPr id="117763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        白藜芦醇（简称Res）是1940年首次从毛叶葫芦的根部分得的。最初是作为葡萄属植物的抗逆物质—植物抗毒素而被发现，以后又相继在葡萄科（爬山虎属、山葡萄属)、百合科(葫芦属)、蓼科(蓼属、大黄属)、豆科(槐属、花生属、三叶草属、羊蹄甲属、冬青属)、伞形科(棱子芹属)、莎草科(苔属)、棕榈科(海枣属)、买麻藤科(买麻藤属)等多种植物中发现。</a:t>
            </a:r>
          </a:p>
        </p:txBody>
      </p:sp>
      <p:sp>
        <p:nvSpPr>
          <p:cNvPr id="117764" name="TextBox 11776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植物次生代谢物与天然食物共41页，您现在浏览的是第20页!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https://d.book118.com/167053005141006033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自定义设计方案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6">
      <vt:lpstr>Arial</vt:lpstr>
      <vt:lpstr>Calibri</vt:lpstr>
      <vt:lpstr>宋体</vt:lpstr>
      <vt:lpstr>黑体</vt:lpstr>
      <vt:lpstr>Office Theme</vt:lpstr>
      <vt:lpstr>PowerPoint Presentation</vt:lpstr>
      <vt:lpstr>PowerPoint Presentation</vt:lpstr>
      <vt:lpstr>PowerPoint Presentation</vt:lpstr>
      <vt:lpstr>一、天然食物的涵义</vt:lpstr>
      <vt:lpstr>天然食物</vt:lpstr>
      <vt:lpstr>二、药食同源</vt:lpstr>
      <vt:lpstr>PowerPoint Presentation</vt:lpstr>
      <vt:lpstr>PowerPoint Presentation</vt:lpstr>
      <vt:lpstr>一、大蒜中的次生代谢物</vt:lpstr>
      <vt:lpstr>大蒜的开发历史</vt:lpstr>
      <vt:lpstr>大蒜抗癌</vt:lpstr>
      <vt:lpstr>大蒜的现代药理研究</vt:lpstr>
      <vt:lpstr>饲料</vt:lpstr>
      <vt:lpstr>保鲜</vt:lpstr>
      <vt:lpstr>(二)蒜氨酸的药理作用</vt:lpstr>
      <vt:lpstr>二、大豆中的异黄酮类化合物</vt:lpstr>
      <vt:lpstr>大豆异黄酮的药理作用</vt:lpstr>
      <vt:lpstr>苦瓜的药效</vt:lpstr>
      <vt:lpstr>(二)药理作用</vt:lpstr>
      <vt:lpstr>四、葡萄、花生中的次生代谢物——白藜芦醇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2024-09-07T08:13:40.507</cp:lastPrinted>
  <dcterms:created xsi:type="dcterms:W3CDTF">2024-09-07T00:13:40Z</dcterms:created>
  <dcterms:modified xsi:type="dcterms:W3CDTF">2024-09-07T00:13:41Z</dcterms:modified>
</cp:coreProperties>
</file>