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9D1C02-A348-4C0F-9CFB-7D9AD42951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02D14F-3347-4C26-8CB8-6566D7518C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749615-E03D-49B7-A47E-04DF01D500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763EA7-C426-49E1-B69C-9241884853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52AE6E4-5E8D-4E16-A965-427EA680C9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F56126-2F5F-4406-8E12-1B5FCBFDD9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782E34-E4F6-4DBA-A4EE-8E45C6C27A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581075-FD65-4D5C-9973-4D74ABDD93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108B6B-B748-453D-8389-0C13A051E7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B29977-1FB9-4A42-8921-F1243738FA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E6B533-CBD4-41BE-8C57-03D208D11C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06416210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发酵产物的提取和精制</a:t>
            </a:r>
          </a:p>
        </p:txBody>
      </p:sp>
      <p:sp>
        <p:nvSpPr>
          <p:cNvPr id="9" name="TextBox 9"/>
          <p:cNvSpPr txBox="1"/>
          <p:nvPr/>
        </p:nvSpPr>
        <p:spPr>
          <a:xfrm>
            <a:off x="4575687" y="4281643"/>
            <a:ext cx="22383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3">
                  <a:lumMod val="50000"/>
                  <a:alpha val="100000"/>
                </a:schemeClr>
              </a:solidFill>
              <a:latin typeface="Microsoft Yahei"/>
              <a:ea typeface="Microsoft Yahei"/>
              <a:cs typeface="Microsoft Yahei"/>
            </a:endParaRPr>
          </a:p>
        </p:txBody>
      </p:sp>
      <p:sp>
        <p:nvSpPr>
          <p:cNvPr id="10" name="TextBox 10"/>
          <p:cNvSpPr txBox="1"/>
          <p:nvPr/>
        </p:nvSpPr>
        <p:spPr>
          <a:xfrm>
            <a:off x="7177067" y="4281643"/>
            <a:ext cx="20193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发酵产物概述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发酵产物提取方法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发酵产物精制技术</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工艺流程设计与优化</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实验操作注意事项</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产品质量评价与标准</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发酵产物概述</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发酵产物是指微生物在特定条件下，通过代谢活动产生的具有特定化学结构和生物活性的物质。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根据化学结构和性质，发酵产物可分为有机酸、醇类、酮类、酯类、氨基酸、维生素、抗生素、酶等。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发酵产物定义与分类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发酵产物分类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发酵产物定义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485" r="248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9279" b="927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发酵产物应用领域</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食品工业</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发酵产物在食品工业中广泛应用，如乙醇、醋酸、乳酸、柠檬酸等有机酸，以及氨基酸、维生素等食品添加剂。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医药工业</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发酵产物在医药工业中具有重要地位，如抗生素、酶制剂、生物碱等，具有抗菌、抗炎、抗肿瘤等生物活性。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农业领域</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发酵产物在农业领域中也有应用，如生物农药、生物肥料等，可提高农作物产量和品质。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拓展应用领域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高质量的发酵产物可以拓展其应用领域，提高其在各个行业中的使用价值。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提高产物纯度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通过提取和精制过程，可以去除发酵液中的杂质和有害物质，提高产物的纯度和质量。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增加产物稳定性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提取和精制过程可以改善产物的稳定性和保存性，延长其使用寿命。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提取与精制重要性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发酵产物提取方法</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3535" r="2353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原理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常用溶剂</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影响因素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优缺点</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溶剂萃取法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利用发酵产物在不同溶剂中的溶解度差异进行分离。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溶剂选择、pH值、温度、萃取时间等。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有机溶剂如乙醇、丙酮、乙酸乙酯等。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操作简便、设备投资少，但可能存在溶剂残留、环境污染等问题。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458" r="1845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利用离子交换剂与发酵产物中的离子进行交换，实现分离和纯化。</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原理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阳离子交换树脂、阴离子交换树脂等。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常用离子交换剂</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离子交换剂种类、交换容量、洗脱液选择等。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影响因素</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选择性好、可重复利用，但操作较复杂、成本较高。</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优缺点</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离子交换法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417" r="2341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利用吸附剂对发酵产物中的特定成分进行吸附，再用洗脱液洗脱下来。</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原理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常用吸附剂</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影响因素</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优缺点</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活性炭、硅胶、氧化铝等。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吸附剂种类、吸附条件、洗脱液选择等。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操作简便、成本较低，但吸附容量有限、选择性较差。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吸附法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膜分离法</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利用膜的选择性透过性实现发酵产物的分离和纯化，适用于小分子物质和离子的分离。</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方法选择</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根据发酵产物的性质、提取要求和成本等因素综合考虑选择合适的提取方法。</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超临界流体萃取法</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利用超临界流体对发酵产物中的特定成分进行萃取，具有高效、环保等优点，但设备成本较高。</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沉淀法</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通过加入沉淀剂使发酵产物中的特定成分沉淀下来，适用于大分子物质如蛋白质的提取。</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其他提取方法比较与选择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发酵产物精制技术</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结晶原理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利用溶质在溶剂中的溶解度随温度、压力等条件变化而析出晶体的过程。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重结晶技术</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将初次结晶的粗品再次溶解于少量溶剂中，然后通过缓慢冷却、蒸发等方法获得更纯净的晶体。</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结晶与重结晶设备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包括结晶器、离心机、干燥器等，用于实现结晶过程的控制和后处理。</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结晶与重结晶技术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利用不同物质在固定相和流动相之间的分配系数差异进行分离。</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色谱原理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083" r="16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常用色谱方法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4609" r="2460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色谱设备与应用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792" r="19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包括柱色谱、薄层色谱、高效液相色谱等，可根据发酵产物的性质选择合适的色谱方法。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色谱设备包括色谱柱、检测器等，广泛应用于发酵产物的分离和纯化过程中。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色谱分离技术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膜分离原理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利用膜的选择性透过性，将不同大小、形状、性质的分子或离子进行分离。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常用膜分离方法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包括超滤、纳滤、反渗透等，可根据发酵产物的特性和分离要求选择合适的膜分离方法。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膜分离设备与应用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膜分离设备包括膜组件、泵、阀门等，广泛应用于发酵产物的浓缩、脱盐、脱色等过程中。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膜分离技术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离子交换技术</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利用离子交换剂与溶液中的离子进行交换，从而实现分离和纯化的目的。</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吸附与脱附技术</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利用吸附剂对发酵产物中的杂质进行吸附，然后通过脱附剂将杂质从吸附剂上脱附下来。</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萃取技术</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利用萃取剂与发酵产物中的目标成分在互不相溶的两相中溶解度不同而进行分离。</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其他精制技术及应用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https://d.book118.com/167064162106006044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2024-09-18T23:59:52.278</cp:lastPrinted>
  <dcterms:created xsi:type="dcterms:W3CDTF">2024-09-18T15:59:52Z</dcterms:created>
  <dcterms:modified xsi:type="dcterms:W3CDTF">2024-09-18T15:59:54Z</dcterms:modified>
</cp:coreProperties>
</file>