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9BB32C-296D-4FCD-BA33-092776BD66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A4A681-899A-42B3-833F-3951D7E73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C23797-23DB-4581-A417-0F4722FB7F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DCAF91-96B1-4F97-8071-D55EDD6A0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F2EC1C-C931-4AAD-8976-BC7D90747A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7D0D27-D2B4-4FE4-9BAF-90A0F00F86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10FF19-31AE-4F8D-9C64-B40EEC7DC5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2E0109-72AF-4D6F-966A-38EF1E136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CF1EFF-2D73-47F3-B378-50275A8F2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3CC5C0-CF1A-4744-8C5B-BF507ACE87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7D0A45-0DB4-4DBD-9AE3-19BC20FB2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06513003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公司管理制度的社会责任与公共利益</a:t>
            </a:r>
            <a:endParaRPr lang="en-US" sz="1100"/>
          </a:p>
        </p:txBody>
      </p:sp>
      <p:sp>
        <p:nvSpPr>
          <p:cNvPr id="5" name="AutoShape 5"/>
          <p:cNvSpPr/>
          <p:nvPr/>
        </p:nvSpPr>
        <p:spPr>
          <a:xfrm>
            <a:off x="764753" y="4274372"/>
            <a:ext cx="2461447" cy="3199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2024-01-01</a:t>
            </a:r>
            <a:endParaRPr lang="en-US" sz="1100"/>
          </a:p>
        </p:txBody>
      </p:sp>
      <p:sp>
        <p:nvSpPr>
          <p:cNvPr id="6" name="AutoShape 6"/>
          <p:cNvSpPr/>
          <p:nvPr/>
        </p:nvSpPr>
        <p:spPr>
          <a:xfrm>
            <a:off x="764753" y="3876675"/>
            <a:ext cx="1851864" cy="4062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公司管理制度概述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社会责任在公司管理制度中的体现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公共利益在公司管理制度中的体现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公司管理制度与社会责任、公共利益的互动关系</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公司管理制度在社会责任与公共利益方面的挑战与对策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随着社会和经济的发展，公司不仅要追求经济效益，还要积极履行社会责任，关注公共利益。公司管理制度作为公司运营的基础，对于促进公司履行社会责任、维护公共利益具有重要作用。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强调公司管理制度对社会责任和公共利益的重要性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近年来，社会各界对公司的社会责任和公共利益关注度不断提高，公司需要积极回应社会期望，建立完善的管理制度，确保公司行为符合社会价值观和道德规范。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应对日益增长的社会期望和压力</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1" name="AutoShape 41"/>
          <p:cNvSpPr/>
          <p:nvPr/>
        </p:nvSpPr>
        <p:spPr>
          <a:xfrm>
            <a:off x="6572250" y="4836001"/>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面临的挑战与改进措施</a:t>
            </a:r>
            <a:endParaRPr lang="en-US" sz="1100"/>
          </a:p>
        </p:txBody>
      </p:sp>
      <p:sp>
        <p:nvSpPr>
          <p:cNvPr id="42" name="AutoShape 42"/>
          <p:cNvSpPr/>
          <p:nvPr/>
        </p:nvSpPr>
        <p:spPr>
          <a:xfrm>
            <a:off x="6572250" y="5119283"/>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探讨公司在履行社会责任和维护公共利益过程中遇到的挑战和问题，提出针对性的改进措施和建议，促进公司更好地履行社会责任、维护公共利益。</a:t>
            </a:r>
            <a:endParaRPr lang="en-US" sz="1100"/>
          </a:p>
        </p:txBody>
      </p:sp>
      <p:sp>
        <p:nvSpPr>
          <p:cNvPr id="43" name="AutoShape 43"/>
          <p:cNvSpPr/>
          <p:nvPr/>
        </p:nvSpPr>
        <p:spPr>
          <a:xfrm>
            <a:off x="6572250" y="1278982"/>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公司管理制度与社会责任</a:t>
            </a:r>
            <a:endParaRPr lang="en-US" sz="1100"/>
          </a:p>
        </p:txBody>
      </p:sp>
      <p:sp>
        <p:nvSpPr>
          <p:cNvPr id="44" name="AutoShape 44"/>
          <p:cNvSpPr/>
          <p:nvPr/>
        </p:nvSpPr>
        <p:spPr>
          <a:xfrm>
            <a:off x="6572250" y="1564591"/>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阐述公司管理制度在保障员工权益、环境保护、公益事业等方面的具体措施和实践，以及取得的成果和效益。</a:t>
            </a:r>
            <a:endParaRPr lang="en-US" sz="1100"/>
          </a:p>
        </p:txBody>
      </p:sp>
      <p:sp>
        <p:nvSpPr>
          <p:cNvPr id="45" name="AutoShape 45"/>
          <p:cNvSpPr/>
          <p:nvPr/>
        </p:nvSpPr>
        <p:spPr>
          <a:xfrm>
            <a:off x="6572250" y="3063763"/>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公司管理制度与公共利益</a:t>
            </a:r>
            <a:endParaRPr lang="en-US" sz="1100"/>
          </a:p>
        </p:txBody>
      </p:sp>
      <p:sp>
        <p:nvSpPr>
          <p:cNvPr id="46" name="AutoShape 46"/>
          <p:cNvSpPr/>
          <p:nvPr/>
        </p:nvSpPr>
        <p:spPr>
          <a:xfrm>
            <a:off x="6572250" y="3336829"/>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分析公司管理制度在维护市场秩序、促进经济发展、保障消费者权益等方面的作用和影响，以及如何在保障自身利益的同时，积极维护公共利益。</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公司管理制度概述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应对外部挑战</a:t>
            </a:r>
            <a:endParaRPr lang="en-US" sz="1100"/>
          </a:p>
        </p:txBody>
      </p:sp>
      <p:sp>
        <p:nvSpPr>
          <p:cNvPr id="18" name="AutoShape 18"/>
          <p:cNvSpPr/>
          <p:nvPr/>
        </p:nvSpPr>
        <p:spPr>
          <a:xfrm>
            <a:off x="3626579" y="1715929"/>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规范公司内部行为</a:t>
            </a:r>
            <a:endParaRPr lang="en-US" sz="1100"/>
          </a:p>
        </p:txBody>
      </p:sp>
      <p:sp>
        <p:nvSpPr>
          <p:cNvPr id="19" name="AutoShape 19"/>
          <p:cNvSpPr/>
          <p:nvPr/>
        </p:nvSpPr>
        <p:spPr>
          <a:xfrm>
            <a:off x="3626579" y="3179636"/>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确保公司正常运营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公司管理制度的定义</a:t>
              </a:r>
            </a:p>
          </p:txBody>
        </p:sp>
      </p:grpSp>
      <p:sp>
        <p:nvSpPr>
          <p:cNvPr id="42" name="AutoShape 42"/>
          <p:cNvSpPr/>
          <p:nvPr/>
        </p:nvSpPr>
        <p:spPr>
          <a:xfrm>
            <a:off x="3626579" y="4823472"/>
            <a:ext cx="7364174" cy="120449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公司管理制度还有助于公司应对外部市场变化和法律法规要求，保障公司的长期稳定发展。</a:t>
            </a:r>
            <a:endParaRPr lang="en-US" sz="1100"/>
          </a:p>
        </p:txBody>
      </p:sp>
      <p:sp>
        <p:nvSpPr>
          <p:cNvPr id="43" name="AutoShape 43"/>
          <p:cNvSpPr/>
          <p:nvPr/>
        </p:nvSpPr>
        <p:spPr>
          <a:xfrm>
            <a:off x="3626579" y="1878013"/>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公司管理制度是一套规范公司内部各方面行为的准则和规定。</a:t>
            </a:r>
            <a:endParaRPr lang="en-US" sz="1100"/>
          </a:p>
        </p:txBody>
      </p:sp>
      <p:sp>
        <p:nvSpPr>
          <p:cNvPr id="44" name="AutoShape 44"/>
          <p:cNvSpPr/>
          <p:nvPr/>
        </p:nvSpPr>
        <p:spPr>
          <a:xfrm>
            <a:off x="3626579" y="3370295"/>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通过明确各部门和员工的职责、权力和义务，确保公司日常运营的高效和有序。</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合理的管理制度能够明确工作流程和规范，减少决策和执行过程中的混乱和浪费，提高管理效率。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提高管理效率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通过规范公司内部行为，公司管理制度有助于降低因人为因素导致的运营风险，如内部欺诈、违规操作等。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降低运营风险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一个健全且执行良好的公司管理制度可以向外界展示公司的专业性和规范性，提升公司的形象和声誉。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提升公司形象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公司管理制度的重要性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0800000">
            <a:off x="4861551" y="2814404"/>
            <a:ext cx="1638073" cy="535324"/>
          </a:xfrm>
          <a:custGeom>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4400000">
            <a:off x="6072894" y="3123379"/>
            <a:ext cx="1638287" cy="535254"/>
          </a:xfrm>
          <a:custGeom>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8000000">
            <a:off x="6437602" y="4321992"/>
            <a:ext cx="1638287" cy="535254"/>
          </a:xfrm>
          <a:custGeom>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flipH="1" flipV="1">
            <a:off x="5589009" y="5221824"/>
            <a:ext cx="1638073" cy="535324"/>
          </a:xfrm>
          <a:custGeom>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4400000" flipH="1" flipV="1">
            <a:off x="4377452" y="4912919"/>
            <a:ext cx="1638287" cy="535254"/>
          </a:xfrm>
          <a:custGeom>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18000000" flipH="1" flipV="1">
            <a:off x="3993697" y="3714306"/>
            <a:ext cx="1638287" cy="535254"/>
          </a:xfrm>
          <a:custGeom>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H="1" flipV="1">
            <a:off x="1738683" y="2918023"/>
            <a:ext cx="2821178" cy="638628"/>
          </a:xfrm>
          <a:custGeom>
            <a:rect l="l" t="t" r="r" b="b"/>
            <a:pathLst>
              <a:path w="2815771" h="638628">
                <a:moveTo>
                  <a:pt x="0" y="0"/>
                </a:moveTo>
                <a:lnTo>
                  <a:pt x="725714" y="638628"/>
                </a:lnTo>
                <a:lnTo>
                  <a:pt x="2815771" y="638628"/>
                </a:lnTo>
              </a:path>
            </a:pathLst>
          </a:custGeom>
          <a:ln w="7144">
            <a:solidFill>
              <a:schemeClr val="dk1">
                <a:lumMod val="50000"/>
                <a:lumMod val="50000"/>
                <a:alpha val="100000"/>
              </a:schemeClr>
            </a:solidFill>
            <a:prstDash val="solid"/>
          </a:ln>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flipH="1">
            <a:off x="1730574" y="5072512"/>
            <a:ext cx="2900610" cy="638628"/>
          </a:xfrm>
          <a:custGeom>
            <a:rect l="l" t="t" r="r" b="b"/>
            <a:pathLst>
              <a:path w="2815771" h="638628">
                <a:moveTo>
                  <a:pt x="0" y="0"/>
                </a:moveTo>
                <a:lnTo>
                  <a:pt x="725714" y="638628"/>
                </a:lnTo>
                <a:lnTo>
                  <a:pt x="2815771" y="638628"/>
                </a:lnTo>
              </a:path>
            </a:pathLst>
          </a:custGeom>
          <a:ln w="7144">
            <a:solidFill>
              <a:schemeClr val="dk1">
                <a:lumMod val="50000"/>
                <a:lumMod val="50000"/>
                <a:alpha val="100000"/>
              </a:schemeClr>
            </a:solidFill>
            <a:prstDash val="solid"/>
          </a:ln>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Freeform 10"/>
          <p:cNvSpPr/>
          <p:nvPr/>
        </p:nvSpPr>
        <p:spPr>
          <a:xfrm flipV="1">
            <a:off x="7438748" y="2940251"/>
            <a:ext cx="2939768" cy="638628"/>
          </a:xfrm>
          <a:custGeom>
            <a:rect l="l" t="t" r="r" b="b"/>
            <a:pathLst>
              <a:path w="2815771" h="638628">
                <a:moveTo>
                  <a:pt x="0" y="0"/>
                </a:moveTo>
                <a:lnTo>
                  <a:pt x="725714" y="638628"/>
                </a:lnTo>
                <a:lnTo>
                  <a:pt x="2815771" y="638628"/>
                </a:lnTo>
              </a:path>
            </a:pathLst>
          </a:custGeom>
          <a:ln w="7144">
            <a:solidFill>
              <a:schemeClr val="dk1">
                <a:lumMod val="50000"/>
                <a:lumMod val="50000"/>
                <a:alpha val="100000"/>
              </a:schemeClr>
            </a:solidFill>
            <a:prstDash val="solid"/>
          </a:ln>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7441891" y="5059400"/>
            <a:ext cx="2939768" cy="638628"/>
          </a:xfrm>
          <a:custGeom>
            <a:rect l="l" t="t" r="r" b="b"/>
            <a:pathLst>
              <a:path w="2815771" h="638628">
                <a:moveTo>
                  <a:pt x="0" y="0"/>
                </a:moveTo>
                <a:lnTo>
                  <a:pt x="725714" y="638628"/>
                </a:lnTo>
                <a:lnTo>
                  <a:pt x="2815771" y="638628"/>
                </a:lnTo>
              </a:path>
            </a:pathLst>
          </a:custGeom>
          <a:ln w="7144">
            <a:solidFill>
              <a:schemeClr val="dk1">
                <a:lumMod val="50000"/>
                <a:lumMod val="50000"/>
                <a:alpha val="100000"/>
              </a:schemeClr>
            </a:solidFill>
            <a:prstDash val="solid"/>
          </a:ln>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642714" y="1531409"/>
            <a:ext cx="2317844" cy="35934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公司章程</a:t>
            </a:r>
            <a:endParaRPr lang="en-US" sz="1100"/>
          </a:p>
        </p:txBody>
      </p:sp>
      <p:sp>
        <p:nvSpPr>
          <p:cNvPr id="13" name="AutoShape 13"/>
          <p:cNvSpPr/>
          <p:nvPr/>
        </p:nvSpPr>
        <p:spPr>
          <a:xfrm>
            <a:off x="1642714" y="1890749"/>
            <a:ext cx="2317844" cy="102727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rgbClr val="000404">
                    <a:alpha val="100000"/>
                  </a:srgbClr>
                </a:solidFill>
                <a:latin typeface="Microsoft Yahei"/>
                <a:ea typeface="Microsoft Yahei"/>
                <a:cs typeface="Microsoft Yahei"/>
              </a:rPr>
              <a:t>公司章程是公司的基本法规，规定了公司的性质、宗旨、组织机构和运营方式等根本性事项。</a:t>
            </a:r>
            <a:endParaRPr lang="en-US" sz="1100"/>
          </a:p>
        </p:txBody>
      </p:sp>
      <p:sp>
        <p:nvSpPr>
          <p:cNvPr id="14" name="AutoShape 14"/>
          <p:cNvSpPr/>
          <p:nvPr/>
        </p:nvSpPr>
        <p:spPr>
          <a:xfrm>
            <a:off x="8060673" y="1531409"/>
            <a:ext cx="2317844" cy="35934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内部管理制度</a:t>
            </a:r>
            <a:endParaRPr lang="en-US" sz="1100"/>
          </a:p>
        </p:txBody>
      </p:sp>
      <p:sp>
        <p:nvSpPr>
          <p:cNvPr id="15" name="AutoShape 15"/>
          <p:cNvSpPr/>
          <p:nvPr/>
        </p:nvSpPr>
        <p:spPr>
          <a:xfrm>
            <a:off x="8060673" y="1890749"/>
            <a:ext cx="2317844" cy="102727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rgbClr val="000404">
                    <a:alpha val="100000"/>
                  </a:srgbClr>
                </a:solidFill>
                <a:latin typeface="Microsoft Yahei"/>
                <a:ea typeface="Microsoft Yahei"/>
                <a:cs typeface="Microsoft Yahei"/>
              </a:rPr>
              <a:t>包括各部门和岗位的职责、权限、工作流程、汇报机制等，确保公司内部各部门协同高效运作。</a:t>
            </a:r>
            <a:endParaRPr lang="en-US" sz="1100"/>
          </a:p>
        </p:txBody>
      </p:sp>
      <p:sp>
        <p:nvSpPr>
          <p:cNvPr id="16" name="AutoShape 16"/>
          <p:cNvSpPr/>
          <p:nvPr/>
        </p:nvSpPr>
        <p:spPr>
          <a:xfrm>
            <a:off x="1738683" y="4337334"/>
            <a:ext cx="2317844" cy="35934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财务管理制度</a:t>
            </a:r>
            <a:endParaRPr lang="en-US" sz="1100"/>
          </a:p>
        </p:txBody>
      </p:sp>
      <p:sp>
        <p:nvSpPr>
          <p:cNvPr id="17" name="AutoShape 17"/>
          <p:cNvSpPr/>
          <p:nvPr/>
        </p:nvSpPr>
        <p:spPr>
          <a:xfrm>
            <a:off x="1738683" y="4696673"/>
            <a:ext cx="2317844" cy="102727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rgbClr val="000404">
                    <a:alpha val="100000"/>
                  </a:srgbClr>
                </a:solidFill>
                <a:latin typeface="Microsoft Yahei"/>
                <a:ea typeface="Microsoft Yahei"/>
                <a:cs typeface="Microsoft Yahei"/>
              </a:rPr>
              <a:t>规范公司的财务活动，确保财务信息的真实、准确和完整，保障公司和股东的利益。</a:t>
            </a:r>
            <a:endParaRPr lang="en-US" sz="1100"/>
          </a:p>
        </p:txBody>
      </p:sp>
      <p:sp>
        <p:nvSpPr>
          <p:cNvPr id="18" name="AutoShape 18"/>
          <p:cNvSpPr/>
          <p:nvPr/>
        </p:nvSpPr>
        <p:spPr>
          <a:xfrm>
            <a:off x="8230376" y="4337334"/>
            <a:ext cx="2317844" cy="35934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人力资源管理制度</a:t>
            </a:r>
            <a:endParaRPr lang="en-US" sz="1100"/>
          </a:p>
        </p:txBody>
      </p:sp>
      <p:sp>
        <p:nvSpPr>
          <p:cNvPr id="19" name="AutoShape 19"/>
          <p:cNvSpPr/>
          <p:nvPr/>
        </p:nvSpPr>
        <p:spPr>
          <a:xfrm>
            <a:off x="8230376" y="4696673"/>
            <a:ext cx="2317844" cy="102727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rgbClr val="000404">
                    <a:alpha val="100000"/>
                  </a:srgbClr>
                </a:solidFill>
                <a:latin typeface="Microsoft Yahei"/>
                <a:ea typeface="Microsoft Yahei"/>
                <a:cs typeface="Microsoft Yahei"/>
              </a:rPr>
              <a:t>涉及员工招聘、培训、晋升、奖惩等方面，旨在激发员工潜力，提高员工满意度和忠诚度。</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公司管理制度的体系结构</a:t>
              </a:r>
            </a:p>
          </p:txBody>
        </p:sp>
      </p:grpSp>
      <p:sp>
        <p:nvSpPr>
          <p:cNvPr id="42" name="Freeform 42"/>
          <p:cNvSpPr/>
          <p:nvPr/>
        </p:nvSpPr>
        <p:spPr>
          <a:xfrm>
            <a:off x="5560176" y="3867609"/>
            <a:ext cx="939449" cy="939449"/>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社会责任在公司管理制度中的体现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指企业在追求经济利益的同时，应当承担的对于社会、环境和利益相关者的责任。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经济责任、法律责任、道德责任和慈善责任。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社会责任的概念及内涵</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内涵包括</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社会责任定义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14" r="5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98" b="6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社会责任在公司管理制度中的原则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利益相关者原则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公司应关注并平衡所有利益相关者的需求和利益，包括股东、员工、客户、供应商和社区等。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可持续发展原则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公司应将可持续发展融入其战略和运营中，致力于减少对环境的负面影响，并促进社会和经济的可持续发展。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透明度与公开原则</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公司应公开透明地披露其社会和环境绩效，以及与利益相关者的沟通和合作情况。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https://d.book118.com/167065130036006025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2024-08-29T16:00:58.352</cp:lastPrinted>
  <dcterms:created xsi:type="dcterms:W3CDTF">2024-08-29T08:00:58Z</dcterms:created>
  <dcterms:modified xsi:type="dcterms:W3CDTF">2024-08-29T08:01:00Z</dcterms:modified>
</cp:coreProperties>
</file>