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37DE2-4D32-4D6F-8F07-2AB3FAE7C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F0DEE-45C0-4758-AD8A-77E94D74E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38278-F37D-4B7C-B4AF-99DD035F6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2F03D-3FD6-40D2-B86B-93D097AD2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3A52DA-7FAF-47FA-9241-3419A4D69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DF904F-A27B-4FEF-BB42-3B43116F4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FF3F52-853F-400A-94FB-54D4C075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95D15-E7B6-40D4-9DFB-0F6E448AC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55630-43CC-472D-8981-11E8FEC92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BDE9F-3256-4CE5-893C-6DB95BCF0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3B731-1618-4EA2-9EB5-2FDAA4336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6615311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426375" y="2109567"/>
            <a:ext cx="4138295" cy="774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0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5400" spc="-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</a:t>
            </a:r>
            <a:r>
              <a:rPr sz="54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拍片报告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604499" y="2583998"/>
            <a:ext cx="2041525" cy="2303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9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者基本信息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拍片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检查情况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断结果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0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疗建议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903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意事项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5476367" y="526023"/>
            <a:ext cx="1318260" cy="751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6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400" spc="-3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400" spc="-3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4718100" y="2169678"/>
            <a:ext cx="2762250" cy="2039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892834" algn="l" rtl="0" eaLnBrk="0">
              <a:lnSpc>
                <a:spcPct val="85000"/>
              </a:lnSpc>
              <a:spcBef>
                <a:spcPts val="1"/>
              </a:spcBef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66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path"/>
          <p:cNvSpPr/>
          <p:nvPr/>
        </p:nvSpPr>
        <p:spPr>
          <a:xfrm>
            <a:off x="3127962" y="1186098"/>
            <a:ext cx="1824006" cy="1572413"/>
          </a:xfrm>
          <a:custGeom>
            <a:rect l="0" t="0" r="0" b="0"/>
            <a:pathLst>
              <a:path w="2872" h="2476">
                <a:moveTo>
                  <a:pt x="0" y="1238"/>
                </a:moveTo>
                <a:lnTo>
                  <a:pt x="619" y="0"/>
                </a:lnTo>
                <a:lnTo>
                  <a:pt x="2253" y="0"/>
                </a:lnTo>
                <a:lnTo>
                  <a:pt x="2872" y="1238"/>
                </a:lnTo>
                <a:lnTo>
                  <a:pt x="2253" y="2476"/>
                </a:lnTo>
                <a:lnTo>
                  <a:pt x="619" y="2476"/>
                </a:lnTo>
                <a:lnTo>
                  <a:pt x="0" y="1238"/>
                </a:lnTo>
                <a:close/>
              </a:path>
            </a:pathLst>
          </a:custGeom>
          <a:solidFill>
            <a:srgbClr val="5CB88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path"/>
          <p:cNvSpPr/>
          <p:nvPr/>
        </p:nvSpPr>
        <p:spPr>
          <a:xfrm>
            <a:off x="4628936" y="2018637"/>
            <a:ext cx="1824006" cy="1572413"/>
          </a:xfrm>
          <a:custGeom>
            <a:rect l="0" t="0" r="0" b="0"/>
            <a:pathLst>
              <a:path w="2872" h="2476">
                <a:moveTo>
                  <a:pt x="0" y="1238"/>
                </a:moveTo>
                <a:lnTo>
                  <a:pt x="619" y="0"/>
                </a:lnTo>
                <a:lnTo>
                  <a:pt x="2253" y="0"/>
                </a:lnTo>
                <a:lnTo>
                  <a:pt x="2872" y="1238"/>
                </a:lnTo>
                <a:lnTo>
                  <a:pt x="2253" y="2476"/>
                </a:lnTo>
                <a:lnTo>
                  <a:pt x="619" y="2476"/>
                </a:lnTo>
                <a:lnTo>
                  <a:pt x="0" y="1238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path"/>
          <p:cNvSpPr/>
          <p:nvPr/>
        </p:nvSpPr>
        <p:spPr>
          <a:xfrm>
            <a:off x="4628936" y="3649495"/>
            <a:ext cx="1824006" cy="1572413"/>
          </a:xfrm>
          <a:custGeom>
            <a:rect l="0" t="0" r="0" b="0"/>
            <a:pathLst>
              <a:path w="2872" h="2476">
                <a:moveTo>
                  <a:pt x="0" y="1238"/>
                </a:moveTo>
                <a:lnTo>
                  <a:pt x="619" y="0"/>
                </a:lnTo>
                <a:lnTo>
                  <a:pt x="2253" y="0"/>
                </a:lnTo>
                <a:lnTo>
                  <a:pt x="2872" y="1238"/>
                </a:lnTo>
                <a:lnTo>
                  <a:pt x="2253" y="2476"/>
                </a:lnTo>
                <a:lnTo>
                  <a:pt x="619" y="2476"/>
                </a:lnTo>
                <a:lnTo>
                  <a:pt x="0" y="1238"/>
                </a:lnTo>
                <a:close/>
              </a:path>
            </a:pathLst>
          </a:custGeom>
          <a:solidFill>
            <a:srgbClr val="5CB88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path"/>
          <p:cNvSpPr/>
          <p:nvPr/>
        </p:nvSpPr>
        <p:spPr>
          <a:xfrm>
            <a:off x="1629014" y="3637737"/>
            <a:ext cx="1824005" cy="1572412"/>
          </a:xfrm>
          <a:custGeom>
            <a:rect l="0" t="0" r="0" b="0"/>
            <a:pathLst>
              <a:path w="2872" h="2476">
                <a:moveTo>
                  <a:pt x="0" y="1238"/>
                </a:moveTo>
                <a:lnTo>
                  <a:pt x="619" y="0"/>
                </a:lnTo>
                <a:lnTo>
                  <a:pt x="2253" y="0"/>
                </a:lnTo>
                <a:lnTo>
                  <a:pt x="2872" y="1238"/>
                </a:lnTo>
                <a:lnTo>
                  <a:pt x="2253" y="2476"/>
                </a:lnTo>
                <a:lnTo>
                  <a:pt x="619" y="2476"/>
                </a:lnTo>
                <a:lnTo>
                  <a:pt x="0" y="1238"/>
                </a:lnTo>
                <a:close/>
              </a:path>
            </a:pathLst>
          </a:custGeom>
          <a:solidFill>
            <a:srgbClr val="5CB88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75775" y="2039633"/>
            <a:ext cx="3376193" cy="2384309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127962" y="4495196"/>
            <a:ext cx="1824006" cy="1572413"/>
          </a:xfrm>
          <a:prstGeom prst="rect">
            <a:avLst/>
          </a:prstGeom>
        </p:spPr>
      </p:pic>
      <p:sp>
        <p:nvSpPr>
          <p:cNvPr id="15" name="path"/>
          <p:cNvSpPr/>
          <p:nvPr/>
        </p:nvSpPr>
        <p:spPr>
          <a:xfrm>
            <a:off x="7609643" y="2018637"/>
            <a:ext cx="1824006" cy="1572413"/>
          </a:xfrm>
          <a:custGeom>
            <a:rect l="0" t="0" r="0" b="0"/>
            <a:pathLst>
              <a:path w="2872" h="2476">
                <a:moveTo>
                  <a:pt x="0" y="1238"/>
                </a:moveTo>
                <a:lnTo>
                  <a:pt x="619" y="0"/>
                </a:lnTo>
                <a:lnTo>
                  <a:pt x="2253" y="0"/>
                </a:lnTo>
                <a:lnTo>
                  <a:pt x="2872" y="1238"/>
                </a:lnTo>
                <a:lnTo>
                  <a:pt x="2253" y="2476"/>
                </a:lnTo>
                <a:lnTo>
                  <a:pt x="619" y="2476"/>
                </a:lnTo>
                <a:lnTo>
                  <a:pt x="0" y="1238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path"/>
          <p:cNvSpPr/>
          <p:nvPr/>
        </p:nvSpPr>
        <p:spPr>
          <a:xfrm>
            <a:off x="7609643" y="3649495"/>
            <a:ext cx="1824006" cy="1572413"/>
          </a:xfrm>
          <a:custGeom>
            <a:rect l="0" t="0" r="0" b="0"/>
            <a:pathLst>
              <a:path w="2872" h="2476">
                <a:moveTo>
                  <a:pt x="0" y="1238"/>
                </a:moveTo>
                <a:lnTo>
                  <a:pt x="619" y="0"/>
                </a:lnTo>
                <a:lnTo>
                  <a:pt x="2253" y="0"/>
                </a:lnTo>
                <a:lnTo>
                  <a:pt x="2872" y="1238"/>
                </a:lnTo>
                <a:lnTo>
                  <a:pt x="2253" y="2476"/>
                </a:lnTo>
                <a:lnTo>
                  <a:pt x="619" y="2476"/>
                </a:lnTo>
                <a:lnTo>
                  <a:pt x="0" y="1238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142395" y="2863288"/>
            <a:ext cx="1824006" cy="1572413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24973" y="2863288"/>
            <a:ext cx="1824006" cy="1572413"/>
          </a:xfrm>
          <a:prstGeom prst="rect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096005" y="1186098"/>
            <a:ext cx="1824006" cy="1572413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442263" y="318468"/>
            <a:ext cx="2694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1" name="textbox 41"/>
          <p:cNvSpPr/>
          <p:nvPr/>
        </p:nvSpPr>
        <p:spPr>
          <a:xfrm>
            <a:off x="5043733" y="4147274"/>
            <a:ext cx="974725" cy="574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8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3080" algn="l" rtl="0" eaLnBrk="0">
              <a:lnSpc>
                <a:spcPct val="91000"/>
              </a:lnSpc>
              <a:spcBef>
                <a:spcPts val="7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室职员</a:t>
            </a:r>
            <a:endParaRPr lang="Microsoft YaHei" altLang="Microsoft YaHei" sz="1500"/>
          </a:p>
        </p:txBody>
      </p:sp>
      <p:sp>
        <p:nvSpPr>
          <p:cNvPr id="42" name="textbox 42"/>
          <p:cNvSpPr/>
          <p:nvPr/>
        </p:nvSpPr>
        <p:spPr>
          <a:xfrm>
            <a:off x="8202633" y="2549073"/>
            <a:ext cx="630555" cy="534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1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身高</a:t>
            </a:r>
            <a:r>
              <a:rPr sz="13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endParaRPr lang="Microsoft YaHei" altLang="Microsoft YaHei" sz="1300"/>
          </a:p>
          <a:p>
            <a:pPr marL="28511" algn="l" rtl="0" eaLnBrk="0">
              <a:lnSpc>
                <a:spcPts val="2526"/>
              </a:lnSpc>
            </a:pPr>
            <a:r>
              <a:rPr sz="15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175c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</a:t>
            </a:r>
            <a:endParaRPr lang="Microsoft YaHei" altLang="Microsoft YaHei" sz="1500"/>
          </a:p>
        </p:txBody>
      </p:sp>
      <p:sp>
        <p:nvSpPr>
          <p:cNvPr id="43" name="textbox 43"/>
          <p:cNvSpPr/>
          <p:nvPr/>
        </p:nvSpPr>
        <p:spPr>
          <a:xfrm>
            <a:off x="2264286" y="4146702"/>
            <a:ext cx="560069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57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</a:t>
            </a:r>
            <a:r>
              <a:rPr sz="13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endParaRPr lang="Microsoft YaHei" altLang="Microsoft YaHei" sz="1300"/>
          </a:p>
          <a:p>
            <a:pPr marL="21272" algn="l" rtl="0" eaLnBrk="0">
              <a:lnSpc>
                <a:spcPts val="2888"/>
              </a:lnSpc>
            </a:pPr>
            <a:r>
              <a:rPr sz="15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70k</a:t>
            </a: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</a:t>
            </a:r>
            <a:endParaRPr lang="Microsoft YaHei" altLang="Microsoft YaHei" sz="1500"/>
          </a:p>
        </p:txBody>
      </p:sp>
      <p:sp>
        <p:nvSpPr>
          <p:cNvPr id="44" name="textbox 44"/>
          <p:cNvSpPr/>
          <p:nvPr/>
        </p:nvSpPr>
        <p:spPr>
          <a:xfrm>
            <a:off x="3538170" y="1890489"/>
            <a:ext cx="1007744" cy="232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400" spc="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</a:t>
            </a:r>
            <a:r>
              <a:rPr sz="1400" spc="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35岁</a:t>
            </a:r>
            <a:endParaRPr lang="Microsoft YaHei" altLang="Microsoft YaHei" sz="1400"/>
          </a:p>
        </p:txBody>
      </p:sp>
      <p:sp>
        <p:nvSpPr>
          <p:cNvPr id="45" name="textbox 45"/>
          <p:cNvSpPr/>
          <p:nvPr/>
        </p:nvSpPr>
        <p:spPr>
          <a:xfrm>
            <a:off x="8125076" y="4316628"/>
            <a:ext cx="784859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：无</a:t>
            </a:r>
            <a:endParaRPr lang="Microsoft YaHei" altLang="Microsoft YaHei" sz="1500"/>
          </a:p>
        </p:txBody>
      </p:sp>
      <p:sp>
        <p:nvSpPr>
          <p:cNvPr id="46" name="textbox 46"/>
          <p:cNvSpPr/>
          <p:nvPr/>
        </p:nvSpPr>
        <p:spPr>
          <a:xfrm>
            <a:off x="5137649" y="2705086"/>
            <a:ext cx="785494" cy="231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5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：男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" name="picture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3522866" y="1484703"/>
            <a:ext cx="5089636" cy="4731194"/>
            <a:chExt cx="5089636" cy="4731194"/>
          </a:xfrm>
        </p:grpSpPr>
        <p:sp>
          <p:nvSpPr>
            <p:cNvPr id="48" name="path"/>
            <p:cNvSpPr/>
            <p:nvPr/>
          </p:nvSpPr>
          <p:spPr>
            <a:xfrm>
              <a:off x="509270" y="531052"/>
              <a:ext cx="4127725" cy="3669089"/>
            </a:xfrm>
            <a:custGeom>
              <a:rect l="0" t="0" r="0" b="0"/>
              <a:pathLst>
                <a:path w="6500" h="5778">
                  <a:moveTo>
                    <a:pt x="6500" y="2889"/>
                  </a:moveTo>
                  <a:lnTo>
                    <a:pt x="4550" y="0"/>
                  </a:lnTo>
                  <a:lnTo>
                    <a:pt x="1950" y="0"/>
                  </a:lnTo>
                  <a:lnTo>
                    <a:pt x="0" y="2889"/>
                  </a:lnTo>
                  <a:lnTo>
                    <a:pt x="1950" y="5778"/>
                  </a:lnTo>
                  <a:lnTo>
                    <a:pt x="4550" y="5778"/>
                  </a:lnTo>
                  <a:lnTo>
                    <a:pt x="6500" y="2889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0"/>
              <a:ext cx="5089636" cy="4731194"/>
            </a:xfrm>
            <a:custGeom>
              <a:rect l="0" t="0" r="0" b="0"/>
              <a:pathLst>
                <a:path w="8015" h="7449">
                  <a:moveTo>
                    <a:pt x="6477" y="836"/>
                  </a:moveTo>
                  <a:lnTo>
                    <a:pt x="5912" y="0"/>
                  </a:lnTo>
                  <a:lnTo>
                    <a:pt x="5159" y="0"/>
                  </a:lnTo>
                  <a:lnTo>
                    <a:pt x="4595" y="836"/>
                  </a:lnTo>
                  <a:lnTo>
                    <a:pt x="5159" y="1672"/>
                  </a:lnTo>
                  <a:lnTo>
                    <a:pt x="5912" y="1672"/>
                  </a:lnTo>
                  <a:lnTo>
                    <a:pt x="6477" y="836"/>
                  </a:lnTo>
                  <a:close/>
                </a:path>
                <a:path w="8015" h="7449">
                  <a:moveTo>
                    <a:pt x="8015" y="3725"/>
                  </a:moveTo>
                  <a:lnTo>
                    <a:pt x="7450" y="2889"/>
                  </a:lnTo>
                  <a:lnTo>
                    <a:pt x="6697" y="2889"/>
                  </a:lnTo>
                  <a:lnTo>
                    <a:pt x="6133" y="3725"/>
                  </a:lnTo>
                  <a:lnTo>
                    <a:pt x="6697" y="4561"/>
                  </a:lnTo>
                  <a:lnTo>
                    <a:pt x="7450" y="4561"/>
                  </a:lnTo>
                  <a:lnTo>
                    <a:pt x="8015" y="3725"/>
                  </a:lnTo>
                  <a:close/>
                </a:path>
                <a:path w="8015" h="7449">
                  <a:moveTo>
                    <a:pt x="6457" y="6595"/>
                  </a:moveTo>
                  <a:lnTo>
                    <a:pt x="5893" y="5758"/>
                  </a:lnTo>
                  <a:lnTo>
                    <a:pt x="5140" y="5758"/>
                  </a:lnTo>
                  <a:lnTo>
                    <a:pt x="4576" y="6595"/>
                  </a:lnTo>
                  <a:lnTo>
                    <a:pt x="5140" y="7431"/>
                  </a:lnTo>
                  <a:lnTo>
                    <a:pt x="5893" y="7431"/>
                  </a:lnTo>
                  <a:lnTo>
                    <a:pt x="6457" y="6595"/>
                  </a:lnTo>
                  <a:close/>
                </a:path>
                <a:path w="8015" h="7449">
                  <a:moveTo>
                    <a:pt x="3472" y="836"/>
                  </a:moveTo>
                  <a:lnTo>
                    <a:pt x="2907" y="0"/>
                  </a:lnTo>
                  <a:lnTo>
                    <a:pt x="2154" y="0"/>
                  </a:lnTo>
                  <a:lnTo>
                    <a:pt x="1590" y="836"/>
                  </a:lnTo>
                  <a:lnTo>
                    <a:pt x="2154" y="1672"/>
                  </a:lnTo>
                  <a:lnTo>
                    <a:pt x="2907" y="1672"/>
                  </a:lnTo>
                  <a:lnTo>
                    <a:pt x="3472" y="836"/>
                  </a:lnTo>
                  <a:close/>
                </a:path>
                <a:path w="8015" h="7449">
                  <a:moveTo>
                    <a:pt x="1881" y="3725"/>
                  </a:moveTo>
                  <a:lnTo>
                    <a:pt x="1317" y="2889"/>
                  </a:lnTo>
                  <a:lnTo>
                    <a:pt x="564" y="2889"/>
                  </a:lnTo>
                  <a:lnTo>
                    <a:pt x="0" y="3725"/>
                  </a:lnTo>
                  <a:lnTo>
                    <a:pt x="564" y="4561"/>
                  </a:lnTo>
                  <a:lnTo>
                    <a:pt x="1317" y="4561"/>
                  </a:lnTo>
                  <a:lnTo>
                    <a:pt x="1881" y="3725"/>
                  </a:lnTo>
                  <a:close/>
                </a:path>
                <a:path w="8015" h="7449">
                  <a:moveTo>
                    <a:pt x="3491" y="6614"/>
                  </a:moveTo>
                  <a:lnTo>
                    <a:pt x="2926" y="5778"/>
                  </a:lnTo>
                  <a:lnTo>
                    <a:pt x="2174" y="5778"/>
                  </a:lnTo>
                  <a:lnTo>
                    <a:pt x="1609" y="6614"/>
                  </a:lnTo>
                  <a:lnTo>
                    <a:pt x="2174" y="7450"/>
                  </a:lnTo>
                  <a:lnTo>
                    <a:pt x="2926" y="7450"/>
                  </a:lnTo>
                  <a:lnTo>
                    <a:pt x="3491" y="6614"/>
                  </a:lnTo>
                  <a:close/>
                </a:path>
              </a:pathLst>
            </a:custGeom>
            <a:solidFill>
              <a:srgbClr val="D6E9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0" name="path"/>
          <p:cNvSpPr/>
          <p:nvPr/>
        </p:nvSpPr>
        <p:spPr>
          <a:xfrm>
            <a:off x="5410458" y="3208914"/>
            <a:ext cx="1371081" cy="1165419"/>
          </a:xfrm>
          <a:custGeom>
            <a:rect l="0" t="0" r="0" b="0"/>
            <a:pathLst>
              <a:path w="2159" h="1834">
                <a:moveTo>
                  <a:pt x="1511" y="323"/>
                </a:moveTo>
                <a:lnTo>
                  <a:pt x="1727" y="323"/>
                </a:lnTo>
                <a:lnTo>
                  <a:pt x="1727" y="1835"/>
                </a:lnTo>
                <a:lnTo>
                  <a:pt x="431" y="1835"/>
                </a:lnTo>
                <a:lnTo>
                  <a:pt x="431" y="323"/>
                </a:lnTo>
                <a:lnTo>
                  <a:pt x="647" y="323"/>
                </a:lnTo>
                <a:lnTo>
                  <a:pt x="647" y="215"/>
                </a:lnTo>
                <a:lnTo>
                  <a:pt x="647" y="215"/>
                </a:lnTo>
                <a:cubicBezTo>
                  <a:pt x="647" y="96"/>
                  <a:pt x="744" y="0"/>
                  <a:pt x="863" y="0"/>
                </a:cubicBezTo>
                <a:lnTo>
                  <a:pt x="863" y="0"/>
                </a:lnTo>
                <a:lnTo>
                  <a:pt x="863" y="0"/>
                </a:lnTo>
                <a:lnTo>
                  <a:pt x="1295" y="0"/>
                </a:lnTo>
                <a:lnTo>
                  <a:pt x="1295" y="0"/>
                </a:lnTo>
                <a:cubicBezTo>
                  <a:pt x="1414" y="0"/>
                  <a:pt x="1511" y="96"/>
                  <a:pt x="1511" y="215"/>
                </a:cubicBezTo>
                <a:lnTo>
                  <a:pt x="1511" y="215"/>
                </a:lnTo>
                <a:lnTo>
                  <a:pt x="1511" y="215"/>
                </a:lnTo>
                <a:lnTo>
                  <a:pt x="1511" y="323"/>
                </a:lnTo>
                <a:close/>
                <a:moveTo>
                  <a:pt x="1835" y="323"/>
                </a:moveTo>
                <a:lnTo>
                  <a:pt x="1943" y="323"/>
                </a:lnTo>
                <a:lnTo>
                  <a:pt x="1943" y="323"/>
                </a:lnTo>
                <a:cubicBezTo>
                  <a:pt x="2062" y="323"/>
                  <a:pt x="2159" y="420"/>
                  <a:pt x="2159" y="539"/>
                </a:cubicBezTo>
                <a:lnTo>
                  <a:pt x="2159" y="539"/>
                </a:lnTo>
                <a:lnTo>
                  <a:pt x="2159" y="539"/>
                </a:lnTo>
                <a:lnTo>
                  <a:pt x="2159" y="1619"/>
                </a:lnTo>
                <a:lnTo>
                  <a:pt x="2159" y="1619"/>
                </a:lnTo>
                <a:cubicBezTo>
                  <a:pt x="2159" y="1738"/>
                  <a:pt x="2062" y="1835"/>
                  <a:pt x="1943" y="1835"/>
                </a:cubicBezTo>
                <a:lnTo>
                  <a:pt x="1943" y="1835"/>
                </a:lnTo>
                <a:lnTo>
                  <a:pt x="1943" y="1835"/>
                </a:lnTo>
                <a:lnTo>
                  <a:pt x="1835" y="1835"/>
                </a:lnTo>
                <a:lnTo>
                  <a:pt x="1835" y="323"/>
                </a:lnTo>
                <a:close/>
                <a:moveTo>
                  <a:pt x="323" y="323"/>
                </a:moveTo>
                <a:lnTo>
                  <a:pt x="323" y="1835"/>
                </a:lnTo>
                <a:lnTo>
                  <a:pt x="215" y="1835"/>
                </a:lnTo>
                <a:lnTo>
                  <a:pt x="215" y="1835"/>
                </a:lnTo>
                <a:cubicBezTo>
                  <a:pt x="96" y="1835"/>
                  <a:pt x="0" y="1738"/>
                  <a:pt x="0" y="1619"/>
                </a:cubicBezTo>
                <a:lnTo>
                  <a:pt x="0" y="1619"/>
                </a:lnTo>
                <a:lnTo>
                  <a:pt x="0" y="1619"/>
                </a:lnTo>
                <a:lnTo>
                  <a:pt x="0" y="539"/>
                </a:lnTo>
                <a:lnTo>
                  <a:pt x="0" y="539"/>
                </a:lnTo>
                <a:cubicBezTo>
                  <a:pt x="0" y="421"/>
                  <a:pt x="97" y="323"/>
                  <a:pt x="215" y="323"/>
                </a:cubicBezTo>
                <a:lnTo>
                  <a:pt x="215" y="323"/>
                </a:lnTo>
                <a:lnTo>
                  <a:pt x="323" y="323"/>
                </a:lnTo>
                <a:close/>
                <a:moveTo>
                  <a:pt x="863" y="215"/>
                </a:moveTo>
                <a:lnTo>
                  <a:pt x="863" y="323"/>
                </a:lnTo>
                <a:lnTo>
                  <a:pt x="1295" y="323"/>
                </a:lnTo>
                <a:lnTo>
                  <a:pt x="1295" y="215"/>
                </a:lnTo>
                <a:lnTo>
                  <a:pt x="863" y="2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textbox 51"/>
          <p:cNvSpPr/>
          <p:nvPr/>
        </p:nvSpPr>
        <p:spPr>
          <a:xfrm>
            <a:off x="1212063" y="378647"/>
            <a:ext cx="1924685" cy="437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0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</a:t>
            </a:r>
            <a:endParaRPr lang="Microsoft YaHei" altLang="Microsoft YaHei" sz="3000"/>
          </a:p>
        </p:txBody>
      </p:sp>
      <p:sp>
        <p:nvSpPr>
          <p:cNvPr id="52" name="textbox 52"/>
          <p:cNvSpPr/>
          <p:nvPr/>
        </p:nvSpPr>
        <p:spPr>
          <a:xfrm>
            <a:off x="7890472" y="5445848"/>
            <a:ext cx="1394460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5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病史：轻度高血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</a:t>
            </a:r>
            <a:endParaRPr lang="Microsoft YaHei" altLang="Microsoft YaHei" sz="1300"/>
          </a:p>
        </p:txBody>
      </p:sp>
      <p:sp>
        <p:nvSpPr>
          <p:cNvPr id="53" name="textbox 53"/>
          <p:cNvSpPr/>
          <p:nvPr/>
        </p:nvSpPr>
        <p:spPr>
          <a:xfrm>
            <a:off x="2245565" y="3611302"/>
            <a:ext cx="1084580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8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身高：  160cm</a:t>
            </a:r>
            <a:endParaRPr lang="Microsoft YaHei" altLang="Microsoft YaHei" sz="1300"/>
          </a:p>
        </p:txBody>
      </p:sp>
      <p:sp>
        <p:nvSpPr>
          <p:cNvPr id="54" name="textbox 54"/>
          <p:cNvSpPr/>
          <p:nvPr/>
        </p:nvSpPr>
        <p:spPr>
          <a:xfrm>
            <a:off x="8806875" y="3613702"/>
            <a:ext cx="942339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3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体重：  60k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</a:t>
            </a:r>
            <a:endParaRPr lang="Microsoft YaHei" altLang="Microsoft YaHei" sz="1300"/>
          </a:p>
        </p:txBody>
      </p:sp>
      <p:sp>
        <p:nvSpPr>
          <p:cNvPr id="55" name="textbox 55"/>
          <p:cNvSpPr/>
          <p:nvPr/>
        </p:nvSpPr>
        <p:spPr>
          <a:xfrm>
            <a:off x="3393246" y="1844990"/>
            <a:ext cx="909319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2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  48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岁</a:t>
            </a:r>
            <a:endParaRPr lang="Microsoft YaHei" altLang="Microsoft YaHei" sz="1300"/>
          </a:p>
        </p:txBody>
      </p:sp>
      <p:sp>
        <p:nvSpPr>
          <p:cNvPr id="56" name="textbox 56"/>
          <p:cNvSpPr/>
          <p:nvPr/>
        </p:nvSpPr>
        <p:spPr>
          <a:xfrm>
            <a:off x="4891938" y="1922103"/>
            <a:ext cx="492125" cy="423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06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1A6E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1A6E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000"/>
          </a:p>
        </p:txBody>
      </p:sp>
      <p:sp>
        <p:nvSpPr>
          <p:cNvPr id="57" name="textbox 57"/>
          <p:cNvSpPr/>
          <p:nvPr/>
        </p:nvSpPr>
        <p:spPr>
          <a:xfrm>
            <a:off x="3882156" y="3758211"/>
            <a:ext cx="492125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55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1A6E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1A6E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000"/>
          </a:p>
        </p:txBody>
      </p:sp>
      <p:sp>
        <p:nvSpPr>
          <p:cNvPr id="58" name="textbox 58"/>
          <p:cNvSpPr/>
          <p:nvPr/>
        </p:nvSpPr>
        <p:spPr>
          <a:xfrm>
            <a:off x="4891938" y="5592756"/>
            <a:ext cx="492125" cy="421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634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1A6E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1A6E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3000"/>
          </a:p>
        </p:txBody>
      </p:sp>
      <p:sp>
        <p:nvSpPr>
          <p:cNvPr id="59" name="textbox 59"/>
          <p:cNvSpPr/>
          <p:nvPr/>
        </p:nvSpPr>
        <p:spPr>
          <a:xfrm>
            <a:off x="6792181" y="5592756"/>
            <a:ext cx="492125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55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1A6E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1A6E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</a:t>
            </a:r>
            <a:endParaRPr lang="Microsoft YaHei" altLang="Microsoft YaHei" sz="3000"/>
          </a:p>
        </p:txBody>
      </p:sp>
      <p:sp>
        <p:nvSpPr>
          <p:cNvPr id="60" name="textbox 60"/>
          <p:cNvSpPr/>
          <p:nvPr/>
        </p:nvSpPr>
        <p:spPr>
          <a:xfrm>
            <a:off x="6792181" y="1923666"/>
            <a:ext cx="492125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54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1A6E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1A6E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000"/>
          </a:p>
        </p:txBody>
      </p:sp>
      <p:sp>
        <p:nvSpPr>
          <p:cNvPr id="61" name="textbox 61"/>
          <p:cNvSpPr/>
          <p:nvPr/>
        </p:nvSpPr>
        <p:spPr>
          <a:xfrm>
            <a:off x="7783515" y="3758211"/>
            <a:ext cx="492125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55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0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1A6E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71A6E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3000"/>
          </a:p>
        </p:txBody>
      </p:sp>
      <p:sp>
        <p:nvSpPr>
          <p:cNvPr id="62" name="textbox 62"/>
          <p:cNvSpPr/>
          <p:nvPr/>
        </p:nvSpPr>
        <p:spPr>
          <a:xfrm>
            <a:off x="3429384" y="5448762"/>
            <a:ext cx="879475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57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职业：教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</a:t>
            </a:r>
            <a:endParaRPr lang="Microsoft YaHei" altLang="Microsoft YaHei" sz="1300"/>
          </a:p>
        </p:txBody>
      </p:sp>
      <p:sp>
        <p:nvSpPr>
          <p:cNvPr id="63" name="textbox 63"/>
          <p:cNvSpPr/>
          <p:nvPr/>
        </p:nvSpPr>
        <p:spPr>
          <a:xfrm>
            <a:off x="7889957" y="1846019"/>
            <a:ext cx="709294" cy="210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7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</a:t>
            </a:r>
            <a:endParaRPr lang="Microsoft YaHei" altLang="Microsoft YaHei" sz="13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64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7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5" name="textbox 85"/>
          <p:cNvSpPr/>
          <p:nvPr/>
        </p:nvSpPr>
        <p:spPr>
          <a:xfrm>
            <a:off x="8060779" y="2035959"/>
            <a:ext cx="3553459" cy="2129154"/>
          </a:xfrm>
          <a:prstGeom prst="rect">
            <a:avLst/>
          </a:prstGeom>
          <a:solidFill>
            <a:srgbClr val="71A6E6">
              <a:alpha val="23921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23187" algn="l" rtl="0" eaLnBrk="0">
              <a:lnSpc>
                <a:spcPct val="94000"/>
              </a:lnSpc>
              <a:spcBef>
                <a:spcPts val="6"/>
              </a:spcBef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身高：  180cm</a:t>
            </a:r>
            <a:endParaRPr lang="Microsoft YaHei" altLang="Microsoft YaHei" sz="1300"/>
          </a:p>
          <a:p>
            <a:pPr algn="l" rtl="0" eaLnBrk="0">
              <a:lnSpc>
                <a:spcPct val="102000"/>
              </a:lnSpc>
            </a:pPr>
            <a:endParaRPr lang="Arial" altLang="Arial" sz="1900"/>
          </a:p>
          <a:p>
            <a:pPr marL="2670340" algn="l" rtl="0" eaLnBrk="0">
              <a:lnSpc>
                <a:spcPct val="86000"/>
              </a:lnSpc>
              <a:spcBef>
                <a:spcPts val="3"/>
              </a:spcBef>
            </a:pPr>
            <a:r>
              <a:rPr sz="4500" spc="10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5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500"/>
          </a:p>
        </p:txBody>
      </p:sp>
      <p:sp>
        <p:nvSpPr>
          <p:cNvPr id="86" name="textbox 86"/>
          <p:cNvSpPr/>
          <p:nvPr/>
        </p:nvSpPr>
        <p:spPr>
          <a:xfrm>
            <a:off x="8060779" y="4282089"/>
            <a:ext cx="3553459" cy="2129154"/>
          </a:xfrm>
          <a:prstGeom prst="rect">
            <a:avLst/>
          </a:prstGeom>
          <a:solidFill>
            <a:srgbClr val="71A6E6">
              <a:alpha val="21960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22158" algn="l" rtl="0" eaLnBrk="0">
              <a:lnSpc>
                <a:spcPct val="94000"/>
              </a:lnSpc>
              <a:spcBef>
                <a:spcPts val="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病史：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</a:t>
            </a:r>
            <a:endParaRPr lang="Microsoft YaHei" altLang="Microsoft YaHei" sz="1300"/>
          </a:p>
          <a:p>
            <a:pPr algn="l" rtl="0" eaLnBrk="0">
              <a:lnSpc>
                <a:spcPct val="102000"/>
              </a:lnSpc>
            </a:pPr>
            <a:endParaRPr lang="Arial" altLang="Arial" sz="1900"/>
          </a:p>
          <a:p>
            <a:pPr marL="2670340" algn="l" rtl="0" eaLnBrk="0">
              <a:lnSpc>
                <a:spcPct val="86000"/>
              </a:lnSpc>
              <a:spcBef>
                <a:spcPts val="3"/>
              </a:spcBef>
            </a:pPr>
            <a:r>
              <a:rPr sz="4500" spc="10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5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</a:t>
            </a:r>
            <a:endParaRPr lang="Microsoft YaHei" altLang="Microsoft YaHei" sz="4500"/>
          </a:p>
        </p:txBody>
      </p:sp>
      <p:sp>
        <p:nvSpPr>
          <p:cNvPr id="87" name="textbox 87"/>
          <p:cNvSpPr/>
          <p:nvPr/>
        </p:nvSpPr>
        <p:spPr>
          <a:xfrm>
            <a:off x="4318540" y="2035959"/>
            <a:ext cx="3553459" cy="2129154"/>
          </a:xfrm>
          <a:prstGeom prst="rect">
            <a:avLst/>
          </a:prstGeom>
          <a:solidFill>
            <a:srgbClr val="71A6E6">
              <a:alpha val="1960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8287"/>
              </a:lnSpc>
            </a:pPr>
            <a:endParaRPr lang="Arial" altLang="Arial" sz="100"/>
          </a:p>
          <a:p>
            <a:pPr marL="309452" algn="l" rtl="0" eaLnBrk="0">
              <a:lnSpc>
                <a:spcPct val="93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</a:t>
            </a:r>
            <a:endParaRPr lang="Microsoft YaHei" altLang="Microsoft YaHei" sz="1300"/>
          </a:p>
          <a:p>
            <a:pPr algn="l" rtl="0" eaLnBrk="0">
              <a:lnSpc>
                <a:spcPct val="102000"/>
              </a:lnSpc>
            </a:pPr>
            <a:endParaRPr lang="Arial" altLang="Arial" sz="1900"/>
          </a:p>
          <a:p>
            <a:pPr marL="2671515" algn="l" rtl="0" eaLnBrk="0">
              <a:lnSpc>
                <a:spcPct val="86000"/>
              </a:lnSpc>
              <a:spcBef>
                <a:spcPts val="3"/>
              </a:spcBef>
            </a:pPr>
            <a:r>
              <a:rPr sz="4500" spc="10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5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500"/>
          </a:p>
        </p:txBody>
      </p:sp>
      <p:sp>
        <p:nvSpPr>
          <p:cNvPr id="88" name="textbox 88"/>
          <p:cNvSpPr/>
          <p:nvPr/>
        </p:nvSpPr>
        <p:spPr>
          <a:xfrm>
            <a:off x="4318540" y="4282089"/>
            <a:ext cx="3553459" cy="2128520"/>
          </a:xfrm>
          <a:prstGeom prst="rect">
            <a:avLst/>
          </a:prstGeom>
          <a:solidFill>
            <a:srgbClr val="71A6E6">
              <a:alpha val="24705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10652" algn="l" rtl="0" eaLnBrk="0">
              <a:lnSpc>
                <a:spcPct val="94000"/>
              </a:lnSpc>
              <a:spcBef>
                <a:spcPts val="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职业：学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endParaRPr lang="Microsoft YaHei" altLang="Microsoft YaHei" sz="1300"/>
          </a:p>
          <a:p>
            <a:pPr algn="l" rtl="0" eaLnBrk="0">
              <a:lnSpc>
                <a:spcPct val="102000"/>
              </a:lnSpc>
            </a:pPr>
            <a:endParaRPr lang="Arial" altLang="Arial" sz="1900"/>
          </a:p>
          <a:p>
            <a:pPr marL="2670339" algn="l" rtl="0" eaLnBrk="0">
              <a:lnSpc>
                <a:spcPct val="86000"/>
              </a:lnSpc>
            </a:pPr>
            <a:r>
              <a:rPr sz="4500" spc="10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5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4500"/>
          </a:p>
        </p:txBody>
      </p:sp>
      <p:sp>
        <p:nvSpPr>
          <p:cNvPr id="89" name="textbox 89"/>
          <p:cNvSpPr/>
          <p:nvPr/>
        </p:nvSpPr>
        <p:spPr>
          <a:xfrm>
            <a:off x="576301" y="2035959"/>
            <a:ext cx="3553459" cy="2129154"/>
          </a:xfrm>
          <a:prstGeom prst="rect">
            <a:avLst/>
          </a:prstGeom>
          <a:solidFill>
            <a:srgbClr val="71A6E6">
              <a:alpha val="22745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51801" algn="l" rtl="0" eaLnBrk="0">
              <a:lnSpc>
                <a:spcPct val="94000"/>
              </a:lnSpc>
              <a:spcBef>
                <a:spcPts val="7"/>
              </a:spcBef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  22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岁</a:t>
            </a:r>
            <a:endParaRPr lang="Microsoft YaHei" altLang="Microsoft YaHei" sz="1300"/>
          </a:p>
          <a:p>
            <a:pPr algn="l" rtl="0" eaLnBrk="0">
              <a:lnSpc>
                <a:spcPct val="102000"/>
              </a:lnSpc>
            </a:pPr>
            <a:endParaRPr lang="Arial" altLang="Arial" sz="1900"/>
          </a:p>
          <a:p>
            <a:pPr algn="r" rtl="0" eaLnBrk="0">
              <a:lnSpc>
                <a:spcPct val="86000"/>
              </a:lnSpc>
              <a:spcBef>
                <a:spcPts val="3"/>
              </a:spcBef>
            </a:pPr>
            <a:r>
              <a:rPr sz="4500" spc="10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5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500"/>
          </a:p>
        </p:txBody>
      </p:sp>
      <p:sp>
        <p:nvSpPr>
          <p:cNvPr id="90" name="textbox 90"/>
          <p:cNvSpPr/>
          <p:nvPr/>
        </p:nvSpPr>
        <p:spPr>
          <a:xfrm>
            <a:off x="576301" y="4282089"/>
            <a:ext cx="3553459" cy="2129154"/>
          </a:xfrm>
          <a:prstGeom prst="rect">
            <a:avLst/>
          </a:prstGeom>
          <a:solidFill>
            <a:srgbClr val="71A6E6">
              <a:alpha val="19215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50087" algn="l" rtl="0" eaLnBrk="0">
              <a:lnSpc>
                <a:spcPct val="94000"/>
              </a:lnSpc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体重：  75k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</a:t>
            </a:r>
            <a:endParaRPr lang="Microsoft YaHei" altLang="Microsoft YaHei" sz="1300"/>
          </a:p>
          <a:p>
            <a:pPr algn="l" rtl="0" eaLnBrk="0">
              <a:lnSpc>
                <a:spcPct val="101000"/>
              </a:lnSpc>
            </a:pPr>
            <a:endParaRPr lang="Arial" altLang="Arial" sz="1900"/>
          </a:p>
          <a:p>
            <a:pPr algn="l" rtl="0" eaLnBrk="0">
              <a:lnSpc>
                <a:spcPct val="16566"/>
              </a:lnSpc>
            </a:pPr>
            <a:endParaRPr lang="Arial" altLang="Arial" sz="100"/>
          </a:p>
          <a:p>
            <a:pPr marL="2670338" algn="l" rtl="0" eaLnBrk="0">
              <a:lnSpc>
                <a:spcPct val="86000"/>
              </a:lnSpc>
            </a:pPr>
            <a:r>
              <a:rPr sz="4500" spc="10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5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4500"/>
          </a:p>
        </p:txBody>
      </p:sp>
      <p:sp>
        <p:nvSpPr>
          <p:cNvPr id="91" name="textbox 91"/>
          <p:cNvSpPr/>
          <p:nvPr/>
        </p:nvSpPr>
        <p:spPr>
          <a:xfrm>
            <a:off x="442263" y="318468"/>
            <a:ext cx="2694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2319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3" name="textbox 113"/>
          <p:cNvSpPr/>
          <p:nvPr/>
        </p:nvSpPr>
        <p:spPr>
          <a:xfrm>
            <a:off x="4719472" y="2173031"/>
            <a:ext cx="2760979" cy="2038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891462" algn="l" rtl="0" eaLnBrk="0">
              <a:lnSpc>
                <a:spcPct val="85000"/>
              </a:lnSpc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66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拍片检查情况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 rot="21600000">
            <a:off x="4876770" y="2562726"/>
            <a:ext cx="2438400" cy="2438400"/>
            <a:chExt cx="2438400" cy="2438400"/>
          </a:xfrm>
        </p:grpSpPr>
        <p:sp>
          <p:nvSpPr>
            <p:cNvPr id="115" name="path"/>
            <p:cNvSpPr/>
            <p:nvPr/>
          </p:nvSpPr>
          <p:spPr>
            <a:xfrm>
              <a:off x="0" y="0"/>
              <a:ext cx="2438400" cy="2438400"/>
            </a:xfrm>
            <a:custGeom>
              <a:rect l="0" t="0" r="0" b="0"/>
              <a:pathLst>
                <a:path w="3840" h="3840">
                  <a:moveTo>
                    <a:pt x="0" y="1920"/>
                  </a:moveTo>
                  <a:cubicBezTo>
                    <a:pt x="0" y="859"/>
                    <a:pt x="859" y="0"/>
                    <a:pt x="1920" y="0"/>
                  </a:cubicBezTo>
                  <a:lnTo>
                    <a:pt x="1920" y="0"/>
                  </a:lnTo>
                  <a:lnTo>
                    <a:pt x="1919" y="0"/>
                  </a:lnTo>
                  <a:lnTo>
                    <a:pt x="1919" y="0"/>
                  </a:lnTo>
                  <a:cubicBezTo>
                    <a:pt x="2980" y="0"/>
                    <a:pt x="3840" y="859"/>
                    <a:pt x="3840" y="1920"/>
                  </a:cubicBezTo>
                  <a:lnTo>
                    <a:pt x="3840" y="1920"/>
                  </a:lnTo>
                  <a:cubicBezTo>
                    <a:pt x="3840" y="1920"/>
                    <a:pt x="3840" y="1920"/>
                    <a:pt x="3840" y="1920"/>
                  </a:cubicBezTo>
                  <a:lnTo>
                    <a:pt x="3840" y="1920"/>
                  </a:lnTo>
                  <a:lnTo>
                    <a:pt x="3840" y="1920"/>
                  </a:lnTo>
                  <a:lnTo>
                    <a:pt x="3840" y="1920"/>
                  </a:lnTo>
                  <a:cubicBezTo>
                    <a:pt x="3840" y="2980"/>
                    <a:pt x="2980" y="3840"/>
                    <a:pt x="1920" y="3840"/>
                  </a:cubicBezTo>
                  <a:lnTo>
                    <a:pt x="1920" y="3840"/>
                  </a:lnTo>
                  <a:lnTo>
                    <a:pt x="1920" y="3840"/>
                  </a:lnTo>
                  <a:lnTo>
                    <a:pt x="1920" y="3840"/>
                  </a:lnTo>
                  <a:cubicBezTo>
                    <a:pt x="859" y="3840"/>
                    <a:pt x="0" y="2980"/>
                    <a:pt x="0" y="1920"/>
                  </a:cubicBezTo>
                  <a:lnTo>
                    <a:pt x="0" y="1920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620141" y="620140"/>
              <a:ext cx="1198121" cy="1198121"/>
            </a:xfrm>
            <a:custGeom>
              <a:rect l="0" t="0" r="0" b="0"/>
              <a:pathLst>
                <a:path w="1886" h="1886">
                  <a:moveTo>
                    <a:pt x="1787" y="529"/>
                  </a:moveTo>
                  <a:lnTo>
                    <a:pt x="1199" y="1117"/>
                  </a:lnTo>
                  <a:lnTo>
                    <a:pt x="1869" y="1117"/>
                  </a:lnTo>
                  <a:lnTo>
                    <a:pt x="1869" y="1117"/>
                  </a:lnTo>
                  <a:cubicBezTo>
                    <a:pt x="1879" y="1060"/>
                    <a:pt x="1886" y="1002"/>
                    <a:pt x="1886" y="943"/>
                  </a:cubicBezTo>
                  <a:lnTo>
                    <a:pt x="1886" y="943"/>
                  </a:lnTo>
                  <a:cubicBezTo>
                    <a:pt x="1886" y="794"/>
                    <a:pt x="1849" y="654"/>
                    <a:pt x="1787" y="529"/>
                  </a:cubicBezTo>
                  <a:moveTo>
                    <a:pt x="1241" y="898"/>
                  </a:moveTo>
                  <a:lnTo>
                    <a:pt x="1725" y="415"/>
                  </a:lnTo>
                  <a:lnTo>
                    <a:pt x="1725" y="415"/>
                  </a:lnTo>
                  <a:cubicBezTo>
                    <a:pt x="1609" y="245"/>
                    <a:pt x="1439" y="119"/>
                    <a:pt x="1241" y="52"/>
                  </a:cubicBezTo>
                  <a:lnTo>
                    <a:pt x="1241" y="52"/>
                  </a:lnTo>
                  <a:lnTo>
                    <a:pt x="1241" y="898"/>
                  </a:lnTo>
                  <a:close/>
                  <a:moveTo>
                    <a:pt x="987" y="1241"/>
                  </a:moveTo>
                  <a:lnTo>
                    <a:pt x="1471" y="1725"/>
                  </a:lnTo>
                  <a:lnTo>
                    <a:pt x="1471" y="1725"/>
                  </a:lnTo>
                  <a:cubicBezTo>
                    <a:pt x="1641" y="1610"/>
                    <a:pt x="1767" y="1439"/>
                    <a:pt x="1834" y="1241"/>
                  </a:cubicBezTo>
                  <a:lnTo>
                    <a:pt x="1834" y="1241"/>
                  </a:lnTo>
                  <a:lnTo>
                    <a:pt x="987" y="1241"/>
                  </a:lnTo>
                  <a:close/>
                  <a:moveTo>
                    <a:pt x="1116" y="692"/>
                  </a:moveTo>
                  <a:lnTo>
                    <a:pt x="1116" y="17"/>
                  </a:lnTo>
                  <a:lnTo>
                    <a:pt x="1116" y="17"/>
                  </a:lnTo>
                  <a:cubicBezTo>
                    <a:pt x="1060" y="7"/>
                    <a:pt x="1002" y="0"/>
                    <a:pt x="943" y="0"/>
                  </a:cubicBezTo>
                  <a:lnTo>
                    <a:pt x="943" y="0"/>
                  </a:lnTo>
                  <a:cubicBezTo>
                    <a:pt x="792" y="0"/>
                    <a:pt x="652" y="38"/>
                    <a:pt x="525" y="101"/>
                  </a:cubicBezTo>
                  <a:lnTo>
                    <a:pt x="525" y="101"/>
                  </a:lnTo>
                  <a:lnTo>
                    <a:pt x="1116" y="692"/>
                  </a:lnTo>
                  <a:close/>
                  <a:moveTo>
                    <a:pt x="769" y="1200"/>
                  </a:moveTo>
                  <a:lnTo>
                    <a:pt x="769" y="1869"/>
                  </a:lnTo>
                  <a:lnTo>
                    <a:pt x="769" y="1869"/>
                  </a:lnTo>
                  <a:cubicBezTo>
                    <a:pt x="826" y="1879"/>
                    <a:pt x="883" y="1886"/>
                    <a:pt x="943" y="1886"/>
                  </a:cubicBezTo>
                  <a:lnTo>
                    <a:pt x="943" y="1886"/>
                  </a:lnTo>
                  <a:cubicBezTo>
                    <a:pt x="1092" y="1886"/>
                    <a:pt x="1231" y="1849"/>
                    <a:pt x="1357" y="1787"/>
                  </a:cubicBezTo>
                  <a:lnTo>
                    <a:pt x="1357" y="1787"/>
                  </a:lnTo>
                  <a:lnTo>
                    <a:pt x="769" y="1200"/>
                  </a:lnTo>
                  <a:close/>
                  <a:moveTo>
                    <a:pt x="645" y="988"/>
                  </a:moveTo>
                  <a:lnTo>
                    <a:pt x="162" y="1472"/>
                  </a:lnTo>
                  <a:lnTo>
                    <a:pt x="162" y="1472"/>
                  </a:lnTo>
                  <a:cubicBezTo>
                    <a:pt x="277" y="1641"/>
                    <a:pt x="447" y="1767"/>
                    <a:pt x="645" y="1834"/>
                  </a:cubicBezTo>
                  <a:lnTo>
                    <a:pt x="645" y="1834"/>
                  </a:lnTo>
                  <a:lnTo>
                    <a:pt x="645" y="988"/>
                  </a:lnTo>
                  <a:close/>
                  <a:moveTo>
                    <a:pt x="17" y="769"/>
                  </a:moveTo>
                  <a:cubicBezTo>
                    <a:pt x="7" y="826"/>
                    <a:pt x="0" y="883"/>
                    <a:pt x="0" y="943"/>
                  </a:cubicBezTo>
                  <a:lnTo>
                    <a:pt x="0" y="943"/>
                  </a:lnTo>
                  <a:cubicBezTo>
                    <a:pt x="0" y="1093"/>
                    <a:pt x="38" y="1232"/>
                    <a:pt x="99" y="1358"/>
                  </a:cubicBezTo>
                  <a:lnTo>
                    <a:pt x="99" y="1358"/>
                  </a:lnTo>
                  <a:lnTo>
                    <a:pt x="688" y="769"/>
                  </a:lnTo>
                  <a:lnTo>
                    <a:pt x="17" y="769"/>
                  </a:lnTo>
                  <a:lnTo>
                    <a:pt x="17" y="769"/>
                  </a:lnTo>
                  <a:close/>
                  <a:moveTo>
                    <a:pt x="412" y="163"/>
                  </a:moveTo>
                  <a:cubicBezTo>
                    <a:pt x="244" y="278"/>
                    <a:pt x="118" y="448"/>
                    <a:pt x="52" y="645"/>
                  </a:cubicBezTo>
                  <a:lnTo>
                    <a:pt x="52" y="645"/>
                  </a:lnTo>
                  <a:lnTo>
                    <a:pt x="893" y="645"/>
                  </a:lnTo>
                  <a:lnTo>
                    <a:pt x="412" y="163"/>
                  </a:lnTo>
                  <a:close/>
                </a:path>
              </a:pathLst>
            </a:custGeom>
            <a:solidFill>
              <a:srgbClr val="D6E9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7" name="textbox 117"/>
          <p:cNvSpPr/>
          <p:nvPr/>
        </p:nvSpPr>
        <p:spPr>
          <a:xfrm>
            <a:off x="490256" y="3149825"/>
            <a:ext cx="4309745" cy="1231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16"/>
              </a:lnSpc>
            </a:pPr>
            <a:endParaRPr lang="Arial" altLang="Arial" sz="100"/>
          </a:p>
          <a:p>
            <a:pPr marL="13671" algn="l" rtl="0" eaLnBrk="0">
              <a:lnSpc>
                <a:spcPct val="91000"/>
              </a:lnSpc>
            </a:pPr>
            <a:r>
              <a:rPr sz="18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在此添加您的文本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16字</a:t>
            </a:r>
            <a:endParaRPr lang="Microsoft YaHei" altLang="Microsoft YaHei" sz="1800"/>
          </a:p>
          <a:p>
            <a:pPr marL="12700" indent="514" algn="l" rtl="0" eaLnBrk="0">
              <a:lnSpc>
                <a:spcPct val="156000"/>
              </a:lnSpc>
              <a:spcBef>
                <a:spcPts val="230"/>
              </a:spcBef>
            </a:pP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详细描述：颈椎的生理曲度在拍片中呈现为自然的弯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符合人体生理需求，有助于维持颈椎的稳定性和减轻头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的重量。</a:t>
            </a:r>
            <a:endParaRPr lang="Microsoft YaHei" altLang="Microsoft YaHei" sz="1300"/>
          </a:p>
        </p:txBody>
      </p:sp>
      <p:sp>
        <p:nvSpPr>
          <p:cNvPr id="118" name="textbox 118"/>
          <p:cNvSpPr/>
          <p:nvPr/>
        </p:nvSpPr>
        <p:spPr>
          <a:xfrm>
            <a:off x="7448591" y="1285020"/>
            <a:ext cx="4309109" cy="1209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16"/>
              </a:lnSpc>
            </a:pPr>
            <a:endParaRPr lang="Arial" altLang="Arial" sz="100"/>
          </a:p>
          <a:p>
            <a:pPr marL="13157" algn="l" rtl="0" eaLnBrk="0">
              <a:lnSpc>
                <a:spcPct val="91000"/>
              </a:lnSpc>
            </a:pPr>
            <a:r>
              <a:rPr sz="18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在此添加您的文本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16字</a:t>
            </a:r>
            <a:endParaRPr lang="Microsoft YaHei" altLang="Microsoft YaHei" sz="1800"/>
          </a:p>
          <a:p>
            <a:pPr marL="12871" indent="-171" algn="l" rtl="0" eaLnBrk="0">
              <a:lnSpc>
                <a:spcPct val="156000"/>
              </a:lnSpc>
              <a:spcBef>
                <a:spcPts val="6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详细描述：颈椎的生理曲度在拍片中呈现为直线或接近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线，这可能是由于长期姿势不良、颈部肌肉紧张或颈椎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变等原因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导致。</a:t>
            </a:r>
            <a:endParaRPr lang="Microsoft YaHei" altLang="Microsoft YaHei" sz="1300"/>
          </a:p>
        </p:txBody>
      </p:sp>
      <p:sp>
        <p:nvSpPr>
          <p:cNvPr id="119" name="textbox 119"/>
          <p:cNvSpPr/>
          <p:nvPr/>
        </p:nvSpPr>
        <p:spPr>
          <a:xfrm>
            <a:off x="7448591" y="5106867"/>
            <a:ext cx="4309109" cy="925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16"/>
              </a:lnSpc>
            </a:pPr>
            <a:endParaRPr lang="Arial" altLang="Arial" sz="100"/>
          </a:p>
          <a:p>
            <a:pPr marL="13157" algn="l" rtl="0" eaLnBrk="0">
              <a:lnSpc>
                <a:spcPct val="91000"/>
              </a:lnSpc>
            </a:pPr>
            <a:r>
              <a:rPr sz="18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在此添加您的文本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16字</a:t>
            </a:r>
            <a:endParaRPr lang="Microsoft YaHei" altLang="Microsoft YaHei" sz="1800"/>
          </a:p>
          <a:p>
            <a:pPr marL="19557" indent="-6857" algn="l" rtl="0" eaLnBrk="0">
              <a:lnSpc>
                <a:spcPct val="157000"/>
              </a:lnSpc>
              <a:spcBef>
                <a:spcPts val="22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详细描述：颈椎的生理曲度在拍片中呈现为反向弯曲，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常是由于长时间低头或颈部受到外力压迫等原因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引起。</a:t>
            </a:r>
            <a:endParaRPr lang="Microsoft YaHei" altLang="Microsoft YaHei" sz="1300"/>
          </a:p>
        </p:txBody>
      </p:sp>
      <p:sp>
        <p:nvSpPr>
          <p:cNvPr id="120" name="textbox 120"/>
          <p:cNvSpPr/>
          <p:nvPr/>
        </p:nvSpPr>
        <p:spPr>
          <a:xfrm>
            <a:off x="490256" y="5113051"/>
            <a:ext cx="2557779" cy="610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50"/>
              </a:lnSpc>
            </a:pPr>
            <a:endParaRPr lang="Arial" altLang="Arial" sz="100"/>
          </a:p>
          <a:p>
            <a:pPr marL="13938" algn="l" rtl="0" eaLnBrk="0">
              <a:lnSpc>
                <a:spcPct val="93000"/>
              </a:lnSpc>
            </a:pPr>
            <a:r>
              <a:rPr sz="19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在此添加您的文本1</a:t>
            </a: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</a:t>
            </a:r>
            <a:r>
              <a:rPr sz="19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</a:t>
            </a:r>
            <a:endParaRPr lang="Microsoft YaHei" altLang="Microsoft YaHei" sz="19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总结词：曲度变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</a:t>
            </a:r>
            <a:endParaRPr lang="Microsoft YaHei" altLang="Microsoft YaHei" sz="1300"/>
          </a:p>
        </p:txBody>
      </p:sp>
      <p:sp>
        <p:nvSpPr>
          <p:cNvPr id="121" name="textbox 121"/>
          <p:cNvSpPr/>
          <p:nvPr/>
        </p:nvSpPr>
        <p:spPr>
          <a:xfrm>
            <a:off x="442263" y="318468"/>
            <a:ext cx="3075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724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椎生理曲度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2" name="textbox 142"/>
          <p:cNvSpPr/>
          <p:nvPr/>
        </p:nvSpPr>
        <p:spPr>
          <a:xfrm>
            <a:off x="7448077" y="3149825"/>
            <a:ext cx="2362835" cy="614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16"/>
              </a:lnSpc>
            </a:pPr>
            <a:endParaRPr lang="Arial" altLang="Arial" sz="100"/>
          </a:p>
          <a:p>
            <a:pPr marL="13672" algn="l" rtl="0" eaLnBrk="0">
              <a:lnSpc>
                <a:spcPct val="91000"/>
              </a:lnSpc>
            </a:pPr>
            <a:r>
              <a:rPr sz="18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在此添加您的文本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16字</a:t>
            </a:r>
            <a:endParaRPr lang="Microsoft YaHei" altLang="Microsoft YaHei" sz="18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总结词：曲度反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弓</a:t>
            </a:r>
            <a:endParaRPr lang="Microsoft YaHei" altLang="Microsoft YaHei" sz="1300"/>
          </a:p>
        </p:txBody>
      </p:sp>
      <p:sp>
        <p:nvSpPr>
          <p:cNvPr id="143" name="textbox 143"/>
          <p:cNvSpPr/>
          <p:nvPr/>
        </p:nvSpPr>
        <p:spPr>
          <a:xfrm>
            <a:off x="490256" y="1285020"/>
            <a:ext cx="2362835" cy="592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16"/>
              </a:lnSpc>
            </a:pPr>
            <a:endParaRPr lang="Arial" altLang="Arial" sz="100"/>
          </a:p>
          <a:p>
            <a:pPr marL="13671" algn="l" rtl="0" eaLnBrk="0">
              <a:lnSpc>
                <a:spcPct val="91000"/>
              </a:lnSpc>
            </a:pPr>
            <a:r>
              <a:rPr sz="18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在此添加您的文本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17字</a:t>
            </a:r>
            <a:endParaRPr lang="Microsoft YaHei" altLang="Microsoft YaHei" sz="1800"/>
          </a:p>
          <a:p>
            <a:pPr algn="l" rtl="0" eaLnBrk="0">
              <a:lnSpc>
                <a:spcPct val="107000"/>
              </a:lnSpc>
            </a:pPr>
            <a:endParaRPr lang="Arial" altLang="Arial" sz="800"/>
          </a:p>
          <a:p>
            <a:pPr algn="l" rtl="0" eaLnBrk="0">
              <a:lnSpc>
                <a:spcPct val="626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总结词：正常生理曲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picture 1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5" name="textbox 145"/>
          <p:cNvSpPr/>
          <p:nvPr/>
        </p:nvSpPr>
        <p:spPr>
          <a:xfrm>
            <a:off x="7397519" y="5042205"/>
            <a:ext cx="4139565" cy="977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4243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详细描述：颈椎骨质结构在拍片中显示为骨质疏松，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endParaRPr lang="Microsoft YaHei" altLang="Microsoft YaHei" sz="1300"/>
          </a:p>
          <a:p>
            <a:pPr marL="12700" indent="1885" algn="l" rtl="0" eaLnBrk="0">
              <a:lnSpc>
                <a:spcPct val="197000"/>
              </a:lnSpc>
              <a:spcBef>
                <a:spcPts val="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能是由于长期缺乏运动、钙质摄入不足或内分泌失调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原因引起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6" name="textbox 146"/>
          <p:cNvSpPr/>
          <p:nvPr/>
        </p:nvSpPr>
        <p:spPr>
          <a:xfrm>
            <a:off x="7398377" y="3373941"/>
            <a:ext cx="4276090" cy="579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3386" algn="l" rtl="0" eaLnBrk="0">
              <a:lnSpc>
                <a:spcPct val="86000"/>
              </a:lnSpc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详细描述：颈椎骨质结构在拍片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中显示有骨质增生现象，</a:t>
            </a:r>
            <a:endParaRPr lang="Microsoft YaHei" altLang="Microsoft YaHei" sz="1300"/>
          </a:p>
          <a:p>
            <a:pPr marL="12700" algn="l" rtl="0" eaLnBrk="0">
              <a:lnSpc>
                <a:spcPts val="3013"/>
              </a:lnSpc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通常是由于长期颈部肌肉紧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或慢性炎症等原因引起。</a:t>
            </a:r>
            <a:endParaRPr lang="Microsoft YaHei" altLang="Microsoft YaHei" sz="1300"/>
          </a:p>
        </p:txBody>
      </p:sp>
      <p:sp>
        <p:nvSpPr>
          <p:cNvPr id="147" name="textbox 147"/>
          <p:cNvSpPr/>
          <p:nvPr/>
        </p:nvSpPr>
        <p:spPr>
          <a:xfrm>
            <a:off x="7398720" y="1798910"/>
            <a:ext cx="4104004" cy="577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1"/>
              </a:lnSpc>
            </a:pPr>
            <a:endParaRPr lang="Arial" altLang="Arial" sz="100"/>
          </a:p>
          <a:p>
            <a:pPr marL="13042" algn="l" rtl="0" eaLnBrk="0">
              <a:lnSpc>
                <a:spcPct val="86000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详细描述：颈椎骨质结构在拍片中显示为致密、连续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12700" algn="l" rtl="0" eaLnBrk="0">
              <a:lnSpc>
                <a:spcPts val="3006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没有发现骨折、骨质增生或骨质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疏松等异常情况。</a:t>
            </a:r>
            <a:endParaRPr lang="Microsoft YaHei" altLang="Microsoft YaHei" sz="1300"/>
          </a:p>
        </p:txBody>
      </p:sp>
      <p:sp>
        <p:nvSpPr>
          <p:cNvPr id="148" name="textbox 148"/>
          <p:cNvSpPr/>
          <p:nvPr/>
        </p:nvSpPr>
        <p:spPr>
          <a:xfrm>
            <a:off x="442263" y="318468"/>
            <a:ext cx="3075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724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椎骨质结构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6312495" y="1652320"/>
            <a:ext cx="984889" cy="984887"/>
            <a:chExt cx="984889" cy="984887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984889" cy="984887"/>
            </a:xfrm>
            <a:custGeom>
              <a:rect l="0" t="0" r="0" b="0"/>
              <a:pathLst>
                <a:path w="1551" h="1551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lnTo>
                    <a:pt x="775" y="0"/>
                  </a:lnTo>
                  <a:lnTo>
                    <a:pt x="775" y="0"/>
                  </a:lnTo>
                  <a:cubicBezTo>
                    <a:pt x="1203" y="0"/>
                    <a:pt x="1551" y="347"/>
                    <a:pt x="1551" y="775"/>
                  </a:cubicBezTo>
                  <a:lnTo>
                    <a:pt x="1551" y="775"/>
                  </a:lnTo>
                  <a:cubicBezTo>
                    <a:pt x="1551" y="775"/>
                    <a:pt x="1551" y="775"/>
                    <a:pt x="1551" y="775"/>
                  </a:cubicBezTo>
                  <a:lnTo>
                    <a:pt x="1551" y="775"/>
                  </a:lnTo>
                  <a:lnTo>
                    <a:pt x="1551" y="775"/>
                  </a:lnTo>
                  <a:lnTo>
                    <a:pt x="1551" y="775"/>
                  </a:lnTo>
                  <a:cubicBezTo>
                    <a:pt x="1551" y="1203"/>
                    <a:pt x="1203" y="1551"/>
                    <a:pt x="775" y="1551"/>
                  </a:cubicBezTo>
                  <a:lnTo>
                    <a:pt x="775" y="1551"/>
                  </a:lnTo>
                  <a:lnTo>
                    <a:pt x="775" y="1551"/>
                  </a:lnTo>
                  <a:lnTo>
                    <a:pt x="775" y="1551"/>
                  </a:lnTo>
                  <a:cubicBezTo>
                    <a:pt x="347" y="1551"/>
                    <a:pt x="0" y="1203"/>
                    <a:pt x="0" y="775"/>
                  </a:cubicBezTo>
                  <a:lnTo>
                    <a:pt x="0" y="775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52407" y="264594"/>
              <a:ext cx="457776" cy="457777"/>
            </a:xfrm>
            <a:custGeom>
              <a:rect l="0" t="0" r="0" b="0"/>
              <a:pathLst>
                <a:path w="720" h="720">
                  <a:moveTo>
                    <a:pt x="179" y="134"/>
                  </a:moveTo>
                  <a:lnTo>
                    <a:pt x="89" y="44"/>
                  </a:lnTo>
                  <a:lnTo>
                    <a:pt x="44" y="44"/>
                  </a:lnTo>
                  <a:lnTo>
                    <a:pt x="44" y="89"/>
                  </a:lnTo>
                  <a:lnTo>
                    <a:pt x="134" y="179"/>
                  </a:lnTo>
                  <a:lnTo>
                    <a:pt x="179" y="134"/>
                  </a:lnTo>
                  <a:close/>
                  <a:moveTo>
                    <a:pt x="224" y="0"/>
                  </a:moveTo>
                  <a:lnTo>
                    <a:pt x="269" y="0"/>
                  </a:lnTo>
                  <a:lnTo>
                    <a:pt x="269" y="89"/>
                  </a:lnTo>
                  <a:lnTo>
                    <a:pt x="224" y="89"/>
                  </a:lnTo>
                  <a:lnTo>
                    <a:pt x="224" y="0"/>
                  </a:lnTo>
                  <a:close/>
                  <a:moveTo>
                    <a:pt x="403" y="224"/>
                  </a:moveTo>
                  <a:lnTo>
                    <a:pt x="493" y="224"/>
                  </a:lnTo>
                  <a:lnTo>
                    <a:pt x="493" y="269"/>
                  </a:lnTo>
                  <a:lnTo>
                    <a:pt x="403" y="269"/>
                  </a:lnTo>
                  <a:lnTo>
                    <a:pt x="403" y="224"/>
                  </a:lnTo>
                  <a:close/>
                  <a:moveTo>
                    <a:pt x="448" y="89"/>
                  </a:moveTo>
                  <a:lnTo>
                    <a:pt x="448" y="44"/>
                  </a:lnTo>
                  <a:lnTo>
                    <a:pt x="403" y="44"/>
                  </a:lnTo>
                  <a:lnTo>
                    <a:pt x="313" y="134"/>
                  </a:lnTo>
                  <a:lnTo>
                    <a:pt x="358" y="179"/>
                  </a:lnTo>
                  <a:lnTo>
                    <a:pt x="448" y="89"/>
                  </a:lnTo>
                  <a:close/>
                  <a:moveTo>
                    <a:pt x="0" y="224"/>
                  </a:moveTo>
                  <a:lnTo>
                    <a:pt x="89" y="224"/>
                  </a:lnTo>
                  <a:lnTo>
                    <a:pt x="89" y="269"/>
                  </a:lnTo>
                  <a:lnTo>
                    <a:pt x="0" y="269"/>
                  </a:lnTo>
                  <a:lnTo>
                    <a:pt x="0" y="224"/>
                  </a:lnTo>
                  <a:close/>
                  <a:moveTo>
                    <a:pt x="224" y="403"/>
                  </a:moveTo>
                  <a:lnTo>
                    <a:pt x="269" y="403"/>
                  </a:lnTo>
                  <a:lnTo>
                    <a:pt x="269" y="493"/>
                  </a:lnTo>
                  <a:lnTo>
                    <a:pt x="224" y="493"/>
                  </a:lnTo>
                  <a:lnTo>
                    <a:pt x="224" y="403"/>
                  </a:lnTo>
                  <a:close/>
                  <a:moveTo>
                    <a:pt x="44" y="403"/>
                  </a:moveTo>
                  <a:lnTo>
                    <a:pt x="44" y="448"/>
                  </a:lnTo>
                  <a:lnTo>
                    <a:pt x="89" y="448"/>
                  </a:lnTo>
                  <a:lnTo>
                    <a:pt x="179" y="358"/>
                  </a:lnTo>
                  <a:lnTo>
                    <a:pt x="134" y="313"/>
                  </a:lnTo>
                  <a:lnTo>
                    <a:pt x="44" y="403"/>
                  </a:lnTo>
                  <a:close/>
                  <a:moveTo>
                    <a:pt x="707" y="618"/>
                  </a:moveTo>
                  <a:lnTo>
                    <a:pt x="262" y="172"/>
                  </a:lnTo>
                  <a:lnTo>
                    <a:pt x="262" y="172"/>
                  </a:lnTo>
                  <a:cubicBezTo>
                    <a:pt x="248" y="159"/>
                    <a:pt x="227" y="159"/>
                    <a:pt x="214" y="172"/>
                  </a:cubicBezTo>
                  <a:lnTo>
                    <a:pt x="214" y="172"/>
                  </a:lnTo>
                  <a:lnTo>
                    <a:pt x="172" y="214"/>
                  </a:lnTo>
                  <a:lnTo>
                    <a:pt x="172" y="214"/>
                  </a:lnTo>
                  <a:cubicBezTo>
                    <a:pt x="159" y="227"/>
                    <a:pt x="159" y="248"/>
                    <a:pt x="172" y="262"/>
                  </a:cubicBezTo>
                  <a:lnTo>
                    <a:pt x="172" y="262"/>
                  </a:lnTo>
                  <a:lnTo>
                    <a:pt x="618" y="707"/>
                  </a:lnTo>
                  <a:lnTo>
                    <a:pt x="618" y="707"/>
                  </a:lnTo>
                  <a:cubicBezTo>
                    <a:pt x="631" y="720"/>
                    <a:pt x="652" y="720"/>
                    <a:pt x="665" y="707"/>
                  </a:cubicBezTo>
                  <a:lnTo>
                    <a:pt x="665" y="707"/>
                  </a:lnTo>
                  <a:lnTo>
                    <a:pt x="707" y="665"/>
                  </a:lnTo>
                  <a:lnTo>
                    <a:pt x="707" y="665"/>
                  </a:lnTo>
                  <a:cubicBezTo>
                    <a:pt x="720" y="652"/>
                    <a:pt x="720" y="631"/>
                    <a:pt x="707" y="618"/>
                  </a:cubicBezTo>
                  <a:moveTo>
                    <a:pt x="336" y="381"/>
                  </a:moveTo>
                  <a:lnTo>
                    <a:pt x="201" y="246"/>
                  </a:lnTo>
                  <a:lnTo>
                    <a:pt x="246" y="201"/>
                  </a:lnTo>
                  <a:lnTo>
                    <a:pt x="381" y="336"/>
                  </a:lnTo>
                  <a:lnTo>
                    <a:pt x="336" y="38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6312495" y="3227522"/>
            <a:ext cx="984889" cy="984886"/>
            <a:chExt cx="984889" cy="984886"/>
          </a:xfrm>
        </p:grpSpPr>
        <p:sp>
          <p:nvSpPr>
            <p:cNvPr id="171" name="path"/>
            <p:cNvSpPr/>
            <p:nvPr/>
          </p:nvSpPr>
          <p:spPr>
            <a:xfrm>
              <a:off x="0" y="0"/>
              <a:ext cx="984889" cy="984886"/>
            </a:xfrm>
            <a:custGeom>
              <a:rect l="0" t="0" r="0" b="0"/>
              <a:pathLst>
                <a:path w="1551" h="1551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lnTo>
                    <a:pt x="775" y="0"/>
                  </a:lnTo>
                  <a:lnTo>
                    <a:pt x="775" y="0"/>
                  </a:lnTo>
                  <a:cubicBezTo>
                    <a:pt x="1203" y="0"/>
                    <a:pt x="1551" y="347"/>
                    <a:pt x="1551" y="775"/>
                  </a:cubicBezTo>
                  <a:lnTo>
                    <a:pt x="1551" y="775"/>
                  </a:lnTo>
                  <a:cubicBezTo>
                    <a:pt x="1551" y="775"/>
                    <a:pt x="1551" y="775"/>
                    <a:pt x="1551" y="775"/>
                  </a:cubicBezTo>
                  <a:lnTo>
                    <a:pt x="1551" y="775"/>
                  </a:lnTo>
                  <a:lnTo>
                    <a:pt x="1551" y="775"/>
                  </a:lnTo>
                  <a:lnTo>
                    <a:pt x="1551" y="775"/>
                  </a:lnTo>
                  <a:cubicBezTo>
                    <a:pt x="1551" y="1203"/>
                    <a:pt x="1203" y="1551"/>
                    <a:pt x="775" y="1551"/>
                  </a:cubicBezTo>
                  <a:lnTo>
                    <a:pt x="775" y="1551"/>
                  </a:lnTo>
                  <a:lnTo>
                    <a:pt x="775" y="1551"/>
                  </a:lnTo>
                  <a:lnTo>
                    <a:pt x="775" y="1551"/>
                  </a:lnTo>
                  <a:cubicBezTo>
                    <a:pt x="347" y="1551"/>
                    <a:pt x="0" y="1203"/>
                    <a:pt x="0" y="775"/>
                  </a:cubicBezTo>
                  <a:lnTo>
                    <a:pt x="0" y="775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8605" y="311205"/>
              <a:ext cx="483303" cy="362477"/>
            </a:xfrm>
            <a:custGeom>
              <a:rect l="0" t="0" r="0" b="0"/>
              <a:pathLst>
                <a:path w="761" h="570">
                  <a:moveTo>
                    <a:pt x="380" y="272"/>
                  </a:moveTo>
                  <a:lnTo>
                    <a:pt x="761" y="93"/>
                  </a:lnTo>
                  <a:lnTo>
                    <a:pt x="761" y="0"/>
                  </a:lnTo>
                  <a:lnTo>
                    <a:pt x="0" y="0"/>
                  </a:lnTo>
                  <a:lnTo>
                    <a:pt x="0" y="92"/>
                  </a:lnTo>
                  <a:lnTo>
                    <a:pt x="380" y="272"/>
                  </a:lnTo>
                  <a:close/>
                  <a:moveTo>
                    <a:pt x="380" y="377"/>
                  </a:moveTo>
                  <a:lnTo>
                    <a:pt x="0" y="197"/>
                  </a:lnTo>
                  <a:lnTo>
                    <a:pt x="0" y="570"/>
                  </a:lnTo>
                  <a:lnTo>
                    <a:pt x="761" y="570"/>
                  </a:lnTo>
                  <a:lnTo>
                    <a:pt x="761" y="198"/>
                  </a:lnTo>
                  <a:lnTo>
                    <a:pt x="380" y="37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6300303" y="4896300"/>
            <a:ext cx="984889" cy="984886"/>
            <a:chExt cx="984889" cy="984886"/>
          </a:xfrm>
        </p:grpSpPr>
        <p:sp>
          <p:nvSpPr>
            <p:cNvPr id="173" name="path"/>
            <p:cNvSpPr/>
            <p:nvPr/>
          </p:nvSpPr>
          <p:spPr>
            <a:xfrm>
              <a:off x="0" y="0"/>
              <a:ext cx="984889" cy="984886"/>
            </a:xfrm>
            <a:custGeom>
              <a:rect l="0" t="0" r="0" b="0"/>
              <a:pathLst>
                <a:path w="1551" h="1551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lnTo>
                    <a:pt x="775" y="0"/>
                  </a:lnTo>
                  <a:lnTo>
                    <a:pt x="775" y="0"/>
                  </a:lnTo>
                  <a:cubicBezTo>
                    <a:pt x="1203" y="0"/>
                    <a:pt x="1551" y="347"/>
                    <a:pt x="1551" y="775"/>
                  </a:cubicBezTo>
                  <a:lnTo>
                    <a:pt x="1551" y="775"/>
                  </a:lnTo>
                  <a:cubicBezTo>
                    <a:pt x="1551" y="775"/>
                    <a:pt x="1551" y="775"/>
                    <a:pt x="1551" y="775"/>
                  </a:cubicBezTo>
                  <a:lnTo>
                    <a:pt x="1551" y="775"/>
                  </a:lnTo>
                  <a:lnTo>
                    <a:pt x="1551" y="775"/>
                  </a:lnTo>
                  <a:lnTo>
                    <a:pt x="1551" y="775"/>
                  </a:lnTo>
                  <a:cubicBezTo>
                    <a:pt x="1551" y="1203"/>
                    <a:pt x="1203" y="1551"/>
                    <a:pt x="775" y="1551"/>
                  </a:cubicBezTo>
                  <a:lnTo>
                    <a:pt x="775" y="1551"/>
                  </a:lnTo>
                  <a:lnTo>
                    <a:pt x="775" y="1551"/>
                  </a:lnTo>
                  <a:lnTo>
                    <a:pt x="775" y="1551"/>
                  </a:lnTo>
                  <a:cubicBezTo>
                    <a:pt x="347" y="1551"/>
                    <a:pt x="0" y="1203"/>
                    <a:pt x="0" y="775"/>
                  </a:cubicBezTo>
                  <a:lnTo>
                    <a:pt x="0" y="775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0076" y="225730"/>
              <a:ext cx="524743" cy="484659"/>
            </a:xfrm>
            <a:custGeom>
              <a:rect l="0" t="0" r="0" b="0"/>
              <a:pathLst>
                <a:path w="825" h="763">
                  <a:moveTo>
                    <a:pt x="774" y="436"/>
                  </a:moveTo>
                  <a:lnTo>
                    <a:pt x="723" y="436"/>
                  </a:lnTo>
                  <a:lnTo>
                    <a:pt x="723" y="327"/>
                  </a:lnTo>
                  <a:lnTo>
                    <a:pt x="723" y="327"/>
                  </a:lnTo>
                  <a:cubicBezTo>
                    <a:pt x="723" y="146"/>
                    <a:pt x="584" y="0"/>
                    <a:pt x="413" y="0"/>
                  </a:cubicBezTo>
                  <a:lnTo>
                    <a:pt x="413" y="0"/>
                  </a:lnTo>
                  <a:cubicBezTo>
                    <a:pt x="242" y="0"/>
                    <a:pt x="103" y="146"/>
                    <a:pt x="103" y="327"/>
                  </a:cubicBezTo>
                  <a:lnTo>
                    <a:pt x="103" y="327"/>
                  </a:lnTo>
                  <a:lnTo>
                    <a:pt x="103" y="436"/>
                  </a:lnTo>
                  <a:lnTo>
                    <a:pt x="51" y="436"/>
                  </a:lnTo>
                  <a:lnTo>
                    <a:pt x="51" y="436"/>
                  </a:lnTo>
                  <a:cubicBezTo>
                    <a:pt x="23" y="436"/>
                    <a:pt x="0" y="460"/>
                    <a:pt x="0" y="490"/>
                  </a:cubicBezTo>
                  <a:lnTo>
                    <a:pt x="0" y="490"/>
                  </a:lnTo>
                  <a:lnTo>
                    <a:pt x="0" y="708"/>
                  </a:lnTo>
                  <a:lnTo>
                    <a:pt x="0" y="708"/>
                  </a:lnTo>
                  <a:cubicBezTo>
                    <a:pt x="0" y="738"/>
                    <a:pt x="23" y="763"/>
                    <a:pt x="51" y="763"/>
                  </a:cubicBezTo>
                  <a:lnTo>
                    <a:pt x="51" y="763"/>
                  </a:lnTo>
                  <a:lnTo>
                    <a:pt x="206" y="763"/>
                  </a:lnTo>
                  <a:lnTo>
                    <a:pt x="206" y="327"/>
                  </a:lnTo>
                  <a:lnTo>
                    <a:pt x="206" y="327"/>
                  </a:lnTo>
                  <a:cubicBezTo>
                    <a:pt x="206" y="206"/>
                    <a:pt x="299" y="109"/>
                    <a:pt x="413" y="109"/>
                  </a:cubicBezTo>
                  <a:lnTo>
                    <a:pt x="413" y="109"/>
                  </a:lnTo>
                  <a:cubicBezTo>
                    <a:pt x="527" y="109"/>
                    <a:pt x="619" y="206"/>
                    <a:pt x="619" y="327"/>
                  </a:cubicBezTo>
                  <a:lnTo>
                    <a:pt x="619" y="327"/>
                  </a:lnTo>
                  <a:lnTo>
                    <a:pt x="619" y="763"/>
                  </a:lnTo>
                  <a:lnTo>
                    <a:pt x="774" y="763"/>
                  </a:lnTo>
                  <a:lnTo>
                    <a:pt x="774" y="763"/>
                  </a:lnTo>
                  <a:cubicBezTo>
                    <a:pt x="803" y="763"/>
                    <a:pt x="826" y="738"/>
                    <a:pt x="826" y="708"/>
                  </a:cubicBezTo>
                  <a:lnTo>
                    <a:pt x="826" y="708"/>
                  </a:lnTo>
                  <a:lnTo>
                    <a:pt x="826" y="490"/>
                  </a:lnTo>
                  <a:lnTo>
                    <a:pt x="826" y="490"/>
                  </a:lnTo>
                  <a:cubicBezTo>
                    <a:pt x="826" y="460"/>
                    <a:pt x="803" y="436"/>
                    <a:pt x="774" y="43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611715" y="1652320"/>
            <a:ext cx="984886" cy="984887"/>
            <a:chExt cx="984886" cy="984887"/>
          </a:xfrm>
        </p:grpSpPr>
        <p:sp>
          <p:nvSpPr>
            <p:cNvPr id="175" name="path"/>
            <p:cNvSpPr/>
            <p:nvPr/>
          </p:nvSpPr>
          <p:spPr>
            <a:xfrm>
              <a:off x="0" y="0"/>
              <a:ext cx="984886" cy="984887"/>
            </a:xfrm>
            <a:custGeom>
              <a:rect l="0" t="0" r="0" b="0"/>
              <a:pathLst>
                <a:path w="1551" h="1551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lnTo>
                    <a:pt x="775" y="0"/>
                  </a:lnTo>
                  <a:lnTo>
                    <a:pt x="775" y="0"/>
                  </a:lnTo>
                  <a:cubicBezTo>
                    <a:pt x="1203" y="0"/>
                    <a:pt x="1551" y="347"/>
                    <a:pt x="1551" y="775"/>
                  </a:cubicBezTo>
                  <a:lnTo>
                    <a:pt x="1551" y="775"/>
                  </a:lnTo>
                  <a:cubicBezTo>
                    <a:pt x="1551" y="775"/>
                    <a:pt x="1551" y="775"/>
                    <a:pt x="1551" y="775"/>
                  </a:cubicBezTo>
                  <a:lnTo>
                    <a:pt x="1551" y="775"/>
                  </a:lnTo>
                  <a:lnTo>
                    <a:pt x="1551" y="775"/>
                  </a:lnTo>
                  <a:lnTo>
                    <a:pt x="1551" y="775"/>
                  </a:lnTo>
                  <a:cubicBezTo>
                    <a:pt x="1551" y="1203"/>
                    <a:pt x="1203" y="1551"/>
                    <a:pt x="775" y="1551"/>
                  </a:cubicBezTo>
                  <a:lnTo>
                    <a:pt x="775" y="1551"/>
                  </a:lnTo>
                  <a:lnTo>
                    <a:pt x="775" y="1551"/>
                  </a:lnTo>
                  <a:lnTo>
                    <a:pt x="775" y="1551"/>
                  </a:lnTo>
                  <a:cubicBezTo>
                    <a:pt x="347" y="1551"/>
                    <a:pt x="0" y="1203"/>
                    <a:pt x="0" y="775"/>
                  </a:cubicBezTo>
                  <a:lnTo>
                    <a:pt x="0" y="775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59416" y="239997"/>
              <a:ext cx="446636" cy="524312"/>
            </a:xfrm>
            <a:custGeom>
              <a:rect l="0" t="0" r="0" b="0"/>
              <a:pathLst>
                <a:path w="703" h="825">
                  <a:moveTo>
                    <a:pt x="672" y="611"/>
                  </a:moveTo>
                  <a:lnTo>
                    <a:pt x="611" y="611"/>
                  </a:lnTo>
                  <a:lnTo>
                    <a:pt x="611" y="550"/>
                  </a:lnTo>
                  <a:lnTo>
                    <a:pt x="642" y="550"/>
                  </a:lnTo>
                  <a:lnTo>
                    <a:pt x="642" y="489"/>
                  </a:lnTo>
                  <a:lnTo>
                    <a:pt x="61" y="489"/>
                  </a:lnTo>
                  <a:lnTo>
                    <a:pt x="61" y="550"/>
                  </a:lnTo>
                  <a:lnTo>
                    <a:pt x="91" y="550"/>
                  </a:lnTo>
                  <a:lnTo>
                    <a:pt x="91" y="611"/>
                  </a:lnTo>
                  <a:lnTo>
                    <a:pt x="30" y="611"/>
                  </a:lnTo>
                  <a:lnTo>
                    <a:pt x="30" y="611"/>
                  </a:lnTo>
                  <a:cubicBezTo>
                    <a:pt x="13" y="611"/>
                    <a:pt x="0" y="597"/>
                    <a:pt x="0" y="581"/>
                  </a:cubicBezTo>
                  <a:lnTo>
                    <a:pt x="0" y="581"/>
                  </a:lnTo>
                  <a:lnTo>
                    <a:pt x="0" y="275"/>
                  </a:lnTo>
                  <a:lnTo>
                    <a:pt x="0" y="275"/>
                  </a:lnTo>
                  <a:cubicBezTo>
                    <a:pt x="0" y="245"/>
                    <a:pt x="122" y="214"/>
                    <a:pt x="336" y="214"/>
                  </a:cubicBezTo>
                  <a:lnTo>
                    <a:pt x="336" y="214"/>
                  </a:lnTo>
                  <a:cubicBezTo>
                    <a:pt x="347" y="214"/>
                    <a:pt x="357" y="214"/>
                    <a:pt x="366" y="214"/>
                  </a:cubicBezTo>
                  <a:lnTo>
                    <a:pt x="366" y="214"/>
                  </a:lnTo>
                  <a:cubicBezTo>
                    <a:pt x="579" y="214"/>
                    <a:pt x="703" y="244"/>
                    <a:pt x="703" y="275"/>
                  </a:cubicBezTo>
                  <a:lnTo>
                    <a:pt x="703" y="275"/>
                  </a:lnTo>
                  <a:lnTo>
                    <a:pt x="703" y="581"/>
                  </a:lnTo>
                  <a:lnTo>
                    <a:pt x="703" y="581"/>
                  </a:lnTo>
                  <a:cubicBezTo>
                    <a:pt x="703" y="597"/>
                    <a:pt x="689" y="611"/>
                    <a:pt x="672" y="611"/>
                  </a:cubicBezTo>
                  <a:moveTo>
                    <a:pt x="596" y="305"/>
                  </a:moveTo>
                  <a:cubicBezTo>
                    <a:pt x="571" y="305"/>
                    <a:pt x="550" y="326"/>
                    <a:pt x="550" y="351"/>
                  </a:cubicBezTo>
                  <a:lnTo>
                    <a:pt x="550" y="351"/>
                  </a:lnTo>
                  <a:cubicBezTo>
                    <a:pt x="550" y="377"/>
                    <a:pt x="571" y="397"/>
                    <a:pt x="596" y="397"/>
                  </a:cubicBezTo>
                  <a:lnTo>
                    <a:pt x="596" y="397"/>
                  </a:lnTo>
                  <a:cubicBezTo>
                    <a:pt x="621" y="397"/>
                    <a:pt x="642" y="377"/>
                    <a:pt x="642" y="351"/>
                  </a:cubicBezTo>
                  <a:lnTo>
                    <a:pt x="642" y="351"/>
                  </a:lnTo>
                  <a:cubicBezTo>
                    <a:pt x="642" y="326"/>
                    <a:pt x="621" y="305"/>
                    <a:pt x="596" y="305"/>
                  </a:cubicBezTo>
                  <a:moveTo>
                    <a:pt x="122" y="30"/>
                  </a:moveTo>
                  <a:cubicBezTo>
                    <a:pt x="122" y="13"/>
                    <a:pt x="136" y="0"/>
                    <a:pt x="152" y="0"/>
                  </a:cubicBezTo>
                  <a:lnTo>
                    <a:pt x="152" y="0"/>
                  </a:lnTo>
                  <a:lnTo>
                    <a:pt x="550" y="0"/>
                  </a:lnTo>
                  <a:lnTo>
                    <a:pt x="550" y="0"/>
                  </a:lnTo>
                  <a:cubicBezTo>
                    <a:pt x="567" y="0"/>
                    <a:pt x="581" y="13"/>
                    <a:pt x="581" y="30"/>
                  </a:cubicBezTo>
                  <a:lnTo>
                    <a:pt x="581" y="30"/>
                  </a:lnTo>
                  <a:lnTo>
                    <a:pt x="581" y="183"/>
                  </a:lnTo>
                  <a:lnTo>
                    <a:pt x="122" y="183"/>
                  </a:lnTo>
                  <a:lnTo>
                    <a:pt x="122" y="30"/>
                  </a:lnTo>
                  <a:close/>
                  <a:moveTo>
                    <a:pt x="581" y="795"/>
                  </a:moveTo>
                  <a:cubicBezTo>
                    <a:pt x="581" y="811"/>
                    <a:pt x="567" y="825"/>
                    <a:pt x="550" y="825"/>
                  </a:cubicBezTo>
                  <a:lnTo>
                    <a:pt x="550" y="825"/>
                  </a:lnTo>
                  <a:lnTo>
                    <a:pt x="152" y="825"/>
                  </a:lnTo>
                  <a:lnTo>
                    <a:pt x="152" y="825"/>
                  </a:lnTo>
                  <a:cubicBezTo>
                    <a:pt x="136" y="825"/>
                    <a:pt x="122" y="811"/>
                    <a:pt x="122" y="795"/>
                  </a:cubicBezTo>
                  <a:lnTo>
                    <a:pt x="122" y="795"/>
                  </a:lnTo>
                  <a:lnTo>
                    <a:pt x="122" y="519"/>
                  </a:lnTo>
                  <a:lnTo>
                    <a:pt x="581" y="519"/>
                  </a:lnTo>
                  <a:lnTo>
                    <a:pt x="581" y="795"/>
                  </a:lnTo>
                  <a:close/>
                  <a:moveTo>
                    <a:pt x="519" y="550"/>
                  </a:moveTo>
                  <a:lnTo>
                    <a:pt x="183" y="550"/>
                  </a:lnTo>
                  <a:lnTo>
                    <a:pt x="183" y="581"/>
                  </a:lnTo>
                  <a:lnTo>
                    <a:pt x="519" y="581"/>
                  </a:lnTo>
                  <a:lnTo>
                    <a:pt x="519" y="550"/>
                  </a:lnTo>
                  <a:close/>
                  <a:moveTo>
                    <a:pt x="519" y="611"/>
                  </a:moveTo>
                  <a:lnTo>
                    <a:pt x="183" y="611"/>
                  </a:lnTo>
                  <a:lnTo>
                    <a:pt x="183" y="642"/>
                  </a:lnTo>
                  <a:lnTo>
                    <a:pt x="519" y="642"/>
                  </a:lnTo>
                  <a:lnTo>
                    <a:pt x="519" y="611"/>
                  </a:lnTo>
                  <a:close/>
                  <a:moveTo>
                    <a:pt x="519" y="672"/>
                  </a:moveTo>
                  <a:lnTo>
                    <a:pt x="183" y="672"/>
                  </a:lnTo>
                  <a:lnTo>
                    <a:pt x="183" y="703"/>
                  </a:lnTo>
                  <a:lnTo>
                    <a:pt x="519" y="703"/>
                  </a:lnTo>
                  <a:lnTo>
                    <a:pt x="519" y="672"/>
                  </a:lnTo>
                  <a:close/>
                  <a:moveTo>
                    <a:pt x="519" y="733"/>
                  </a:moveTo>
                  <a:lnTo>
                    <a:pt x="183" y="733"/>
                  </a:lnTo>
                  <a:lnTo>
                    <a:pt x="183" y="764"/>
                  </a:lnTo>
                  <a:lnTo>
                    <a:pt x="519" y="764"/>
                  </a:lnTo>
                  <a:lnTo>
                    <a:pt x="519" y="7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611715" y="3215330"/>
            <a:ext cx="984886" cy="984886"/>
            <a:chExt cx="984886" cy="984886"/>
          </a:xfrm>
        </p:grpSpPr>
        <p:sp>
          <p:nvSpPr>
            <p:cNvPr id="177" name="path"/>
            <p:cNvSpPr/>
            <p:nvPr/>
          </p:nvSpPr>
          <p:spPr>
            <a:xfrm>
              <a:off x="0" y="0"/>
              <a:ext cx="984886" cy="984886"/>
            </a:xfrm>
            <a:custGeom>
              <a:rect l="0" t="0" r="0" b="0"/>
              <a:pathLst>
                <a:path w="1551" h="1551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lnTo>
                    <a:pt x="775" y="0"/>
                  </a:lnTo>
                  <a:lnTo>
                    <a:pt x="775" y="0"/>
                  </a:lnTo>
                  <a:cubicBezTo>
                    <a:pt x="1203" y="0"/>
                    <a:pt x="1551" y="347"/>
                    <a:pt x="1551" y="775"/>
                  </a:cubicBezTo>
                  <a:lnTo>
                    <a:pt x="1551" y="775"/>
                  </a:lnTo>
                  <a:cubicBezTo>
                    <a:pt x="1551" y="775"/>
                    <a:pt x="1551" y="775"/>
                    <a:pt x="1551" y="775"/>
                  </a:cubicBezTo>
                  <a:lnTo>
                    <a:pt x="1551" y="775"/>
                  </a:lnTo>
                  <a:lnTo>
                    <a:pt x="1551" y="775"/>
                  </a:lnTo>
                  <a:lnTo>
                    <a:pt x="1551" y="775"/>
                  </a:lnTo>
                  <a:cubicBezTo>
                    <a:pt x="1551" y="1203"/>
                    <a:pt x="1203" y="1551"/>
                    <a:pt x="775" y="1551"/>
                  </a:cubicBezTo>
                  <a:lnTo>
                    <a:pt x="775" y="1551"/>
                  </a:lnTo>
                  <a:lnTo>
                    <a:pt x="775" y="1551"/>
                  </a:lnTo>
                  <a:lnTo>
                    <a:pt x="775" y="1551"/>
                  </a:lnTo>
                  <a:cubicBezTo>
                    <a:pt x="347" y="1551"/>
                    <a:pt x="0" y="1203"/>
                    <a:pt x="0" y="775"/>
                  </a:cubicBezTo>
                  <a:lnTo>
                    <a:pt x="0" y="775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72963" y="235366"/>
              <a:ext cx="438960" cy="538539"/>
            </a:xfrm>
            <a:custGeom>
              <a:rect l="0" t="0" r="0" b="0"/>
              <a:pathLst>
                <a:path w="691" h="846">
                  <a:moveTo>
                    <a:pt x="691" y="466"/>
                  </a:moveTo>
                  <a:lnTo>
                    <a:pt x="691" y="763"/>
                  </a:lnTo>
                  <a:lnTo>
                    <a:pt x="691" y="763"/>
                  </a:lnTo>
                  <a:cubicBezTo>
                    <a:pt x="691" y="810"/>
                    <a:pt x="652" y="848"/>
                    <a:pt x="604" y="848"/>
                  </a:cubicBezTo>
                  <a:lnTo>
                    <a:pt x="604" y="848"/>
                  </a:lnTo>
                  <a:cubicBezTo>
                    <a:pt x="557" y="848"/>
                    <a:pt x="518" y="810"/>
                    <a:pt x="518" y="763"/>
                  </a:cubicBezTo>
                  <a:lnTo>
                    <a:pt x="518" y="763"/>
                  </a:lnTo>
                  <a:lnTo>
                    <a:pt x="518" y="763"/>
                  </a:lnTo>
                  <a:lnTo>
                    <a:pt x="518" y="551"/>
                  </a:lnTo>
                  <a:lnTo>
                    <a:pt x="432" y="551"/>
                  </a:lnTo>
                  <a:lnTo>
                    <a:pt x="432" y="127"/>
                  </a:lnTo>
                  <a:lnTo>
                    <a:pt x="432" y="127"/>
                  </a:lnTo>
                  <a:cubicBezTo>
                    <a:pt x="432" y="56"/>
                    <a:pt x="490" y="0"/>
                    <a:pt x="561" y="0"/>
                  </a:cubicBezTo>
                  <a:lnTo>
                    <a:pt x="561" y="0"/>
                  </a:lnTo>
                  <a:lnTo>
                    <a:pt x="561" y="0"/>
                  </a:lnTo>
                  <a:lnTo>
                    <a:pt x="691" y="0"/>
                  </a:lnTo>
                  <a:lnTo>
                    <a:pt x="691" y="466"/>
                  </a:lnTo>
                  <a:close/>
                  <a:moveTo>
                    <a:pt x="86" y="424"/>
                  </a:moveTo>
                  <a:cubicBezTo>
                    <a:pt x="38" y="424"/>
                    <a:pt x="0" y="386"/>
                    <a:pt x="0" y="339"/>
                  </a:cubicBezTo>
                  <a:lnTo>
                    <a:pt x="0" y="339"/>
                  </a:lnTo>
                  <a:lnTo>
                    <a:pt x="0" y="339"/>
                  </a:lnTo>
                  <a:lnTo>
                    <a:pt x="0" y="42"/>
                  </a:lnTo>
                  <a:lnTo>
                    <a:pt x="0" y="42"/>
                  </a:lnTo>
                  <a:cubicBezTo>
                    <a:pt x="0" y="18"/>
                    <a:pt x="19" y="0"/>
                    <a:pt x="43" y="0"/>
                  </a:cubicBezTo>
                  <a:lnTo>
                    <a:pt x="43" y="0"/>
                  </a:lnTo>
                  <a:cubicBezTo>
                    <a:pt x="67" y="0"/>
                    <a:pt x="86" y="18"/>
                    <a:pt x="86" y="42"/>
                  </a:cubicBezTo>
                  <a:lnTo>
                    <a:pt x="86" y="42"/>
                  </a:lnTo>
                  <a:lnTo>
                    <a:pt x="86" y="42"/>
                  </a:lnTo>
                  <a:lnTo>
                    <a:pt x="86" y="212"/>
                  </a:lnTo>
                  <a:lnTo>
                    <a:pt x="129" y="212"/>
                  </a:lnTo>
                  <a:lnTo>
                    <a:pt x="129" y="42"/>
                  </a:lnTo>
                  <a:lnTo>
                    <a:pt x="129" y="42"/>
                  </a:lnTo>
                  <a:cubicBezTo>
                    <a:pt x="129" y="18"/>
                    <a:pt x="148" y="0"/>
                    <a:pt x="172" y="0"/>
                  </a:cubicBezTo>
                  <a:lnTo>
                    <a:pt x="172" y="0"/>
                  </a:lnTo>
                  <a:cubicBezTo>
                    <a:pt x="196" y="0"/>
                    <a:pt x="216" y="18"/>
                    <a:pt x="216" y="42"/>
                  </a:cubicBezTo>
                  <a:lnTo>
                    <a:pt x="216" y="42"/>
                  </a:lnTo>
                  <a:lnTo>
                    <a:pt x="216" y="42"/>
                  </a:lnTo>
                  <a:lnTo>
                    <a:pt x="216" y="212"/>
                  </a:lnTo>
                  <a:lnTo>
                    <a:pt x="259" y="212"/>
                  </a:lnTo>
                  <a:lnTo>
                    <a:pt x="259" y="42"/>
                  </a:lnTo>
                  <a:lnTo>
                    <a:pt x="259" y="42"/>
                  </a:lnTo>
                  <a:cubicBezTo>
                    <a:pt x="259" y="18"/>
                    <a:pt x="278" y="0"/>
                    <a:pt x="302" y="0"/>
                  </a:cubicBezTo>
                  <a:lnTo>
                    <a:pt x="302" y="0"/>
                  </a:lnTo>
                  <a:cubicBezTo>
                    <a:pt x="326" y="0"/>
                    <a:pt x="345" y="18"/>
                    <a:pt x="345" y="42"/>
                  </a:cubicBezTo>
                  <a:lnTo>
                    <a:pt x="345" y="42"/>
                  </a:lnTo>
                  <a:lnTo>
                    <a:pt x="345" y="42"/>
                  </a:lnTo>
                  <a:lnTo>
                    <a:pt x="345" y="339"/>
                  </a:lnTo>
                  <a:lnTo>
                    <a:pt x="345" y="339"/>
                  </a:lnTo>
                  <a:cubicBezTo>
                    <a:pt x="345" y="386"/>
                    <a:pt x="306" y="424"/>
                    <a:pt x="259" y="424"/>
                  </a:cubicBezTo>
                  <a:lnTo>
                    <a:pt x="259" y="424"/>
                  </a:lnTo>
                  <a:lnTo>
                    <a:pt x="259" y="424"/>
                  </a:lnTo>
                  <a:lnTo>
                    <a:pt x="259" y="763"/>
                  </a:lnTo>
                  <a:lnTo>
                    <a:pt x="259" y="763"/>
                  </a:lnTo>
                  <a:cubicBezTo>
                    <a:pt x="259" y="810"/>
                    <a:pt x="220" y="848"/>
                    <a:pt x="172" y="848"/>
                  </a:cubicBezTo>
                  <a:lnTo>
                    <a:pt x="172" y="848"/>
                  </a:lnTo>
                  <a:cubicBezTo>
                    <a:pt x="125" y="848"/>
                    <a:pt x="86" y="810"/>
                    <a:pt x="86" y="763"/>
                  </a:cubicBezTo>
                  <a:lnTo>
                    <a:pt x="86" y="763"/>
                  </a:lnTo>
                  <a:lnTo>
                    <a:pt x="86" y="763"/>
                  </a:lnTo>
                  <a:lnTo>
                    <a:pt x="86" y="42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611715" y="4884108"/>
            <a:ext cx="984886" cy="984886"/>
            <a:chExt cx="984886" cy="984886"/>
          </a:xfrm>
        </p:grpSpPr>
        <p:sp>
          <p:nvSpPr>
            <p:cNvPr id="179" name="path"/>
            <p:cNvSpPr/>
            <p:nvPr/>
          </p:nvSpPr>
          <p:spPr>
            <a:xfrm>
              <a:off x="0" y="0"/>
              <a:ext cx="984886" cy="984886"/>
            </a:xfrm>
            <a:custGeom>
              <a:rect l="0" t="0" r="0" b="0"/>
              <a:pathLst>
                <a:path w="1551" h="1551">
                  <a:moveTo>
                    <a:pt x="0" y="775"/>
                  </a:moveTo>
                  <a:cubicBezTo>
                    <a:pt x="0" y="347"/>
                    <a:pt x="347" y="0"/>
                    <a:pt x="775" y="0"/>
                  </a:cubicBezTo>
                  <a:lnTo>
                    <a:pt x="775" y="0"/>
                  </a:lnTo>
                  <a:lnTo>
                    <a:pt x="775" y="0"/>
                  </a:lnTo>
                  <a:lnTo>
                    <a:pt x="775" y="0"/>
                  </a:lnTo>
                  <a:cubicBezTo>
                    <a:pt x="1203" y="0"/>
                    <a:pt x="1551" y="347"/>
                    <a:pt x="1551" y="775"/>
                  </a:cubicBezTo>
                  <a:lnTo>
                    <a:pt x="1551" y="775"/>
                  </a:lnTo>
                  <a:cubicBezTo>
                    <a:pt x="1551" y="775"/>
                    <a:pt x="1551" y="775"/>
                    <a:pt x="1551" y="775"/>
                  </a:cubicBezTo>
                  <a:lnTo>
                    <a:pt x="1551" y="775"/>
                  </a:lnTo>
                  <a:lnTo>
                    <a:pt x="1551" y="775"/>
                  </a:lnTo>
                  <a:lnTo>
                    <a:pt x="1551" y="775"/>
                  </a:lnTo>
                  <a:cubicBezTo>
                    <a:pt x="1551" y="1203"/>
                    <a:pt x="1203" y="1551"/>
                    <a:pt x="775" y="1551"/>
                  </a:cubicBezTo>
                  <a:lnTo>
                    <a:pt x="775" y="1551"/>
                  </a:lnTo>
                  <a:lnTo>
                    <a:pt x="775" y="1551"/>
                  </a:lnTo>
                  <a:lnTo>
                    <a:pt x="775" y="1551"/>
                  </a:lnTo>
                  <a:cubicBezTo>
                    <a:pt x="347" y="1551"/>
                    <a:pt x="0" y="1203"/>
                    <a:pt x="0" y="775"/>
                  </a:cubicBezTo>
                  <a:lnTo>
                    <a:pt x="0" y="775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58660" y="193305"/>
              <a:ext cx="636375" cy="573893"/>
            </a:xfrm>
            <a:custGeom>
              <a:rect l="0" t="0" r="0" b="0"/>
              <a:pathLst>
                <a:path w="1002" h="903">
                  <a:moveTo>
                    <a:pt x="501" y="0"/>
                  </a:moveTo>
                  <a:cubicBezTo>
                    <a:pt x="538" y="0"/>
                    <a:pt x="567" y="25"/>
                    <a:pt x="567" y="56"/>
                  </a:cubicBezTo>
                  <a:lnTo>
                    <a:pt x="567" y="56"/>
                  </a:lnTo>
                  <a:lnTo>
                    <a:pt x="567" y="345"/>
                  </a:lnTo>
                  <a:lnTo>
                    <a:pt x="1002" y="579"/>
                  </a:lnTo>
                  <a:lnTo>
                    <a:pt x="1002" y="679"/>
                  </a:lnTo>
                  <a:lnTo>
                    <a:pt x="567" y="553"/>
                  </a:lnTo>
                  <a:lnTo>
                    <a:pt x="567" y="749"/>
                  </a:lnTo>
                  <a:lnTo>
                    <a:pt x="655" y="825"/>
                  </a:lnTo>
                  <a:lnTo>
                    <a:pt x="655" y="903"/>
                  </a:lnTo>
                  <a:lnTo>
                    <a:pt x="501" y="859"/>
                  </a:lnTo>
                  <a:lnTo>
                    <a:pt x="350" y="903"/>
                  </a:lnTo>
                  <a:lnTo>
                    <a:pt x="350" y="821"/>
                  </a:lnTo>
                  <a:lnTo>
                    <a:pt x="434" y="752"/>
                  </a:lnTo>
                  <a:lnTo>
                    <a:pt x="434" y="553"/>
                  </a:lnTo>
                  <a:lnTo>
                    <a:pt x="0" y="682"/>
                  </a:lnTo>
                  <a:lnTo>
                    <a:pt x="0" y="579"/>
                  </a:lnTo>
                  <a:lnTo>
                    <a:pt x="436" y="343"/>
                  </a:lnTo>
                  <a:lnTo>
                    <a:pt x="436" y="56"/>
                  </a:lnTo>
                  <a:lnTo>
                    <a:pt x="436" y="56"/>
                  </a:lnTo>
                  <a:cubicBezTo>
                    <a:pt x="436" y="25"/>
                    <a:pt x="465" y="0"/>
                    <a:pt x="501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1" name="textbox 181"/>
          <p:cNvSpPr/>
          <p:nvPr/>
        </p:nvSpPr>
        <p:spPr>
          <a:xfrm>
            <a:off x="1709956" y="5042205"/>
            <a:ext cx="1395094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3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总结词：骨质疏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松</a:t>
            </a:r>
            <a:endParaRPr lang="Microsoft YaHei" altLang="Microsoft YaHei" sz="1300"/>
          </a:p>
        </p:txBody>
      </p:sp>
      <p:sp>
        <p:nvSpPr>
          <p:cNvPr id="182" name="textbox 182"/>
          <p:cNvSpPr/>
          <p:nvPr/>
        </p:nvSpPr>
        <p:spPr>
          <a:xfrm>
            <a:off x="1709956" y="3373941"/>
            <a:ext cx="1395094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总结词：骨质增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endParaRPr lang="Microsoft YaHei" altLang="Microsoft YaHei" sz="1300"/>
          </a:p>
        </p:txBody>
      </p:sp>
      <p:sp>
        <p:nvSpPr>
          <p:cNvPr id="183" name="textbox 183"/>
          <p:cNvSpPr/>
          <p:nvPr/>
        </p:nvSpPr>
        <p:spPr>
          <a:xfrm>
            <a:off x="1709956" y="1798910"/>
            <a:ext cx="1395094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总结词：骨质正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85" name="picture 18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52800" y="2032000"/>
            <a:ext cx="5488119" cy="2826376"/>
          </a:xfrm>
          <a:prstGeom prst="rect">
            <a:avLst/>
          </a:prstGeom>
        </p:spPr>
      </p:pic>
      <p:sp>
        <p:nvSpPr>
          <p:cNvPr id="186" name="textbox 186"/>
          <p:cNvSpPr/>
          <p:nvPr/>
        </p:nvSpPr>
        <p:spPr>
          <a:xfrm>
            <a:off x="8034935" y="5238148"/>
            <a:ext cx="2392045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颈椎间隙及椎间孔在拍片中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</a:t>
            </a:r>
            <a:endParaRPr lang="Microsoft YaHei" altLang="Microsoft YaHei" sz="1300"/>
          </a:p>
          <a:p>
            <a:pPr marL="14243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示为狭窄，可能是由于颈椎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4585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盘退变、骨质增生等原因引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起。</a:t>
            </a:r>
            <a:endParaRPr lang="Microsoft YaHei" altLang="Microsoft YaHei" sz="1300"/>
          </a:p>
        </p:txBody>
      </p:sp>
      <p:sp>
        <p:nvSpPr>
          <p:cNvPr id="187" name="textbox 187"/>
          <p:cNvSpPr/>
          <p:nvPr/>
        </p:nvSpPr>
        <p:spPr>
          <a:xfrm>
            <a:off x="442263" y="318468"/>
            <a:ext cx="3837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724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椎间隙及椎间孔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8" name="textbox 208"/>
          <p:cNvSpPr/>
          <p:nvPr/>
        </p:nvSpPr>
        <p:spPr>
          <a:xfrm>
            <a:off x="2020467" y="5173881"/>
            <a:ext cx="2253614" cy="705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340"/>
              </a:lnSpc>
            </a:pPr>
            <a:endParaRPr lang="Arial" altLang="Arial" sz="100"/>
          </a:p>
          <a:p>
            <a:pPr marL="13900" indent="-1200" algn="l" rtl="0" eaLnBrk="0">
              <a:lnSpc>
                <a:spcPct val="11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颈椎间隙及椎间孔在拍片中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示为正常大小，没有狭窄或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塞等异常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情况。</a:t>
            </a:r>
            <a:endParaRPr lang="Microsoft YaHei" altLang="Microsoft YaHei" sz="1300"/>
          </a:p>
        </p:txBody>
      </p:sp>
      <p:sp>
        <p:nvSpPr>
          <p:cNvPr id="209" name="textbox 209"/>
          <p:cNvSpPr/>
          <p:nvPr/>
        </p:nvSpPr>
        <p:spPr>
          <a:xfrm>
            <a:off x="1836611" y="2092914"/>
            <a:ext cx="1386205" cy="646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67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93000"/>
              </a:lnSpc>
              <a:spcBef>
                <a:spcPts val="2"/>
              </a:spcBef>
            </a:pP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间隙及椎间孔正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</a:t>
            </a:r>
            <a:endParaRPr lang="Microsoft YaHei" altLang="Microsoft YaHei" sz="1300"/>
          </a:p>
        </p:txBody>
      </p:sp>
      <p:sp>
        <p:nvSpPr>
          <p:cNvPr id="210" name="textbox 210"/>
          <p:cNvSpPr/>
          <p:nvPr/>
        </p:nvSpPr>
        <p:spPr>
          <a:xfrm>
            <a:off x="8953773" y="2127090"/>
            <a:ext cx="1394460" cy="612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6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marL="21042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间隙及椎间孔狭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窄</a:t>
            </a:r>
            <a:endParaRPr lang="Microsoft YaHei" altLang="Microsoft YaHei" sz="1300"/>
          </a:p>
        </p:txBody>
      </p:sp>
      <p:sp>
        <p:nvSpPr>
          <p:cNvPr id="211" name="textbox 211"/>
          <p:cNvSpPr/>
          <p:nvPr/>
        </p:nvSpPr>
        <p:spPr>
          <a:xfrm>
            <a:off x="2022868" y="4751557"/>
            <a:ext cx="82232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4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1500"/>
          </a:p>
        </p:txBody>
      </p:sp>
      <p:sp>
        <p:nvSpPr>
          <p:cNvPr id="212" name="textbox 212"/>
          <p:cNvSpPr/>
          <p:nvPr/>
        </p:nvSpPr>
        <p:spPr>
          <a:xfrm>
            <a:off x="9498374" y="4751557"/>
            <a:ext cx="82232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4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" name="picture 2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14" name="picture 2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422408" y="1165015"/>
            <a:ext cx="3769587" cy="5168748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539109" y="1390902"/>
            <a:ext cx="3535394" cy="975360"/>
            <a:chExt cx="3535394" cy="975360"/>
          </a:xfrm>
        </p:grpSpPr>
        <p:sp>
          <p:nvSpPr>
            <p:cNvPr id="215" name="path"/>
            <p:cNvSpPr/>
            <p:nvPr/>
          </p:nvSpPr>
          <p:spPr>
            <a:xfrm>
              <a:off x="0" y="0"/>
              <a:ext cx="3535394" cy="975360"/>
            </a:xfrm>
            <a:custGeom>
              <a:rect l="0" t="0" r="0" b="0"/>
              <a:pathLst>
                <a:path w="5567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textbox 216"/>
            <p:cNvSpPr/>
            <p:nvPr/>
          </p:nvSpPr>
          <p:spPr>
            <a:xfrm>
              <a:off x="-12700" y="-12700"/>
              <a:ext cx="3561079" cy="10236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1512725" algn="l" rtl="0" eaLnBrk="0">
                <a:lnSpc>
                  <a:spcPct val="91000"/>
                </a:lnSpc>
                <a:spcBef>
                  <a:spcPts val="6"/>
                </a:spcBef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结词</a:t>
              </a:r>
              <a:endParaRPr lang="Microsoft YaHei" altLang="Microsoft YaHei" sz="1600"/>
            </a:p>
          </p:txBody>
        </p:sp>
      </p:grpSp>
      <p:sp>
        <p:nvSpPr>
          <p:cNvPr id="217" name="textbox 217"/>
          <p:cNvSpPr/>
          <p:nvPr/>
        </p:nvSpPr>
        <p:spPr>
          <a:xfrm>
            <a:off x="539109" y="3939030"/>
            <a:ext cx="3535679" cy="998219"/>
          </a:xfrm>
          <a:prstGeom prst="rect">
            <a:avLst/>
          </a:prstGeom>
          <a:solidFill>
            <a:srgbClr val="71A6E6">
              <a:alpha val="9764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8415"/>
              </a:lnSpc>
            </a:pPr>
            <a:endParaRPr lang="Arial" altLang="Arial" sz="100"/>
          </a:p>
          <a:p>
            <a:pPr marL="1509282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16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343437" y="1390902"/>
            <a:ext cx="3535393" cy="975360"/>
            <a:chExt cx="3535393" cy="975360"/>
          </a:xfrm>
        </p:grpSpPr>
        <p:sp>
          <p:nvSpPr>
            <p:cNvPr id="218" name="path"/>
            <p:cNvSpPr/>
            <p:nvPr/>
          </p:nvSpPr>
          <p:spPr>
            <a:xfrm>
              <a:off x="0" y="0"/>
              <a:ext cx="3535393" cy="975360"/>
            </a:xfrm>
            <a:custGeom>
              <a:rect l="0" t="0" r="0" b="0"/>
              <a:pathLst>
                <a:path w="5567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lnTo>
                    <a:pt x="4799" y="1536"/>
                  </a:ln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textbox 219"/>
            <p:cNvSpPr/>
            <p:nvPr/>
          </p:nvSpPr>
          <p:spPr>
            <a:xfrm>
              <a:off x="-12700" y="-12700"/>
              <a:ext cx="3561079" cy="10236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8918"/>
                </a:lnSpc>
              </a:pPr>
              <a:endParaRPr lang="Arial" altLang="Arial" sz="100"/>
            </a:p>
            <a:p>
              <a:pPr marL="1409484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细描述</a:t>
              </a:r>
              <a:endParaRPr lang="Microsoft YaHei" altLang="Microsoft YaHei" sz="1600"/>
            </a:p>
          </p:txBody>
        </p:sp>
      </p:grpSp>
      <p:sp>
        <p:nvSpPr>
          <p:cNvPr id="220" name="textbox 220"/>
          <p:cNvSpPr/>
          <p:nvPr/>
        </p:nvSpPr>
        <p:spPr>
          <a:xfrm>
            <a:off x="4343437" y="3939030"/>
            <a:ext cx="3535679" cy="998219"/>
          </a:xfrm>
          <a:prstGeom prst="rect">
            <a:avLst/>
          </a:prstGeom>
          <a:solidFill>
            <a:srgbClr val="71A6E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8452"/>
              </a:lnSpc>
            </a:pPr>
            <a:endParaRPr lang="Arial" altLang="Arial" sz="100"/>
          </a:p>
          <a:p>
            <a:pPr marL="1396784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细描述</a:t>
            </a:r>
            <a:endParaRPr lang="Microsoft YaHei" altLang="Microsoft YaHei" sz="1600"/>
          </a:p>
        </p:txBody>
      </p:sp>
      <p:sp>
        <p:nvSpPr>
          <p:cNvPr id="221" name="textbox 221"/>
          <p:cNvSpPr/>
          <p:nvPr/>
        </p:nvSpPr>
        <p:spPr>
          <a:xfrm>
            <a:off x="4517725" y="2684498"/>
            <a:ext cx="3110864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1"/>
              </a:lnSpc>
            </a:pPr>
            <a:endParaRPr lang="Arial" altLang="Arial" sz="100"/>
          </a:p>
          <a:p>
            <a:pPr marL="12871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颈椎周围的软组织在拍片中显示为正常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厚</a:t>
            </a:r>
            <a:endParaRPr lang="Microsoft YaHei" altLang="Microsoft YaHei" sz="1300"/>
          </a:p>
          <a:p>
            <a:pPr marL="13728" indent="-1028" algn="l" rtl="0" eaLnBrk="0">
              <a:lnSpc>
                <a:spcPct val="159000"/>
              </a:lnSpc>
              <a:spcBef>
                <a:spcPts val="2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度、密度和形态，没有发现异常肿物或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症等异常情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况。</a:t>
            </a:r>
            <a:endParaRPr lang="Microsoft YaHei" altLang="Microsoft YaHei" sz="1300"/>
          </a:p>
        </p:txBody>
      </p:sp>
      <p:sp>
        <p:nvSpPr>
          <p:cNvPr id="222" name="textbox 222"/>
          <p:cNvSpPr/>
          <p:nvPr/>
        </p:nvSpPr>
        <p:spPr>
          <a:xfrm>
            <a:off x="4517896" y="5244819"/>
            <a:ext cx="3110864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颈椎周围的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软组织在拍片中显示为异常，</a:t>
            </a:r>
            <a:endParaRPr lang="Microsoft YaHei" altLang="Microsoft YaHei" sz="1300"/>
          </a:p>
          <a:p>
            <a:pPr marL="13728" algn="l" rtl="0" eaLnBrk="0">
              <a:lnSpc>
                <a:spcPct val="159000"/>
              </a:lnSpc>
              <a:spcBef>
                <a:spcPts val="2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如炎症、肿物等，可能由于颈椎病、颈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肌肉紧张等原因引起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23" name="textbox 223"/>
          <p:cNvSpPr/>
          <p:nvPr/>
        </p:nvSpPr>
        <p:spPr>
          <a:xfrm>
            <a:off x="442263" y="318468"/>
            <a:ext cx="2694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724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椎软组织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4" name="textbox 244"/>
          <p:cNvSpPr/>
          <p:nvPr/>
        </p:nvSpPr>
        <p:spPr>
          <a:xfrm>
            <a:off x="715453" y="5244819"/>
            <a:ext cx="880110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3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软组织异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</a:t>
            </a:r>
            <a:endParaRPr lang="Microsoft YaHei" altLang="Microsoft YaHei" sz="1300"/>
          </a:p>
        </p:txBody>
      </p:sp>
      <p:sp>
        <p:nvSpPr>
          <p:cNvPr id="245" name="textbox 245"/>
          <p:cNvSpPr/>
          <p:nvPr/>
        </p:nvSpPr>
        <p:spPr>
          <a:xfrm>
            <a:off x="715453" y="2684498"/>
            <a:ext cx="880110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3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软组织正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6" name="picture 2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47" name="textbox 247"/>
          <p:cNvSpPr/>
          <p:nvPr/>
        </p:nvSpPr>
        <p:spPr>
          <a:xfrm>
            <a:off x="5175758" y="2173031"/>
            <a:ext cx="1847850" cy="2037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435176" algn="l" rtl="0" eaLnBrk="0">
              <a:lnSpc>
                <a:spcPct val="85000"/>
              </a:lnSpc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66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669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600" spc="-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https://d.book118.com/167066153112006053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2024-09-27T11:33:34.453</cp:lastPrinted>
  <dcterms:created xsi:type="dcterms:W3CDTF">2024-09-27T03:33:34Z</dcterms:created>
  <dcterms:modified xsi:type="dcterms:W3CDTF">2024-09-27T03:33:36Z</dcterms:modified>
</cp:coreProperties>
</file>