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A9159-172A-4C0C-B93C-9CCE154AA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A6F39-3BDF-4E48-B820-EDF9DCB3F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594BD-1F0B-480D-98EE-607B76292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BB73A-214E-4CB3-ABE9-DC9159B7B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92234C-3F0F-4036-8B2E-BEF06BA3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7E0EEE-7232-4731-9911-9A1CA7B4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4CBDCF-4AA5-4EA0-8FF8-1A5587C40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60113-AC38-4371-934A-F0E2059BC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A35D4-489B-4900-A4F0-0442A18D8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89366-AC35-4449-90F0-208C0F894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12996-0C1C-4ADD-ADC1-65D7627F3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946231" y="0"/>
            <a:ext cx="157994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342900"/>
            <a:endParaRPr lang="zh-CN" altLang="en-US" sz="1350">
              <a:solidFill>
                <a:prstClr val="white"/>
              </a:solidFill>
              <a:latin typeface="FZHei-B01S" panose="02010601030101010101" pitchFamily="2" charset="-122"/>
              <a:ea typeface="FZHei-B01S" panose="02010601030101010101" pitchFamily="2" charset="-122"/>
              <a:sym typeface="FZHei-B01S" panose="02010601030101010101" pitchFamily="2" charset="-122"/>
            </a:endParaRPr>
          </a:p>
        </p:txBody>
      </p:sp>
      <p:sp>
        <p:nvSpPr>
          <p:cNvPr id="3" name="ïṡliďé"/>
          <p:cNvSpPr/>
          <p:nvPr userDrawn="1"/>
        </p:nvSpPr>
        <p:spPr>
          <a:xfrm>
            <a:off x="1400175" y="1392151"/>
            <a:ext cx="2336165" cy="45135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400"/>
            <a:endParaRPr lang="zh-CN" altLang="en-US" sz="2000" b="1">
              <a:solidFill>
                <a:schemeClr val="bg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  <p:sp>
        <p:nvSpPr>
          <p:cNvPr id="4" name="îšḷïḋê"/>
          <p:cNvSpPr/>
          <p:nvPr userDrawn="1"/>
        </p:nvSpPr>
        <p:spPr>
          <a:xfrm>
            <a:off x="1889654" y="1785179"/>
            <a:ext cx="2469621" cy="3727524"/>
          </a:xfrm>
          <a:prstGeom prst="rect">
            <a:avLst/>
          </a:prstGeom>
          <a:blipFill rotWithShape="1">
            <a:blip r:embed="rId1"/>
            <a:stretch>
              <a:fillRect l="-313" r="-310"/>
            </a:stretch>
          </a:blipFill>
          <a:ln w="762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C:\Users\16106\Desktop\2022.3.3 说课PPT文案\说课PPT文案素材\2222.png2222"/>
          <p:cNvPicPr>
            <a:picLocks noChangeAspect="1"/>
          </p:cNvPicPr>
          <p:nvPr userDrawn="1"/>
        </p:nvPicPr>
        <p:blipFill>
          <a:blip r:embed="rId1"/>
          <a:srcRect l="5422" t="9866" r="5740" b="8912"/>
          <a:stretch>
            <a:fillRect/>
          </a:stretch>
        </p:blipFill>
        <p:spPr>
          <a:xfrm>
            <a:off x="-27257" y="0"/>
            <a:ext cx="12246468" cy="6858000"/>
          </a:xfrm>
          <a:prstGeom prst="rect">
            <a:avLst/>
          </a:prstGeom>
        </p:spPr>
      </p:pic>
      <p:pic>
        <p:nvPicPr>
          <p:cNvPr id="20" name="图片 19" descr="51miz-E1245849-B4F953A8"/>
          <p:cNvPicPr>
            <a:picLocks noChangeAspect="1"/>
          </p:cNvPicPr>
          <p:nvPr userDrawn="1"/>
        </p:nvPicPr>
        <p:blipFill>
          <a:blip r:embed="rId2"/>
          <a:srcRect l="13018" r="11036" b="15438"/>
          <a:stretch>
            <a:fillRect/>
          </a:stretch>
        </p:blipFill>
        <p:spPr>
          <a:xfrm>
            <a:off x="654015" y="1301115"/>
            <a:ext cx="4256405" cy="3554730"/>
          </a:xfrm>
          <a:prstGeom prst="rect">
            <a:avLst/>
          </a:prstGeom>
        </p:spPr>
      </p:pic>
      <p:pic>
        <p:nvPicPr>
          <p:cNvPr id="26" name="图片 25" descr="/Users/ohuohuo/Downloads/337f212ee8ddea9ee45be40605a43b4b.png337f212ee8ddea9ee45be40605a43b4b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3586" y="4214818"/>
            <a:ext cx="3023870" cy="3023870"/>
          </a:xfrm>
          <a:prstGeom prst="rect">
            <a:avLst/>
          </a:prstGeom>
        </p:spPr>
      </p:pic>
      <p:sp>
        <p:nvSpPr>
          <p:cNvPr id="27" name="文本框 11"/>
          <p:cNvSpPr txBox="1"/>
          <p:nvPr userDrawn="1"/>
        </p:nvSpPr>
        <p:spPr>
          <a:xfrm>
            <a:off x="1381092" y="2857496"/>
            <a:ext cx="28581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Microsoft YaHei Bold" panose="020b0502040204020203" charset="-122"/>
                <a:ea typeface="Microsoft YaHei Bold" panose="020b0502040204020203" charset="-122"/>
              </a:rPr>
              <a:t>目  录</a:t>
            </a:r>
            <a:endParaRPr lang="zh-CN" altLang="en-US" sz="6000" b="1">
              <a:solidFill>
                <a:schemeClr val="tx1">
                  <a:lumMod val="75000"/>
                  <a:lumOff val="25000"/>
                </a:schemeClr>
              </a:solidFill>
              <a:latin typeface="Microsoft YaHei Bold" panose="020b0502040204020203" charset="-122"/>
              <a:ea typeface="Microsoft YaHei Bold" panose="020b0502040204020203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8" name="矩形 7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单元构建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8" name="对点自测.eps" descr="id:2147497047;FounderCES"/>
          <p:cNvPicPr/>
          <p:nvPr userDrawn="1"/>
        </p:nvPicPr>
        <p:blipFill>
          <a:blip r:embed="rId1"/>
          <a:stretch>
            <a:fillRect/>
          </a:stretch>
        </p:blipFill>
        <p:spPr>
          <a:xfrm>
            <a:off x="1415480" y="714356"/>
            <a:ext cx="1837353" cy="58279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素养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学习目标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复习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复习目标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预习导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矩形 6"/>
          <p:cNvSpPr/>
          <p:nvPr userDrawn="1"/>
        </p:nvSpPr>
        <p:spPr>
          <a:xfrm>
            <a:off x="5024430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预习导学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直接连接符 14"/>
          <p:cNvCxnSpPr/>
          <p:nvPr userDrawn="1"/>
        </p:nvCxnSpPr>
        <p:spPr>
          <a:xfrm>
            <a:off x="2595538" y="285728"/>
            <a:ext cx="228601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/>
        </p:nvCxnSpPr>
        <p:spPr>
          <a:xfrm>
            <a:off x="1381092" y="428604"/>
            <a:ext cx="3500462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>
            <a:off x="2666976" y="571480"/>
            <a:ext cx="2214578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 userDrawn="1"/>
        </p:nvCxnSpPr>
        <p:spPr>
          <a:xfrm flipH="1">
            <a:off x="6667503" y="284140"/>
            <a:ext cx="255971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 userDrawn="1"/>
        </p:nvCxnSpPr>
        <p:spPr>
          <a:xfrm flipH="1">
            <a:off x="6667503" y="427016"/>
            <a:ext cx="391956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/>
        </p:nvCxnSpPr>
        <p:spPr>
          <a:xfrm flipH="1">
            <a:off x="6667503" y="569892"/>
            <a:ext cx="247972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合作探究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合作探究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1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分层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2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分层作业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3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无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380960" y="571480"/>
            <a:ext cx="11287204" cy="5786478"/>
          </a:xfrm>
          <a:prstGeom prst="rect">
            <a:avLst/>
          </a:prstGeom>
        </p:spPr>
        <p:txBody>
          <a:bodyPr/>
          <a:lstStyle>
            <a:lvl1pPr indent="0">
              <a:lnSpc>
                <a:spcPct val="150000"/>
              </a:lnSpc>
              <a:defRPr sz="32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6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808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2"/>
          <p:cNvSpPr txBox="1"/>
          <p:nvPr userDrawn="1"/>
        </p:nvSpPr>
        <p:spPr>
          <a:xfrm>
            <a:off x="666712" y="500042"/>
            <a:ext cx="10930014" cy="6000792"/>
          </a:xfrm>
          <a:prstGeom prst="round2SameRect">
            <a:avLst>
              <a:gd name="adj1" fmla="val 5210"/>
              <a:gd name="adj2" fmla="val 5690"/>
            </a:avLst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none"/>
        </p:style>
        <p:txBody>
          <a:bodyPr/>
          <a:lstStyle>
            <a:defPPr>
              <a:defRPr lang="zh-CN"/>
            </a:defPPr>
            <a:lvl1pPr marL="0" indent="720090" algn="l" rtl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kern="1200" baseline="0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720090" algn="l" defTabSz="91440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单击此处编辑母版文本样式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13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2416205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6A9ED8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2" title=""/>
          <p:cNvSpPr txBox="1"/>
          <p:nvPr/>
        </p:nvSpPr>
        <p:spPr>
          <a:xfrm>
            <a:off x="4856916" y="3952275"/>
            <a:ext cx="6429420" cy="200026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/>
              <a:t>第</a:t>
            </a:r>
            <a:r>
              <a:rPr lang="en-US" altLang="zh-CN" sz="3200"/>
              <a:t>2</a:t>
            </a:r>
            <a:r>
              <a:rPr lang="zh-CN" altLang="zh-CN" sz="3200"/>
              <a:t>课　俄国的改革</a:t>
            </a:r>
            <a:endParaRPr lang="zh-CN" altLang="zh-CN" sz="3200"/>
          </a:p>
        </p:txBody>
      </p:sp>
      <p:pic>
        <p:nvPicPr>
          <p:cNvPr id="6" name="第一单元X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227217" y="1556792"/>
            <a:ext cx="8381616" cy="1662863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07368" y="1196752"/>
            <a:ext cx="11233248" cy="510018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en-US" altLang="zh-CN"/>
              <a:t>1.</a:t>
            </a:r>
            <a:r>
              <a:rPr lang="zh-CN" altLang="zh-CN"/>
              <a:t>概述彼得一世改革的背景、时间、目的、主要内容及历史意义。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/>
              <a:t>2.</a:t>
            </a:r>
            <a:r>
              <a:rPr lang="zh-CN" altLang="zh-CN"/>
              <a:t>复述</a:t>
            </a:r>
            <a:r>
              <a:rPr lang="en-US" altLang="zh-CN"/>
              <a:t>1861</a:t>
            </a:r>
            <a:r>
              <a:rPr lang="zh-CN" altLang="zh-CN"/>
              <a:t>年改革的原因</a:t>
            </a:r>
            <a:r>
              <a:rPr lang="en-US" altLang="zh-CN"/>
              <a:t>,</a:t>
            </a:r>
            <a:r>
              <a:rPr lang="zh-CN" altLang="zh-CN"/>
              <a:t>列举改革的主要内容、性质和历史意义。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US" altLang="zh-CN"/>
              <a:t>3.</a:t>
            </a:r>
            <a:r>
              <a:rPr lang="zh-CN" altLang="zh-CN"/>
              <a:t>阐明彼得一世改革与</a:t>
            </a:r>
            <a:r>
              <a:rPr lang="en-US" altLang="zh-CN"/>
              <a:t>1861</a:t>
            </a:r>
            <a:r>
              <a:rPr lang="zh-CN" altLang="zh-CN"/>
              <a:t>年改革的异同及改革促进生产力解放的道理。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>
                <a:solidFill>
                  <a:srgbClr val="29609D"/>
                </a:solidFill>
              </a:rPr>
              <a:t>◎</a:t>
            </a:r>
            <a:r>
              <a:rPr lang="zh-CN" altLang="zh-CN">
                <a:solidFill>
                  <a:srgbClr val="29609D"/>
                </a:solidFill>
              </a:rPr>
              <a:t>重点</a:t>
            </a:r>
            <a:r>
              <a:rPr lang="en-US" altLang="zh-CN"/>
              <a:t>:</a:t>
            </a:r>
            <a:r>
              <a:rPr lang="zh-CN" altLang="zh-CN"/>
              <a:t>彼得一世改革的影响、</a:t>
            </a:r>
            <a:r>
              <a:rPr lang="en-US" altLang="zh-CN"/>
              <a:t>1861</a:t>
            </a:r>
            <a:r>
              <a:rPr lang="zh-CN" altLang="zh-CN"/>
              <a:t>年改革的内容和历史意义。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79376" y="1484784"/>
            <a:ext cx="11233248" cy="510018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/>
              <a:t>希特勒与拿破仑的迷之巧合</a:t>
            </a:r>
            <a:r>
              <a:rPr lang="en-US" altLang="zh-CN"/>
              <a:t>!</a:t>
            </a:r>
            <a:r>
              <a:rPr lang="zh-CN" altLang="zh-CN"/>
              <a:t>两人都是从士兵开始做起</a:t>
            </a:r>
            <a:r>
              <a:rPr lang="en-US" altLang="zh-CN"/>
              <a:t>,</a:t>
            </a:r>
            <a:r>
              <a:rPr lang="zh-CN" altLang="zh-CN"/>
              <a:t>都是在</a:t>
            </a:r>
            <a:r>
              <a:rPr lang="en-US" altLang="zh-CN"/>
              <a:t>44</a:t>
            </a:r>
            <a:r>
              <a:rPr lang="zh-CN" altLang="zh-CN"/>
              <a:t>岁达到权力最高峰。希特勒任国家元首时间</a:t>
            </a:r>
            <a:r>
              <a:rPr lang="en-US" altLang="zh-CN"/>
              <a:t>:1945-1934=11</a:t>
            </a:r>
            <a:r>
              <a:rPr lang="zh-CN" altLang="zh-CN"/>
              <a:t>年。拿破仑称帝时间</a:t>
            </a:r>
            <a:r>
              <a:rPr lang="en-US" altLang="zh-CN"/>
              <a:t>:1815-1804=11</a:t>
            </a:r>
            <a:r>
              <a:rPr lang="zh-CN" altLang="zh-CN"/>
              <a:t>年。一个领导德国打败法国</a:t>
            </a:r>
            <a:r>
              <a:rPr lang="en-US" altLang="zh-CN"/>
              <a:t>,</a:t>
            </a:r>
            <a:r>
              <a:rPr lang="zh-CN" altLang="zh-CN"/>
              <a:t>一个领导法国打败德国</a:t>
            </a:r>
            <a:r>
              <a:rPr lang="en-US" altLang="zh-CN"/>
              <a:t>;</a:t>
            </a:r>
            <a:r>
              <a:rPr lang="zh-CN" altLang="zh-CN"/>
              <a:t>都以一己之力挑战整个欧洲</a:t>
            </a:r>
            <a:r>
              <a:rPr lang="en-US" altLang="zh-CN"/>
              <a:t>,</a:t>
            </a:r>
            <a:r>
              <a:rPr lang="zh-CN" altLang="zh-CN"/>
              <a:t>成为欧洲霸主。人生转折</a:t>
            </a:r>
            <a:r>
              <a:rPr lang="en-US" altLang="zh-CN"/>
              <a:t>:</a:t>
            </a:r>
            <a:r>
              <a:rPr lang="zh-CN" altLang="zh-CN"/>
              <a:t>都在</a:t>
            </a:r>
            <a:r>
              <a:rPr lang="en-US" altLang="zh-CN"/>
              <a:t>52</a:t>
            </a:r>
            <a:r>
              <a:rPr lang="zh-CN" altLang="zh-CN"/>
              <a:t>岁进攻俄国</a:t>
            </a:r>
            <a:r>
              <a:rPr lang="en-US" altLang="zh-CN"/>
              <a:t>,</a:t>
            </a:r>
            <a:r>
              <a:rPr lang="zh-CN" altLang="zh-CN"/>
              <a:t>时间点为</a:t>
            </a:r>
            <a:r>
              <a:rPr lang="en-US" altLang="zh-CN"/>
              <a:t>6</a:t>
            </a:r>
            <a:r>
              <a:rPr lang="zh-CN" altLang="zh-CN"/>
              <a:t>月</a:t>
            </a:r>
            <a:r>
              <a:rPr lang="en-US" altLang="zh-CN"/>
              <a:t>22</a:t>
            </a:r>
            <a:r>
              <a:rPr lang="zh-CN" altLang="zh-CN"/>
              <a:t>日</a:t>
            </a:r>
            <a:r>
              <a:rPr lang="en-US" altLang="zh-CN"/>
              <a:t>,</a:t>
            </a:r>
            <a:r>
              <a:rPr lang="zh-CN" altLang="zh-CN"/>
              <a:t>都在</a:t>
            </a:r>
            <a:r>
              <a:rPr lang="en-US" altLang="zh-CN"/>
              <a:t>55</a:t>
            </a:r>
            <a:r>
              <a:rPr lang="zh-CN" altLang="zh-CN"/>
              <a:t>岁被俄国打败。俄国之所以强大</a:t>
            </a:r>
            <a:r>
              <a:rPr lang="en-US" altLang="zh-CN"/>
              <a:t>,</a:t>
            </a:r>
            <a:r>
              <a:rPr lang="zh-CN" altLang="zh-CN"/>
              <a:t>与两次改革密切相关。今天让我们一起来学习第</a:t>
            </a:r>
            <a:r>
              <a:rPr lang="en-US" altLang="zh-CN"/>
              <a:t>2</a:t>
            </a:r>
            <a:r>
              <a:rPr lang="zh-CN" altLang="zh-CN"/>
              <a:t>课 《俄国的改革》。</a:t>
            </a:r>
            <a:endParaRPr lang="zh-CN" altLang="zh-CN"/>
          </a:p>
        </p:txBody>
      </p:sp>
      <p:pic>
        <p:nvPicPr>
          <p:cNvPr id="5" name="课堂导入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599826" y="819503"/>
            <a:ext cx="2288262" cy="66528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3791744" y="1959714"/>
            <a:ext cx="3672408" cy="801253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 u="dotted"/>
              <a:t>彼得一世改革</a:t>
            </a:r>
            <a:endParaRPr lang="zh-CN" altLang="en-US"/>
          </a:p>
        </p:txBody>
      </p:sp>
      <p:pic>
        <p:nvPicPr>
          <p:cNvPr id="4" name="重点梳理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839416" y="940078"/>
            <a:ext cx="2000230" cy="593273"/>
          </a:xfrm>
          <a:prstGeom prst="rect">
            <a:avLst/>
          </a:prstGeom>
        </p:spPr>
      </p:pic>
      <p:pic>
        <p:nvPicPr>
          <p:cNvPr id="5" name="知识点一.eps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178646" y="1002351"/>
            <a:ext cx="1611421" cy="515868"/>
          </a:xfrm>
          <a:prstGeom prst="rect">
            <a:avLst/>
          </a:prstGeom>
        </p:spPr>
      </p:pic>
      <p:graphicFrame>
        <p:nvGraphicFramePr>
          <p:cNvPr id="6" name="表格 5" title=""/>
          <p:cNvGraphicFramePr>
            <a:graphicFrameLocks noGrp="1"/>
          </p:cNvGraphicFramePr>
          <p:nvPr/>
        </p:nvGraphicFramePr>
        <p:xfrm>
          <a:off x="609600" y="2780919"/>
          <a:ext cx="10972799" cy="11498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120"/>
                <a:gridCol w="9892679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背景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俄国盛行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 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封闭落后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工商业发展缓慢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目的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实现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   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学习西方科学技术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  <p:sp>
        <p:nvSpPr>
          <p:cNvPr id="7" name="矩形 6" title=""/>
          <p:cNvSpPr/>
          <p:nvPr/>
        </p:nvSpPr>
        <p:spPr>
          <a:xfrm>
            <a:off x="4079776" y="2720824"/>
            <a:ext cx="1420582" cy="6636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农奴制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4295800" y="3341421"/>
            <a:ext cx="1832553" cy="6636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富国强兵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 title=""/>
          <p:cNvGraphicFramePr>
            <a:graphicFrameLocks noGrp="1"/>
          </p:cNvGraphicFramePr>
          <p:nvPr/>
        </p:nvGraphicFramePr>
        <p:xfrm>
          <a:off x="623392" y="1645068"/>
          <a:ext cx="10972799" cy="3440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120"/>
                <a:gridCol w="1512168"/>
                <a:gridCol w="8380511"/>
              </a:tblGrid>
              <a:tr h="0">
                <a:tc rowSpan="5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内容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政治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建立中央集权的行政体制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加强了沙皇的专制权力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军事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创建新式常备军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经济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鼓励兴办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 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文化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派遣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创办科学院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开办学校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创办报纸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习俗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提倡学习西方的礼节与生活方式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积极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成为欧洲军事强国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开启了俄国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的进程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消极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</a:t>
                      </a:r>
                      <a:r>
                        <a:rPr lang="zh-CN" sz="28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进一步强化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后来成为俄国社会发展的障碍</a:t>
                      </a:r>
                      <a:r>
                        <a:rPr lang="en-US" sz="28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  <p:sp>
        <p:nvSpPr>
          <p:cNvPr id="5" name="矩形 4" title=""/>
          <p:cNvSpPr/>
          <p:nvPr/>
        </p:nvSpPr>
        <p:spPr>
          <a:xfrm>
            <a:off x="7204935" y="2548755"/>
            <a:ext cx="1627369" cy="59221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手工工场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4079776" y="2996952"/>
            <a:ext cx="1266693" cy="59221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留学生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8256240" y="3988915"/>
            <a:ext cx="1266693" cy="59221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近代化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3359696" y="4473499"/>
            <a:ext cx="1266693" cy="59221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农奴制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3863752" y="1340768"/>
            <a:ext cx="3168352" cy="58787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 u="dotted"/>
              <a:t>废除农奴制</a:t>
            </a:r>
            <a:endParaRPr lang="zh-CN" altLang="en-US"/>
          </a:p>
        </p:txBody>
      </p:sp>
      <p:pic>
        <p:nvPicPr>
          <p:cNvPr id="4" name="知识点二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055440" y="1078808"/>
            <a:ext cx="1683429" cy="587876"/>
          </a:xfrm>
          <a:prstGeom prst="rect">
            <a:avLst/>
          </a:prstGeom>
        </p:spPr>
      </p:pic>
      <p:graphicFrame>
        <p:nvGraphicFramePr>
          <p:cNvPr id="5" name="表格 4" title=""/>
          <p:cNvGraphicFramePr>
            <a:graphicFrameLocks noGrp="1"/>
          </p:cNvGraphicFramePr>
          <p:nvPr/>
        </p:nvGraphicFramePr>
        <p:xfrm>
          <a:off x="667817" y="2133302"/>
          <a:ext cx="10972799" cy="35341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33872"/>
                <a:gridCol w="1944216"/>
                <a:gridCol w="8294711"/>
              </a:tblGrid>
              <a:tr h="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原因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根本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阻碍了资本主义的发展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直接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俄国在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   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战争中战败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性质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自上而下的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 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性质的改革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开始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1861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     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颁布法令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6" name="矩形 5" title=""/>
          <p:cNvSpPr/>
          <p:nvPr/>
        </p:nvSpPr>
        <p:spPr>
          <a:xfrm>
            <a:off x="4628257" y="2061294"/>
            <a:ext cx="1420582" cy="6636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农奴制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6023992" y="2636912"/>
            <a:ext cx="1832553" cy="6636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克里米亚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5591944" y="3501008"/>
            <a:ext cx="1832553" cy="6636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资产阶级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5087888" y="4725144"/>
            <a:ext cx="2656496" cy="6636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亚历山大二世</a:t>
            </a:r>
            <a:endParaRPr lang="zh-CN" altLang="en-US" sz="2800">
              <a:solidFill>
                <a:srgbClr val="FF0000"/>
              </a:solidFill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023600" y="11544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 title=""/>
          <p:cNvGraphicFramePr>
            <a:graphicFrameLocks noGrp="1"/>
          </p:cNvGraphicFramePr>
          <p:nvPr/>
        </p:nvGraphicFramePr>
        <p:xfrm>
          <a:off x="623392" y="1412776"/>
          <a:ext cx="10972799" cy="36267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33872"/>
                <a:gridCol w="1512168"/>
                <a:gridCol w="8726759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内容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农奴获得人身自由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可以改变身份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自由转换职业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;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农奴在获得解放的同时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可以获得一份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但是必须出钱赎买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影响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积极性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废除了农奴制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推动俄国走上了发展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的道路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局限性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  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的残余仍然存在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影响着俄国经济与社会的发展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  <p:sp>
        <p:nvSpPr>
          <p:cNvPr id="5" name="矩形 4" title=""/>
          <p:cNvSpPr/>
          <p:nvPr/>
        </p:nvSpPr>
        <p:spPr>
          <a:xfrm>
            <a:off x="6987679" y="2023187"/>
            <a:ext cx="1008609" cy="6636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土地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9219927" y="2564904"/>
            <a:ext cx="1832553" cy="6636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资本主义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3287688" y="3789040"/>
            <a:ext cx="1420582" cy="6636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农奴制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示归纳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49706" y="1196752"/>
            <a:ext cx="2149450" cy="576064"/>
          </a:xfrm>
          <a:prstGeom prst="rect">
            <a:avLst/>
          </a:prstGeom>
        </p:spPr>
      </p:pic>
      <p:pic>
        <p:nvPicPr>
          <p:cNvPr id="5" name="24N9NJXLST4.eps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869163" y="1196752"/>
            <a:ext cx="8640960" cy="502617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2718012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/>
              <a:t>易错易混</a:t>
            </a:r>
            <a:r>
              <a:rPr lang="en-US" altLang="zh-CN"/>
              <a:t>·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zh-CN" altLang="zh-CN"/>
              <a:t>　　彼得一世改革是地主阶级性质的改革</a:t>
            </a:r>
            <a:r>
              <a:rPr lang="en-US" altLang="zh-CN"/>
              <a:t>,</a:t>
            </a:r>
            <a:r>
              <a:rPr lang="zh-CN" altLang="zh-CN"/>
              <a:t>俄国走上了对外扩张的道路</a:t>
            </a:r>
            <a:r>
              <a:rPr lang="en-US" altLang="zh-CN"/>
              <a:t>;</a:t>
            </a:r>
            <a:r>
              <a:rPr lang="zh-CN" altLang="zh-CN"/>
              <a:t>农奴制改革是资产阶级性质的改革</a:t>
            </a:r>
            <a:r>
              <a:rPr lang="en-US" altLang="zh-CN"/>
              <a:t>,</a:t>
            </a:r>
            <a:r>
              <a:rPr lang="zh-CN" altLang="zh-CN"/>
              <a:t>俄国走上了发展资本主义的道路。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/>
              <a:t>探究俄国农奴制改革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zh-CN" altLang="zh-CN"/>
              <a:t>历史记忆是国家进步与民族振兴的重要条件。阅读下列材料</a:t>
            </a:r>
            <a:r>
              <a:rPr lang="en-US" altLang="zh-CN"/>
              <a:t>,</a:t>
            </a:r>
            <a:r>
              <a:rPr lang="zh-CN" altLang="zh-CN"/>
              <a:t>回答问题。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zh-CN" altLang="zh-CN"/>
              <a:t>材料一　彼得大帝</a:t>
            </a:r>
            <a:r>
              <a:rPr lang="en-US" altLang="zh-CN"/>
              <a:t>,</a:t>
            </a:r>
            <a:r>
              <a:rPr lang="zh-CN" altLang="zh-CN"/>
              <a:t>被称为</a:t>
            </a:r>
            <a:r>
              <a:rPr lang="en-US" altLang="zh-CN"/>
              <a:t>“</a:t>
            </a:r>
            <a:r>
              <a:rPr lang="zh-CN" altLang="zh-CN"/>
              <a:t>俄国之父</a:t>
            </a:r>
            <a:r>
              <a:rPr lang="en-US" altLang="zh-CN"/>
              <a:t>”,</a:t>
            </a:r>
            <a:r>
              <a:rPr lang="zh-CN" altLang="zh-CN"/>
              <a:t>他亲手将俄国推入了现代世界。他深知</a:t>
            </a:r>
            <a:r>
              <a:rPr lang="en-US" altLang="zh-CN"/>
              <a:t>“</a:t>
            </a:r>
            <a:r>
              <a:rPr lang="zh-CN" altLang="zh-CN"/>
              <a:t>拖延就是死亡</a:t>
            </a:r>
            <a:r>
              <a:rPr lang="en-US" altLang="zh-CN"/>
              <a:t>”,</a:t>
            </a:r>
            <a:r>
              <a:rPr lang="zh-CN" altLang="zh-CN"/>
              <a:t>所以挑战数百年的无知与孤立</a:t>
            </a:r>
            <a:r>
              <a:rPr lang="en-US" altLang="zh-CN"/>
              <a:t>,</a:t>
            </a:r>
            <a:r>
              <a:rPr lang="zh-CN" altLang="zh-CN"/>
              <a:t>推动巨大的变革</a:t>
            </a:r>
            <a:r>
              <a:rPr lang="en-US" altLang="zh-CN"/>
              <a:t>,</a:t>
            </a:r>
            <a:r>
              <a:rPr lang="zh-CN" altLang="zh-CN"/>
              <a:t>将数百万人脱离黑暗时代</a:t>
            </a:r>
            <a:r>
              <a:rPr lang="en-US" altLang="zh-CN"/>
              <a:t>,</a:t>
            </a:r>
            <a:r>
              <a:rPr lang="zh-CN" altLang="zh-CN"/>
              <a:t>使俄国逐步成为横跨欧亚两洲的大帝国。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  <p:pic>
        <p:nvPicPr>
          <p:cNvPr id="4" name="任务驱动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67408" y="764704"/>
            <a:ext cx="1711687" cy="5212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US" altLang="zh-CN"/>
              <a:t>(1)</a:t>
            </a:r>
            <a:r>
              <a:rPr lang="zh-CN" altLang="zh-CN"/>
              <a:t>根据材料一并结合所学知识分析</a:t>
            </a:r>
            <a:r>
              <a:rPr lang="en-US" altLang="zh-CN"/>
              <a:t>,</a:t>
            </a:r>
            <a:r>
              <a:rPr lang="zh-CN" altLang="zh-CN"/>
              <a:t>彼得大帝是怎样将俄国推入</a:t>
            </a:r>
            <a:r>
              <a:rPr lang="en-US" altLang="zh-CN"/>
              <a:t>“</a:t>
            </a:r>
            <a:r>
              <a:rPr lang="zh-CN" altLang="zh-CN"/>
              <a:t>现代世界</a:t>
            </a:r>
            <a:r>
              <a:rPr lang="en-US" altLang="zh-CN"/>
              <a:t>”</a:t>
            </a:r>
            <a:r>
              <a:rPr lang="zh-CN" altLang="zh-CN"/>
              <a:t>的</a:t>
            </a:r>
            <a:r>
              <a:rPr lang="en-US" altLang="zh-CN"/>
              <a:t>?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  <p:sp>
        <p:nvSpPr>
          <p:cNvPr id="3" name="文本占位符 2" title=""/>
          <p:cNvSpPr>
            <a:spLocks noGrp="1"/>
          </p:cNvSpPr>
          <p:nvPr>
            <p:ph type="body" sz="quarter" idx="11"/>
          </p:nvPr>
        </p:nvSpPr>
        <p:spPr>
          <a:xfrm>
            <a:off x="767408" y="3140968"/>
            <a:ext cx="10358510" cy="85725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/>
              <a:t>彼得大帝以富国强兵和学习西方科学技术为目标</a:t>
            </a:r>
            <a:r>
              <a:rPr lang="en-US" altLang="zh-CN"/>
              <a:t>,</a:t>
            </a:r>
            <a:r>
              <a:rPr lang="zh-CN" altLang="zh-CN"/>
              <a:t>全面推行改革</a:t>
            </a:r>
            <a:r>
              <a:rPr lang="en-US" altLang="zh-CN"/>
              <a:t>,</a:t>
            </a:r>
            <a:r>
              <a:rPr lang="zh-CN" altLang="zh-CN"/>
              <a:t>使得俄国的经济和军事实力大大增强</a:t>
            </a:r>
            <a:r>
              <a:rPr lang="en-US" altLang="zh-CN"/>
              <a:t>,</a:t>
            </a:r>
            <a:r>
              <a:rPr lang="zh-CN" altLang="zh-CN"/>
              <a:t>开启了俄国近代化的进程。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https://d.book118.com/167124162051006030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章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spDef>
    <a:txDef>
      <a:spPr>
        <a:noFill/>
      </a:spPr>
      <a:bodyPr wrap="square" rtlCol="0"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5">
      <vt:lpstr>Arial</vt:lpstr>
      <vt:lpstr>Calibri</vt:lpstr>
      <vt:lpstr>等线 Light</vt:lpstr>
      <vt:lpstr>等线</vt:lpstr>
      <vt:lpstr>黑体</vt:lpstr>
      <vt:lpstr>FZHei-B01S</vt:lpstr>
      <vt:lpstr>华文细黑</vt:lpstr>
      <vt:lpstr>字魂70号-灵悦黑体</vt:lpstr>
      <vt:lpstr>Microsoft YaHei Bold</vt:lpstr>
      <vt:lpstr>Times New Roman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2024-09-01T22:04:29.379</cp:lastPrinted>
  <dcterms:created xsi:type="dcterms:W3CDTF">2024-09-01T14:04:29Z</dcterms:created>
  <dcterms:modified xsi:type="dcterms:W3CDTF">2024-09-01T14:04:31Z</dcterms:modified>
</cp:coreProperties>
</file>