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8.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9.xml" TargetMode="Interna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7E7BE4-923A-4DF1-A8DE-B52E82A98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E48EF8-40E9-432B-80F2-A1FE0BC5D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87F436-A821-4483-A9D3-6FA45FD9A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214D5F-D2BF-4764-8968-71E5D7CDB2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B418A-69B0-4B7F-83EC-022186CE52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C5B457-F87C-4265-8B4A-B24A8B4487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82A090-5289-464F-A469-351153852E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1A238-380D-4790-9881-3D1B76011B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C27FA9-F047-40EC-94F6-88BA238CE4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C54083-2864-40A3-BE58-6E4C1588F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3A4995-53E5-4098-85C3-E6C9152D7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blipFill dpi="0" rotWithShape="1">
          <a:blip r:embed="rId1">
            <a:lum/>
          </a:blip>
          <a:stretch>
            <a:fillRect/>
          </a:stretch>
        </a:blipFill>
        <a:effectLst/>
      </p:bgPr>
    </p:bg>
    <p:spTree>
      <p:nvGrpSpPr>
        <p:cNvPr id="1" name=""/>
        <p:cNvGrpSpPr/>
        <p:nvPr/>
      </p:nvGrpSpPr>
      <p:grpSpPr>
        <a:xfrm>
          <a:off x="0" y="0"/>
          <a:ext cx="0" cy="0"/>
        </a:xfrm>
      </p:grpSpPr>
      <p:sp>
        <p:nvSpPr>
          <p:cNvPr id="12" name="标题 1"/>
          <p:cNvSpPr>
            <a:spLocks noGrp="1"/>
          </p:cNvSpPr>
          <p:nvPr>
            <p:ph type="title"/>
          </p:nvPr>
        </p:nvSpPr>
        <p:spPr>
          <a:xfrm>
            <a:off x="2617440" y="750302"/>
            <a:ext cx="6203032" cy="667018"/>
          </a:xfrm>
          <a:prstGeom prst="rect">
            <a:avLst/>
          </a:prstGeom>
        </p:spPr>
        <p:txBody>
          <a:bodyPr/>
          <a:lstStyle>
            <a:lvl1pPr>
              <a:defRPr sz="2400"/>
            </a:lvl1pPr>
          </a:lstStyle>
          <a:p>
            <a:r>
              <a:rPr lang="zh-CN" altLang="en-US" smtClean="0"/>
              <a:t>单击此处编辑母版标题样式</a:t>
            </a:r>
            <a:endParaRPr lang="zh-CN" altLang="en-US"/>
          </a:p>
        </p:txBody>
      </p:sp>
      <p:sp>
        <p:nvSpPr>
          <p:cNvPr id="13" name="内容占位符 2"/>
          <p:cNvSpPr>
            <a:spLocks noGrp="1"/>
          </p:cNvSpPr>
          <p:nvPr>
            <p:ph idx="1"/>
          </p:nvPr>
        </p:nvSpPr>
        <p:spPr>
          <a:xfrm>
            <a:off x="2771800" y="1600200"/>
            <a:ext cx="5832648" cy="4526280"/>
          </a:xfrm>
          <a:prstGeom prst="rect">
            <a:avLst/>
          </a:prstGeom>
        </p:spPr>
        <p:txBody>
          <a:bodyPr/>
          <a:lstStyle>
            <a:lvl1pPr marL="0" indent="0">
              <a:lnSpc>
                <a:spcPct val="150000"/>
              </a:lnSpc>
              <a:buFontTx/>
              <a:buNone/>
              <a:defRPr sz="1600">
                <a:latin typeface="微软雅黑" pitchFamily="34" charset="-122"/>
                <a:ea typeface="微软雅黑" pitchFamily="34" charset="-122"/>
              </a:defRPr>
            </a:lvl1pPr>
            <a:lvl2pPr marL="457200" indent="0">
              <a:buFontTx/>
              <a:buNone/>
              <a:defRPr sz="1600">
                <a:latin typeface="微软雅黑" pitchFamily="34" charset="-122"/>
                <a:ea typeface="微软雅黑" pitchFamily="34" charset="-122"/>
              </a:defRPr>
            </a:lvl2pPr>
            <a:lvl3pPr marL="914400" indent="0">
              <a:buFontTx/>
              <a:buNone/>
              <a:defRPr sz="1600">
                <a:latin typeface="微软雅黑" pitchFamily="34" charset="-122"/>
                <a:ea typeface="微软雅黑" pitchFamily="34" charset="-122"/>
              </a:defRPr>
            </a:lvl3pPr>
            <a:lvl4pPr marL="1371600" indent="0">
              <a:buFontTx/>
              <a:buNone/>
              <a:defRPr sz="1600">
                <a:latin typeface="微软雅黑" pitchFamily="34" charset="-122"/>
                <a:ea typeface="微软雅黑" pitchFamily="34" charset="-122"/>
              </a:defRPr>
            </a:lvl4pPr>
            <a:lvl5pPr marL="1828800" indent="0">
              <a:buFontTx/>
              <a:buNone/>
              <a:defRPr sz="1600">
                <a:latin typeface="微软雅黑" pitchFamily="34" charset="-122"/>
                <a:ea typeface="微软雅黑" pitchFamily="34" charset="-122"/>
              </a:defRPr>
            </a:lvl5pPr>
          </a:lstStyle>
          <a:p>
            <a:pPr lvl="0"/>
            <a:r>
              <a:rPr lang="zh-CN" altLang="en-US" smtClean="0"/>
              <a:t>单击此处编辑母版文本样式</a:t>
            </a:r>
          </a:p>
        </p:txBody>
      </p:sp>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Tree>
    <p:extLst>
      <p:ext uri="{BB962C8B-B14F-4D97-AF65-F5344CB8AC3E}">
        <p14:creationId xmlns:p14="http://schemas.microsoft.com/office/powerpoint/2010/main" val="388416575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12" presetClass="entr" presetSubtype="4" dur="500" fill="hold" grpId="1" nodeType="afterEffect">
                                  <p:stCondLst>
                                    <p:cond delay="50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p:tgtEl>
                                          <p:spTgt spid="1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build="p"/>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章节">
    <p:bg>
      <p:bgPr>
        <a:solidFill>
          <a:srgbClr val="EAEAEA"/>
        </a:solidFill>
        <a:effectLst/>
      </p:bgPr>
    </p:bg>
    <p:spTree>
      <p:nvGrpSpPr>
        <p:cNvPr id="1" name=""/>
        <p:cNvGrpSpPr/>
        <p:nvPr/>
      </p:nvGrpSpPr>
      <p:grpSpPr>
        <a:xfrm>
          <a:off x="0" y="0"/>
          <a:ext cx="0" cy="0"/>
        </a:xfrm>
      </p:grpSpPr>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1</a:t>
            </a:fld>
            <a:r>
              <a:rPr lang="en-US" altLang="zh-CN" sz="1400" b="0" smtClean="0">
                <a:solidFill>
                  <a:srgbClr val="5F5F5F"/>
                </a:solidFill>
              </a:rPr>
              <a:t>-</a:t>
            </a:r>
            <a:endParaRPr lang="zh-CN" altLang="en-US" sz="1400" b="0" smtClean="0">
              <a:solidFill>
                <a:srgbClr val="5F5F5F"/>
              </a:solidFill>
            </a:endParaRPr>
          </a:p>
        </p:txBody>
      </p:sp>
      <p:sp>
        <p:nvSpPr>
          <p:cNvPr id="2" name="矩形 1"/>
          <p:cNvSpPr/>
          <p:nvPr userDrawn="1"/>
        </p:nvSpPr>
        <p:spPr>
          <a:xfrm>
            <a:off x="0" y="2420888"/>
            <a:ext cx="9144000" cy="1512168"/>
          </a:xfrm>
          <a:prstGeom prst="rect">
            <a:avLst/>
          </a:prstGeom>
          <a:solidFill>
            <a:srgbClr val="C04B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标题 1"/>
          <p:cNvSpPr>
            <a:spLocks noGrp="1"/>
          </p:cNvSpPr>
          <p:nvPr>
            <p:ph type="title"/>
          </p:nvPr>
        </p:nvSpPr>
        <p:spPr>
          <a:xfrm>
            <a:off x="1470484" y="2924944"/>
            <a:ext cx="6203032" cy="576064"/>
          </a:xfrm>
          <a:prstGeom prst="rect">
            <a:avLst/>
          </a:prstGeom>
        </p:spPr>
        <p:txBody>
          <a:bodyPr/>
          <a:lstStyle>
            <a:lvl1pPr>
              <a:defRPr sz="2800">
                <a:solidFill>
                  <a:schemeClr val="bg1"/>
                </a:solidFill>
              </a:defRPr>
            </a:lvl1pPr>
          </a:lstStyle>
          <a:p>
            <a:r>
              <a:rPr lang="zh-CN" altLang="en-US" smtClean="0"/>
              <a:t>单击此处编辑母版标题样式</a:t>
            </a:r>
            <a:endParaRPr lang="zh-CN" altLang="en-US"/>
          </a:p>
        </p:txBody>
      </p:sp>
    </p:spTree>
    <p:extLst>
      <p:ext uri="{BB962C8B-B14F-4D97-AF65-F5344CB8AC3E}">
        <p14:creationId xmlns:p14="http://schemas.microsoft.com/office/powerpoint/2010/main" val="128471916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一">
    <p:spTree>
      <p:nvGrpSpPr>
        <p:cNvPr id="1" name=""/>
        <p:cNvGrpSpPr/>
        <p:nvPr/>
      </p:nvGrpSpPr>
      <p:grpSpPr>
        <a:xfrm>
          <a:off x="0" y="0"/>
          <a:ext cx="0" cy="0"/>
        </a:xfrm>
      </p:grpSpPr>
      <p:grpSp>
        <p:nvGrpSpPr>
          <p:cNvPr id="10" name="组合 9"/>
          <p:cNvGrpSpPr/>
          <p:nvPr userDrawn="1"/>
        </p:nvGrpSpPr>
        <p:grpSpPr>
          <a:xfrm>
            <a:off x="3923928" y="-27384"/>
            <a:ext cx="1999352" cy="880109"/>
            <a:chOff x="11613" y="1584001"/>
            <a:chExt cx="1677992" cy="733424"/>
          </a:xfrm>
        </p:grpSpPr>
        <p:pic>
          <p:nvPicPr>
            <p:cNvPr id="11" name="图片 10"/>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677992" cy="733424"/>
            </a:xfrm>
            <a:prstGeom prst="rect">
              <a:avLst/>
            </a:prstGeom>
          </p:spPr>
        </p:pic>
        <p:sp>
          <p:nvSpPr>
            <p:cNvPr id="12" name="TextBox 8">
              <a:hlinkClick r:id="rId2" action="ppaction://hlinksldjump"/>
            </p:cNvPr>
            <p:cNvSpPr txBox="1"/>
            <p:nvPr userDrawn="1"/>
          </p:nvSpPr>
          <p:spPr>
            <a:xfrm>
              <a:off x="192915" y="1807573"/>
              <a:ext cx="1274278" cy="2564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93641901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二">
    <p:spTree>
      <p:nvGrpSpPr>
        <p:cNvPr id="1" name=""/>
        <p:cNvGrpSpPr/>
        <p:nvPr/>
      </p:nvGrpSpPr>
      <p:grpSpPr>
        <a:xfrm>
          <a:off x="0" y="0"/>
          <a:ext cx="0" cy="0"/>
        </a:xfrm>
      </p:grpSpPr>
      <p:grpSp>
        <p:nvGrpSpPr>
          <p:cNvPr id="2" name="组合 1"/>
          <p:cNvGrpSpPr/>
          <p:nvPr userDrawn="1"/>
        </p:nvGrpSpPr>
        <p:grpSpPr>
          <a:xfrm>
            <a:off x="5796136" y="-27384"/>
            <a:ext cx="1691784" cy="880109"/>
            <a:chOff x="11613" y="1584001"/>
            <a:chExt cx="1443037" cy="733424"/>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443037" cy="733424"/>
            </a:xfrm>
            <a:prstGeom prst="rect">
              <a:avLst/>
            </a:prstGeom>
          </p:spPr>
        </p:pic>
        <p:sp>
          <p:nvSpPr>
            <p:cNvPr id="9" name="TextBox 8">
              <a:hlinkClick r:id="rId2" action="ppaction://hlinksldjump"/>
            </p:cNvPr>
            <p:cNvSpPr txBox="1"/>
            <p:nvPr userDrawn="1"/>
          </p:nvSpPr>
          <p:spPr>
            <a:xfrm>
              <a:off x="73033" y="1807573"/>
              <a:ext cx="122948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63732607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三">
    <p:spTree>
      <p:nvGrpSpPr>
        <p:cNvPr id="1" name=""/>
        <p:cNvGrpSpPr/>
        <p:nvPr/>
      </p:nvGrpSpPr>
      <p:grpSpPr>
        <a:xfrm>
          <a:off x="0" y="0"/>
          <a:ext cx="0" cy="0"/>
        </a:xfrm>
      </p:grpSpPr>
      <p:grpSp>
        <p:nvGrpSpPr>
          <p:cNvPr id="2" name="组合 1"/>
          <p:cNvGrpSpPr/>
          <p:nvPr userDrawn="1"/>
        </p:nvGrpSpPr>
        <p:grpSpPr>
          <a:xfrm>
            <a:off x="7370152" y="-27384"/>
            <a:ext cx="1613652" cy="880109"/>
            <a:chOff x="11613" y="2237065"/>
            <a:chExt cx="1443037" cy="733424"/>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2237065"/>
              <a:ext cx="1443037" cy="733424"/>
            </a:xfrm>
            <a:prstGeom prst="rect">
              <a:avLst/>
            </a:prstGeom>
          </p:spPr>
        </p:pic>
        <p:sp>
          <p:nvSpPr>
            <p:cNvPr id="10" name="TextBox 9">
              <a:hlinkClick r:id="rId2" action="ppaction://hlinksldjump"/>
            </p:cNvPr>
            <p:cNvSpPr txBox="1"/>
            <p:nvPr userDrawn="1"/>
          </p:nvSpPr>
          <p:spPr>
            <a:xfrm>
              <a:off x="60351" y="2460637"/>
              <a:ext cx="128901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课堂篇探究学习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61640339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四">
    <p:spTree>
      <p:nvGrpSpPr>
        <p:cNvPr id="1" name=""/>
        <p:cNvGrpSpPr/>
        <p:nvPr/>
      </p:nvGrpSpPr>
      <p:grpSpPr>
        <a:xfrm>
          <a:off x="0" y="0"/>
          <a:ext cx="0" cy="0"/>
        </a:xfrm>
      </p:grpSpPr>
    </p:spTree>
    <p:extLst>
      <p:ext uri="{BB962C8B-B14F-4D97-AF65-F5344CB8AC3E}">
        <p14:creationId xmlns:p14="http://schemas.microsoft.com/office/powerpoint/2010/main" val="79596970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Tree>
    <p:extLst>
      <p:ext uri="{BB962C8B-B14F-4D97-AF65-F5344CB8AC3E}">
        <p14:creationId xmlns:p14="http://schemas.microsoft.com/office/powerpoint/2010/main" val="163597019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 Target="../slides/slide3.xml" TargetMode="Internal" /><Relationship Id="rId9" Type="http://schemas.openxmlformats.org/officeDocument/2006/relationships/slide" Target="../slides/slide9.xml" TargetMode="Interna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3" name="组合 2"/>
          <p:cNvGrpSpPr/>
          <p:nvPr/>
        </p:nvGrpSpPr>
        <p:grpSpPr>
          <a:xfrm>
            <a:off x="2" y="-360"/>
            <a:ext cx="9143998" cy="777601"/>
            <a:chOff x="2" y="-300"/>
            <a:chExt cx="9143998" cy="648001"/>
          </a:xfrm>
        </p:grpSpPr>
        <p:sp>
          <p:nvSpPr>
            <p:cNvPr id="8" name="矩形 7"/>
            <p:cNvSpPr/>
            <p:nvPr userDrawn="1"/>
          </p:nvSpPr>
          <p:spPr>
            <a:xfrm rot="16200000">
              <a:off x="4248151" y="-4248151"/>
              <a:ext cx="647699" cy="9143998"/>
            </a:xfrm>
            <a:prstGeom prst="rect">
              <a:avLst/>
            </a:prstGeom>
            <a:solidFill>
              <a:schemeClr val="bg1">
                <a:lumMod val="95000"/>
              </a:schemeClr>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0" name="直接连接符 19"/>
            <p:cNvCxnSpPr/>
            <p:nvPr userDrawn="1"/>
          </p:nvCxnSpPr>
          <p:spPr>
            <a:xfrm rot="16200000">
              <a:off x="5472136" y="323701"/>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userDrawn="1"/>
          </p:nvCxnSpPr>
          <p:spPr>
            <a:xfrm rot="16200000">
              <a:off x="7056312"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userDrawn="1"/>
          </p:nvCxnSpPr>
          <p:spPr>
            <a:xfrm rot="16200000">
              <a:off x="8568479"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
        <p:nvSpPr>
          <p:cNvPr id="28" name="标题占位符 1"/>
          <p:cNvSpPr txBox="1"/>
          <p:nvPr/>
        </p:nvSpPr>
        <p:spPr>
          <a:xfrm>
            <a:off x="697510" y="169738"/>
            <a:ext cx="5097366" cy="475664"/>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lang="zh-CN" altLang="zh-CN" sz="950" kern="1200">
                <a:solidFill>
                  <a:schemeClr val="tx1"/>
                </a:solidFill>
                <a:effectLst/>
                <a:latin typeface="黑体" pitchFamily="2" charset="-122"/>
                <a:ea typeface="黑体" pitchFamily="2"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0" smtClean="0"/>
              <a:t>第</a:t>
            </a:r>
            <a:r>
              <a:rPr lang="en-US" altLang="zh-CN" sz="1600" b="0" smtClean="0"/>
              <a:t>1</a:t>
            </a:r>
            <a:r>
              <a:rPr lang="zh-CN" altLang="en-US" sz="1600" b="0" smtClean="0"/>
              <a:t>节　神经调节的结构基础</a:t>
            </a:r>
            <a:endParaRPr lang="zh-CN" altLang="zh-CN" sz="1600" b="0" kern="1200" smtClean="0">
              <a:solidFill>
                <a:schemeClr val="tx1"/>
              </a:solidFill>
              <a:effectLst/>
              <a:latin typeface="黑体" pitchFamily="2" charset="-122"/>
              <a:ea typeface="黑体" pitchFamily="2" charset="-122"/>
              <a:cs typeface="+mj-cs"/>
            </a:endParaRPr>
          </a:p>
        </p:txBody>
      </p:sp>
      <p:sp>
        <p:nvSpPr>
          <p:cNvPr id="14" name="TextBox 24">
            <a:hlinkClick r:id="rId8" action="ppaction://hlinksldjump"/>
          </p:cNvPr>
          <p:cNvSpPr txBox="1"/>
          <p:nvPr userDrawn="1"/>
        </p:nvSpPr>
        <p:spPr>
          <a:xfrm>
            <a:off x="5866884" y="2256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课前篇自主预习</a:t>
            </a:r>
            <a:endParaRPr lang="zh-CN" altLang="en-US" sz="1400">
              <a:solidFill>
                <a:srgbClr val="333333"/>
              </a:solidFill>
              <a:latin typeface="黑体" pitchFamily="2" charset="-122"/>
              <a:ea typeface="黑体" pitchFamily="2" charset="-122"/>
            </a:endParaRPr>
          </a:p>
        </p:txBody>
      </p:sp>
      <p:sp>
        <p:nvSpPr>
          <p:cNvPr id="15" name="TextBox 24">
            <a:hlinkClick r:id="rId9" action="ppaction://hlinksldjump"/>
          </p:cNvPr>
          <p:cNvSpPr txBox="1"/>
          <p:nvPr userDrawn="1"/>
        </p:nvSpPr>
        <p:spPr>
          <a:xfrm>
            <a:off x="7452320" y="2307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课堂篇探究学习</a:t>
            </a:r>
            <a:endParaRPr lang="en-US" altLang="zh-CN" sz="1400" smtClean="0">
              <a:solidFill>
                <a:srgbClr val="333333"/>
              </a:solidFill>
              <a:latin typeface="黑体" pitchFamily="2" charset="-122"/>
              <a:ea typeface="黑体" pitchFamily="2" charset="-122"/>
            </a:endParaRPr>
          </a:p>
        </p:txBody>
      </p:sp>
    </p:spTree>
    <p:extLst>
      <p:ext uri="{BB962C8B-B14F-4D97-AF65-F5344CB8AC3E}">
        <p14:creationId xmlns:p14="http://schemas.microsoft.com/office/powerpoint/2010/main" val="3429163372"/>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algn="ctr" defTabSz="914400" rtl="0" eaLnBrk="1" latinLnBrk="0" hangingPunct="1">
        <a:spcBef>
          <a:spcPct val="0"/>
        </a:spcBef>
        <a:buNone/>
        <a:defRPr lang="zh-CN" altLang="zh-CN" sz="950" kern="1200" smtClean="0">
          <a:solidFill>
            <a:schemeClr val="tx1"/>
          </a:solidFill>
          <a:effectLst/>
          <a:latin typeface="黑体" pitchFamily="2" charset="-122"/>
          <a:ea typeface="黑体" pitchFamily="2" charset="-122"/>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package" Target="../embeddings/Microsoft_Word___1.docx" TargetMode="Internal" /><Relationship Id="rId3" Type="http://schemas.openxmlformats.org/officeDocument/2006/relationships/oleObject" Target="../embeddings/oleObject1.bin" /><Relationship Id="rId4" Type="http://schemas.openxmlformats.org/officeDocument/2006/relationships/image" Target="../media/image3.emf"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4.png" /><Relationship Id="rId4" Type="http://schemas.microsoft.com/office/2007/relationships/hdphoto" Target="../media/image5.wdp"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6.png" /><Relationship Id="rId4" Type="http://schemas.microsoft.com/office/2007/relationships/hdphoto" Target="../media/image7.wdp"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7.xml"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7.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 Id="rId3" Type="http://schemas.openxmlformats.org/officeDocument/2006/relationships/package" Target="../embeddings/Microsoft_Word___2.docx" TargetMode="Internal" /><Relationship Id="rId4" Type="http://schemas.openxmlformats.org/officeDocument/2006/relationships/image" Target="../media/image8.emf" /><Relationship Id="rId5" Type="http://schemas.openxmlformats.org/officeDocument/2006/relationships/oleObject" Target="../embeddings/oleObject2.bin" /><Relationship Id="rId6" Type="http://schemas.openxmlformats.org/officeDocument/2006/relationships/vmlDrawing" Target="../drawings/vmlDrawing2.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9.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25041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a:xfrm>
            <a:off x="31070" y="2924944"/>
            <a:ext cx="9081860" cy="576064"/>
          </a:xfrm>
        </p:spPr>
        <p:txBody>
          <a:bodyPr/>
          <a:lstStyle/>
          <a:p>
            <a:r>
              <a:rPr lang="zh-CN" altLang="zh-CN"/>
              <a:t>第</a:t>
            </a:r>
            <a:r>
              <a:rPr lang="en-US" altLang="zh-CN" b="1"/>
              <a:t>1</a:t>
            </a:r>
            <a:r>
              <a:rPr lang="zh-CN" altLang="zh-CN"/>
              <a:t>节　神经调节的结构基础</a:t>
            </a:r>
          </a:p>
        </p:txBody>
      </p:sp>
    </p:spTree>
    <p:extLst>
      <p:ext uri="{BB962C8B-B14F-4D97-AF65-F5344CB8AC3E}">
        <p14:creationId xmlns:p14="http://schemas.microsoft.com/office/powerpoint/2010/main" val="591445002"/>
      </p:ext>
    </p:extLst>
  </p:cSld>
  <p:clrMapOvr>
    <a:masterClrMapping/>
  </p:clrMapOvr>
  <mc:AlternateContent>
    <mc:Choice xmlns:p15="http://schemas.microsoft.com/office/powerpoint/2012/main" Requires="p15">
      <p:transition spd="slow" p14:dur="2000">
        <p15:prstTrans prst="drap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p:cNvGraphicFramePr>
            <a:graphicFrameLocks noChangeAspect="1"/>
          </p:cNvGraphicFramePr>
          <p:nvPr>
            <p:extLst>
              <p:ext uri="{D42A27DB-BD31-4B8C-83A1-F6EECF244321}">
                <p14:modId xmlns:p14="http://schemas.microsoft.com/office/powerpoint/2010/main" val="4212695317"/>
              </p:ext>
            </p:extLst>
          </p:nvPr>
        </p:nvGraphicFramePr>
        <p:xfrm>
          <a:off x="508000" y="2477963"/>
          <a:ext cx="8128000" cy="2156073"/>
        </p:xfrm>
        <a:graphic>
          <a:graphicData uri="http://schemas.openxmlformats.org/presentationml/2006/ole">
            <mc:AlternateContent>
              <mc:Choice xmlns:v="urn:schemas-microsoft-com:vml" Requires="v">
                <p:oleObj spid="_x0000_s1038"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508000" y="2477963"/>
                        <a:ext cx="8128000" cy="2156073"/>
                      </a:xfrm>
                      <a:prstGeom prst="rect">
                        <a:avLst/>
                      </a:prstGeom>
                    </p:spPr>
                  </p:pic>
                </p:oleObj>
              </mc:Fallback>
            </mc:AlternateContent>
          </a:graphicData>
        </a:graphic>
      </p:graphicFrame>
    </p:spTree>
    <p:extLst>
      <p:ext uri="{BB962C8B-B14F-4D97-AF65-F5344CB8AC3E}">
        <p14:creationId xmlns:p14="http://schemas.microsoft.com/office/powerpoint/2010/main" val="405666428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110379"/>
            <a:ext cx="8128000" cy="537377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一、神经系统的基本结构</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中枢神经系统</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位于</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颅腔</a:t>
            </a:r>
            <a:r>
              <a:rPr lang="zh-CN" altLang="zh-CN" sz="2200">
                <a:solidFill>
                  <a:srgbClr val="000000"/>
                </a:solidFill>
                <a:latin typeface="Times New Roman" pitchFamily="18" charset="0"/>
                <a:cs typeface="Times New Roman" panose="02020603050405020304" pitchFamily="18" charset="0"/>
              </a:rPr>
              <a:t>内</a:t>
            </a:r>
            <a:r>
              <a:rPr lang="zh-CN" altLang="zh-CN" sz="2200" smtClean="0">
                <a:solidFill>
                  <a:srgbClr val="000000"/>
                </a:solidFill>
                <a:latin typeface="Times New Roman" pitchFamily="18" charset="0"/>
                <a:cs typeface="Times New Roman" panose="02020603050405020304" pitchFamily="18" charset="0"/>
              </a:rPr>
              <a:t>。</a:t>
            </a:r>
            <a:endParaRPr lang="en-US" altLang="zh-CN" sz="2200" smtClean="0">
              <a:solidFill>
                <a:srgbClr val="000000"/>
              </a:solidFill>
              <a:latin typeface="Times New Roman" pitchFamily="18" charset="0"/>
              <a:cs typeface="Times New Roman" panose="02020603050405020304" pitchFamily="18" charset="0"/>
            </a:endParaRPr>
          </a:p>
          <a:p>
            <a:pPr>
              <a:spcAft>
                <a:spcPct val="0"/>
              </a:spcAft>
              <a:tabLst>
                <a:tab pos="1029335"/>
                <a:tab pos="1850390"/>
                <a:tab pos="2538095"/>
                <a:tab pos="3221990"/>
              </a:tabLst>
            </a:pPr>
            <a:endParaRPr lang="en-US" altLang="zh-CN" sz="2200" smtClean="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脊髓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位于</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椎管</a:t>
            </a:r>
            <a:r>
              <a:rPr lang="zh-CN" altLang="zh-CN" sz="2200">
                <a:solidFill>
                  <a:srgbClr val="000000"/>
                </a:solidFill>
                <a:latin typeface="Times New Roman" pitchFamily="18" charset="0"/>
                <a:cs typeface="Times New Roman" panose="02020603050405020304" pitchFamily="18" charset="0"/>
              </a:rPr>
              <a:t>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是脑与躯干、内脏之间的联系通路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它是调节运动的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低级中枢</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611560" y="2384367"/>
            <a:ext cx="7744916" cy="3143229"/>
          </a:xfrm>
          <a:prstGeom prst="rect">
            <a:avLst/>
          </a:prstGeom>
        </p:spPr>
      </p:pic>
      <p:sp>
        <p:nvSpPr>
          <p:cNvPr id="8" name="矩形 7"/>
          <p:cNvSpPr/>
          <p:nvPr/>
        </p:nvSpPr>
        <p:spPr>
          <a:xfrm>
            <a:off x="1825422" y="1953325"/>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2609109" y="3372847"/>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09338" y="3706668"/>
            <a:ext cx="1370374"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1590723" y="4690839"/>
            <a:ext cx="125308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7709531" y="2667734"/>
            <a:ext cx="64694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6239584" y="3028752"/>
            <a:ext cx="64694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7665582" y="3028752"/>
            <a:ext cx="64694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矩形 14"/>
          <p:cNvSpPr/>
          <p:nvPr/>
        </p:nvSpPr>
        <p:spPr>
          <a:xfrm>
            <a:off x="6239584" y="3388657"/>
            <a:ext cx="348640"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矩形 15"/>
          <p:cNvSpPr/>
          <p:nvPr/>
        </p:nvSpPr>
        <p:spPr>
          <a:xfrm>
            <a:off x="7477071" y="4771911"/>
            <a:ext cx="59744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矩形 16"/>
          <p:cNvSpPr/>
          <p:nvPr/>
        </p:nvSpPr>
        <p:spPr>
          <a:xfrm>
            <a:off x="5199524" y="5116604"/>
            <a:ext cx="1172676"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8" name="矩形 17"/>
          <p:cNvSpPr/>
          <p:nvPr/>
        </p:nvSpPr>
        <p:spPr>
          <a:xfrm>
            <a:off x="2105053" y="5512539"/>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9" name="矩形 18"/>
          <p:cNvSpPr/>
          <p:nvPr/>
        </p:nvSpPr>
        <p:spPr>
          <a:xfrm>
            <a:off x="1419059" y="5927345"/>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60231919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par>
                                <p:cTn id="13" presetID="14" presetClass="exit" presetSubtype="10" dur="500" fill="hold" grpId="2" nodeType="withEffect">
                                  <p:stCondLst>
                                    <p:cond delay="0"/>
                                  </p:stCondLst>
                                  <p:childTnLst>
                                    <p:animEffect transition="out" filter="randombar(horizontal)">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childTnLst>
                          </p:cTn>
                        </p:par>
                      </p:childTnLst>
                    </p:cTn>
                  </p:par>
                  <p:par>
                    <p:cTn id="16" fill="hold" nodeType="clickPar">
                      <p:stCondLst>
                        <p:cond delay="indefinite"/>
                      </p:stCondLst>
                      <p:childTnLst>
                        <p:par>
                          <p:cTn id="17" fill="hold" nodeType="afterGroup">
                            <p:stCondLst>
                              <p:cond delay="0"/>
                            </p:stCondLst>
                            <p:childTnLst>
                              <p:par>
                                <p:cTn id="18" presetID="14" presetClass="exit" presetSubtype="10" dur="500" fill="hold" grpId="3" nodeType="clickEffect">
                                  <p:stCondLst>
                                    <p:cond delay="0"/>
                                  </p:stCondLst>
                                  <p:childTnLst>
                                    <p:animEffect transition="out" filter="randombar(horizontal)">
                                      <p:cBhvr>
                                        <p:cTn id="19" dur="500"/>
                                        <p:tgtEl>
                                          <p:spTgt spid="11"/>
                                        </p:tgtEl>
                                      </p:cBhvr>
                                    </p:animEffect>
                                    <p:set>
                                      <p:cBhvr>
                                        <p:cTn id="20" dur="1" fill="hold">
                                          <p:stCondLst>
                                            <p:cond delay="499"/>
                                          </p:stCondLst>
                                        </p:cTn>
                                        <p:tgtEl>
                                          <p:spTgt spid="11"/>
                                        </p:tgtEl>
                                        <p:attrNameLst>
                                          <p:attrName>style.visibility</p:attrName>
                                        </p:attrNameLst>
                                      </p:cBhvr>
                                      <p:to>
                                        <p:strVal val="hidden"/>
                                      </p:to>
                                    </p:set>
                                  </p:childTnLst>
                                </p:cTn>
                              </p:par>
                            </p:childTnLst>
                          </p:cTn>
                        </p:par>
                      </p:childTnLst>
                    </p:cTn>
                  </p:par>
                  <p:par>
                    <p:cTn id="21" fill="hold" nodeType="clickPar">
                      <p:stCondLst>
                        <p:cond delay="indefinite"/>
                      </p:stCondLst>
                      <p:childTnLst>
                        <p:par>
                          <p:cTn id="22" fill="hold" nodeType="afterGroup">
                            <p:stCondLst>
                              <p:cond delay="0"/>
                            </p:stCondLst>
                            <p:childTnLst>
                              <p:par>
                                <p:cTn id="23" presetID="14" presetClass="exit" presetSubtype="10" dur="500" fill="hold" grpId="4" nodeType="clickEffect">
                                  <p:stCondLst>
                                    <p:cond delay="0"/>
                                  </p:stCondLst>
                                  <p:childTnLst>
                                    <p:animEffect transition="out" filter="randombar(horizontal)">
                                      <p:cBhvr>
                                        <p:cTn id="24" dur="500"/>
                                        <p:tgtEl>
                                          <p:spTgt spid="12"/>
                                        </p:tgtEl>
                                      </p:cBhvr>
                                    </p:animEffect>
                                    <p:set>
                                      <p:cBhvr>
                                        <p:cTn id="25" dur="1" fill="hold">
                                          <p:stCondLst>
                                            <p:cond delay="499"/>
                                          </p:stCondLst>
                                        </p:cTn>
                                        <p:tgtEl>
                                          <p:spTgt spid="12"/>
                                        </p:tgtEl>
                                        <p:attrNameLst>
                                          <p:attrName>style.visibility</p:attrName>
                                        </p:attrNameLst>
                                      </p:cBhvr>
                                      <p:to>
                                        <p:strVal val="hidden"/>
                                      </p:to>
                                    </p:set>
                                  </p:childTnLst>
                                </p:cTn>
                              </p:par>
                              <p:par>
                                <p:cTn id="26" presetID="14" presetClass="exit" presetSubtype="10" dur="500" fill="hold" grpId="5" nodeType="withEffect">
                                  <p:stCondLst>
                                    <p:cond delay="0"/>
                                  </p:stCondLst>
                                  <p:childTnLst>
                                    <p:animEffect transition="out" filter="randombar(horizontal)">
                                      <p:cBhvr>
                                        <p:cTn id="27" dur="500"/>
                                        <p:tgtEl>
                                          <p:spTgt spid="13"/>
                                        </p:tgtEl>
                                      </p:cBhvr>
                                    </p:animEffect>
                                    <p:set>
                                      <p:cBhvr>
                                        <p:cTn id="28" dur="1" fill="hold">
                                          <p:stCondLst>
                                            <p:cond delay="499"/>
                                          </p:stCondLst>
                                        </p:cTn>
                                        <p:tgtEl>
                                          <p:spTgt spid="13"/>
                                        </p:tgtEl>
                                        <p:attrNameLst>
                                          <p:attrName>style.visibility</p:attrName>
                                        </p:attrNameLst>
                                      </p:cBhvr>
                                      <p:to>
                                        <p:strVal val="hidden"/>
                                      </p:to>
                                    </p:set>
                                  </p:childTnLst>
                                </p:cTn>
                              </p:par>
                            </p:childTnLst>
                          </p:cTn>
                        </p:par>
                      </p:childTnLst>
                    </p:cTn>
                  </p:par>
                  <p:par>
                    <p:cTn id="29" fill="hold" nodeType="clickPar">
                      <p:stCondLst>
                        <p:cond delay="indefinite"/>
                      </p:stCondLst>
                      <p:childTnLst>
                        <p:par>
                          <p:cTn id="30" fill="hold" nodeType="afterGroup">
                            <p:stCondLst>
                              <p:cond delay="0"/>
                            </p:stCondLst>
                            <p:childTnLst>
                              <p:par>
                                <p:cTn id="31" presetID="14" presetClass="exit" presetSubtype="10" dur="500" fill="hold" grpId="6" nodeType="clickEffect">
                                  <p:stCondLst>
                                    <p:cond delay="0"/>
                                  </p:stCondLst>
                                  <p:childTnLst>
                                    <p:animEffect transition="out" filter="randombar(horizontal)">
                                      <p:cBhvr>
                                        <p:cTn id="32" dur="500"/>
                                        <p:tgtEl>
                                          <p:spTgt spid="14"/>
                                        </p:tgtEl>
                                      </p:cBhvr>
                                    </p:animEffect>
                                    <p:set>
                                      <p:cBhvr>
                                        <p:cTn id="33" dur="1" fill="hold">
                                          <p:stCondLst>
                                            <p:cond delay="499"/>
                                          </p:stCondLst>
                                        </p:cTn>
                                        <p:tgtEl>
                                          <p:spTgt spid="14"/>
                                        </p:tgtEl>
                                        <p:attrNameLst>
                                          <p:attrName>style.visibility</p:attrName>
                                        </p:attrNameLst>
                                      </p:cBhvr>
                                      <p:to>
                                        <p:strVal val="hidden"/>
                                      </p:to>
                                    </p:set>
                                  </p:childTnLst>
                                </p:cTn>
                              </p:par>
                              <p:par>
                                <p:cTn id="34" presetID="14" presetClass="exit" presetSubtype="10" dur="500" fill="hold" grpId="7" nodeType="withEffect">
                                  <p:stCondLst>
                                    <p:cond delay="0"/>
                                  </p:stCondLst>
                                  <p:childTnLst>
                                    <p:animEffect transition="out" filter="randombar(horizontal)">
                                      <p:cBhvr>
                                        <p:cTn id="35" dur="500"/>
                                        <p:tgtEl>
                                          <p:spTgt spid="15"/>
                                        </p:tgtEl>
                                      </p:cBhvr>
                                    </p:animEffect>
                                    <p:set>
                                      <p:cBhvr>
                                        <p:cTn id="36" dur="1" fill="hold">
                                          <p:stCondLst>
                                            <p:cond delay="499"/>
                                          </p:stCondLst>
                                        </p:cTn>
                                        <p:tgtEl>
                                          <p:spTgt spid="15"/>
                                        </p:tgtEl>
                                        <p:attrNameLst>
                                          <p:attrName>style.visibility</p:attrName>
                                        </p:attrNameLst>
                                      </p:cBhvr>
                                      <p:to>
                                        <p:strVal val="hidden"/>
                                      </p:to>
                                    </p:set>
                                  </p:childTnLst>
                                </p:cTn>
                              </p:par>
                            </p:childTnLst>
                          </p:cTn>
                        </p:par>
                      </p:childTnLst>
                    </p:cTn>
                  </p:par>
                  <p:par>
                    <p:cTn id="37" fill="hold" nodeType="clickPar">
                      <p:stCondLst>
                        <p:cond delay="indefinite"/>
                      </p:stCondLst>
                      <p:childTnLst>
                        <p:par>
                          <p:cTn id="38" fill="hold" nodeType="afterGroup">
                            <p:stCondLst>
                              <p:cond delay="0"/>
                            </p:stCondLst>
                            <p:childTnLst>
                              <p:par>
                                <p:cTn id="39" presetID="14" presetClass="exit" presetSubtype="10" dur="500" fill="hold" grpId="8" nodeType="clickEffect">
                                  <p:stCondLst>
                                    <p:cond delay="0"/>
                                  </p:stCondLst>
                                  <p:childTnLst>
                                    <p:animEffect transition="out" filter="randombar(horizontal)">
                                      <p:cBhvr>
                                        <p:cTn id="40" dur="500"/>
                                        <p:tgtEl>
                                          <p:spTgt spid="16"/>
                                        </p:tgtEl>
                                      </p:cBhvr>
                                    </p:animEffect>
                                    <p:set>
                                      <p:cBhvr>
                                        <p:cTn id="41" dur="1" fill="hold">
                                          <p:stCondLst>
                                            <p:cond delay="499"/>
                                          </p:stCondLst>
                                        </p:cTn>
                                        <p:tgtEl>
                                          <p:spTgt spid="16"/>
                                        </p:tgtEl>
                                        <p:attrNameLst>
                                          <p:attrName>style.visibility</p:attrName>
                                        </p:attrNameLst>
                                      </p:cBhvr>
                                      <p:to>
                                        <p:strVal val="hidden"/>
                                      </p:to>
                                    </p:set>
                                  </p:childTnLst>
                                </p:cTn>
                              </p:par>
                            </p:childTnLst>
                          </p:cTn>
                        </p:par>
                      </p:childTnLst>
                    </p:cTn>
                  </p:par>
                  <p:par>
                    <p:cTn id="42" fill="hold" nodeType="clickPar">
                      <p:stCondLst>
                        <p:cond delay="indefinite"/>
                      </p:stCondLst>
                      <p:childTnLst>
                        <p:par>
                          <p:cTn id="43" fill="hold" nodeType="afterGroup">
                            <p:stCondLst>
                              <p:cond delay="0"/>
                            </p:stCondLst>
                            <p:childTnLst>
                              <p:par>
                                <p:cTn id="44" presetID="14" presetClass="exit" presetSubtype="10" dur="500" fill="hold" grpId="9" nodeType="clickEffect">
                                  <p:stCondLst>
                                    <p:cond delay="0"/>
                                  </p:stCondLst>
                                  <p:childTnLst>
                                    <p:animEffect transition="out" filter="randombar(horizontal)">
                                      <p:cBhvr>
                                        <p:cTn id="45" dur="500"/>
                                        <p:tgtEl>
                                          <p:spTgt spid="17"/>
                                        </p:tgtEl>
                                      </p:cBhvr>
                                    </p:animEffect>
                                    <p:set>
                                      <p:cBhvr>
                                        <p:cTn id="46" dur="1" fill="hold">
                                          <p:stCondLst>
                                            <p:cond delay="499"/>
                                          </p:stCondLst>
                                        </p:cTn>
                                        <p:tgtEl>
                                          <p:spTgt spid="17"/>
                                        </p:tgtEl>
                                        <p:attrNameLst>
                                          <p:attrName>style.visibility</p:attrName>
                                        </p:attrNameLst>
                                      </p:cBhvr>
                                      <p:to>
                                        <p:strVal val="hidden"/>
                                      </p:to>
                                    </p:set>
                                  </p:childTnLst>
                                </p:cTn>
                              </p:par>
                            </p:childTnLst>
                          </p:cTn>
                        </p:par>
                      </p:childTnLst>
                    </p:cTn>
                  </p:par>
                  <p:par>
                    <p:cTn id="47" fill="hold" nodeType="clickPar">
                      <p:stCondLst>
                        <p:cond delay="indefinite"/>
                      </p:stCondLst>
                      <p:childTnLst>
                        <p:par>
                          <p:cTn id="48" fill="hold" nodeType="afterGroup">
                            <p:stCondLst>
                              <p:cond delay="0"/>
                            </p:stCondLst>
                            <p:childTnLst>
                              <p:par>
                                <p:cTn id="49" presetID="14" presetClass="exit" presetSubtype="10" dur="500" fill="hold" grpId="10" nodeType="clickEffect">
                                  <p:stCondLst>
                                    <p:cond delay="0"/>
                                  </p:stCondLst>
                                  <p:childTnLst>
                                    <p:animEffect transition="out" filter="randombar(horizontal)">
                                      <p:cBhvr>
                                        <p:cTn id="50" dur="500"/>
                                        <p:tgtEl>
                                          <p:spTgt spid="18"/>
                                        </p:tgtEl>
                                      </p:cBhvr>
                                    </p:animEffect>
                                    <p:set>
                                      <p:cBhvr>
                                        <p:cTn id="51" dur="1" fill="hold">
                                          <p:stCondLst>
                                            <p:cond delay="499"/>
                                          </p:stCondLst>
                                        </p:cTn>
                                        <p:tgtEl>
                                          <p:spTgt spid="18"/>
                                        </p:tgtEl>
                                        <p:attrNameLst>
                                          <p:attrName>style.visibility</p:attrName>
                                        </p:attrNameLst>
                                      </p:cBhvr>
                                      <p:to>
                                        <p:strVal val="hidden"/>
                                      </p:to>
                                    </p:set>
                                  </p:childTnLst>
                                </p:cTn>
                              </p:par>
                            </p:childTnLst>
                          </p:cTn>
                        </p:par>
                      </p:childTnLst>
                    </p:cTn>
                  </p:par>
                  <p:par>
                    <p:cTn id="52" fill="hold" nodeType="clickPar">
                      <p:stCondLst>
                        <p:cond delay="indefinite"/>
                      </p:stCondLst>
                      <p:childTnLst>
                        <p:par>
                          <p:cTn id="53" fill="hold" nodeType="afterGroup">
                            <p:stCondLst>
                              <p:cond delay="0"/>
                            </p:stCondLst>
                            <p:childTnLst>
                              <p:par>
                                <p:cTn id="54" presetID="14" presetClass="exit" presetSubtype="10" dur="500" fill="hold" grpId="11" nodeType="clickEffect">
                                  <p:stCondLst>
                                    <p:cond delay="0"/>
                                  </p:stCondLst>
                                  <p:childTnLst>
                                    <p:animEffect transition="out" filter="randombar(horizontal)">
                                      <p:cBhvr>
                                        <p:cTn id="55" dur="500"/>
                                        <p:tgtEl>
                                          <p:spTgt spid="19"/>
                                        </p:tgtEl>
                                      </p:cBhvr>
                                    </p:animEffect>
                                    <p:set>
                                      <p:cBhvr>
                                        <p:cTn id="56"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P spid="11" grpId="3"/>
      <p:bldP spid="12" grpId="4"/>
      <p:bldP spid="13" grpId="5"/>
      <p:bldP spid="14" grpId="6"/>
      <p:bldP spid="15" grpId="7"/>
      <p:bldP spid="16" grpId="8"/>
      <p:bldP spid="17" grpId="9"/>
      <p:bldP spid="18" grpId="10"/>
      <p:bldP spid="19" grpId="1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107334"/>
            <a:ext cx="8128000" cy="293618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外周神经系统</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脑神经</a:t>
            </a:r>
            <a:r>
              <a:rPr lang="en-US" altLang="zh-CN" sz="2200">
                <a:solidFill>
                  <a:srgbClr val="000000"/>
                </a:solidFill>
                <a:latin typeface="Times New Roman" pitchFamily="18" charset="0"/>
                <a:cs typeface="Times New Roman" panose="02020603050405020304" pitchFamily="18" charset="0"/>
              </a:rPr>
              <a:t>:</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12</a:t>
            </a:r>
            <a:r>
              <a:rPr lang="zh-CN" altLang="zh-CN" sz="2200">
                <a:solidFill>
                  <a:srgbClr val="000000"/>
                </a:solidFill>
                <a:latin typeface="Times New Roman" pitchFamily="18" charset="0"/>
                <a:cs typeface="Times New Roman" panose="02020603050405020304" pitchFamily="18" charset="0"/>
              </a:rPr>
              <a:t>对</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主要分布在头面部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负责管理头面部的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感觉和运动</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脊神经</a:t>
            </a:r>
            <a:r>
              <a:rPr lang="en-US" altLang="zh-CN" sz="2200">
                <a:solidFill>
                  <a:srgbClr val="000000"/>
                </a:solidFill>
                <a:latin typeface="Times New Roman" pitchFamily="18" charset="0"/>
                <a:cs typeface="Times New Roman" panose="02020603050405020304" pitchFamily="18" charset="0"/>
              </a:rPr>
              <a:t>:</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31</a:t>
            </a:r>
            <a:r>
              <a:rPr lang="zh-CN" altLang="zh-CN" sz="2200">
                <a:solidFill>
                  <a:srgbClr val="000000"/>
                </a:solidFill>
                <a:latin typeface="Times New Roman" pitchFamily="18" charset="0"/>
                <a:cs typeface="Times New Roman" panose="02020603050405020304" pitchFamily="18" charset="0"/>
              </a:rPr>
              <a:t>对</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主要分布在躯干、四肢</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负责管理躯干、四肢</a:t>
            </a:r>
            <a:r>
              <a:rPr lang="zh-CN" altLang="zh-CN" sz="2200" smtClean="0">
                <a:solidFill>
                  <a:srgbClr val="000000"/>
                </a:solidFill>
                <a:latin typeface="Times New Roman" pitchFamily="18" charset="0"/>
                <a:cs typeface="Times New Roman" panose="02020603050405020304" pitchFamily="18" charset="0"/>
              </a:rPr>
              <a:t>的</a:t>
            </a:r>
            <a:r>
              <a:rPr lang="en-US" altLang="zh-CN" sz="2200" smtClean="0">
                <a:solidFill>
                  <a:srgbClr val="000000"/>
                </a:solidFill>
                <a:latin typeface="Times New Roman" pitchFamily="18" charset="0"/>
                <a:cs typeface="Times New Roman" panose="02020603050405020304" pitchFamily="18" charset="0"/>
              </a:rPr>
              <a:t>  </a:t>
            </a:r>
            <a:r>
              <a:rPr lang="zh-CN" altLang="zh-CN" sz="2200" u="sng" smtClean="0">
                <a:solidFill>
                  <a:srgbClr val="FF0000"/>
                </a:solidFill>
                <a:uFill>
                  <a:solidFill>
                    <a:srgbClr val="000000"/>
                  </a:solidFill>
                </a:uFill>
                <a:latin typeface="Times New Roman" pitchFamily="18" charset="0"/>
                <a:cs typeface="Times New Roman" panose="02020603050405020304" pitchFamily="18" charset="0"/>
              </a:rPr>
              <a:t>感觉</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和运动</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与躯体运动神经相比</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内脏运动神经有什么特点</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躯体运动神经明显受到意识的支配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内脏运动神经支配内脏、血管和腺体的活动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不受意识支配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因此称为自主神经系统。</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1844048" y="2485933"/>
            <a:ext cx="271931"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7006522" y="2566881"/>
            <a:ext cx="1395652"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1821165" y="2975060"/>
            <a:ext cx="29481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539552" y="3378275"/>
            <a:ext cx="1440160"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0706392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4" dur="50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3" name="矩形 2"/>
          <p:cNvSpPr>
            <a:spLocks noChangeAspect="1"/>
          </p:cNvSpPr>
          <p:nvPr/>
        </p:nvSpPr>
        <p:spPr>
          <a:xfrm>
            <a:off x="508000" y="1904201"/>
            <a:ext cx="8128000" cy="334245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神经系统由大脑、脊髓和神经组成。</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大脑、小脑和脑干组成中枢神经系统。</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脊髓和脊髓神经组成外周神经系统。</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神经元是神经系统的结构和功能的基本单位。</a:t>
            </a:r>
            <a:r>
              <a:rPr lang="zh-CN" altLang="zh-CN" sz="2200">
                <a:solidFill>
                  <a:srgbClr val="000000"/>
                </a:solidFill>
                <a:latin typeface="NEU-BZ-S92"/>
                <a:ea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r>
              <a:rPr lang="en-US" altLang="zh-CN" sz="2200" smtClean="0">
                <a:solidFill>
                  <a:srgbClr val="000000"/>
                </a:solidFill>
                <a:latin typeface="NEU-BZ-S92"/>
                <a:ea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神经系统由大脑、脊髓和它们发出的神经组成。</a:t>
            </a:r>
            <a:r>
              <a:rPr lang="zh-CN" altLang="zh-CN" sz="2200">
                <a:solidFill>
                  <a:srgbClr val="000000"/>
                </a:solidFill>
                <a:latin typeface="NEU-BZ-S92"/>
                <a:ea typeface="Times New Roman" pitchFamily="18" charset="0"/>
                <a:cs typeface="Times New Roman" panose="02020603050405020304" pitchFamily="18" charset="0"/>
              </a:rPr>
              <a:t> </a:t>
            </a:r>
            <a:r>
              <a:rPr lang="en-US" altLang="zh-CN" sz="2200" smtClean="0">
                <a:solidFill>
                  <a:srgbClr val="000000"/>
                </a:solidFill>
                <a:latin typeface="Times New Roman" pitchFamily="18" charset="0"/>
                <a:cs typeface="Times New Roman" panose="02020603050405020304" pitchFamily="18" charset="0"/>
              </a:rPr>
              <a:t>(</a:t>
            </a:r>
            <a:r>
              <a:rPr lang="en-US" altLang="zh-CN" sz="2200" smtClean="0">
                <a:solidFill>
                  <a:srgbClr val="000000"/>
                </a:solidFill>
                <a:latin typeface="NEU-BZ-S92"/>
                <a:ea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(6)</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交感神经和副交感神经的作用通常是相反的。</a:t>
            </a:r>
            <a:r>
              <a:rPr lang="zh-CN" altLang="zh-CN" sz="2200">
                <a:solidFill>
                  <a:srgbClr val="000000"/>
                </a:solidFill>
                <a:latin typeface="NEU-BZ-S92"/>
                <a:ea typeface="Times New Roman" pitchFamily="18" charset="0"/>
                <a:cs typeface="Times New Roman" panose="02020603050405020304" pitchFamily="18" charset="0"/>
              </a:rPr>
              <a:t> </a:t>
            </a:r>
            <a:r>
              <a:rPr lang="en-US" altLang="zh-CN" sz="2200" smtClean="0">
                <a:solidFill>
                  <a:srgbClr val="000000"/>
                </a:solidFill>
                <a:latin typeface="Times New Roman" pitchFamily="18" charset="0"/>
                <a:cs typeface="Times New Roman" panose="02020603050405020304" pitchFamily="18" charset="0"/>
              </a:rPr>
              <a:t>(</a:t>
            </a:r>
            <a:r>
              <a:rPr lang="en-US" altLang="zh-CN" sz="2200" smtClean="0">
                <a:solidFill>
                  <a:srgbClr val="000000"/>
                </a:solidFill>
                <a:latin typeface="NEU-BZ-S92"/>
                <a:ea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5621298" y="2763691"/>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5878418" y="3195739"/>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5602739" y="3607239"/>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6876256" y="3933056"/>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7123795" y="4409601"/>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6876255" y="4831375"/>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42907307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1"/>
                                        </p:tgtEl>
                                      </p:cBhvr>
                                    </p:animEffect>
                                    <p:set>
                                      <p:cBhvr>
                                        <p:cTn id="32"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P spid="10" grpId="4"/>
      <p:bldP spid="11" grpId="5"/>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610814"/>
            <a:ext cx="1031051"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连</a:t>
            </a:r>
            <a:r>
              <a:rPr lang="zh-CN"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线</a:t>
            </a:r>
            <a:r>
              <a:rPr lang="en-US"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19113" y="2132856"/>
            <a:ext cx="7725296" cy="3640239"/>
          </a:xfrm>
          <a:prstGeom prst="rect">
            <a:avLst/>
          </a:prstGeom>
        </p:spPr>
      </p:pic>
      <p:cxnSp>
        <p:nvCxnSpPr>
          <p:cNvPr id="8" name="直接连接符 7"/>
          <p:cNvCxnSpPr/>
          <p:nvPr/>
        </p:nvCxnSpPr>
        <p:spPr>
          <a:xfrm>
            <a:off x="1838335" y="2420888"/>
            <a:ext cx="1314053" cy="122413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1691680" y="2996952"/>
            <a:ext cx="1656184" cy="2088232"/>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V="1">
            <a:off x="2051720" y="2487385"/>
            <a:ext cx="1152128" cy="1181083"/>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flipV="1">
            <a:off x="1539051" y="3077926"/>
            <a:ext cx="1639253" cy="162745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V="1">
            <a:off x="1531283" y="4705383"/>
            <a:ext cx="1672565" cy="567099"/>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666819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4" dur="50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wipe(down)">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7"/>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505471"/>
            <a:ext cx="8128000" cy="410105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二、组成神经系统的细胞</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概述神经元的概念及其组成。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神经元是神经系统结构与功能的基本单位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它由细胞体、树突和轴突等部分组成。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神经胶质细胞有哪些作用</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神经胶质细胞广泛分布于神经元之间</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其数量为神经元数量的</a:t>
            </a:r>
            <a:r>
              <a:rPr lang="en-US" altLang="zh-CN" sz="2200">
                <a:solidFill>
                  <a:srgbClr val="000000"/>
                </a:solidFill>
                <a:latin typeface="Times New Roman" pitchFamily="18" charset="0"/>
                <a:cs typeface="Times New Roman" panose="02020603050405020304" pitchFamily="18" charset="0"/>
              </a:rPr>
              <a:t>10~50</a:t>
            </a:r>
            <a:r>
              <a:rPr lang="zh-CN" altLang="zh-CN" sz="2200">
                <a:solidFill>
                  <a:srgbClr val="000000"/>
                </a:solidFill>
                <a:latin typeface="Times New Roman" pitchFamily="18" charset="0"/>
                <a:cs typeface="Times New Roman" panose="02020603050405020304" pitchFamily="18" charset="0"/>
              </a:rPr>
              <a:t>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是对神经元起辅助作用的细胞</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具有支持、保护、营养和修复神经元等多种功能。在外周神经系统中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神经胶质细胞参与构成神经纤维表面的髓鞘。神经元与神经胶质细胞一起</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共同完成神经系统的调节功能。</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93887619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wipe(down)">
                                      <p:cBhvr>
                                        <p:cTn id="7" dur="500"/>
                                        <p:tgtEl>
                                          <p:spTgt spid="2">
                                            <p:txEl>
                                              <p:pRg st="2" end="2"/>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wipe(down)">
                                      <p:cBhvr>
                                        <p:cTn id="1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7"/>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701069"/>
            <a:ext cx="8128000" cy="374871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神经胶质细胞与神经元都是构成神经系统的结构和功能的基本单位。</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组成神经系统的细胞主要有神经元和神经胶质细胞两大类。</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轴突用来接受信息并将其传导到细胞体。</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树突将信息从细胞体传向其他神经元、肌肉或腺体。</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细胞体是神经元的膨大部分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里面含有细胞核</a:t>
            </a:r>
            <a:r>
              <a:rPr lang="zh-CN"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a:t>
            </a:r>
            <a:r>
              <a:rPr lang="en-US" altLang="zh-CN" sz="2200" smtClean="0">
                <a:solidFill>
                  <a:srgbClr val="000000"/>
                </a:solidFill>
                <a:latin typeface="Times New Roman" pitchFamily="18" charset="0"/>
                <a:cs typeface="Times New Roman" panose="02020603050405020304" pitchFamily="18" charset="0"/>
              </a:rPr>
              <a:t>(</a:t>
            </a:r>
            <a:r>
              <a:rPr lang="en-US" altLang="zh-CN" sz="2200" smtClean="0">
                <a:solidFill>
                  <a:srgbClr val="000000"/>
                </a:solidFill>
                <a:latin typeface="NEU-BZ-S92"/>
                <a:ea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6" name="矩形 5"/>
          <p:cNvSpPr/>
          <p:nvPr/>
        </p:nvSpPr>
        <p:spPr>
          <a:xfrm>
            <a:off x="1651187" y="298667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矩形 6"/>
          <p:cNvSpPr/>
          <p:nvPr/>
        </p:nvSpPr>
        <p:spPr>
          <a:xfrm>
            <a:off x="816593" y="3761529"/>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6176724" y="4200204"/>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7555843" y="4574165"/>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777601" y="4985665"/>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77272845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P spid="10" grpId="4"/>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114868"/>
            <a:ext cx="8128000" cy="288226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cs typeface="Times New Roman" panose="02020603050405020304" pitchFamily="18" charset="0"/>
              </a:rPr>
              <a:t>神经系统的基本结构</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情境导引</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结合教材</a:t>
            </a:r>
            <a:r>
              <a:rPr lang="en-US" altLang="zh-CN" sz="2200">
                <a:solidFill>
                  <a:srgbClr val="000000"/>
                </a:solidFill>
                <a:latin typeface="Times New Roman" pitchFamily="18" charset="0"/>
                <a:cs typeface="Times New Roman" panose="02020603050405020304" pitchFamily="18" charset="0"/>
              </a:rPr>
              <a:t>P17“</a:t>
            </a:r>
            <a:r>
              <a:rPr lang="zh-CN" altLang="zh-CN" sz="2200">
                <a:solidFill>
                  <a:srgbClr val="000000"/>
                </a:solidFill>
                <a:latin typeface="Times New Roman" pitchFamily="18" charset="0"/>
                <a:cs typeface="Times New Roman" panose="02020603050405020304" pitchFamily="18" charset="0"/>
              </a:rPr>
              <a:t>神经系统的基本结构示意图</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讨论解决下列问题。</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脑和大脑有什么区别</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脑是中枢神经系统的重要组成部分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包括大脑、小脑和脑干等部分。大脑是脑的组成部分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大脑的表面是大脑皮层</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大脑皮层是调节机体活动的最高级中枢。</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68912150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Effect transition="in" filter="wipe(down)">
                                      <p:cBhvr>
                                        <p:cTn id="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701069"/>
            <a:ext cx="8128000" cy="370986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植物人有呼吸、有心跳</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但却不能活动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请分析他的中枢神经系统哪些部位受到损伤。</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大脑皮层是调节人体生理活动的最高级中枢</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正常情况下能够自主活动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如果不能自主活动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说明大脑皮层受到损伤</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小脑的主要功能是使运动协调、准确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维持身体的平衡</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植物人不能活动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说明小脑也受损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脑干中含有一些调节人体基本生命活动的中枢</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如心血管中枢、呼吸中枢等</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植物人有呼吸、有心跳</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说明脑干没有受损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脊髓是脑与躯干、内脏之间联系的通道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具有反射和传导功能</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植物人的脊髓没有受损。</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112504317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904201"/>
            <a:ext cx="8128000" cy="330359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概述自主神经系统及其作用特点。</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自主神经系统是支配内脏器官的平滑肌、心肌和腺体的传出神经。主要分布于内脏、血管、心脏、腺体以及其他平滑肌中。根据其形态、功能的不同</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又分为交感神经和副交感神经两部分。内脏、心血管和腺体等都受交感和副交感这两种功能相反的神经的双重支配。虽然两种神经的功能是相对的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但是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在中枢神经系统的统一管理下</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这两种不同功能的神经既对立又统一</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保持着机能的相对平衡</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使人体能够适应内、外环境的变化。</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21891322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352767"/>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归纳提升</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神经系统的组成</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4" name="对象 3"/>
          <p:cNvGraphicFramePr>
            <a:graphicFrameLocks noChangeAspect="1"/>
          </p:cNvGraphicFramePr>
          <p:nvPr>
            <p:extLst>
              <p:ext uri="{D42A27DB-BD31-4B8C-83A1-F6EECF244321}">
                <p14:modId xmlns:p14="http://schemas.microsoft.com/office/powerpoint/2010/main" val="67382426"/>
              </p:ext>
            </p:extLst>
          </p:nvPr>
        </p:nvGraphicFramePr>
        <p:xfrm>
          <a:off x="508000" y="2204864"/>
          <a:ext cx="8128000" cy="3884876"/>
        </p:xfrm>
        <a:graphic>
          <a:graphicData uri="http://schemas.openxmlformats.org/presentationml/2006/ole">
            <mc:AlternateContent>
              <mc:Choice xmlns:v="urn:schemas-microsoft-com:vml" Requires="v">
                <p:oleObj spid="_x0000_s1039"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2204864"/>
                        <a:ext cx="8128000" cy="3884876"/>
                      </a:xfrm>
                      <a:prstGeom prst="rect">
                        <a:avLst/>
                      </a:prstGeom>
                    </p:spPr>
                  </p:pic>
                </p:oleObj>
              </mc:Fallback>
            </mc:AlternateContent>
          </a:graphicData>
        </a:graphic>
      </p:graphicFrame>
    </p:spTree>
    <p:extLst>
      <p:ext uri="{BB962C8B-B14F-4D97-AF65-F5344CB8AC3E}">
        <p14:creationId xmlns:p14="http://schemas.microsoft.com/office/powerpoint/2010/main" val="339798148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9"/>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107334"/>
            <a:ext cx="8128000" cy="289733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误区警示中枢神经系统不等同于神经中枢</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中枢神经系统是神经系统的主要部分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包括位于椎管内的脊髓和位于颅腔内的脑。神经中枢是在中枢神经系统内</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由功能相同的神经元细胞体汇集在一起构成的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对机体的某一特定的生理机能具有调节和控制作用。中枢神经系统中含有许多神经中枢</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它们分别负责调控某一特定的生理功能</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同一生理功能可以分别由不同的神经中枢来调控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这些不同的神经中枢之间相互联系与调控。</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322478636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https://d.book118.com/167125041162006051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测控设计模板14新">
  <a:themeElements>
    <a:clrScheme name="Office">
      <a:dk1>
        <a:sysClr val="windowText" lastClr="000000"/>
      </a:dk1>
      <a:lt1>
        <a:sysClr val="window" lastClr="C4DF9B"/>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宋体</vt:lpstr>
      <vt:lpstr>黑体</vt:lpstr>
      <vt:lpstr>微软雅黑</vt:lpstr>
      <vt:lpstr>Times New Roman</vt:lpstr>
      <vt:lpstr>NEU-BZ-S92</vt:lpstr>
      <vt:lpstr>方正书宋_GBK</vt:lpstr>
      <vt:lpstr>仿宋</vt:lpstr>
      <vt:lpstr>Office Theme</vt:lpstr>
      <vt:lpstr>第1节　神经调节的结构基础</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2024-09-25T05:24:06.163</cp:lastPrinted>
  <dcterms:created xsi:type="dcterms:W3CDTF">2024-09-24T21:24:06Z</dcterms:created>
  <dcterms:modified xsi:type="dcterms:W3CDTF">2024-09-24T21:24:07Z</dcterms:modified>
</cp:coreProperties>
</file>