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8350" cy="6859588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3B4B98B0-60AC-42C2-AFA5-B58CD77FA1E5}" styleName="Light Style 1 - Accent 1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fill>
          <a:solidFill>
            <a:schemeClr val="accent3">
              <a:tint val="20000"/>
            </a:schemeClr>
          </a:solidFill>
        </a:fill>
      </a:tcStyle>
    </a:band1H>
    <a:band1V>
      <a:tcStyle>
        <a:fill>
          <a:solidFill>
            <a:schemeClr val="accent3">
              <a:tint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/>
        <a:schemeClr val="lt1"/>
      </a:tcTxStyle>
      <a:tcStyle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F1BB2-1D8D-4BBB-9148-79BEE44F321A}" type="datetimeFigureOut">
              <a:rPr lang="zh-CN" altLang="en-US" smtClean="0"/>
              <a:t>2024/2/21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D3FF7-3F3E-4A9A-BF01-B65FDB21908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198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65801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8499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7179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7515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6802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3877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95879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97719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2657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70731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71979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48725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08529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17596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D3FF7-3F3E-4A9A-BF01-B65FDB219083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6685477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405D4-59FF-43C2-8A19-B991B899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6E05E-8C0A-4B6D-9D17-CBC83CFA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63620-8174-4761-B69F-6AA2698A3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44099-BD4E-464E-8284-8B3B7DC2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08ACA-E751-44C5-8409-472699E1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3A7E4-FA1C-4565-8EB6-B50380DD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18FA79-8351-41FB-A45E-55268901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C7659-7A15-4B8D-999C-1FC70B48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9002B-62FE-4355-9719-19264DC3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8B59-3628-42C1-AB6D-C3344969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65FB5-A116-4D9C-91CF-25A2D3AB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876" y="2841225"/>
            <a:ext cx="10368598" cy="196048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9753" y="5182800"/>
            <a:ext cx="8538845" cy="233734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8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9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90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92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88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84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87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一级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352424"/>
            <a:ext cx="5334000" cy="42941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18" y="1143795"/>
            <a:ext cx="10978515" cy="5029200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20000"/>
              </a:lnSpc>
              <a:buSzPct val="80000"/>
              <a:buFont typeface="Wingdings" panose="05000000000000000000" pitchFamily="2" charset="2"/>
              <a:buChar char="l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两级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362744"/>
            <a:ext cx="6581775" cy="4000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18" y="1600994"/>
            <a:ext cx="10978515" cy="4572000"/>
          </a:xfrm>
          <a:prstGeom prst="rect">
            <a:avLst/>
          </a:prstGeom>
        </p:spPr>
        <p:txBody>
          <a:bodyPr/>
          <a:lstStyle>
            <a:lvl1pPr marL="457200" indent="-457200">
              <a:lnSpc>
                <a:spcPct val="120000"/>
              </a:lnSpc>
              <a:buSzPct val="80000"/>
              <a:buFont typeface="Wingdings" panose="05000000000000000000" pitchFamily="2" charset="2"/>
              <a:buChar char="l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841375" y="984137"/>
            <a:ext cx="10747058" cy="46445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0000"/>
              </a:lnSpc>
              <a:buSzPct val="80000"/>
              <a:buFont typeface="Wingdings" panose="05000000000000000000" pitchFamily="2" charset="2"/>
              <a:buNone/>
              <a:defRPr b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917" y="8477096"/>
            <a:ext cx="2846282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7770" y="8477096"/>
            <a:ext cx="3862811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ctr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151" y="8477096"/>
            <a:ext cx="2846282" cy="486946"/>
          </a:xfrm>
          <a:prstGeom prst="rect">
            <a:avLst/>
          </a:prstGeom>
        </p:spPr>
        <p:txBody>
          <a:bodyPr vert="horz" lIns="121963" tIns="60981" rIns="121963" bIns="60981" rtlCol="0" anchor="ctr"/>
          <a:lstStyle>
            <a:defPPr>
              <a:defRPr lang="en-US"/>
            </a:defPPr>
            <a:lvl1pPr marL="0" algn="r" defTabSz="12198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Text Placeholder 2"/>
          <p:cNvSpPr>
            <a:spLocks noGrp="1"/>
          </p:cNvSpPr>
          <p:nvPr>
            <p:ph type="body" idx="1"/>
          </p:nvPr>
        </p:nvSpPr>
        <p:spPr>
          <a:xfrm>
            <a:off x="609521" y="1143794"/>
            <a:ext cx="10971372" cy="5000369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矩形 23"/>
          <p:cNvSpPr/>
          <p:nvPr userDrawn="1"/>
        </p:nvSpPr>
        <p:spPr>
          <a:xfrm>
            <a:off x="0" y="332656"/>
            <a:ext cx="12198350" cy="432048"/>
          </a:xfrm>
          <a:prstGeom prst="rect">
            <a:avLst/>
          </a:prstGeom>
          <a:solidFill>
            <a:srgbClr val="3A4187"/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5" name="矩形 24"/>
          <p:cNvSpPr/>
          <p:nvPr userDrawn="1"/>
        </p:nvSpPr>
        <p:spPr>
          <a:xfrm>
            <a:off x="0" y="764704"/>
            <a:ext cx="12198350" cy="720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 userDrawn="1"/>
        </p:nvSpPr>
        <p:spPr>
          <a:xfrm>
            <a:off x="11280775" y="330107"/>
            <a:ext cx="485233" cy="485233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TextBox 15"/>
          <p:cNvSpPr txBox="1"/>
          <p:nvPr userDrawn="1"/>
        </p:nvSpPr>
        <p:spPr>
          <a:xfrm>
            <a:off x="11283362" y="442092"/>
            <a:ext cx="483393" cy="2462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EEF1883-7A0E-4F66-9932-E581691AD397}" type="slidenum">
              <a:rPr lang="zh-CN" altLang="en-US" sz="1600" smtClean="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1</a:t>
            </a:fld>
            <a:r>
              <a:rPr lang="zh-CN" altLang="en-US" sz="160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600" b="0">
              <a:solidFill>
                <a:schemeClr val="bg1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9" name="矩形 28"/>
          <p:cNvSpPr/>
          <p:nvPr userDrawn="1"/>
        </p:nvSpPr>
        <p:spPr>
          <a:xfrm>
            <a:off x="6851570" y="332656"/>
            <a:ext cx="4124405" cy="43204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单元</a:t>
            </a:r>
            <a:r>
              <a:rPr lang="en-US" altLang="zh-CN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  </a:t>
            </a:r>
            <a:r>
              <a:rPr lang="zh-CN" altLang="en-US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基于</a:t>
            </a:r>
            <a:r>
              <a:rPr lang="en-US" altLang="zh-CN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Flask</a:t>
            </a:r>
            <a:r>
              <a:rPr lang="zh-CN" altLang="en-US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框架的</a:t>
            </a:r>
            <a:r>
              <a:rPr lang="en-US" altLang="zh-CN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Web</a:t>
            </a:r>
            <a:r>
              <a:rPr lang="zh-CN" altLang="en-US" sz="1800" b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程序设计</a:t>
            </a:r>
            <a:endParaRPr lang="zh-CN" altLang="en-US" sz="1800" b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itle Placeholder 1"/>
          <p:cNvSpPr>
            <a:spLocks noGrp="1"/>
          </p:cNvSpPr>
          <p:nvPr>
            <p:ph type="title"/>
          </p:nvPr>
        </p:nvSpPr>
        <p:spPr>
          <a:xfrm>
            <a:off x="772942" y="362834"/>
            <a:ext cx="5305686" cy="399960"/>
          </a:xfrm>
          <a:prstGeom prst="rect">
            <a:avLst/>
          </a:prstGeom>
        </p:spPr>
        <p:txBody>
          <a:bodyPr vert="horz" lIns="121917" tIns="60958" rIns="121917" bIns="60958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0" name="等腰三角形 39">
            <a:hlinkClick action="ppaction://hlinkshowjump?jump=previousslide"/>
          </p:cNvPr>
          <p:cNvSpPr/>
          <p:nvPr userDrawn="1"/>
        </p:nvSpPr>
        <p:spPr>
          <a:xfrm rot="5400000" flipH="1">
            <a:off x="38541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1" name="等腰三角形 40">
            <a:hlinkClick action="ppaction://hlinkshowjump?jump=previousslide"/>
          </p:cNvPr>
          <p:cNvSpPr/>
          <p:nvPr userDrawn="1"/>
        </p:nvSpPr>
        <p:spPr>
          <a:xfrm rot="5400000" flipH="1">
            <a:off x="52511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2" name="等腰三角形 41">
            <a:hlinkClick action="ppaction://hlinkshowjump?jump=previousslide"/>
          </p:cNvPr>
          <p:cNvSpPr/>
          <p:nvPr userDrawn="1"/>
        </p:nvSpPr>
        <p:spPr>
          <a:xfrm rot="5400000" flipH="1">
            <a:off x="658467" y="517775"/>
            <a:ext cx="98663" cy="101148"/>
          </a:xfrm>
          <a:prstGeom prst="triangl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1219835" rtl="0" eaLnBrk="1" latinLnBrk="0" hangingPunct="1">
        <a:spcBef>
          <a:spcPct val="0"/>
        </a:spcBef>
        <a:buNone/>
        <a:defRPr sz="22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835" rtl="0" eaLnBrk="1" latinLnBrk="0" hangingPunct="1">
        <a:spcBef>
          <a:spcPct val="20000"/>
        </a:spcBef>
        <a:buSzPct val="80000"/>
        <a:buFont typeface="Wingdings" panose="05000000000000000000" pitchFamily="2" charset="2"/>
        <a:buChar char="l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91235" indent="-381000" algn="l" defTabSz="1219835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52463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2134235" indent="-304800" algn="l" defTabSz="1219835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744470" indent="-304800" algn="l" defTabSz="1219835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3354070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3670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390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3505" indent="-304800" algn="l" defTabSz="121983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8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94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903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92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88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8470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8705" algn="l" defTabSz="12198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6002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8350" cy="6859588"/>
          </a:xfrm>
          <a:prstGeom prst="rect">
            <a:avLst/>
          </a:prstGeom>
        </p:spPr>
      </p:pic>
      <p:sp>
        <p:nvSpPr>
          <p:cNvPr id="2" name="TextBox 17"/>
          <p:cNvSpPr txBox="1"/>
          <p:nvPr/>
        </p:nvSpPr>
        <p:spPr>
          <a:xfrm>
            <a:off x="2119454" y="894193"/>
            <a:ext cx="2173855" cy="1600481"/>
          </a:xfrm>
          <a:prstGeom prst="rect">
            <a:avLst/>
          </a:prstGeom>
          <a:solidFill>
            <a:srgbClr val="28A7E1"/>
          </a:solidFill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单元 </a:t>
            </a:r>
            <a:r>
              <a:rPr lang="en-US" altLang="zh-CN" sz="48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</a:t>
            </a:r>
            <a:endParaRPr lang="zh-CN" altLang="en-US" sz="4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" name="TextBox 18"/>
          <p:cNvSpPr txBox="1"/>
          <p:nvPr/>
        </p:nvSpPr>
        <p:spPr>
          <a:xfrm>
            <a:off x="4417235" y="986525"/>
            <a:ext cx="6542120" cy="615596"/>
          </a:xfrm>
          <a:prstGeom prst="rect">
            <a:avLst/>
          </a:prstGeom>
          <a:noFill/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基于</a:t>
            </a:r>
            <a:r>
              <a:rPr lang="en-US" altLang="zh-CN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</a:t>
            </a:r>
            <a:r>
              <a:rPr lang="zh-CN" altLang="en-US" sz="3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框架的</a:t>
            </a:r>
            <a:r>
              <a:rPr lang="en-US" altLang="zh-CN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Web</a:t>
            </a:r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程序设计</a:t>
            </a:r>
            <a:endParaRPr lang="zh-CN" altLang="en-US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150919" y="1981994"/>
            <a:ext cx="7682056" cy="60973"/>
          </a:xfrm>
          <a:prstGeom prst="rect">
            <a:avLst/>
          </a:prstGeom>
          <a:gradFill flip="none" rotWithShape="1">
            <a:gsLst>
              <a:gs pos="0">
                <a:srgbClr val="28A7E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28A7E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6"/>
          <p:cNvSpPr txBox="1"/>
          <p:nvPr/>
        </p:nvSpPr>
        <p:spPr>
          <a:xfrm>
            <a:off x="2424226" y="2360233"/>
            <a:ext cx="7349898" cy="492485"/>
          </a:xfrm>
          <a:prstGeom prst="rect">
            <a:avLst/>
          </a:prstGeom>
          <a:noFill/>
        </p:spPr>
        <p:txBody>
          <a:bodyPr wrap="square" lIns="121963" tIns="60981" rIns="121963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程序设计</a:t>
            </a:r>
          </a:p>
        </p:txBody>
      </p:sp>
      <p:sp>
        <p:nvSpPr>
          <p:cNvPr id="9" name="矩形 8"/>
          <p:cNvSpPr/>
          <p:nvPr/>
        </p:nvSpPr>
        <p:spPr>
          <a:xfrm>
            <a:off x="2263950" y="4101955"/>
            <a:ext cx="7682056" cy="60973"/>
          </a:xfrm>
          <a:prstGeom prst="rect">
            <a:avLst/>
          </a:prstGeom>
          <a:gradFill flip="none" rotWithShape="1">
            <a:gsLst>
              <a:gs pos="0">
                <a:srgbClr val="28A7E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rgbClr val="28A7E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Rectangle 3"/>
          <p:cNvSpPr txBox="1">
            <a:spLocks noRot="1" noChangeArrowheads="1"/>
          </p:cNvSpPr>
          <p:nvPr/>
        </p:nvSpPr>
        <p:spPr>
          <a:xfrm>
            <a:off x="-85726" y="1642914"/>
            <a:ext cx="5797549" cy="4270375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>
            <a:defPPr>
              <a:defRPr lang="en-US"/>
            </a:defPPr>
            <a:lvl1pPr marL="457200" indent="-457200" algn="l" defTabSz="1219835" rtl="0" eaLnBrk="1" latinLnBrk="0" hangingPunct="1">
              <a:spcBef>
                <a:spcPct val="20000"/>
              </a:spcBef>
              <a:buSzPct val="80000"/>
              <a:buFont typeface="Wingdings" panose="05000000000000000000" pitchFamily="2" charset="2"/>
              <a:buChar char="l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1235" indent="-3810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6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42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44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40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36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9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5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635737"/>
            <a:ext cx="1641475" cy="8236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知识入门</a:t>
            </a:r>
          </a:p>
        </p:txBody>
      </p:sp>
      <p:sp>
        <p:nvSpPr>
          <p:cNvPr id="8" name="矩形 7"/>
          <p:cNvSpPr/>
          <p:nvPr/>
        </p:nvSpPr>
        <p:spPr>
          <a:xfrm>
            <a:off x="1527175" y="652145"/>
            <a:ext cx="3048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22" name="直接连接符 21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直接连接符 28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0" name="表格 29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917725330"/>
              </p:ext>
            </p:extLst>
          </p:nvPr>
        </p:nvGraphicFramePr>
        <p:xfrm>
          <a:off x="2289175" y="2210435"/>
          <a:ext cx="8679815" cy="452787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1054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57441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2628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6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55244">
                <a:tc>
                  <a:txBody>
                    <a:bodyPr vert="horz" wrap="square"/>
                    <a:lstStyle/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1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的扩展包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2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．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 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的安装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45720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32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的扩展包</a:t>
            </a: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596775" y="3841750"/>
            <a:ext cx="10972800" cy="6191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Oval 8"/>
          <p:cNvSpPr>
            <a:spLocks noChangeArrowheads="1"/>
          </p:cNvSpPr>
          <p:nvPr/>
        </p:nvSpPr>
        <p:spPr bwMode="auto">
          <a:xfrm>
            <a:off x="1387475" y="3749675"/>
            <a:ext cx="260350" cy="261938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Oval 9"/>
          <p:cNvSpPr>
            <a:spLocks noChangeArrowheads="1"/>
          </p:cNvSpPr>
          <p:nvPr/>
        </p:nvSpPr>
        <p:spPr bwMode="auto">
          <a:xfrm>
            <a:off x="2477714" y="3749675"/>
            <a:ext cx="260350" cy="261938"/>
          </a:xfrm>
          <a:prstGeom prst="ellipse">
            <a:avLst/>
          </a:pr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Oval 10"/>
          <p:cNvSpPr>
            <a:spLocks noChangeArrowheads="1"/>
          </p:cNvSpPr>
          <p:nvPr/>
        </p:nvSpPr>
        <p:spPr bwMode="auto">
          <a:xfrm>
            <a:off x="3586930" y="3749675"/>
            <a:ext cx="261938" cy="261938"/>
          </a:xfrm>
          <a:prstGeom prst="ellipse">
            <a:avLst/>
          </a:prstGeom>
          <a:solidFill>
            <a:srgbClr val="A2B93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Oval 11"/>
          <p:cNvSpPr>
            <a:spLocks noChangeArrowheads="1"/>
          </p:cNvSpPr>
          <p:nvPr/>
        </p:nvSpPr>
        <p:spPr bwMode="auto">
          <a:xfrm>
            <a:off x="4712021" y="3749675"/>
            <a:ext cx="260350" cy="261938"/>
          </a:xfrm>
          <a:prstGeom prst="ellipse">
            <a:avLst/>
          </a:prstGeom>
          <a:solidFill>
            <a:srgbClr val="4C606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Oval 12"/>
          <p:cNvSpPr>
            <a:spLocks noChangeArrowheads="1"/>
          </p:cNvSpPr>
          <p:nvPr/>
        </p:nvSpPr>
        <p:spPr bwMode="auto">
          <a:xfrm>
            <a:off x="5821237" y="3749675"/>
            <a:ext cx="261938" cy="261938"/>
          </a:xfrm>
          <a:prstGeom prst="ellipse">
            <a:avLst/>
          </a:pr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Oval 13"/>
          <p:cNvSpPr>
            <a:spLocks noChangeArrowheads="1"/>
          </p:cNvSpPr>
          <p:nvPr/>
        </p:nvSpPr>
        <p:spPr bwMode="auto">
          <a:xfrm>
            <a:off x="6932041" y="3749675"/>
            <a:ext cx="260350" cy="261938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Oval 14"/>
          <p:cNvSpPr>
            <a:spLocks noChangeArrowheads="1"/>
          </p:cNvSpPr>
          <p:nvPr/>
        </p:nvSpPr>
        <p:spPr bwMode="auto">
          <a:xfrm>
            <a:off x="8057132" y="3749675"/>
            <a:ext cx="260350" cy="261938"/>
          </a:xfrm>
          <a:prstGeom prst="ellipse">
            <a:avLst/>
          </a:pr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9" name="Oval 15"/>
          <p:cNvSpPr>
            <a:spLocks noChangeArrowheads="1"/>
          </p:cNvSpPr>
          <p:nvPr/>
        </p:nvSpPr>
        <p:spPr bwMode="auto">
          <a:xfrm>
            <a:off x="9166348" y="3749675"/>
            <a:ext cx="260350" cy="261938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0" name="Oval 16"/>
          <p:cNvSpPr>
            <a:spLocks noChangeArrowheads="1"/>
          </p:cNvSpPr>
          <p:nvPr/>
        </p:nvSpPr>
        <p:spPr bwMode="auto">
          <a:xfrm>
            <a:off x="10275564" y="3749675"/>
            <a:ext cx="260350" cy="261938"/>
          </a:xfrm>
          <a:prstGeom prst="ellipse">
            <a:avLst/>
          </a:prstGeom>
          <a:solidFill>
            <a:srgbClr val="2D886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2" name="Freeform 18"/>
          <p:cNvSpPr/>
          <p:nvPr/>
        </p:nvSpPr>
        <p:spPr bwMode="auto">
          <a:xfrm>
            <a:off x="774700" y="2039938"/>
            <a:ext cx="1485900" cy="1663700"/>
          </a:xfrm>
          <a:custGeom>
            <a:gdLst>
              <a:gd name="T0" fmla="*/ 77 w 97"/>
              <a:gd name="T1" fmla="*/ 0 h 108"/>
              <a:gd name="T2" fmla="*/ 19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19 w 97"/>
              <a:gd name="T9" fmla="*/ 98 h 108"/>
              <a:gd name="T10" fmla="*/ 42 w 97"/>
              <a:gd name="T11" fmla="*/ 98 h 108"/>
              <a:gd name="T12" fmla="*/ 43 w 97"/>
              <a:gd name="T13" fmla="*/ 99 h 108"/>
              <a:gd name="T14" fmla="*/ 48 w 97"/>
              <a:gd name="T15" fmla="*/ 108 h 108"/>
              <a:gd name="T16" fmla="*/ 53 w 97"/>
              <a:gd name="T17" fmla="*/ 99 h 108"/>
              <a:gd name="T18" fmla="*/ 54 w 97"/>
              <a:gd name="T19" fmla="*/ 98 h 108"/>
              <a:gd name="T20" fmla="*/ 77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7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8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8" y="98"/>
                  <a:pt x="19" y="98"/>
                </a:cubicBezTo>
                <a:cubicBezTo>
                  <a:pt x="42" y="98"/>
                  <a:pt x="42" y="98"/>
                  <a:pt x="42" y="98"/>
                </a:cubicBezTo>
                <a:cubicBezTo>
                  <a:pt x="43" y="99"/>
                  <a:pt x="43" y="99"/>
                  <a:pt x="43" y="99"/>
                </a:cubicBezTo>
                <a:cubicBezTo>
                  <a:pt x="48" y="108"/>
                  <a:pt x="48" y="108"/>
                  <a:pt x="48" y="108"/>
                </a:cubicBezTo>
                <a:cubicBezTo>
                  <a:pt x="53" y="99"/>
                  <a:pt x="53" y="99"/>
                  <a:pt x="53" y="99"/>
                </a:cubicBezTo>
                <a:cubicBezTo>
                  <a:pt x="54" y="98"/>
                  <a:pt x="54" y="98"/>
                  <a:pt x="54" y="98"/>
                </a:cubicBezTo>
                <a:cubicBezTo>
                  <a:pt x="77" y="98"/>
                  <a:pt x="77" y="98"/>
                  <a:pt x="77" y="98"/>
                </a:cubicBezTo>
                <a:cubicBezTo>
                  <a:pt x="88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8" y="0"/>
                  <a:pt x="77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Flask-SQLalchemy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：用于操作数据库。</a:t>
            </a:r>
          </a:p>
        </p:txBody>
      </p:sp>
      <p:sp>
        <p:nvSpPr>
          <p:cNvPr id="23" name="Freeform 19"/>
          <p:cNvSpPr/>
          <p:nvPr/>
        </p:nvSpPr>
        <p:spPr bwMode="auto">
          <a:xfrm>
            <a:off x="2974155" y="2039938"/>
            <a:ext cx="1487488" cy="1663700"/>
          </a:xfrm>
          <a:custGeom>
            <a:gdLst>
              <a:gd name="T0" fmla="*/ 78 w 97"/>
              <a:gd name="T1" fmla="*/ 0 h 108"/>
              <a:gd name="T2" fmla="*/ 20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20 w 97"/>
              <a:gd name="T9" fmla="*/ 98 h 108"/>
              <a:gd name="T10" fmla="*/ 43 w 97"/>
              <a:gd name="T11" fmla="*/ 98 h 108"/>
              <a:gd name="T12" fmla="*/ 44 w 97"/>
              <a:gd name="T13" fmla="*/ 99 h 108"/>
              <a:gd name="T14" fmla="*/ 49 w 97"/>
              <a:gd name="T15" fmla="*/ 108 h 108"/>
              <a:gd name="T16" fmla="*/ 54 w 97"/>
              <a:gd name="T17" fmla="*/ 99 h 108"/>
              <a:gd name="T18" fmla="*/ 55 w 97"/>
              <a:gd name="T19" fmla="*/ 98 h 108"/>
              <a:gd name="T20" fmla="*/ 78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8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8" y="0"/>
                </a:moveTo>
                <a:cubicBezTo>
                  <a:pt x="20" y="0"/>
                  <a:pt x="20" y="0"/>
                  <a:pt x="20" y="0"/>
                </a:cubicBezTo>
                <a:cubicBezTo>
                  <a:pt x="9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9" y="98"/>
                  <a:pt x="20" y="98"/>
                </a:cubicBezTo>
                <a:cubicBezTo>
                  <a:pt x="43" y="98"/>
                  <a:pt x="43" y="98"/>
                  <a:pt x="43" y="98"/>
                </a:cubicBezTo>
                <a:cubicBezTo>
                  <a:pt x="44" y="99"/>
                  <a:pt x="44" y="99"/>
                  <a:pt x="44" y="99"/>
                </a:cubicBezTo>
                <a:cubicBezTo>
                  <a:pt x="49" y="108"/>
                  <a:pt x="49" y="108"/>
                  <a:pt x="49" y="108"/>
                </a:cubicBezTo>
                <a:cubicBezTo>
                  <a:pt x="54" y="99"/>
                  <a:pt x="54" y="99"/>
                  <a:pt x="54" y="99"/>
                </a:cubicBezTo>
                <a:cubicBezTo>
                  <a:pt x="55" y="98"/>
                  <a:pt x="55" y="98"/>
                  <a:pt x="55" y="98"/>
                </a:cubicBezTo>
                <a:cubicBezTo>
                  <a:pt x="78" y="98"/>
                  <a:pt x="78" y="98"/>
                  <a:pt x="78" y="98"/>
                </a:cubicBezTo>
                <a:cubicBezTo>
                  <a:pt x="89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9" y="0"/>
                  <a:pt x="78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Flask-Mail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：用于实现邮件功能。</a:t>
            </a:r>
          </a:p>
        </p:txBody>
      </p:sp>
      <p:sp>
        <p:nvSpPr>
          <p:cNvPr id="24" name="Freeform 20"/>
          <p:cNvSpPr/>
          <p:nvPr/>
        </p:nvSpPr>
        <p:spPr bwMode="auto">
          <a:xfrm>
            <a:off x="5208462" y="2055813"/>
            <a:ext cx="1487488" cy="1647825"/>
          </a:xfrm>
          <a:custGeom>
            <a:gdLst>
              <a:gd name="T0" fmla="*/ 77 w 97"/>
              <a:gd name="T1" fmla="*/ 0 h 107"/>
              <a:gd name="T2" fmla="*/ 19 w 97"/>
              <a:gd name="T3" fmla="*/ 0 h 107"/>
              <a:gd name="T4" fmla="*/ 0 w 97"/>
              <a:gd name="T5" fmla="*/ 19 h 107"/>
              <a:gd name="T6" fmla="*/ 0 w 97"/>
              <a:gd name="T7" fmla="*/ 77 h 107"/>
              <a:gd name="T8" fmla="*/ 19 w 97"/>
              <a:gd name="T9" fmla="*/ 97 h 107"/>
              <a:gd name="T10" fmla="*/ 42 w 97"/>
              <a:gd name="T11" fmla="*/ 97 h 107"/>
              <a:gd name="T12" fmla="*/ 43 w 97"/>
              <a:gd name="T13" fmla="*/ 98 h 107"/>
              <a:gd name="T14" fmla="*/ 48 w 97"/>
              <a:gd name="T15" fmla="*/ 107 h 107"/>
              <a:gd name="T16" fmla="*/ 54 w 97"/>
              <a:gd name="T17" fmla="*/ 98 h 107"/>
              <a:gd name="T18" fmla="*/ 55 w 97"/>
              <a:gd name="T19" fmla="*/ 97 h 107"/>
              <a:gd name="T20" fmla="*/ 77 w 97"/>
              <a:gd name="T21" fmla="*/ 97 h 107"/>
              <a:gd name="T22" fmla="*/ 97 w 97"/>
              <a:gd name="T23" fmla="*/ 77 h 107"/>
              <a:gd name="T24" fmla="*/ 97 w 97"/>
              <a:gd name="T25" fmla="*/ 19 h 107"/>
              <a:gd name="T26" fmla="*/ 77 w 97"/>
              <a:gd name="T27" fmla="*/ 0 h 1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7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9" y="0"/>
                  <a:pt x="0" y="8"/>
                  <a:pt x="0" y="19"/>
                </a:cubicBezTo>
                <a:cubicBezTo>
                  <a:pt x="0" y="77"/>
                  <a:pt x="0" y="77"/>
                  <a:pt x="0" y="77"/>
                </a:cubicBezTo>
                <a:cubicBezTo>
                  <a:pt x="0" y="88"/>
                  <a:pt x="9" y="97"/>
                  <a:pt x="19" y="97"/>
                </a:cubicBezTo>
                <a:cubicBezTo>
                  <a:pt x="42" y="97"/>
                  <a:pt x="42" y="97"/>
                  <a:pt x="42" y="97"/>
                </a:cubicBezTo>
                <a:cubicBezTo>
                  <a:pt x="43" y="98"/>
                  <a:pt x="43" y="98"/>
                  <a:pt x="43" y="98"/>
                </a:cubicBezTo>
                <a:cubicBezTo>
                  <a:pt x="48" y="107"/>
                  <a:pt x="48" y="107"/>
                  <a:pt x="48" y="107"/>
                </a:cubicBezTo>
                <a:cubicBezTo>
                  <a:pt x="54" y="98"/>
                  <a:pt x="54" y="98"/>
                  <a:pt x="54" y="98"/>
                </a:cubicBezTo>
                <a:cubicBezTo>
                  <a:pt x="55" y="97"/>
                  <a:pt x="55" y="97"/>
                  <a:pt x="55" y="97"/>
                </a:cubicBezTo>
                <a:cubicBezTo>
                  <a:pt x="77" y="97"/>
                  <a:pt x="77" y="97"/>
                  <a:pt x="77" y="97"/>
                </a:cubicBezTo>
                <a:cubicBezTo>
                  <a:pt x="88" y="97"/>
                  <a:pt x="97" y="88"/>
                  <a:pt x="97" y="77"/>
                </a:cubicBezTo>
                <a:cubicBezTo>
                  <a:pt x="97" y="19"/>
                  <a:pt x="97" y="19"/>
                  <a:pt x="97" y="19"/>
                </a:cubicBezTo>
                <a:cubicBezTo>
                  <a:pt x="97" y="8"/>
                  <a:pt x="88" y="0"/>
                  <a:pt x="77" y="0"/>
                </a:cubicBezTo>
                <a:close/>
              </a:path>
            </a:pathLst>
          </a:custGeom>
          <a:solidFill>
            <a:srgbClr val="EBAA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5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Flask-script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：用于插入脚本。</a:t>
            </a:r>
          </a:p>
        </p:txBody>
      </p:sp>
      <p:sp>
        <p:nvSpPr>
          <p:cNvPr id="25" name="Freeform 21"/>
          <p:cNvSpPr/>
          <p:nvPr/>
        </p:nvSpPr>
        <p:spPr bwMode="auto">
          <a:xfrm>
            <a:off x="7442769" y="2039938"/>
            <a:ext cx="1487488" cy="1663700"/>
          </a:xfrm>
          <a:custGeom>
            <a:gdLst>
              <a:gd name="T0" fmla="*/ 77 w 97"/>
              <a:gd name="T1" fmla="*/ 0 h 108"/>
              <a:gd name="T2" fmla="*/ 19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19 w 97"/>
              <a:gd name="T9" fmla="*/ 98 h 108"/>
              <a:gd name="T10" fmla="*/ 42 w 97"/>
              <a:gd name="T11" fmla="*/ 98 h 108"/>
              <a:gd name="T12" fmla="*/ 43 w 97"/>
              <a:gd name="T13" fmla="*/ 99 h 108"/>
              <a:gd name="T14" fmla="*/ 48 w 97"/>
              <a:gd name="T15" fmla="*/ 108 h 108"/>
              <a:gd name="T16" fmla="*/ 53 w 97"/>
              <a:gd name="T17" fmla="*/ 99 h 108"/>
              <a:gd name="T18" fmla="*/ 54 w 97"/>
              <a:gd name="T19" fmla="*/ 98 h 108"/>
              <a:gd name="T20" fmla="*/ 77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7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7" y="0"/>
                </a:moveTo>
                <a:cubicBezTo>
                  <a:pt x="19" y="0"/>
                  <a:pt x="19" y="0"/>
                  <a:pt x="19" y="0"/>
                </a:cubicBezTo>
                <a:cubicBezTo>
                  <a:pt x="8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8" y="98"/>
                  <a:pt x="19" y="98"/>
                </a:cubicBezTo>
                <a:cubicBezTo>
                  <a:pt x="42" y="98"/>
                  <a:pt x="42" y="98"/>
                  <a:pt x="42" y="98"/>
                </a:cubicBezTo>
                <a:cubicBezTo>
                  <a:pt x="43" y="99"/>
                  <a:pt x="43" y="99"/>
                  <a:pt x="43" y="99"/>
                </a:cubicBezTo>
                <a:cubicBezTo>
                  <a:pt x="48" y="108"/>
                  <a:pt x="48" y="108"/>
                  <a:pt x="48" y="108"/>
                </a:cubicBezTo>
                <a:cubicBezTo>
                  <a:pt x="53" y="99"/>
                  <a:pt x="53" y="99"/>
                  <a:pt x="53" y="99"/>
                </a:cubicBezTo>
                <a:cubicBezTo>
                  <a:pt x="54" y="98"/>
                  <a:pt x="54" y="98"/>
                  <a:pt x="54" y="98"/>
                </a:cubicBezTo>
                <a:cubicBezTo>
                  <a:pt x="77" y="98"/>
                  <a:pt x="77" y="98"/>
                  <a:pt x="77" y="98"/>
                </a:cubicBezTo>
                <a:cubicBezTo>
                  <a:pt x="88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8" y="0"/>
                  <a:pt x="77" y="0"/>
                </a:cubicBezTo>
                <a:close/>
              </a:path>
            </a:pathLst>
          </a:cu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7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Flask-RESTful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：提供开发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REST API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的工具。</a:t>
            </a:r>
          </a:p>
        </p:txBody>
      </p:sp>
      <p:sp>
        <p:nvSpPr>
          <p:cNvPr id="26" name="Freeform 22"/>
          <p:cNvSpPr/>
          <p:nvPr/>
        </p:nvSpPr>
        <p:spPr bwMode="auto">
          <a:xfrm>
            <a:off x="9662789" y="2039938"/>
            <a:ext cx="1485900" cy="1663700"/>
          </a:xfrm>
          <a:custGeom>
            <a:gdLst>
              <a:gd name="T0" fmla="*/ 78 w 97"/>
              <a:gd name="T1" fmla="*/ 0 h 108"/>
              <a:gd name="T2" fmla="*/ 20 w 97"/>
              <a:gd name="T3" fmla="*/ 0 h 108"/>
              <a:gd name="T4" fmla="*/ 0 w 97"/>
              <a:gd name="T5" fmla="*/ 20 h 108"/>
              <a:gd name="T6" fmla="*/ 0 w 97"/>
              <a:gd name="T7" fmla="*/ 78 h 108"/>
              <a:gd name="T8" fmla="*/ 20 w 97"/>
              <a:gd name="T9" fmla="*/ 98 h 108"/>
              <a:gd name="T10" fmla="*/ 43 w 97"/>
              <a:gd name="T11" fmla="*/ 98 h 108"/>
              <a:gd name="T12" fmla="*/ 44 w 97"/>
              <a:gd name="T13" fmla="*/ 99 h 108"/>
              <a:gd name="T14" fmla="*/ 49 w 97"/>
              <a:gd name="T15" fmla="*/ 108 h 108"/>
              <a:gd name="T16" fmla="*/ 54 w 97"/>
              <a:gd name="T17" fmla="*/ 99 h 108"/>
              <a:gd name="T18" fmla="*/ 55 w 97"/>
              <a:gd name="T19" fmla="*/ 98 h 108"/>
              <a:gd name="T20" fmla="*/ 78 w 97"/>
              <a:gd name="T21" fmla="*/ 98 h 108"/>
              <a:gd name="T22" fmla="*/ 97 w 97"/>
              <a:gd name="T23" fmla="*/ 78 h 108"/>
              <a:gd name="T24" fmla="*/ 97 w 97"/>
              <a:gd name="T25" fmla="*/ 20 h 108"/>
              <a:gd name="T26" fmla="*/ 78 w 97"/>
              <a:gd name="T27" fmla="*/ 0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78" y="0"/>
                </a:moveTo>
                <a:cubicBezTo>
                  <a:pt x="20" y="0"/>
                  <a:pt x="20" y="0"/>
                  <a:pt x="20" y="0"/>
                </a:cubicBezTo>
                <a:cubicBezTo>
                  <a:pt x="9" y="0"/>
                  <a:pt x="0" y="9"/>
                  <a:pt x="0" y="20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89"/>
                  <a:pt x="9" y="98"/>
                  <a:pt x="20" y="98"/>
                </a:cubicBezTo>
                <a:cubicBezTo>
                  <a:pt x="43" y="98"/>
                  <a:pt x="43" y="98"/>
                  <a:pt x="43" y="98"/>
                </a:cubicBezTo>
                <a:cubicBezTo>
                  <a:pt x="44" y="99"/>
                  <a:pt x="44" y="99"/>
                  <a:pt x="44" y="99"/>
                </a:cubicBezTo>
                <a:cubicBezTo>
                  <a:pt x="49" y="108"/>
                  <a:pt x="49" y="108"/>
                  <a:pt x="49" y="108"/>
                </a:cubicBezTo>
                <a:cubicBezTo>
                  <a:pt x="54" y="99"/>
                  <a:pt x="54" y="99"/>
                  <a:pt x="54" y="99"/>
                </a:cubicBezTo>
                <a:cubicBezTo>
                  <a:pt x="55" y="98"/>
                  <a:pt x="55" y="98"/>
                  <a:pt x="55" y="98"/>
                </a:cubicBezTo>
                <a:cubicBezTo>
                  <a:pt x="78" y="98"/>
                  <a:pt x="78" y="98"/>
                  <a:pt x="78" y="98"/>
                </a:cubicBezTo>
                <a:cubicBezTo>
                  <a:pt x="89" y="98"/>
                  <a:pt x="97" y="89"/>
                  <a:pt x="97" y="78"/>
                </a:cubicBezTo>
                <a:cubicBezTo>
                  <a:pt x="97" y="20"/>
                  <a:pt x="97" y="20"/>
                  <a:pt x="97" y="20"/>
                </a:cubicBezTo>
                <a:cubicBezTo>
                  <a:pt x="97" y="9"/>
                  <a:pt x="89" y="0"/>
                  <a:pt x="78" y="0"/>
                </a:cubicBezTo>
                <a:close/>
              </a:path>
            </a:pathLst>
          </a:custGeom>
          <a:solidFill>
            <a:srgbClr val="2D886E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Flask-Moment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：用于本地化日期和时间。</a:t>
            </a:r>
          </a:p>
        </p:txBody>
      </p:sp>
      <p:sp>
        <p:nvSpPr>
          <p:cNvPr id="32" name="Freeform 24"/>
          <p:cNvSpPr/>
          <p:nvPr/>
        </p:nvSpPr>
        <p:spPr bwMode="auto">
          <a:xfrm>
            <a:off x="8553572" y="4103688"/>
            <a:ext cx="1584203" cy="1663700"/>
          </a:xfrm>
          <a:custGeom>
            <a:gdLst>
              <a:gd name="T0" fmla="*/ 20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5 w 97"/>
              <a:gd name="T11" fmla="*/ 11 h 108"/>
              <a:gd name="T12" fmla="*/ 54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20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20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20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8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Flask-Bootstrap 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：用于集成前端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Twitter Bootstrap 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框架。</a:t>
            </a:r>
          </a:p>
        </p:txBody>
      </p:sp>
      <p:sp>
        <p:nvSpPr>
          <p:cNvPr id="33" name="Freeform 25"/>
          <p:cNvSpPr/>
          <p:nvPr/>
        </p:nvSpPr>
        <p:spPr bwMode="auto">
          <a:xfrm>
            <a:off x="6317678" y="4103688"/>
            <a:ext cx="1503363" cy="1663700"/>
          </a:xfrm>
          <a:custGeom>
            <a:gdLst>
              <a:gd name="T0" fmla="*/ 20 w 98"/>
              <a:gd name="T1" fmla="*/ 108 h 108"/>
              <a:gd name="T2" fmla="*/ 78 w 98"/>
              <a:gd name="T3" fmla="*/ 108 h 108"/>
              <a:gd name="T4" fmla="*/ 98 w 98"/>
              <a:gd name="T5" fmla="*/ 88 h 108"/>
              <a:gd name="T6" fmla="*/ 98 w 98"/>
              <a:gd name="T7" fmla="*/ 30 h 108"/>
              <a:gd name="T8" fmla="*/ 78 w 98"/>
              <a:gd name="T9" fmla="*/ 11 h 108"/>
              <a:gd name="T10" fmla="*/ 55 w 98"/>
              <a:gd name="T11" fmla="*/ 11 h 108"/>
              <a:gd name="T12" fmla="*/ 54 w 98"/>
              <a:gd name="T13" fmla="*/ 9 h 108"/>
              <a:gd name="T14" fmla="*/ 49 w 98"/>
              <a:gd name="T15" fmla="*/ 0 h 108"/>
              <a:gd name="T16" fmla="*/ 44 w 98"/>
              <a:gd name="T17" fmla="*/ 9 h 108"/>
              <a:gd name="T18" fmla="*/ 43 w 98"/>
              <a:gd name="T19" fmla="*/ 11 h 108"/>
              <a:gd name="T20" fmla="*/ 20 w 98"/>
              <a:gd name="T21" fmla="*/ 11 h 108"/>
              <a:gd name="T22" fmla="*/ 0 w 98"/>
              <a:gd name="T23" fmla="*/ 30 h 108"/>
              <a:gd name="T24" fmla="*/ 0 w 98"/>
              <a:gd name="T25" fmla="*/ 88 h 108"/>
              <a:gd name="T26" fmla="*/ 20 w 98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8" h="108">
                <a:moveTo>
                  <a:pt x="20" y="108"/>
                </a:moveTo>
                <a:cubicBezTo>
                  <a:pt x="78" y="108"/>
                  <a:pt x="78" y="108"/>
                  <a:pt x="78" y="108"/>
                </a:cubicBezTo>
                <a:cubicBezTo>
                  <a:pt x="89" y="108"/>
                  <a:pt x="98" y="99"/>
                  <a:pt x="98" y="88"/>
                </a:cubicBezTo>
                <a:cubicBezTo>
                  <a:pt x="98" y="30"/>
                  <a:pt x="98" y="30"/>
                  <a:pt x="98" y="30"/>
                </a:cubicBezTo>
                <a:cubicBezTo>
                  <a:pt x="98" y="19"/>
                  <a:pt x="89" y="11"/>
                  <a:pt x="78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9" y="0"/>
                  <a:pt x="49" y="0"/>
                  <a:pt x="49" y="0"/>
                </a:cubicBezTo>
                <a:cubicBezTo>
                  <a:pt x="44" y="9"/>
                  <a:pt x="44" y="9"/>
                  <a:pt x="44" y="9"/>
                </a:cubicBezTo>
                <a:cubicBezTo>
                  <a:pt x="43" y="11"/>
                  <a:pt x="43" y="11"/>
                  <a:pt x="43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19"/>
                  <a:pt x="0" y="30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rgbClr val="3B79CE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6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Flask-Login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：作用判断用户状态。</a:t>
            </a:r>
          </a:p>
        </p:txBody>
      </p:sp>
      <p:sp>
        <p:nvSpPr>
          <p:cNvPr id="34" name="Freeform 26"/>
          <p:cNvSpPr/>
          <p:nvPr/>
        </p:nvSpPr>
        <p:spPr bwMode="auto">
          <a:xfrm>
            <a:off x="4099246" y="4103688"/>
            <a:ext cx="1487488" cy="1663700"/>
          </a:xfrm>
          <a:custGeom>
            <a:gdLst>
              <a:gd name="T0" fmla="*/ 19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4 w 97"/>
              <a:gd name="T11" fmla="*/ 11 h 108"/>
              <a:gd name="T12" fmla="*/ 53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19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19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19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4" y="11"/>
                  <a:pt x="54" y="11"/>
                  <a:pt x="54" y="11"/>
                </a:cubicBezTo>
                <a:cubicBezTo>
                  <a:pt x="53" y="9"/>
                  <a:pt x="53" y="9"/>
                  <a:pt x="53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19" y="11"/>
                  <a:pt x="19" y="11"/>
                  <a:pt x="19" y="11"/>
                </a:cubicBezTo>
                <a:cubicBezTo>
                  <a:pt x="8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8" y="108"/>
                  <a:pt x="19" y="108"/>
                </a:cubicBezTo>
                <a:close/>
              </a:path>
            </a:pathLst>
          </a:custGeom>
          <a:solidFill>
            <a:srgbClr val="3A418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4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Flask-WTF </a:t>
            </a:r>
            <a:r>
              <a:rPr lang="zh-CN" altLang="en-US" sz="1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：用于实现表单功能。</a:t>
            </a:r>
          </a:p>
        </p:txBody>
      </p:sp>
      <p:sp>
        <p:nvSpPr>
          <p:cNvPr id="35" name="Freeform 27"/>
          <p:cNvSpPr/>
          <p:nvPr/>
        </p:nvSpPr>
        <p:spPr bwMode="auto">
          <a:xfrm>
            <a:off x="1864939" y="4103688"/>
            <a:ext cx="1485900" cy="1663700"/>
          </a:xfrm>
          <a:custGeom>
            <a:gdLst>
              <a:gd name="T0" fmla="*/ 20 w 97"/>
              <a:gd name="T1" fmla="*/ 108 h 108"/>
              <a:gd name="T2" fmla="*/ 77 w 97"/>
              <a:gd name="T3" fmla="*/ 108 h 108"/>
              <a:gd name="T4" fmla="*/ 97 w 97"/>
              <a:gd name="T5" fmla="*/ 88 h 108"/>
              <a:gd name="T6" fmla="*/ 97 w 97"/>
              <a:gd name="T7" fmla="*/ 31 h 108"/>
              <a:gd name="T8" fmla="*/ 77 w 97"/>
              <a:gd name="T9" fmla="*/ 11 h 108"/>
              <a:gd name="T10" fmla="*/ 55 w 97"/>
              <a:gd name="T11" fmla="*/ 11 h 108"/>
              <a:gd name="T12" fmla="*/ 54 w 97"/>
              <a:gd name="T13" fmla="*/ 9 h 108"/>
              <a:gd name="T14" fmla="*/ 48 w 97"/>
              <a:gd name="T15" fmla="*/ 0 h 108"/>
              <a:gd name="T16" fmla="*/ 43 w 97"/>
              <a:gd name="T17" fmla="*/ 9 h 108"/>
              <a:gd name="T18" fmla="*/ 42 w 97"/>
              <a:gd name="T19" fmla="*/ 11 h 108"/>
              <a:gd name="T20" fmla="*/ 20 w 97"/>
              <a:gd name="T21" fmla="*/ 11 h 108"/>
              <a:gd name="T22" fmla="*/ 0 w 97"/>
              <a:gd name="T23" fmla="*/ 31 h 108"/>
              <a:gd name="T24" fmla="*/ 0 w 97"/>
              <a:gd name="T25" fmla="*/ 88 h 108"/>
              <a:gd name="T26" fmla="*/ 20 w 97"/>
              <a:gd name="T27" fmla="*/ 108 h 1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97" h="108">
                <a:moveTo>
                  <a:pt x="20" y="108"/>
                </a:moveTo>
                <a:cubicBezTo>
                  <a:pt x="77" y="108"/>
                  <a:pt x="77" y="108"/>
                  <a:pt x="77" y="108"/>
                </a:cubicBezTo>
                <a:cubicBezTo>
                  <a:pt x="88" y="108"/>
                  <a:pt x="97" y="99"/>
                  <a:pt x="97" y="88"/>
                </a:cubicBezTo>
                <a:cubicBezTo>
                  <a:pt x="97" y="31"/>
                  <a:pt x="97" y="31"/>
                  <a:pt x="97" y="31"/>
                </a:cubicBezTo>
                <a:cubicBezTo>
                  <a:pt x="97" y="20"/>
                  <a:pt x="88" y="11"/>
                  <a:pt x="77" y="11"/>
                </a:cubicBezTo>
                <a:cubicBezTo>
                  <a:pt x="55" y="11"/>
                  <a:pt x="55" y="11"/>
                  <a:pt x="55" y="11"/>
                </a:cubicBezTo>
                <a:cubicBezTo>
                  <a:pt x="54" y="9"/>
                  <a:pt x="54" y="9"/>
                  <a:pt x="54" y="9"/>
                </a:cubicBezTo>
                <a:cubicBezTo>
                  <a:pt x="48" y="0"/>
                  <a:pt x="48" y="0"/>
                  <a:pt x="48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42" y="11"/>
                  <a:pt x="42" y="11"/>
                  <a:pt x="42" y="11"/>
                </a:cubicBezTo>
                <a:cubicBezTo>
                  <a:pt x="20" y="11"/>
                  <a:pt x="20" y="11"/>
                  <a:pt x="20" y="11"/>
                </a:cubicBezTo>
                <a:cubicBezTo>
                  <a:pt x="9" y="11"/>
                  <a:pt x="0" y="20"/>
                  <a:pt x="0" y="31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99"/>
                  <a:pt x="9" y="108"/>
                  <a:pt x="20" y="108"/>
                </a:cubicBezTo>
                <a:close/>
              </a:path>
            </a:pathLst>
          </a:custGeom>
          <a:solidFill>
            <a:srgbClr val="EBAC07"/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（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）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Flask-migrate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：用于管理迁移数据库。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圆角矩形 17"/>
          <p:cNvSpPr/>
          <p:nvPr/>
        </p:nvSpPr>
        <p:spPr>
          <a:xfrm>
            <a:off x="612775" y="1753394"/>
            <a:ext cx="10972800" cy="4191000"/>
          </a:xfrm>
          <a:prstGeom prst="roundRect">
            <a:avLst>
              <a:gd name="adj" fmla="val 12024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12775" y="4565831"/>
            <a:ext cx="10972800" cy="6775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的安装</a:t>
            </a:r>
          </a:p>
        </p:txBody>
      </p:sp>
      <p:sp>
        <p:nvSpPr>
          <p:cNvPr id="19" name="矩形 18"/>
          <p:cNvSpPr/>
          <p:nvPr/>
        </p:nvSpPr>
        <p:spPr>
          <a:xfrm>
            <a:off x="612775" y="2752271"/>
            <a:ext cx="10972800" cy="67752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0" name="文本框 335"/>
          <p:cNvSpPr txBox="1"/>
          <p:nvPr/>
        </p:nvSpPr>
        <p:spPr>
          <a:xfrm>
            <a:off x="1298575" y="1905794"/>
            <a:ext cx="92964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使用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pip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命令安装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，具体安装命令如下。</a:t>
            </a:r>
          </a:p>
          <a:p>
            <a:pPr indent="457200">
              <a:lnSpc>
                <a:spcPct val="150000"/>
              </a:lnSpc>
            </a:pPr>
            <a:endParaRPr lang="en-US" altLang="zh-CN" sz="20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-m pip install </a:t>
            </a:r>
            <a:r>
              <a:rPr lang="en-US" altLang="zh-CN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</a:t>
            </a:r>
          </a:p>
          <a:p>
            <a:pPr indent="457200">
              <a:lnSpc>
                <a:spcPct val="150000"/>
              </a:lnSpc>
            </a:pPr>
            <a:endParaRPr lang="en-US" altLang="zh-CN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20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如果要指定</a:t>
            </a:r>
            <a:r>
              <a:rPr lang="en-US" altLang="zh-CN" sz="20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版本，可以使用以下命令。</a:t>
            </a:r>
          </a:p>
          <a:p>
            <a:pPr indent="457200">
              <a:lnSpc>
                <a:spcPct val="150000"/>
              </a:lnSpc>
            </a:pPr>
            <a:endParaRPr lang="en-US" altLang="zh-CN" sz="2000" smtClean="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000" smtClean="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en-US" altLang="zh-CN" sz="20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-m pip install flask==0.12.4</a:t>
            </a:r>
            <a:endParaRPr lang="zh-CN" altLang="en-US" sz="20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200168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Rectangle 3"/>
          <p:cNvSpPr txBox="1">
            <a:spLocks noRot="1" noChangeArrowheads="1"/>
          </p:cNvSpPr>
          <p:nvPr/>
        </p:nvSpPr>
        <p:spPr>
          <a:xfrm>
            <a:off x="-85726" y="1642914"/>
            <a:ext cx="5797549" cy="4270375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>
            <a:defPPr>
              <a:defRPr lang="en-US"/>
            </a:defPPr>
            <a:lvl1pPr marL="457200" indent="-457200" algn="l" defTabSz="1219835" rtl="0" eaLnBrk="1" latinLnBrk="0" hangingPunct="1">
              <a:spcBef>
                <a:spcPct val="20000"/>
              </a:spcBef>
              <a:buSzPct val="80000"/>
              <a:buFont typeface="Wingdings" panose="05000000000000000000" pitchFamily="2" charset="2"/>
              <a:buChar char="l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1235" indent="-3810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6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42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44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40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36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9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5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635737"/>
            <a:ext cx="1641475" cy="8236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循序渐进</a:t>
            </a:r>
          </a:p>
        </p:txBody>
      </p:sp>
      <p:sp>
        <p:nvSpPr>
          <p:cNvPr id="8" name="矩形 7"/>
          <p:cNvSpPr/>
          <p:nvPr/>
        </p:nvSpPr>
        <p:spPr>
          <a:xfrm>
            <a:off x="1527175" y="652145"/>
            <a:ext cx="3048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21" name="直接连接符 20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561064350"/>
              </p:ext>
            </p:extLst>
          </p:nvPr>
        </p:nvGraphicFramePr>
        <p:xfrm>
          <a:off x="2289174" y="2210435"/>
          <a:ext cx="9296401" cy="40814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57200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7244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32376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4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6383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创建与运行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rgbClr val="3A4187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在</a:t>
                      </a:r>
                      <a:r>
                        <a:rPr kumimoji="0" lang="en-US" altLang="zh-CN" sz="1600" b="0" u="none" strike="noStrike" kern="1200" cap="none" normalizeH="0" baseline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 Professional Edition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中创建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项目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创建简单的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9.1.3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开启调试模式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路由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访问路径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路径变量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9.2.3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构造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URL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9.2.4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HTTP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请求方式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静态文件与模板生成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静态文件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生成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模板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9-1】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在网页中显示文本信息与图片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9-2】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基于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框架设计简单的用户登录程序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545617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/>
          <p:nvPr/>
        </p:nvSpPr>
        <p:spPr>
          <a:xfrm>
            <a:off x="0" y="5142454"/>
            <a:ext cx="12198350" cy="171713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9.1.1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在</a:t>
            </a:r>
            <a:r>
              <a:rPr lang="en-US" altLang="zh-CN" sz="1800" err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Professional Edition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中创建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98496" y="1219994"/>
            <a:ext cx="603050" cy="626655"/>
            <a:chOff x="6242320" y="1105727"/>
            <a:chExt cx="602736" cy="626656"/>
          </a:xfrm>
        </p:grpSpPr>
        <p:sp>
          <p:nvSpPr>
            <p:cNvPr id="4" name="TextBox 6"/>
            <p:cNvSpPr txBox="1"/>
            <p:nvPr/>
          </p:nvSpPr>
          <p:spPr>
            <a:xfrm>
              <a:off x="6327224" y="1105727"/>
              <a:ext cx="517832" cy="492444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>
                  <a:solidFill>
                    <a:srgbClr val="FF99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01</a:t>
              </a:r>
              <a:endParaRPr lang="zh-CN" altLang="en-US" sz="3200">
                <a:solidFill>
                  <a:srgbClr val="FF99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5" name="文本框 22"/>
            <p:cNvSpPr txBox="1"/>
            <p:nvPr/>
          </p:nvSpPr>
          <p:spPr>
            <a:xfrm>
              <a:off x="6242320" y="1516939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7" name="文本框 335"/>
          <p:cNvSpPr txBox="1"/>
          <p:nvPr/>
        </p:nvSpPr>
        <p:spPr>
          <a:xfrm>
            <a:off x="1527175" y="1295078"/>
            <a:ext cx="9601199" cy="384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启动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Professional Edition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，进入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Professional Edition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的集成开发环境。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698496" y="2078452"/>
            <a:ext cx="603050" cy="626655"/>
            <a:chOff x="6242320" y="1105727"/>
            <a:chExt cx="602736" cy="626656"/>
          </a:xfrm>
        </p:grpSpPr>
        <p:sp>
          <p:nvSpPr>
            <p:cNvPr id="9" name="TextBox 6"/>
            <p:cNvSpPr txBox="1"/>
            <p:nvPr/>
          </p:nvSpPr>
          <p:spPr>
            <a:xfrm>
              <a:off x="6327224" y="1105727"/>
              <a:ext cx="517832" cy="492444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00B0F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02</a:t>
              </a:r>
              <a:endPara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0" name="文本框 22"/>
            <p:cNvSpPr txBox="1"/>
            <p:nvPr/>
          </p:nvSpPr>
          <p:spPr>
            <a:xfrm>
              <a:off x="6242320" y="1516939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11" name="文本框 335"/>
          <p:cNvSpPr txBox="1"/>
          <p:nvPr/>
        </p:nvSpPr>
        <p:spPr>
          <a:xfrm>
            <a:off x="1527176" y="1981994"/>
            <a:ext cx="4343400" cy="2367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窗口中选择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菜单，然后选择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命令，打开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对话框，该对话框左侧列出很多项目模板，这里选择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【Flask】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，在“位置”输入框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中输入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项目的存放位置和名称，例如“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D:\PycharmProject\Unit09\9-1”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，并完成其他的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设置。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6327774" y="1981994"/>
            <a:ext cx="4800600" cy="3017500"/>
          </a:xfrm>
          <a:prstGeom prst="rect">
            <a:avLst/>
          </a:prstGeom>
        </p:spPr>
      </p:pic>
      <p:sp>
        <p:nvSpPr>
          <p:cNvPr id="14" name="TextBox 6"/>
          <p:cNvSpPr txBox="1"/>
          <p:nvPr/>
        </p:nvSpPr>
        <p:spPr>
          <a:xfrm>
            <a:off x="1831975" y="4537552"/>
            <a:ext cx="782152" cy="492443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smtClean="0">
                <a:solidFill>
                  <a:srgbClr val="FF99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OR</a:t>
            </a:r>
            <a:endParaRPr lang="zh-CN" altLang="en-US" sz="3200">
              <a:solidFill>
                <a:srgbClr val="FF99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文本框 335"/>
          <p:cNvSpPr txBox="1"/>
          <p:nvPr/>
        </p:nvSpPr>
        <p:spPr>
          <a:xfrm>
            <a:off x="1527176" y="5487194"/>
            <a:ext cx="9601198" cy="106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在输入框右侧单击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浏览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按钮，在弹出的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选择基目录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对话框中直接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选择项目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存放位置，例如“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D:\PycharmProject\Unit09”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，然后单击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确定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按钮返回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，并输入项目名称，例如“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\9-1”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9.1.1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在</a:t>
            </a:r>
            <a:r>
              <a:rPr lang="en-US" altLang="zh-CN" sz="1800" err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Professional Edition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中创建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98496" y="1219994"/>
            <a:ext cx="603050" cy="626655"/>
            <a:chOff x="6242320" y="1105727"/>
            <a:chExt cx="602736" cy="626656"/>
          </a:xfrm>
        </p:grpSpPr>
        <p:sp>
          <p:nvSpPr>
            <p:cNvPr id="4" name="TextBox 6"/>
            <p:cNvSpPr txBox="1"/>
            <p:nvPr/>
          </p:nvSpPr>
          <p:spPr>
            <a:xfrm>
              <a:off x="6327224" y="1105727"/>
              <a:ext cx="517832" cy="492444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FF99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03</a:t>
              </a:r>
              <a:endParaRPr lang="zh-CN" altLang="en-US" sz="3200">
                <a:solidFill>
                  <a:srgbClr val="FF99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5" name="文本框 22"/>
            <p:cNvSpPr txBox="1"/>
            <p:nvPr/>
          </p:nvSpPr>
          <p:spPr>
            <a:xfrm>
              <a:off x="6242320" y="1516939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7" name="文本框 335"/>
          <p:cNvSpPr txBox="1"/>
          <p:nvPr/>
        </p:nvSpPr>
        <p:spPr>
          <a:xfrm>
            <a:off x="1527176" y="1295078"/>
            <a:ext cx="5562600" cy="139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项目的存放位置、名称、其他的设置都完成后，在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新建项目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单击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按钮，在弹出的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打开项目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对话框中单击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新窗口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按钮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，即在新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的窗口中打开创建的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项目。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698496" y="3048871"/>
            <a:ext cx="603050" cy="626655"/>
            <a:chOff x="6242320" y="1105727"/>
            <a:chExt cx="602736" cy="626656"/>
          </a:xfrm>
        </p:grpSpPr>
        <p:sp>
          <p:nvSpPr>
            <p:cNvPr id="9" name="TextBox 6"/>
            <p:cNvSpPr txBox="1"/>
            <p:nvPr/>
          </p:nvSpPr>
          <p:spPr>
            <a:xfrm>
              <a:off x="6327224" y="1105727"/>
              <a:ext cx="517832" cy="492444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00B0F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04</a:t>
              </a:r>
              <a:endParaRPr lang="zh-CN" altLang="en-US" sz="32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10" name="文本框 22"/>
            <p:cNvSpPr txBox="1"/>
            <p:nvPr/>
          </p:nvSpPr>
          <p:spPr>
            <a:xfrm>
              <a:off x="6242320" y="1516939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11" name="文本框 335"/>
          <p:cNvSpPr txBox="1"/>
          <p:nvPr/>
        </p:nvSpPr>
        <p:spPr>
          <a:xfrm>
            <a:off x="1527176" y="2952413"/>
            <a:ext cx="5562600" cy="139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这时会打开一个新的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窗口，在其中完成后续工作，例如创建虚拟环境、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激活环境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等，然后安装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相关文件与配置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项目，此时从显示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正在确保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已安装</a:t>
            </a: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正在确保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已安装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】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对话框如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5" name="图片 14"/>
          <p:cNvPicPr/>
          <p:nvPr/>
        </p:nvPicPr>
        <p:blipFill>
          <a:blip r:embed="rId3"/>
          <a:stretch>
            <a:fillRect/>
          </a:stretch>
        </p:blipFill>
        <p:spPr>
          <a:xfrm>
            <a:off x="7710169" y="1219994"/>
            <a:ext cx="3390900" cy="1331595"/>
          </a:xfrm>
          <a:prstGeom prst="rect">
            <a:avLst/>
          </a:prstGeom>
        </p:spPr>
      </p:pic>
      <p:pic>
        <p:nvPicPr>
          <p:cNvPr id="18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7728584" y="3052258"/>
            <a:ext cx="3243580" cy="665480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698496" y="4908151"/>
            <a:ext cx="603050" cy="626655"/>
            <a:chOff x="6242320" y="1105727"/>
            <a:chExt cx="602736" cy="626656"/>
          </a:xfrm>
        </p:grpSpPr>
        <p:sp>
          <p:nvSpPr>
            <p:cNvPr id="20" name="TextBox 6"/>
            <p:cNvSpPr txBox="1"/>
            <p:nvPr/>
          </p:nvSpPr>
          <p:spPr>
            <a:xfrm>
              <a:off x="6327224" y="1105727"/>
              <a:ext cx="517832" cy="492444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3200" smtClean="0">
                  <a:solidFill>
                    <a:srgbClr val="3A418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05</a:t>
              </a:r>
              <a:endParaRPr lang="zh-CN" altLang="en-US" sz="3200">
                <a:solidFill>
                  <a:srgbClr val="3A4187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endParaRPr>
            </a:p>
          </p:txBody>
        </p:sp>
        <p:sp>
          <p:nvSpPr>
            <p:cNvPr id="21" name="文本框 22"/>
            <p:cNvSpPr txBox="1"/>
            <p:nvPr/>
          </p:nvSpPr>
          <p:spPr>
            <a:xfrm>
              <a:off x="6242320" y="1516939"/>
              <a:ext cx="60273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8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94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903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92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88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8470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8705" algn="l" defTabSz="12198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00" b="1">
                  <a:solidFill>
                    <a:srgbClr val="81818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Leelawadee" panose="020b0502040204020203" pitchFamily="34" charset="-34"/>
                  <a:sym typeface="微软雅黑" panose="020b0503020204020204" pitchFamily="34" charset="-122"/>
                </a:rPr>
                <a:t>OPTION</a:t>
              </a:r>
              <a:endParaRPr lang="zh-CN" altLang="en-US" sz="800" b="1">
                <a:solidFill>
                  <a:srgbClr val="81818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Leelawadee" panose="020b0502040204020203" pitchFamily="34" charset="-34"/>
                <a:sym typeface="微软雅黑" panose="020b0503020204020204" pitchFamily="34" charset="-122"/>
              </a:endParaRPr>
            </a:p>
          </p:txBody>
        </p:sp>
      </p:grpSp>
      <p:sp>
        <p:nvSpPr>
          <p:cNvPr id="22" name="文本框 335"/>
          <p:cNvSpPr txBox="1"/>
          <p:nvPr/>
        </p:nvSpPr>
        <p:spPr>
          <a:xfrm>
            <a:off x="1527176" y="4811693"/>
            <a:ext cx="5562600" cy="710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相关文件安装与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项目配置完成后，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PyCharm 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将自动生成一个精简的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项目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模板，如</a:t>
            </a:r>
            <a:r>
              <a:rPr lang="zh-CN" altLang="en-US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图所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23" name="图片 22"/>
          <p:cNvPicPr/>
          <p:nvPr/>
        </p:nvPicPr>
        <p:blipFill>
          <a:blip r:embed="rId5"/>
          <a:stretch>
            <a:fillRect/>
          </a:stretch>
        </p:blipFill>
        <p:spPr>
          <a:xfrm>
            <a:off x="7418387" y="4344845"/>
            <a:ext cx="3863973" cy="2276499"/>
          </a:xfrm>
          <a:prstGeom prst="rect">
            <a:avLst/>
          </a:prstGeom>
        </p:spPr>
      </p:pic>
      <p:sp>
        <p:nvSpPr>
          <p:cNvPr id="24" name="矩形 23"/>
          <p:cNvSpPr/>
          <p:nvPr/>
        </p:nvSpPr>
        <p:spPr>
          <a:xfrm>
            <a:off x="0" y="5715794"/>
            <a:ext cx="7089776" cy="104778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5" name="文本框 335"/>
          <p:cNvSpPr txBox="1"/>
          <p:nvPr/>
        </p:nvSpPr>
        <p:spPr>
          <a:xfrm>
            <a:off x="1450975" y="5715794"/>
            <a:ext cx="5580291" cy="1067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2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其中，“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app.py”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文件是入口程序，“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static”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文件夹用于存放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CSS 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样式文件、图片文件</a:t>
            </a:r>
            <a:r>
              <a:rPr lang="zh-CN" altLang="en-US" sz="16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等静态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文件，“</a:t>
            </a:r>
            <a:r>
              <a:rPr lang="en-US" altLang="zh-CN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templates”</a:t>
            </a: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文件夹是模板存放的位置，即存放网页文件的文件夹。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554745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9.1.2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创建简单的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</a:t>
            </a:r>
          </a:p>
        </p:txBody>
      </p:sp>
      <p:sp>
        <p:nvSpPr>
          <p:cNvPr id="14" name="矩形 13"/>
          <p:cNvSpPr/>
          <p:nvPr/>
        </p:nvSpPr>
        <p:spPr>
          <a:xfrm>
            <a:off x="-7711" y="3124994"/>
            <a:ext cx="12206061" cy="373459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9604375" y="2017978"/>
            <a:ext cx="2593975" cy="345016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1" name="文本框 335"/>
          <p:cNvSpPr txBox="1"/>
          <p:nvPr/>
        </p:nvSpPr>
        <p:spPr>
          <a:xfrm>
            <a:off x="286959" y="1904920"/>
            <a:ext cx="11070017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实例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9-1】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创建一个简单的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程序，输出“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Happy to learn Python”</a:t>
            </a:r>
            <a:endParaRPr lang="zh-CN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917575" y="2784761"/>
            <a:ext cx="3765924" cy="34023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effectLst>
            <a:outerShdw blurRad="127000" dist="38100" dir="8100000" algn="tr" rotWithShape="0">
              <a:srgbClr val="0070C0">
                <a:alpha val="30000"/>
              </a:srgbClr>
            </a:outerShdw>
          </a:effectLst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1600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实例</a:t>
            </a:r>
            <a:r>
              <a:rPr lang="en-US" altLang="zh-CN" sz="1600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9-1 </a:t>
            </a:r>
            <a:r>
              <a:rPr lang="zh-CN" altLang="en-US" sz="16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的代码如下所</a:t>
            </a:r>
            <a:r>
              <a:rPr lang="zh-CN" altLang="en-US" sz="1600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</a:t>
            </a:r>
            <a:endParaRPr lang="zh-CN" altLang="en-US" sz="160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609467" y="2816035"/>
            <a:ext cx="3765924" cy="34023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effectLst>
            <a:outerShdw blurRad="127000" dist="38100" dir="8100000" algn="tr" rotWithShape="0">
              <a:srgbClr val="0070C0">
                <a:alpha val="30000"/>
              </a:srgbClr>
            </a:outerShdw>
          </a:effectLst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1600" kern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运行结果</a:t>
            </a:r>
            <a:endParaRPr lang="zh-CN" altLang="en-US" sz="1600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335"/>
          <p:cNvSpPr txBox="1"/>
          <p:nvPr/>
        </p:nvSpPr>
        <p:spPr>
          <a:xfrm>
            <a:off x="754227" y="1255668"/>
            <a:ext cx="10526548" cy="421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程序也是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程序，其文件扩展名为“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.py”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zh-CN" altLang="en-US" sz="18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文本框 335"/>
          <p:cNvSpPr txBox="1"/>
          <p:nvPr/>
        </p:nvSpPr>
        <p:spPr>
          <a:xfrm>
            <a:off x="754227" y="3362613"/>
            <a:ext cx="6602248" cy="2908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from flask import </a:t>
            </a: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	 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#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导入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模块</a:t>
            </a:r>
          </a:p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 = Flask(__name__) </a:t>
            </a: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#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对象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@</a:t>
            </a:r>
            <a:r>
              <a:rPr lang="en-US" altLang="zh-CN" sz="18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app.route('/')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8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def index():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return 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"Happy to learn Python"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if 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__name__ == '__main__':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app.run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()</a:t>
            </a:r>
            <a:endParaRPr lang="zh-CN" altLang="en-US" sz="1800">
              <a:solidFill>
                <a:srgbClr val="4C6062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3" name="图片 12"/>
          <p:cNvPicPr/>
          <p:nvPr/>
        </p:nvPicPr>
        <p:blipFill>
          <a:blip r:embed="rId3"/>
          <a:stretch>
            <a:fillRect/>
          </a:stretch>
        </p:blipFill>
        <p:spPr>
          <a:xfrm>
            <a:off x="7390130" y="3465227"/>
            <a:ext cx="4191000" cy="1678203"/>
          </a:xfrm>
          <a:prstGeom prst="rect">
            <a:avLst/>
          </a:prstGeom>
        </p:spPr>
      </p:pic>
      <p:pic>
        <p:nvPicPr>
          <p:cNvPr id="15" name="图片 14"/>
          <p:cNvPicPr/>
          <p:nvPr/>
        </p:nvPicPr>
        <p:blipFill>
          <a:blip r:embed="rId4"/>
          <a:stretch>
            <a:fillRect/>
          </a:stretch>
        </p:blipFill>
        <p:spPr>
          <a:xfrm>
            <a:off x="7390130" y="5528116"/>
            <a:ext cx="4191000" cy="110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50759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0" y="5944394"/>
            <a:ext cx="12206061" cy="4460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993775" y="5435881"/>
            <a:ext cx="2667000" cy="457200"/>
          </a:xfrm>
          <a:prstGeom prst="roundRect">
            <a:avLst>
              <a:gd name="adj" fmla="val 46667"/>
            </a:avLst>
          </a:prstGeom>
          <a:solidFill>
            <a:srgbClr val="3A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993775" y="3963194"/>
            <a:ext cx="2667000" cy="457200"/>
          </a:xfrm>
          <a:prstGeom prst="roundRect">
            <a:avLst>
              <a:gd name="adj" fmla="val 46667"/>
            </a:avLst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993775" y="2250721"/>
            <a:ext cx="2667000" cy="457200"/>
          </a:xfrm>
          <a:prstGeom prst="roundRect">
            <a:avLst>
              <a:gd name="adj" fmla="val 46667"/>
            </a:avLst>
          </a:prstGeom>
          <a:solidFill>
            <a:srgbClr val="3A41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9.1.3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开启调试模式</a:t>
            </a:r>
          </a:p>
        </p:txBody>
      </p:sp>
      <p:sp>
        <p:nvSpPr>
          <p:cNvPr id="21" name="矩形 20"/>
          <p:cNvSpPr/>
          <p:nvPr/>
        </p:nvSpPr>
        <p:spPr>
          <a:xfrm>
            <a:off x="0" y="4496594"/>
            <a:ext cx="12206061" cy="8382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9" name="文本框 335"/>
          <p:cNvSpPr txBox="1"/>
          <p:nvPr/>
        </p:nvSpPr>
        <p:spPr>
          <a:xfrm>
            <a:off x="754227" y="1260121"/>
            <a:ext cx="10526548" cy="5660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内置了调试模式，可用于自动重载代码并显示调试信息，有多种方法可以开启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调试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模式。</a:t>
            </a:r>
          </a:p>
          <a:p>
            <a:pPr indent="457200">
              <a:lnSpc>
                <a:spcPct val="132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方法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一</a:t>
            </a:r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</a:t>
            </a:r>
            <a:endParaRPr lang="en-US" altLang="zh-CN" sz="20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/>
            <a:endParaRPr lang="en-US" altLang="zh-CN" sz="20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将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FLASK_DEBUG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环境变量的值设置为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  <a:p>
            <a:pPr indent="457200">
              <a:lnSpc>
                <a:spcPct val="132000"/>
              </a:lnSpc>
            </a:pPr>
            <a:endParaRPr lang="en-US" altLang="zh-CN" sz="20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方法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二：</a:t>
            </a:r>
          </a:p>
          <a:p>
            <a:pPr indent="457200">
              <a:lnSpc>
                <a:spcPct val="132000"/>
              </a:lnSpc>
            </a:pPr>
            <a:r>
              <a:rPr lang="en-US" altLang="zh-CN" sz="20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app.debug=True</a:t>
            </a:r>
          </a:p>
          <a:p>
            <a:pPr indent="457200">
              <a:lnSpc>
                <a:spcPct val="132000"/>
              </a:lnSpc>
            </a:pPr>
            <a:r>
              <a:rPr lang="en-US" altLang="zh-CN" sz="20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app.run()</a:t>
            </a:r>
          </a:p>
          <a:p>
            <a:pPr indent="457200">
              <a:lnSpc>
                <a:spcPct val="132000"/>
              </a:lnSpc>
              <a:spcBef>
                <a:spcPts val="1200"/>
              </a:spcBef>
              <a:spcAft>
                <a:spcPts val="600"/>
              </a:spcAft>
            </a:pPr>
            <a:r>
              <a:rPr lang="zh-CN" altLang="en-US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方法三：</a:t>
            </a:r>
          </a:p>
          <a:p>
            <a:pPr indent="457200">
              <a:lnSpc>
                <a:spcPct val="132000"/>
              </a:lnSpc>
            </a:pPr>
            <a:r>
              <a:rPr lang="en-US" altLang="zh-CN" sz="20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app.run( debug=True )</a:t>
            </a:r>
          </a:p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开启调试模式后，修改代码，然后再次运行程序，会发现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会自动重启。</a:t>
            </a:r>
            <a:endParaRPr lang="zh-CN" altLang="en-US" sz="20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99303646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>
            <a:off x="-73026" y="0"/>
            <a:ext cx="12344401" cy="6859588"/>
          </a:xfrm>
          <a:custGeom>
            <a:gdLst>
              <a:gd name="connsiteX0" fmla="*/ 0 w 9144000"/>
              <a:gd name="connsiteY0" fmla="*/ 5143500 h 5143500"/>
              <a:gd name="connsiteX1" fmla="*/ 9144000 w 9144000"/>
              <a:gd name="connsiteY1" fmla="*/ 5143500 h 5143500"/>
              <a:gd name="connsiteX2" fmla="*/ 9144000 w 9144000"/>
              <a:gd name="connsiteY2" fmla="*/ 0 h 5143500"/>
              <a:gd name="connsiteX3" fmla="*/ 0 w 9144000"/>
              <a:gd name="connsiteY3" fmla="*/ 0 h 5143500"/>
              <a:gd name="connsiteX4" fmla="*/ 0 w 9144000"/>
              <a:gd name="connsiteY4" fmla="*/ 5143500 h 5143500"/>
            </a:gdLst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5143500">
                <a:moveTo>
                  <a:pt x="0" y="5143500"/>
                </a:moveTo>
                <a:lnTo>
                  <a:pt x="9144000" y="5143500"/>
                </a:lnTo>
                <a:lnTo>
                  <a:pt x="9144000" y="0"/>
                </a:lnTo>
                <a:lnTo>
                  <a:pt x="0" y="0"/>
                </a:lnTo>
                <a:lnTo>
                  <a:pt x="0" y="5143500"/>
                </a:lnTo>
              </a:path>
            </a:pathLst>
          </a:custGeom>
          <a:solidFill>
            <a:srgbClr val="ECECF2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63" tIns="60981" rIns="121963" bIns="60981"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-73025" y="565785"/>
            <a:ext cx="12344400" cy="1076960"/>
          </a:xfrm>
          <a:prstGeom prst="rect">
            <a:avLst/>
          </a:prstGeom>
          <a:solidFill>
            <a:srgbClr val="1A8A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Rectangle 3"/>
          <p:cNvSpPr txBox="1">
            <a:spLocks noRot="1" noChangeArrowheads="1"/>
          </p:cNvSpPr>
          <p:nvPr/>
        </p:nvSpPr>
        <p:spPr>
          <a:xfrm>
            <a:off x="-85726" y="1642914"/>
            <a:ext cx="5797549" cy="4270375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>
            <a:defPPr>
              <a:defRPr lang="en-US"/>
            </a:defPPr>
            <a:lvl1pPr marL="457200" indent="-457200" algn="l" defTabSz="1219835" rtl="0" eaLnBrk="1" latinLnBrk="0" hangingPunct="1">
              <a:spcBef>
                <a:spcPct val="20000"/>
              </a:spcBef>
              <a:buSzPct val="80000"/>
              <a:buFont typeface="Wingdings" panose="05000000000000000000" pitchFamily="2" charset="2"/>
              <a:buChar char="l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1235" indent="-3810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6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423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44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40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3670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39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3505" indent="-304800" algn="l" defTabSz="121983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7" name="TextBox 1"/>
          <p:cNvSpPr txBox="1"/>
          <p:nvPr/>
        </p:nvSpPr>
        <p:spPr>
          <a:xfrm>
            <a:off x="2289175" y="635737"/>
            <a:ext cx="1641475" cy="8236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60981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ts val="6935"/>
              </a:lnSpc>
            </a:pPr>
            <a:r>
              <a:rPr lang="zh-CN" altLang="en-US" sz="3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anose="020b0503020204020204" pitchFamily="18" charset="-122"/>
                <a:sym typeface="微软雅黑" panose="020b0503020204020204" pitchFamily="34" charset="-122"/>
              </a:rPr>
              <a:t>循序渐进</a:t>
            </a:r>
          </a:p>
        </p:txBody>
      </p:sp>
      <p:sp>
        <p:nvSpPr>
          <p:cNvPr id="8" name="矩形 7"/>
          <p:cNvSpPr/>
          <p:nvPr/>
        </p:nvSpPr>
        <p:spPr>
          <a:xfrm>
            <a:off x="1527175" y="652145"/>
            <a:ext cx="3048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0" y="2286635"/>
            <a:ext cx="1690370" cy="1022350"/>
            <a:chOff x="25399" y="883487"/>
            <a:chExt cx="3581401" cy="1022307"/>
          </a:xfrm>
        </p:grpSpPr>
        <p:cxnSp>
          <p:nvCxnSpPr>
            <p:cNvPr id="21" name="直接连接符 20"/>
            <p:cNvCxnSpPr/>
            <p:nvPr/>
          </p:nvCxnSpPr>
          <p:spPr>
            <a:xfrm>
              <a:off x="25399" y="883487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>
              <a:off x="25399" y="104065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25399" y="1212100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25399" y="140573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25399" y="1577181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25399" y="173434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>
              <a:off x="25399" y="1905794"/>
              <a:ext cx="3581401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625379242"/>
              </p:ext>
            </p:extLst>
          </p:nvPr>
        </p:nvGraphicFramePr>
        <p:xfrm>
          <a:off x="2289174" y="2210435"/>
          <a:ext cx="9296401" cy="40814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57200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7244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32376">
                <a:tc>
                  <a:txBody>
                    <a:bodyPr vert="horz" wrap="square"/>
                    <a:lstStyle/>
                    <a:p>
                      <a:pPr indent="0" algn="l"/>
                      <a:r>
                        <a:rPr lang="zh-CN" altLang="en-US" sz="14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知识要点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>
                      <a:lvl1pPr marL="342900" indent="-342900" algn="l">
                        <a:spcBef>
                          <a:spcPct val="20000"/>
                        </a:spcBef>
                        <a:defRPr sz="2000"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1pPr>
                      <a:lvl2pPr marL="742950" indent="-285750" algn="l"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latin typeface="Arial" pitchFamily="34" charset="0"/>
                          <a:ea typeface="黑体" panose="02010609060101010101" pitchFamily="49" charset="-122"/>
                        </a:defRPr>
                      </a:lvl2pPr>
                      <a:lvl3pPr marL="1143000" indent="-228600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indent="-22860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 marT="45725" marB="45725" anchor="ctr"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6383"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创建与运行</a:t>
                      </a: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在</a:t>
                      </a:r>
                      <a:r>
                        <a:rPr kumimoji="0" lang="en-US" altLang="zh-CN" sz="1600" b="0" u="none" strike="noStrike" kern="1200" cap="none" normalizeH="0" baseline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PyCharm Professional Edition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中创建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项目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创建简单的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程序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9.1.3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开启调试模式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3A4187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路由</a:t>
                      </a:r>
                      <a:endParaRPr kumimoji="0" lang="en-US" altLang="zh-CN" sz="1600" b="1" u="none" strike="noStrike" kern="1200" cap="none" normalizeH="0" baseline="0" smtClean="0">
                        <a:ln>
                          <a:noFill/>
                        </a:ln>
                        <a:solidFill>
                          <a:srgbClr val="3A4187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访问路径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路径变量</a:t>
                      </a: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1600" b="0" u="none" strike="noStrike" kern="1200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  <a:sym typeface="微软雅黑" panose="020b0503020204020204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9.2.3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构造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URL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9.2.4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HTTP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请求方式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</a:t>
                      </a:r>
                      <a:r>
                        <a:rPr kumimoji="0" lang="zh-CN" altLang="en-US" sz="1600" b="1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静态文件与模板生成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9.3.1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静态文件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9.3.2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　生成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模板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9-1】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在网页中显示文本信息与图片</a:t>
                      </a:r>
                    </a:p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【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任务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9-2】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基于</a:t>
                      </a:r>
                      <a:r>
                        <a:rPr kumimoji="0" lang="en-US" altLang="zh-CN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Flask</a:t>
                      </a:r>
                      <a:r>
                        <a:rPr kumimoji="0" lang="zh-CN" altLang="en-US" sz="1600" b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  <a:sym typeface="微软雅黑" panose="020b0503020204020204" pitchFamily="34" charset="-122"/>
                        </a:rPr>
                        <a:t>框架设计简单的用户登录程序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微软雅黑" panose="020b0503020204020204" pitchFamily="34" charset="-122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18201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9.2.1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访问路径</a:t>
            </a:r>
          </a:p>
        </p:txBody>
      </p:sp>
      <p:sp>
        <p:nvSpPr>
          <p:cNvPr id="21" name="矩形 20"/>
          <p:cNvSpPr/>
          <p:nvPr/>
        </p:nvSpPr>
        <p:spPr>
          <a:xfrm>
            <a:off x="0" y="1741248"/>
            <a:ext cx="12206061" cy="4572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9" name="文本框 335"/>
          <p:cNvSpPr txBox="1"/>
          <p:nvPr/>
        </p:nvSpPr>
        <p:spPr>
          <a:xfrm>
            <a:off x="754227" y="1219994"/>
            <a:ext cx="10526548" cy="144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程序可以以访问路径的形式设置访问路由，访问路径设置的基本语法格式如下。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8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@</a:t>
            </a:r>
            <a:r>
              <a:rPr lang="en-US" altLang="zh-CN" sz="1800" err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app.route('/path')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其中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path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表示浏览网页时在“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http://127.0.0.1:5000/”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后面添加的路径值，例如“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test”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0" y="3472928"/>
            <a:ext cx="12206061" cy="260034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129236" y="3006866"/>
            <a:ext cx="5069113" cy="260195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335"/>
          <p:cNvSpPr txBox="1"/>
          <p:nvPr/>
        </p:nvSpPr>
        <p:spPr>
          <a:xfrm>
            <a:off x="286957" y="2893809"/>
            <a:ext cx="11070017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实例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9-2】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程序，演示访问路径的使用方法</a:t>
            </a:r>
          </a:p>
        </p:txBody>
      </p:sp>
      <p:sp>
        <p:nvSpPr>
          <p:cNvPr id="12" name="圆角矩形 11"/>
          <p:cNvSpPr/>
          <p:nvPr/>
        </p:nvSpPr>
        <p:spPr>
          <a:xfrm>
            <a:off x="6983226" y="3747480"/>
            <a:ext cx="4567384" cy="2156115"/>
          </a:xfrm>
          <a:prstGeom prst="roundRect">
            <a:avLst>
              <a:gd name="adj" fmla="val 5654"/>
            </a:avLst>
          </a:prstGeom>
          <a:noFill/>
          <a:ln w="1270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022686" y="3595082"/>
            <a:ext cx="4527923" cy="297621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effectLst>
            <a:outerShdw blurRad="127000" dist="38100" dir="8100000" algn="tr" rotWithShape="0">
              <a:srgbClr val="0070C0">
                <a:alpha val="30000"/>
              </a:srgbClr>
            </a:outerShdw>
          </a:effectLst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16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运行结果</a:t>
            </a:r>
          </a:p>
        </p:txBody>
      </p:sp>
      <p:sp>
        <p:nvSpPr>
          <p:cNvPr id="14" name="矩形 13"/>
          <p:cNvSpPr/>
          <p:nvPr/>
        </p:nvSpPr>
        <p:spPr>
          <a:xfrm>
            <a:off x="7128390" y="4087714"/>
            <a:ext cx="4277056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+mj-ea"/>
              <a:buAutoNum type="circleNumDbPlain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运行实例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9-2 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的代码，在浏览器中输入网址“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http://127.0.0.1:5000/”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，页面中输出</a:t>
            </a:r>
            <a:r>
              <a:rPr lang="zh-CN" altLang="en-US" sz="1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文字 “访问网站首页”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  <a:p>
            <a:pPr marL="342900" indent="-342900" algn="just">
              <a:buFont typeface="+mj-ea"/>
              <a:buAutoNum type="circleNumDbPlain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然后在浏览器中输入网址“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http://127.0.0.1:5000/test”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，页面中将输出文字“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Happy </a:t>
            </a:r>
            <a:r>
              <a:rPr lang="en-US" altLang="zh-CN" sz="1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to learn 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rcRect r="35521"/>
          <a:stretch>
            <a:fillRect/>
          </a:stretch>
        </p:blipFill>
        <p:spPr>
          <a:xfrm>
            <a:off x="993776" y="3555958"/>
            <a:ext cx="5334000" cy="251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89410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9.2.2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路径变量</a:t>
            </a:r>
          </a:p>
        </p:txBody>
      </p:sp>
      <p:sp>
        <p:nvSpPr>
          <p:cNvPr id="17" name="矩形 16"/>
          <p:cNvSpPr/>
          <p:nvPr/>
        </p:nvSpPr>
        <p:spPr>
          <a:xfrm>
            <a:off x="0" y="5420999"/>
            <a:ext cx="12206061" cy="82819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175" y="4152240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9" name="文本框 335"/>
          <p:cNvSpPr txBox="1"/>
          <p:nvPr/>
        </p:nvSpPr>
        <p:spPr>
          <a:xfrm>
            <a:off x="286958" y="4654936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．没有限定数据类型</a:t>
            </a:r>
          </a:p>
        </p:txBody>
      </p:sp>
      <p:sp>
        <p:nvSpPr>
          <p:cNvPr id="20" name="文本框 335"/>
          <p:cNvSpPr txBox="1"/>
          <p:nvPr/>
        </p:nvSpPr>
        <p:spPr>
          <a:xfrm>
            <a:off x="754227" y="5555880"/>
            <a:ext cx="10526548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语法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格式为：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/path/&lt; variable_ame&gt;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</p:txBody>
      </p:sp>
      <p:sp>
        <p:nvSpPr>
          <p:cNvPr id="14" name="矩形 13"/>
          <p:cNvSpPr/>
          <p:nvPr/>
        </p:nvSpPr>
        <p:spPr>
          <a:xfrm>
            <a:off x="0" y="2362994"/>
            <a:ext cx="12206061" cy="67063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5" name="文本框 335"/>
          <p:cNvSpPr txBox="1"/>
          <p:nvPr/>
        </p:nvSpPr>
        <p:spPr>
          <a:xfrm>
            <a:off x="754227" y="1237387"/>
            <a:ext cx="10526548" cy="252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如果希望获取“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/path/2”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这样的路径参数，就需要使用路径变量。路径变量的基本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语法格式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如下。</a:t>
            </a:r>
          </a:p>
          <a:p>
            <a:pPr indent="457200">
              <a:lnSpc>
                <a:spcPct val="132000"/>
              </a:lnSpc>
            </a:pPr>
            <a:endParaRPr lang="en-US" altLang="zh-CN" sz="20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2000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</a:t>
            </a:r>
            <a:r>
              <a:rPr lang="en-US" altLang="zh-CN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path/&lt;converter:variable_ame&gt;</a:t>
            </a:r>
            <a:r>
              <a:rPr lang="zh-CN" altLang="en-US" sz="20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  <a:p>
            <a:pPr indent="457200">
              <a:lnSpc>
                <a:spcPct val="132000"/>
              </a:lnSpc>
            </a:pPr>
            <a:endParaRPr lang="en-US" altLang="zh-CN" sz="20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为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路由设置传递参数有两种方式。</a:t>
            </a:r>
            <a:endParaRPr lang="zh-CN" altLang="en-US" sz="20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72617869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9.2.2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路径变量</a:t>
            </a:r>
          </a:p>
        </p:txBody>
      </p:sp>
      <p:sp>
        <p:nvSpPr>
          <p:cNvPr id="18" name="矩形 17"/>
          <p:cNvSpPr/>
          <p:nvPr/>
        </p:nvSpPr>
        <p:spPr>
          <a:xfrm>
            <a:off x="3175" y="1903346"/>
            <a:ext cx="12195175" cy="1501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9" name="文本框 335"/>
          <p:cNvSpPr txBox="1"/>
          <p:nvPr/>
        </p:nvSpPr>
        <p:spPr>
          <a:xfrm>
            <a:off x="286958" y="1219994"/>
            <a:ext cx="11413592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．有限定数据类型</a:t>
            </a:r>
          </a:p>
        </p:txBody>
      </p:sp>
      <p:sp>
        <p:nvSpPr>
          <p:cNvPr id="20" name="文本框 335"/>
          <p:cNvSpPr txBox="1"/>
          <p:nvPr/>
        </p:nvSpPr>
        <p:spPr>
          <a:xfrm>
            <a:off x="754227" y="2413055"/>
            <a:ext cx="10526548" cy="864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语法格式为：</a:t>
            </a: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/path/&lt; converter:variable_ame&gt;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，即在变量名称前加数据类型。</a:t>
            </a:r>
          </a:p>
          <a:p>
            <a:pPr indent="457200">
              <a:lnSpc>
                <a:spcPct val="132000"/>
              </a:lnSpc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路径变量前常用的数据类型及作用如</a:t>
            </a:r>
            <a:r>
              <a:rPr lang="zh-CN" altLang="en-US" sz="20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表所</a:t>
            </a: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示。</a:t>
            </a:r>
            <a:endParaRPr lang="zh-CN" altLang="en-US" sz="2000">
              <a:solidFill>
                <a:srgbClr val="3A4187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380298"/>
              </p:ext>
            </p:extLst>
          </p:nvPr>
        </p:nvGraphicFramePr>
        <p:xfrm>
          <a:off x="1450975" y="3505994"/>
          <a:ext cx="8839200" cy="3124198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75009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66107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42802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序号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转换器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作用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string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默认选项，接受除了斜杠之外的字符串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2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int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接受整数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3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float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接受浮点数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4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path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和</a:t>
                      </a: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string</a:t>
                      </a: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类似，还可以接受带斜杠的字符串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any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匹配任何一种转换器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446314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6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100" err="1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uuid</a:t>
                      </a:r>
                      <a:endParaRPr lang="zh-CN" sz="16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接受</a:t>
                      </a:r>
                      <a:r>
                        <a:rPr lang="en-US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UUID</a:t>
                      </a:r>
                      <a:r>
                        <a:rPr lang="zh-CN" sz="1600" kern="1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字符串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8973691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9.2.2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路径变量</a:t>
            </a:r>
          </a:p>
        </p:txBody>
      </p:sp>
      <p:sp>
        <p:nvSpPr>
          <p:cNvPr id="7" name="矩形 6"/>
          <p:cNvSpPr/>
          <p:nvPr/>
        </p:nvSpPr>
        <p:spPr>
          <a:xfrm>
            <a:off x="0" y="1948164"/>
            <a:ext cx="12206061" cy="38438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918575" y="1409251"/>
            <a:ext cx="3279774" cy="302589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335"/>
          <p:cNvSpPr txBox="1"/>
          <p:nvPr/>
        </p:nvSpPr>
        <p:spPr>
          <a:xfrm>
            <a:off x="286957" y="1296194"/>
            <a:ext cx="11070017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实例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9-3】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程序，演示路径变量与限定数据类型的使用方法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7626838" y="2514847"/>
            <a:ext cx="3805385" cy="2994736"/>
          </a:xfrm>
          <a:prstGeom prst="roundRect">
            <a:avLst>
              <a:gd name="adj" fmla="val 5654"/>
            </a:avLst>
          </a:prstGeom>
          <a:noFill/>
          <a:ln w="1270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666299" y="2362447"/>
            <a:ext cx="3765924" cy="340233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effectLst>
            <a:outerShdw blurRad="127000" dist="38100" dir="8100000" algn="tr" rotWithShape="0">
              <a:srgbClr val="0070C0">
                <a:alpha val="30000"/>
              </a:srgbClr>
            </a:outerShdw>
          </a:effectLst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16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运行结果</a:t>
            </a:r>
          </a:p>
        </p:txBody>
      </p:sp>
      <p:sp>
        <p:nvSpPr>
          <p:cNvPr id="12" name="矩形 11"/>
          <p:cNvSpPr/>
          <p:nvPr/>
        </p:nvSpPr>
        <p:spPr>
          <a:xfrm>
            <a:off x="7816861" y="2894260"/>
            <a:ext cx="3425337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+mj-ea"/>
              <a:buAutoNum type="circleNumDbPlain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运行实例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9-3 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的代码，在浏览器中输入网址“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http://127.0.0.1:5000/Python 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程序设计”，</a:t>
            </a:r>
            <a:r>
              <a:rPr lang="zh-CN" altLang="en-US" sz="1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页面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中输出文字“图书名称：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程序设计”。</a:t>
            </a:r>
          </a:p>
          <a:p>
            <a:pPr marL="342900" indent="-342900" algn="just">
              <a:buFont typeface="+mj-ea"/>
              <a:buAutoNum type="circleNumDbPlain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然后在浏览器中输入网址“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http://127.0.0.1:5000/user/2”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，页面中输出文字“用户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ID 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2”</a:t>
            </a: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00" y="2119656"/>
            <a:ext cx="5804159" cy="259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403048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9.2.3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　构造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0" y="1741248"/>
            <a:ext cx="12206061" cy="4572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3" name="文本框 335"/>
          <p:cNvSpPr txBox="1"/>
          <p:nvPr/>
        </p:nvSpPr>
        <p:spPr>
          <a:xfrm>
            <a:off x="754227" y="1219994"/>
            <a:ext cx="10526548" cy="144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在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程序中给指定函数构造</a:t>
            </a:r>
            <a:r>
              <a:rPr lang="en-US" altLang="zh-CN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 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的基本语法格式如下。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800" err="1" smtClean="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url_for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('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函数名称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' , </a:t>
            </a:r>
            <a:r>
              <a:rPr lang="zh-CN" altLang="en-US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命名参数</a:t>
            </a:r>
            <a:r>
              <a:rPr lang="en-US" altLang="zh-CN" sz="1800">
                <a:solidFill>
                  <a:srgbClr val="4C6062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)</a:t>
            </a:r>
          </a:p>
          <a:p>
            <a:pPr indent="457200">
              <a:lnSpc>
                <a:spcPts val="1000"/>
              </a:lnSpc>
            </a:pP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zh-CN" altLang="en-US" sz="18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例如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：</a:t>
            </a:r>
            <a:r>
              <a:rPr lang="en-US" altLang="zh-CN" sz="18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url_for('index')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、</a:t>
            </a:r>
            <a:r>
              <a:rPr lang="en-US" altLang="zh-CN" sz="18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url_for('profile',username='admin')</a:t>
            </a: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。</a:t>
            </a:r>
            <a:endParaRPr lang="en-US" altLang="zh-CN" sz="18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0" y="3472928"/>
            <a:ext cx="12206061" cy="292866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8004175" y="3006866"/>
            <a:ext cx="4194174" cy="271051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9" name="文本框 335"/>
          <p:cNvSpPr txBox="1"/>
          <p:nvPr/>
        </p:nvSpPr>
        <p:spPr>
          <a:xfrm>
            <a:off x="286957" y="2893809"/>
            <a:ext cx="11070017" cy="458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【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实例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9-4】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创建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Flask 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程序，演示给指定函数构造</a:t>
            </a:r>
            <a:r>
              <a:rPr lang="en-US" altLang="zh-CN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URL </a:t>
            </a: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的方法</a:t>
            </a:r>
          </a:p>
        </p:txBody>
      </p:sp>
      <p:sp>
        <p:nvSpPr>
          <p:cNvPr id="30" name="圆角矩形 29"/>
          <p:cNvSpPr/>
          <p:nvPr/>
        </p:nvSpPr>
        <p:spPr>
          <a:xfrm>
            <a:off x="9517642" y="3917159"/>
            <a:ext cx="2449401" cy="1646236"/>
          </a:xfrm>
          <a:prstGeom prst="roundRect">
            <a:avLst>
              <a:gd name="adj" fmla="val 5654"/>
            </a:avLst>
          </a:prstGeom>
          <a:noFill/>
          <a:ln w="1270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ker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9538804" y="3764760"/>
            <a:ext cx="2428239" cy="297621"/>
          </a:xfrm>
          <a:prstGeom prst="roundRect">
            <a:avLst>
              <a:gd name="adj" fmla="val 50000"/>
            </a:avLst>
          </a:prstGeom>
          <a:solidFill>
            <a:srgbClr val="92D050"/>
          </a:solidFill>
          <a:effectLst>
            <a:outerShdw blurRad="127000" dist="38100" dir="8100000" algn="tr" rotWithShape="0">
              <a:srgbClr val="0070C0">
                <a:alpha val="30000"/>
              </a:srgbClr>
            </a:outerShdw>
          </a:effectLst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1600" ker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运行结果</a:t>
            </a:r>
          </a:p>
        </p:txBody>
      </p:sp>
      <p:sp>
        <p:nvSpPr>
          <p:cNvPr id="32" name="矩形 31"/>
          <p:cNvSpPr/>
          <p:nvPr/>
        </p:nvSpPr>
        <p:spPr>
          <a:xfrm>
            <a:off x="9606071" y="4257392"/>
            <a:ext cx="2293704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</a:t>
            </a:r>
          </a:p>
          <a:p>
            <a:pPr algn="just"/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/login</a:t>
            </a:r>
          </a:p>
          <a:p>
            <a:pPr algn="just"/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/login?id=2</a:t>
            </a:r>
          </a:p>
          <a:p>
            <a:pPr algn="just"/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/user/admin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4" name="文本框 335"/>
          <p:cNvSpPr txBox="1"/>
          <p:nvPr/>
        </p:nvSpPr>
        <p:spPr>
          <a:xfrm>
            <a:off x="556392" y="3507677"/>
            <a:ext cx="5268748" cy="2692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from flask import Flask,url_for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 = Flask(__name__)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@app.route('/')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def index():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pass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@app.route('/login')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def login():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pass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5" name="文本框 335"/>
          <p:cNvSpPr txBox="1"/>
          <p:nvPr/>
        </p:nvSpPr>
        <p:spPr>
          <a:xfrm>
            <a:off x="3943773" y="3507677"/>
            <a:ext cx="5736802" cy="2692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8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94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903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92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88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8470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8705" algn="l" defTabSz="12198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2000"/>
              </a:lnSpc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@app.route('/user/&lt;username&gt;')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def profile(username):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pass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with </a:t>
            </a:r>
            <a:r>
              <a:rPr lang="en-US" altLang="zh-CN" sz="1600" err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app.test_request_context():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print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url_for('index'))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print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url_for('login'))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print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url_for('login',id='2'))</a:t>
            </a:r>
          </a:p>
          <a:p>
            <a:pPr indent="457200">
              <a:lnSpc>
                <a:spcPct val="132000"/>
              </a:lnSpc>
            </a:pPr>
            <a:r>
              <a:rPr lang="en-US" altLang="zh-CN" sz="1600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	print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url_for('profile',username='admin'))</a:t>
            </a:r>
            <a:endParaRPr lang="en-US" altLang="zh-CN" sz="1600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16606786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8350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https://d.book118.com/167136002044006043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f28ec8d2-1966-4a6a-aa19-816ac2a645c2}"/>
</p:tagLst>
</file>

<file path=ppt/tags/tag2.xml><?xml version="1.0" encoding="utf-8"?>
<p:tagLst xmlns:p="http://schemas.openxmlformats.org/presentationml/2006/main">
  <p:tag name="KSO_WM_UNIT_TABLE_BEAUTIFY" val="smartTable{f28ec8d2-1966-4a6a-aa19-816ac2a645c2}"/>
</p:tagLst>
</file>

<file path=ppt/tags/tag3.xml><?xml version="1.0" encoding="utf-8"?>
<p:tagLst xmlns:p="http://schemas.openxmlformats.org/presentationml/2006/main">
  <p:tag name="KSO_WM_UNIT_TABLE_BEAUTIFY" val="smartTable{f28ec8d2-1966-4a6a-aa19-816ac2a645c2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常用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微软雅黑</vt:lpstr>
      <vt:lpstr>Arial Unicode MS</vt:lpstr>
      <vt:lpstr>Wingdings</vt:lpstr>
      <vt:lpstr>Calibri Light</vt:lpstr>
      <vt:lpstr>Microsoft YaHei UI</vt:lpstr>
      <vt:lpstr>Times New Roman</vt:lpstr>
      <vt:lpstr>黑体</vt:lpstr>
      <vt:lpstr>宋体</vt:lpstr>
      <vt:lpstr>Leelawadee</vt:lpstr>
      <vt:lpstr>Office Theme</vt:lpstr>
      <vt:lpstr>PowerPoint Presentation</vt:lpstr>
      <vt:lpstr>PowerPoint Presentation</vt:lpstr>
      <vt:lpstr>1．Flask 的扩展包</vt:lpstr>
      <vt:lpstr>2．Flask 的安装</vt:lpstr>
      <vt:lpstr>PowerPoint Presentation</vt:lpstr>
      <vt:lpstr>9.1.1　在PyCharm Professional Edition 中创建Flask 项目</vt:lpstr>
      <vt:lpstr>9.1.1　在PyCharm Professional Edition 中创建Flask 项目</vt:lpstr>
      <vt:lpstr>9.1.2　创建简单的Flask 程序</vt:lpstr>
      <vt:lpstr>9.1.3　开启调试模式</vt:lpstr>
      <vt:lpstr>PowerPoint Presentation</vt:lpstr>
      <vt:lpstr>9.2.1　访问路径</vt:lpstr>
      <vt:lpstr>9.2.2　路径变量</vt:lpstr>
      <vt:lpstr>9.2.2　路径变量</vt:lpstr>
      <vt:lpstr>9.2.2　路径变量</vt:lpstr>
      <vt:lpstr>9.2.3　构造URL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2024-09-17T00:10:53.320</cp:lastPrinted>
  <dcterms:created xsi:type="dcterms:W3CDTF">2024-09-16T16:10:53Z</dcterms:created>
  <dcterms:modified xsi:type="dcterms:W3CDTF">2024-09-16T16:10:55Z</dcterms:modified>
</cp:coreProperties>
</file>