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2DB11B-0989-4AB8-9EEE-27F8634E9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B1FBED-B3C8-443A-905F-E613E4B265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43A2F4-E5F1-48E5-ACD7-2AC3C13641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5947BA-06C0-4C80-B139-7DAEB1EBCA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1D0D0F-9466-47C7-85C8-2A2AFC9FEA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700499-060F-4862-AE66-869EC47605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84B45C-3FF4-4C11-9852-DCC7045F3F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796E0F-E4B4-461D-AAD6-2741682903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C34909-7A72-445D-AA45-13503D0682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4C558A-34B4-46E6-B9B6-E432526F91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6B1E5D-F723-4E94-B4D3-514B6710B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10.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 Id="rId4" Type="http://schemas.openxmlformats.org/officeDocument/2006/relationships/image" Target="../media/image1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1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16200002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某年季度部门工作总结</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2024-01-09</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工作完成情况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重点成果与亮点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遇到的问题和解决方案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下一步工作计划</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本季度部门工作总结旨在对部门在某年第一季度的各项工作进行全面的回顾、分析和评价，总结经验教训，为下一季度的工作提供指导和借鉴。</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随着公司业务的不断发展和市场竞争的日益激烈，部门在第一季度面临了诸多挑战和机遇。为了更好地适应市场变化和满足客户需求，部门需要不断优化工作流程、提高工作效率并加强团队协作。</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33612" r="33612"/>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34073" r="34073"/>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15093" r="15093"/>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3819" r="23819"/>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3" name="AutoShape 33"/>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具体包括：销售业绩、市场推广、产品研发、团队协作、客户反馈等方面的内容。</a:t>
            </a:r>
            <a:endParaRPr lang="en-US" sz="1100"/>
          </a:p>
        </p:txBody>
      </p:sp>
      <p:sp>
        <p:nvSpPr>
          <p:cNvPr id="34" name="AutoShape 34"/>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本季度工作总结将涵盖部门的主要工作内容、重点成果、存在的问题与不足、改进措施及未来展望。</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工作完成情况</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任务概述</a:t>
            </a:r>
            <a:endParaRPr lang="en-US" sz="1100"/>
          </a:p>
        </p:txBody>
      </p:sp>
      <p:sp>
        <p:nvSpPr>
          <p:cNvPr id="5" name="AutoShape 5"/>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完成情况</a:t>
            </a:r>
            <a:endParaRPr lang="en-US" sz="1100"/>
          </a:p>
        </p:txBody>
      </p:sp>
      <p:sp>
        <p:nvSpPr>
          <p:cNvPr id="6" name="AutoShape 6"/>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成果与亮点</a:t>
            </a:r>
            <a:endParaRPr lang="en-US" sz="1100"/>
          </a:p>
        </p:txBody>
      </p:sp>
      <p:sp>
        <p:nvSpPr>
          <p:cNvPr id="7" name="AutoShape 7"/>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不足与改进</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任务一完成情况</a:t>
              </a:r>
            </a:p>
          </p:txBody>
        </p:sp>
      </p:grpSp>
      <p:pic>
        <p:nvPicPr>
          <p:cNvPr id="30" name="Picture 30"/>
          <p:cNvPicPr>
            <a:picLocks noChangeAspect="1"/>
          </p:cNvPicPr>
          <p:nvPr/>
        </p:nvPicPr>
        <p:blipFill>
          <a:blip r:embed="rId3"/>
          <a:srcRect t="116" b="116"/>
          <a:stretch>
            <a:fillRect/>
          </a:stretch>
        </p:blipFill>
        <p:spPr>
          <a:xfrm>
            <a:off x="892584" y="1337857"/>
            <a:ext cx="2465519" cy="2459823"/>
          </a:xfrm>
          <a:prstGeom prst="rect">
            <a:avLst/>
          </a:prstGeom>
        </p:spPr>
      </p:pic>
      <p:pic>
        <p:nvPicPr>
          <p:cNvPr id="31" name="Picture 31"/>
          <p:cNvPicPr>
            <a:picLocks noChangeAspect="1"/>
          </p:cNvPicPr>
          <p:nvPr/>
        </p:nvPicPr>
        <p:blipFill>
          <a:blip r:embed="rId4"/>
          <a:srcRect t="116" b="116"/>
          <a:stretch>
            <a:fillRect/>
          </a:stretch>
        </p:blipFill>
        <p:spPr>
          <a:xfrm>
            <a:off x="3570781" y="1337857"/>
            <a:ext cx="2465519" cy="2459823"/>
          </a:xfrm>
          <a:prstGeom prst="rect">
            <a:avLst/>
          </a:prstGeom>
        </p:spPr>
      </p:pic>
      <p:pic>
        <p:nvPicPr>
          <p:cNvPr id="32" name="Picture 32"/>
          <p:cNvPicPr>
            <a:picLocks noChangeAspect="1"/>
          </p:cNvPicPr>
          <p:nvPr/>
        </p:nvPicPr>
        <p:blipFill>
          <a:blip r:embed="rId5"/>
          <a:srcRect l="12413" r="12413"/>
          <a:stretch>
            <a:fillRect/>
          </a:stretch>
        </p:blipFill>
        <p:spPr>
          <a:xfrm>
            <a:off x="6248977" y="1337857"/>
            <a:ext cx="2465519" cy="2459823"/>
          </a:xfrm>
          <a:prstGeom prst="rect">
            <a:avLst/>
          </a:prstGeom>
        </p:spPr>
      </p:pic>
      <p:pic>
        <p:nvPicPr>
          <p:cNvPr id="33" name="Picture 33"/>
          <p:cNvPicPr>
            <a:picLocks noChangeAspect="1"/>
          </p:cNvPicPr>
          <p:nvPr/>
        </p:nvPicPr>
        <p:blipFill>
          <a:blip r:embed="rId6"/>
          <a:srcRect t="116" b="116"/>
          <a:stretch>
            <a:fillRect/>
          </a:stretch>
        </p:blipFill>
        <p:spPr>
          <a:xfrm>
            <a:off x="8927174" y="1337857"/>
            <a:ext cx="2465519" cy="2459823"/>
          </a:xfrm>
          <a:prstGeom prst="rect">
            <a:avLst/>
          </a:prstGeom>
        </p:spPr>
      </p:pic>
      <p:sp>
        <p:nvSpPr>
          <p:cNvPr id="34" name="AutoShape 34"/>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9" name="TextBox 39"/>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40" name="TextBox 40"/>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41" name="TextBox 41"/>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2" name="AutoShape 42"/>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任务一是关于新产品的市场调研，目的是了解目标客户的需求和偏好。</a:t>
            </a:r>
            <a:endParaRPr lang="en-US" sz="1100"/>
          </a:p>
        </p:txBody>
      </p:sp>
      <p:sp>
        <p:nvSpPr>
          <p:cNvPr id="43" name="AutoShape 43"/>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任务一已按计划完成，调研覆盖了目标客户群体，收集了大量有用的数据和反馈。</a:t>
            </a:r>
            <a:endParaRPr lang="en-US" sz="1100"/>
          </a:p>
        </p:txBody>
      </p:sp>
      <p:sp>
        <p:nvSpPr>
          <p:cNvPr id="44" name="AutoShape 44"/>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通过调研，我们发现了一些潜在的市场机会，为后续产品开发和定位提供了重要参考。</a:t>
            </a:r>
            <a:endParaRPr lang="en-US" sz="1100"/>
          </a:p>
        </p:txBody>
      </p:sp>
      <p:sp>
        <p:nvSpPr>
          <p:cNvPr id="45" name="AutoShape 45"/>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部分地区的市场覆盖不够全面，需要进一步完善调研方法。</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1810" r="21810"/>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22588" r="22588"/>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任务二是关于销售渠道的拓展，目标是提高产品在各大平台的销量。</a:t>
            </a:r>
            <a:endParaRPr lang="en-US" sz="1100"/>
          </a:p>
        </p:txBody>
      </p:sp>
      <p:sp>
        <p:nvSpPr>
          <p:cNvPr id="17" name="AutoShape 17"/>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任务概述</a:t>
            </a:r>
            <a:endParaRPr lang="en-US" sz="1100"/>
          </a:p>
        </p:txBody>
      </p:sp>
      <p:sp>
        <p:nvSpPr>
          <p:cNvPr id="18" name="AutoShape 18"/>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任务二已达成预期目标，成功开拓了多个新的销售渠道，并实现了销售量的稳步增长。</a:t>
            </a:r>
            <a:endParaRPr lang="en-US" sz="1100"/>
          </a:p>
        </p:txBody>
      </p:sp>
      <p:sp>
        <p:nvSpPr>
          <p:cNvPr id="19" name="AutoShape 19"/>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完成情况</a:t>
            </a:r>
            <a:endParaRPr lang="en-US" sz="1100"/>
          </a:p>
        </p:txBody>
      </p:sp>
      <p:sp>
        <p:nvSpPr>
          <p:cNvPr id="20" name="AutoShape 20"/>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通过与多家平台的合作，产品曝光率和知名度得到了显著提升。</a:t>
            </a:r>
            <a:endParaRPr lang="en-US" sz="1100"/>
          </a:p>
        </p:txBody>
      </p:sp>
      <p:sp>
        <p:nvSpPr>
          <p:cNvPr id="21" name="AutoShape 21"/>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成果与亮点</a:t>
            </a:r>
            <a:endParaRPr lang="en-US" sz="1100"/>
          </a:p>
        </p:txBody>
      </p:sp>
      <p:sp>
        <p:nvSpPr>
          <p:cNvPr id="22" name="AutoShape 22"/>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部分新渠道的维护和客户关系管理需进一步加强。</a:t>
            </a:r>
            <a:endParaRPr lang="en-US" sz="1100"/>
          </a:p>
        </p:txBody>
      </p:sp>
      <p:sp>
        <p:nvSpPr>
          <p:cNvPr id="23" name="AutoShape 23"/>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不足与改进</a:t>
            </a:r>
            <a:endParaRPr lang="en-US" sz="1100"/>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任务二完成情况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4875" r="14875"/>
          <a:stretch>
            <a:fillRect/>
          </a:stretch>
        </p:blipFill>
        <p:spPr>
          <a:xfrm>
            <a:off x="6416218" y="1873250"/>
            <a:ext cx="2285143" cy="2439670"/>
          </a:xfrm>
          <a:prstGeom prst="rect">
            <a:avLst/>
          </a:prstGeom>
        </p:spPr>
      </p:pic>
      <p:pic>
        <p:nvPicPr>
          <p:cNvPr id="5" name="Picture 5"/>
          <p:cNvPicPr>
            <a:picLocks noChangeAspect="1"/>
          </p:cNvPicPr>
          <p:nvPr/>
        </p:nvPicPr>
        <p:blipFill>
          <a:blip r:embed="rId4"/>
          <a:srcRect l="12863" r="12863"/>
          <a:stretch>
            <a:fillRect/>
          </a:stretch>
        </p:blipFill>
        <p:spPr>
          <a:xfrm>
            <a:off x="705451" y="1873250"/>
            <a:ext cx="2286000" cy="2308332"/>
          </a:xfrm>
          <a:prstGeom prst="rect">
            <a:avLst/>
          </a:prstGeom>
        </p:spPr>
      </p:pic>
      <p:pic>
        <p:nvPicPr>
          <p:cNvPr id="6" name="Picture 6"/>
          <p:cNvPicPr>
            <a:picLocks noChangeAspect="1"/>
          </p:cNvPicPr>
          <p:nvPr/>
        </p:nvPicPr>
        <p:blipFill>
          <a:blip r:embed="rId5"/>
          <a:srcRect l="17083" r="17083"/>
          <a:stretch>
            <a:fillRect/>
          </a:stretch>
        </p:blipFill>
        <p:spPr>
          <a:xfrm>
            <a:off x="9265251" y="1892300"/>
            <a:ext cx="2271183" cy="2420620"/>
          </a:xfrm>
          <a:prstGeom prst="rect">
            <a:avLst/>
          </a:prstGeom>
        </p:spPr>
      </p:pic>
      <p:pic>
        <p:nvPicPr>
          <p:cNvPr id="7" name="Picture 7"/>
          <p:cNvPicPr>
            <a:picLocks noChangeAspect="1"/>
          </p:cNvPicPr>
          <p:nvPr/>
        </p:nvPicPr>
        <p:blipFill>
          <a:blip r:embed="rId6"/>
          <a:srcRect l="23821" r="23821"/>
          <a:stretch>
            <a:fillRect/>
          </a:stretch>
        </p:blipFill>
        <p:spPr>
          <a:xfrm>
            <a:off x="3571418" y="1892300"/>
            <a:ext cx="2266949" cy="2420620"/>
          </a:xfrm>
          <a:prstGeom prst="rect">
            <a:avLst/>
          </a:prstGeom>
        </p:spPr>
      </p:pic>
      <p:grpSp>
        <p:nvGrpSpPr>
          <p:cNvPr id="8" name="Group 8"/>
          <p:cNvGrpSpPr/>
          <p:nvPr/>
        </p:nvGrpSpPr>
        <p:grpSpPr>
          <a:xfrm>
            <a:off x="6416218" y="3460761"/>
            <a:ext cx="2285143" cy="745998"/>
            <a:chOff x="6416218" y="3460761"/>
            <a:chExt cx="2285143" cy="745998"/>
          </a:xfrm>
        </p:grpSpPr>
        <p:sp>
          <p:nvSpPr>
            <p:cNvPr id="9" name="AutoShape 9"/>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416218" y="4197615"/>
            <a:ext cx="2288381" cy="2112169"/>
            <a:chOff x="6416218" y="4197615"/>
            <a:chExt cx="2288381" cy="2112169"/>
          </a:xfrm>
        </p:grpSpPr>
        <p:sp>
          <p:nvSpPr>
            <p:cNvPr id="11" name="AutoShape 11"/>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3460761"/>
            <a:ext cx="2285429" cy="852159"/>
            <a:chOff x="3571418" y="3460761"/>
            <a:chExt cx="2285429" cy="852159"/>
          </a:xfrm>
        </p:grpSpPr>
        <p:sp>
          <p:nvSpPr>
            <p:cNvPr id="13" name="AutoShape 13"/>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3571418" y="4206759"/>
            <a:ext cx="2288096" cy="2103025"/>
            <a:chOff x="3571418" y="4206759"/>
            <a:chExt cx="2288096" cy="2103025"/>
          </a:xfrm>
        </p:grpSpPr>
        <p:sp>
          <p:nvSpPr>
            <p:cNvPr id="15" name="AutoShape 15"/>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3460761"/>
            <a:ext cx="2286000" cy="745998"/>
            <a:chOff x="9265251" y="3460761"/>
            <a:chExt cx="2286000" cy="745998"/>
          </a:xfrm>
        </p:grpSpPr>
        <p:sp>
          <p:nvSpPr>
            <p:cNvPr id="17" name="AutoShape 17"/>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9265251" y="4204473"/>
            <a:ext cx="2286000" cy="2105311"/>
            <a:chOff x="9265251" y="4204473"/>
            <a:chExt cx="2286000" cy="2105311"/>
          </a:xfrm>
        </p:grpSpPr>
        <p:sp>
          <p:nvSpPr>
            <p:cNvPr id="19" name="AutoShape 19"/>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705451" y="3460761"/>
            <a:ext cx="2286000" cy="2849023"/>
            <a:chOff x="705451" y="3460761"/>
            <a:chExt cx="2286000" cy="2849023"/>
          </a:xfrm>
        </p:grpSpPr>
        <p:sp>
          <p:nvSpPr>
            <p:cNvPr id="21" name="AutoShape 21"/>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任务三完成情况</a:t>
              </a:r>
            </a:p>
          </p:txBody>
        </p:sp>
      </p:grpSp>
      <p:grpSp>
        <p:nvGrpSpPr>
          <p:cNvPr id="45" name="Group 45"/>
          <p:cNvGrpSpPr/>
          <p:nvPr/>
        </p:nvGrpSpPr>
        <p:grpSpPr>
          <a:xfrm>
            <a:off x="756455" y="4477571"/>
            <a:ext cx="2164942" cy="1552257"/>
            <a:chOff x="756455" y="4477571"/>
            <a:chExt cx="2164942" cy="1552257"/>
          </a:xfrm>
        </p:grpSpPr>
        <p:sp>
          <p:nvSpPr>
            <p:cNvPr id="46" name="TextBox 46"/>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任务三是关于内部团队建设和培训，旨在提升团队整体执行力和凝聚力。</a:t>
              </a:r>
            </a:p>
          </p:txBody>
        </p:sp>
      </p:grpSp>
      <p:grpSp>
        <p:nvGrpSpPr>
          <p:cNvPr id="47" name="Group 47"/>
          <p:cNvGrpSpPr/>
          <p:nvPr/>
        </p:nvGrpSpPr>
        <p:grpSpPr>
          <a:xfrm>
            <a:off x="3628568" y="4477571"/>
            <a:ext cx="2164942" cy="1552257"/>
            <a:chOff x="3628568" y="4477571"/>
            <a:chExt cx="2164942" cy="1552257"/>
          </a:xfrm>
        </p:grpSpPr>
        <p:sp>
          <p:nvSpPr>
            <p:cNvPr id="48" name="TextBox 4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任务三已按计划实施，组织了多次内部培训和团队建设活动。</a:t>
              </a:r>
            </a:p>
          </p:txBody>
        </p:sp>
      </p:grpSp>
      <p:grpSp>
        <p:nvGrpSpPr>
          <p:cNvPr id="49" name="Group 49"/>
          <p:cNvGrpSpPr/>
          <p:nvPr/>
        </p:nvGrpSpPr>
        <p:grpSpPr>
          <a:xfrm>
            <a:off x="6466794" y="4477571"/>
            <a:ext cx="2164942" cy="1552257"/>
            <a:chOff x="6466794" y="4477571"/>
            <a:chExt cx="2164942" cy="1552257"/>
          </a:xfrm>
        </p:grpSpPr>
        <p:sp>
          <p:nvSpPr>
            <p:cNvPr id="50" name="TextBox 50"/>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团队成员的技能和执行力得到了明显提升，团队氛围更加积极向上。</a:t>
              </a:r>
            </a:p>
          </p:txBody>
        </p:sp>
      </p:grpSp>
      <p:grpSp>
        <p:nvGrpSpPr>
          <p:cNvPr id="51" name="Group 51"/>
          <p:cNvGrpSpPr/>
          <p:nvPr/>
        </p:nvGrpSpPr>
        <p:grpSpPr>
          <a:xfrm>
            <a:off x="9318371" y="4477571"/>
            <a:ext cx="2164942" cy="1552257"/>
            <a:chOff x="9318371" y="4477571"/>
            <a:chExt cx="2164942" cy="1552257"/>
          </a:xfrm>
        </p:grpSpPr>
        <p:sp>
          <p:nvSpPr>
            <p:cNvPr id="52" name="TextBox 52"/>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部分培训内容与实际工作结合不够紧密，需进一步优化培训计划。</a:t>
              </a:r>
            </a:p>
          </p:txBody>
        </p:sp>
      </p:grpSp>
      <p:grpSp>
        <p:nvGrpSpPr>
          <p:cNvPr id="53" name="Group 53"/>
          <p:cNvGrpSpPr/>
          <p:nvPr/>
        </p:nvGrpSpPr>
        <p:grpSpPr>
          <a:xfrm>
            <a:off x="705451" y="3588593"/>
            <a:ext cx="2267763" cy="490334"/>
            <a:chOff x="705451" y="3588593"/>
            <a:chExt cx="2267763" cy="490334"/>
          </a:xfrm>
        </p:grpSpPr>
        <p:sp>
          <p:nvSpPr>
            <p:cNvPr id="54" name="TextBox 54"/>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任务概述</a:t>
              </a:r>
            </a:p>
          </p:txBody>
        </p:sp>
      </p:grpSp>
      <p:grpSp>
        <p:nvGrpSpPr>
          <p:cNvPr id="55" name="Group 55"/>
          <p:cNvGrpSpPr/>
          <p:nvPr/>
        </p:nvGrpSpPr>
        <p:grpSpPr>
          <a:xfrm>
            <a:off x="3628568" y="3588593"/>
            <a:ext cx="2267763" cy="490334"/>
            <a:chOff x="3628568" y="3588593"/>
            <a:chExt cx="2267763" cy="490334"/>
          </a:xfrm>
        </p:grpSpPr>
        <p:sp>
          <p:nvSpPr>
            <p:cNvPr id="56" name="TextBox 56"/>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完成情况</a:t>
              </a:r>
            </a:p>
          </p:txBody>
        </p:sp>
      </p:grpSp>
      <p:grpSp>
        <p:nvGrpSpPr>
          <p:cNvPr id="57" name="Group 57"/>
          <p:cNvGrpSpPr/>
          <p:nvPr/>
        </p:nvGrpSpPr>
        <p:grpSpPr>
          <a:xfrm>
            <a:off x="6433598" y="3588593"/>
            <a:ext cx="2267763" cy="490334"/>
            <a:chOff x="6433598" y="3588593"/>
            <a:chExt cx="2267763" cy="490334"/>
          </a:xfrm>
        </p:grpSpPr>
        <p:sp>
          <p:nvSpPr>
            <p:cNvPr id="58" name="TextBox 58"/>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成果与亮点</a:t>
              </a:r>
            </a:p>
          </p:txBody>
        </p:sp>
      </p:grpSp>
      <p:grpSp>
        <p:nvGrpSpPr>
          <p:cNvPr id="59" name="Group 59"/>
          <p:cNvGrpSpPr/>
          <p:nvPr/>
        </p:nvGrpSpPr>
        <p:grpSpPr>
          <a:xfrm>
            <a:off x="9265251" y="3588593"/>
            <a:ext cx="2267763" cy="490334"/>
            <a:chOff x="9265251" y="3588593"/>
            <a:chExt cx="2267763" cy="490334"/>
          </a:xfrm>
        </p:grpSpPr>
        <p:sp>
          <p:nvSpPr>
            <p:cNvPr id="60" name="TextBox 60"/>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不足与改进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重点成果与亮点</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12500" r="12500"/>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显著提升客户满意度</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通过优化客户服务流程和提升服务质量，本季度客户满意度提升了20%，客户投诉率下降了15%。</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重点成果一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超额完成销售目标</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在全体销售团队的共同努力下，本季度销售额比去年同期增长了30%，成功超越了设定的销售目标。</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重点成果二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高效的项目执行能力</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本季度成功交付了5个重要项目，项目按时完成率达到了95%，获得了客户的高度评价和赞扬。</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重点成果三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遇到的问题和解决方案</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04</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https://d.book118.com/167162000023006043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2024-09-16T20:25:12.104</cp:lastPrinted>
  <dcterms:created xsi:type="dcterms:W3CDTF">2024-09-16T12:25:12Z</dcterms:created>
  <dcterms:modified xsi:type="dcterms:W3CDTF">2024-09-16T12:25:14Z</dcterms:modified>
</cp:coreProperties>
</file>