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71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9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1E30B1-1C81-4D8B-AEDE-C8AD00639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B25C2-28FE-4B02-A7EE-089AE4B39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9B8C36-DC2D-4343-8C2F-4C833457D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121CD9-444A-4F63-A15C-227BB50DA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9D37F1-2620-4A98-BE0A-B6D50B1F89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9CEF45-471E-4023-B177-215D99CB1B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C635DC-76B8-4BA7-809F-6EB5921918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CAEEB9-5EE3-4F3E-9879-CED2F547B6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D85700-B559-4457-98A2-DD8375727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AE30B-A42D-4D97-BD20-C0E83C80B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DB4DB-F932-45DD-AFD8-BC9D03A7A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7709" r:id="rId2"/>
    <p:sldLayoutId id="2147487710" r:id="rId3"/>
    <p:sldLayoutId id="2147487711" r:id="rId4"/>
    <p:sldLayoutId id="2147487712" r:id="rId5"/>
    <p:sldLayoutId id="2147487713" r:id="rId6"/>
    <p:sldLayoutId id="2147487714" r:id="rId7"/>
    <p:sldLayoutId id="2147487715" r:id="rId8"/>
    <p:sldLayoutId id="2147487716" r:id="rId9"/>
    <p:sldLayoutId id="2147487717" r:id="rId10"/>
    <p:sldLayoutId id="2147487718" r:id="rId11"/>
  </p:sldLayoutIdLst>
  <p:transition/>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14" Type="http://schemas.openxmlformats.org/officeDocument/2006/relationships/tags" Target="../tags/tag188.xml" /><Relationship Id="rId15" Type="http://schemas.openxmlformats.org/officeDocument/2006/relationships/tags" Target="../tags/tag189.xml" /><Relationship Id="rId16" Type="http://schemas.openxmlformats.org/officeDocument/2006/relationships/tags" Target="../tags/tag190.xml" /><Relationship Id="rId17" Type="http://schemas.openxmlformats.org/officeDocument/2006/relationships/tags" Target="../tags/tag191.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510106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市场营销教学反思总结</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稻壳公司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市场营销教学回顾</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市场营销教学中的亮点</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市场营销教学中的不足</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市场营销教学改进建议</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未来市场营销教学展望</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市场营销教学回顾</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教学内容概览</a:t>
            </a:r>
            <a:endParaRPr lang="zh-CN" altLang="en-US"/>
          </a:p>
        </p:txBody>
      </p:sp>
      <p:sp>
        <p:nvSpPr>
          <p:cNvPr id="1048904" name="矩形: 圆角 4"/>
          <p:cNvSpPr/>
          <p:nvPr>
            <p:custDataLst>
              <p:tags r:id="rId2"/>
            </p:custDataLst>
          </p:nvPr>
        </p:nvSpPr>
        <p:spPr>
          <a:xfrm>
            <a:off x="838200" y="3290466"/>
            <a:ext cx="2456181"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06" name="正文"/>
          <p:cNvSpPr txBox="1"/>
          <p:nvPr>
            <p:custDataLst>
              <p:tags r:id="rId3"/>
            </p:custDataLst>
          </p:nvPr>
        </p:nvSpPr>
        <p:spPr>
          <a:xfrm>
            <a:off x="1001124" y="3487561"/>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市场营销基础理论</a:t>
            </a:r>
            <a:endParaRPr lang="zh-CN" altLang="en-US" sz="1600" spc="150">
              <a:solidFill>
                <a:schemeClr val="tx1"/>
              </a:solidFill>
              <a:latin typeface="+mn-ea"/>
            </a:endParaRPr>
          </a:p>
        </p:txBody>
      </p:sp>
      <p:sp>
        <p:nvSpPr>
          <p:cNvPr id="1048908" name="矩形: 圆角 4"/>
          <p:cNvSpPr/>
          <p:nvPr>
            <p:custDataLst>
              <p:tags r:id="rId4"/>
            </p:custDataLst>
          </p:nvPr>
        </p:nvSpPr>
        <p:spPr>
          <a:xfrm>
            <a:off x="8898350" y="329107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10" name="正文"/>
          <p:cNvSpPr txBox="1"/>
          <p:nvPr>
            <p:custDataLst>
              <p:tags r:id="rId5"/>
            </p:custDataLst>
          </p:nvPr>
        </p:nvSpPr>
        <p:spPr>
          <a:xfrm>
            <a:off x="9061273" y="348817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销售渠道建设与管理</a:t>
            </a:r>
            <a:endParaRPr lang="zh-CN" altLang="en-US" sz="1600" spc="150">
              <a:solidFill>
                <a:schemeClr val="tx1"/>
              </a:solidFill>
              <a:latin typeface="+mn-ea"/>
            </a:endParaRPr>
          </a:p>
        </p:txBody>
      </p:sp>
      <p:sp>
        <p:nvSpPr>
          <p:cNvPr id="1048912" name="矩形: 圆角 4"/>
          <p:cNvSpPr/>
          <p:nvPr>
            <p:custDataLst>
              <p:tags r:id="rId6"/>
            </p:custDataLst>
          </p:nvPr>
        </p:nvSpPr>
        <p:spPr>
          <a:xfrm>
            <a:off x="3524917" y="329168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14" name="正文"/>
          <p:cNvSpPr txBox="1"/>
          <p:nvPr>
            <p:custDataLst>
              <p:tags r:id="rId7"/>
            </p:custDataLst>
          </p:nvPr>
        </p:nvSpPr>
        <p:spPr>
          <a:xfrm>
            <a:off x="3688451" y="348878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营销策略制定与执行</a:t>
            </a:r>
            <a:endParaRPr lang="zh-CN" altLang="en-US" sz="1600" spc="150">
              <a:solidFill>
                <a:schemeClr val="tx1"/>
              </a:solidFill>
              <a:latin typeface="+mn-ea"/>
            </a:endParaRPr>
          </a:p>
        </p:txBody>
      </p:sp>
      <p:sp>
        <p:nvSpPr>
          <p:cNvPr id="1048916" name="矩形: 圆角 4"/>
          <p:cNvSpPr/>
          <p:nvPr>
            <p:custDataLst>
              <p:tags r:id="rId8"/>
            </p:custDataLst>
          </p:nvPr>
        </p:nvSpPr>
        <p:spPr>
          <a:xfrm>
            <a:off x="6211633" y="329229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8918" name="正文"/>
          <p:cNvSpPr txBox="1"/>
          <p:nvPr>
            <p:custDataLst>
              <p:tags r:id="rId9"/>
            </p:custDataLst>
          </p:nvPr>
        </p:nvSpPr>
        <p:spPr>
          <a:xfrm>
            <a:off x="6374557" y="348939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品牌管理与推广</a:t>
            </a:r>
            <a:endParaRPr lang="zh-CN" altLang="en-US" sz="1600" spc="150">
              <a:solidFill>
                <a:schemeClr val="tx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52" name="标题 1"/>
          <p:cNvSpPr>
            <a:spLocks noGrp="1"/>
          </p:cNvSpPr>
          <p:nvPr>
            <p:ph type="title"/>
          </p:nvPr>
        </p:nvSpPr>
        <p:spPr/>
        <p:txBody>
          <a:bodyPr/>
          <a:lstStyle/>
          <a:p>
            <a:r>
              <a:rPr lang="zh-CN" altLang="en-US"/>
              <a:t>教学方法分析</a:t>
            </a:r>
            <a:endParaRPr lang="zh-CN" altLang="en-US"/>
          </a:p>
        </p:txBody>
      </p:sp>
      <p:sp>
        <p:nvSpPr>
          <p:cNvPr id="104895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案例教学法：通过分析实际案例，帮助学生理解市场营销理论和实践</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角色扮演法：让学生扮演不同角色，模拟市场营销情境，提高实际操作能力</a:t>
            </a:r>
            <a:endParaRPr err="1">
              <a:solidFill>
                <a:schemeClr val="tx1">
                  <a:lumMod val="75000"/>
                  <a:lumOff val="25000"/>
                </a:schemeClr>
              </a:solidFill>
              <a:latin typeface="+mn-ea"/>
              <a:ea typeface="+mn-ea"/>
              <a:cs typeface="+mn-ea"/>
              <a:sym typeface="+mn-lt"/>
            </a:endParaRPr>
          </a:p>
        </p:txBody>
      </p:sp>
      <p:sp>
        <p:nvSpPr>
          <p:cNvPr id="104897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8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多媒体教学法：利用多媒体资源，如视频、图片等，丰富教学手段，提高学生的学习兴趣</a:t>
            </a:r>
            <a:endParaRPr sz="2000" err="1">
              <a:solidFill>
                <a:schemeClr val="tx1">
                  <a:lumMod val="75000"/>
                  <a:lumOff val="25000"/>
                </a:schemeClr>
              </a:solidFill>
              <a:latin typeface="+mn-ea"/>
              <a:ea typeface="+mn-ea"/>
              <a:cs typeface="+mn-ea"/>
              <a:sym typeface="+mn-lt"/>
            </a:endParaRPr>
          </a:p>
        </p:txBody>
      </p:sp>
      <p:sp>
        <p:nvSpPr>
          <p:cNvPr id="10489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互动讨论法：组织学生进行小组讨论，激发思维，加深对知识点的理解</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26" name="标题 1"/>
          <p:cNvSpPr>
            <a:spLocks noGrp="1"/>
          </p:cNvSpPr>
          <p:nvPr>
            <p:ph type="title"/>
          </p:nvPr>
        </p:nvSpPr>
        <p:spPr/>
        <p:txBody>
          <a:bodyPr/>
          <a:lstStyle/>
          <a:p>
            <a:r>
              <a:rPr lang="zh-CN" altLang="en-US"/>
              <a:t>教学效果评估</a:t>
            </a:r>
            <a:endParaRPr lang="zh-CN" altLang="en-US"/>
          </a:p>
        </p:txBody>
      </p:sp>
      <p:sp>
        <p:nvSpPr>
          <p:cNvPr id="104902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3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学生反馈：对教学方法和内容的评价</a:t>
            </a:r>
            <a:endParaRPr lang="zh-CN" altLang="en-US" sz="2000" spc="150">
              <a:solidFill>
                <a:schemeClr val="tx1">
                  <a:lumMod val="75000"/>
                  <a:lumOff val="25000"/>
                </a:schemeClr>
              </a:solidFill>
              <a:latin typeface="+mn-ea"/>
              <a:sym typeface="+mn-ea"/>
            </a:endParaRPr>
          </a:p>
        </p:txBody>
      </p:sp>
      <p:sp>
        <p:nvSpPr>
          <p:cNvPr id="104903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3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3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考试成绩：评估学生对市场营销知识的掌握程度</a:t>
            </a:r>
            <a:endParaRPr lang="zh-CN" altLang="en-US" sz="2000" spc="150">
              <a:solidFill>
                <a:schemeClr val="tx1">
                  <a:lumMod val="75000"/>
                  <a:lumOff val="25000"/>
                </a:schemeClr>
              </a:solidFill>
              <a:latin typeface="+mn-ea"/>
              <a:sym typeface="+mn-ea"/>
            </a:endParaRPr>
          </a:p>
        </p:txBody>
      </p:sp>
      <p:sp>
        <p:nvSpPr>
          <p:cNvPr id="104903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4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4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课堂参与度：观察学生在课堂上的表现和参与度</a:t>
            </a:r>
            <a:endParaRPr lang="zh-CN" altLang="en-US" sz="2000" spc="150">
              <a:solidFill>
                <a:schemeClr val="tx1">
                  <a:lumMod val="75000"/>
                  <a:lumOff val="25000"/>
                </a:schemeClr>
              </a:solidFill>
              <a:latin typeface="+mn-ea"/>
              <a:sym typeface="+mn-ea"/>
            </a:endParaRPr>
          </a:p>
        </p:txBody>
      </p:sp>
      <p:sp>
        <p:nvSpPr>
          <p:cNvPr id="104904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4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4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实际应用能力：评估学生将所学知识应用于实际问题的能力</a:t>
            </a:r>
            <a:endParaRPr lang="zh-CN" altLang="en-US" sz="2000" spc="150">
              <a:solidFill>
                <a:schemeClr val="tx1">
                  <a:lumMod val="75000"/>
                  <a:lumOff val="25000"/>
                </a:schemeClr>
              </a:solidFill>
              <a:latin typeface="+mn-ea"/>
              <a:sym typeface="+mn-ea"/>
            </a:endParaRPr>
          </a:p>
        </p:txBody>
      </p:sp>
      <p:sp>
        <p:nvSpPr>
          <p:cNvPr id="104905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84" name="标题"/>
          <p:cNvSpPr>
            <a:spLocks noGrp="1"/>
          </p:cNvSpPr>
          <p:nvPr>
            <p:ph type="title"/>
            <p:custDataLst>
              <p:tags r:id="rId2"/>
            </p:custDataLst>
          </p:nvPr>
        </p:nvSpPr>
        <p:spPr>
          <a:xfrm>
            <a:off x="825361" y="3133103"/>
            <a:ext cx="6367550" cy="1743697"/>
          </a:xfrm>
        </p:spPr>
        <p:txBody>
          <a:bodyPr/>
          <a:lstStyle/>
          <a:p>
            <a:r>
              <a:rPr lang="zh-CN" altLang="en-US"/>
              <a:t>市场营销教学中的亮点</a:t>
            </a:r>
            <a:endParaRPr lang="zh-CN" altLang="en-US"/>
          </a:p>
        </p:txBody>
      </p:sp>
      <p:sp>
        <p:nvSpPr>
          <p:cNvPr id="1049086"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36" name="标题 1"/>
          <p:cNvSpPr>
            <a:spLocks noGrp="1"/>
          </p:cNvSpPr>
          <p:nvPr>
            <p:ph type="title"/>
          </p:nvPr>
        </p:nvSpPr>
        <p:spPr/>
        <p:txBody>
          <a:bodyPr/>
          <a:lstStyle/>
          <a:p>
            <a:r>
              <a:rPr lang="zh-CN" altLang="en-US"/>
              <a:t>成功案例分享</a:t>
            </a:r>
            <a:endParaRPr lang="zh-CN" altLang="en-US"/>
          </a:p>
        </p:txBody>
      </p:sp>
      <p:sp>
        <p:nvSpPr>
          <p:cNvPr id="104913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案例名称：某品牌的市场营销策略</a:t>
            </a:r>
            <a:endParaRPr lang="zh-CN" altLang="en-US" sz="2000" spc="150">
              <a:solidFill>
                <a:schemeClr val="tx1">
                  <a:lumMod val="85000"/>
                  <a:lumOff val="15000"/>
                </a:schemeClr>
              </a:solidFill>
              <a:latin typeface="+mn-ea"/>
              <a:sym typeface="+mn-ea"/>
            </a:endParaRPr>
          </a:p>
        </p:txBody>
      </p:sp>
      <p:sp>
        <p:nvSpPr>
          <p:cNvPr id="104914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案例描述：该品牌通过精准定位目标受众，制定了一系列有效的营销策略，实现了销售额的大幅增长</a:t>
            </a:r>
            <a:endParaRPr lang="zh-CN" altLang="en-US" sz="2000" spc="150">
              <a:solidFill>
                <a:schemeClr val="tx1">
                  <a:lumMod val="85000"/>
                  <a:lumOff val="15000"/>
                </a:schemeClr>
              </a:solidFill>
              <a:latin typeface="+mn-ea"/>
              <a:sym typeface="+mn-ea"/>
            </a:endParaRPr>
          </a:p>
        </p:txBody>
      </p:sp>
      <p:sp>
        <p:nvSpPr>
          <p:cNvPr id="104915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案例分析：该案例成功的关键在于对市场需求的精准把握和对消费者心理的深入了解，通过创新的营销手段吸引目标受众的关注和购买欲望</a:t>
            </a:r>
            <a:endParaRPr lang="zh-CN" altLang="en-US" sz="2000" spc="150">
              <a:solidFill>
                <a:schemeClr val="tx1">
                  <a:lumMod val="85000"/>
                  <a:lumOff val="15000"/>
                </a:schemeClr>
              </a:solidFill>
              <a:latin typeface="+mn-ea"/>
              <a:sym typeface="+mn-ea"/>
            </a:endParaRPr>
          </a:p>
        </p:txBody>
      </p:sp>
      <p:sp>
        <p:nvSpPr>
          <p:cNvPr id="104915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案例总结：该案例为市场营销教学提供了宝贵的经验，有助于学生深入理解市场营销策略的制定和实施过程</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94" name="标题 1"/>
          <p:cNvSpPr>
            <a:spLocks noGrp="1"/>
          </p:cNvSpPr>
          <p:nvPr>
            <p:ph type="title"/>
          </p:nvPr>
        </p:nvSpPr>
        <p:spPr/>
        <p:txBody>
          <a:bodyPr/>
          <a:lstStyle/>
          <a:p>
            <a:r>
              <a:rPr lang="zh-CN" altLang="en-US"/>
              <a:t>优秀学生表现</a:t>
            </a:r>
            <a:endParaRPr lang="zh-CN" altLang="en-US"/>
          </a:p>
        </p:txBody>
      </p:sp>
      <p:sp>
        <p:nvSpPr>
          <p:cNvPr id="104919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9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积极参与课堂讨论，提出有见地的观点和建议</a:t>
            </a:r>
            <a:endParaRPr lang="zh-CN" altLang="en-US" sz="2000" spc="150">
              <a:solidFill>
                <a:schemeClr val="tx1">
                  <a:lumMod val="75000"/>
                  <a:lumOff val="25000"/>
                </a:schemeClr>
              </a:solidFill>
              <a:latin typeface="+mn-ea"/>
              <a:sym typeface="+mn-ea"/>
            </a:endParaRPr>
          </a:p>
        </p:txBody>
      </p:sp>
      <p:sp>
        <p:nvSpPr>
          <p:cNvPr id="104920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0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0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主动分享自己的经验和案例，为课堂增添生动素材</a:t>
            </a:r>
            <a:endParaRPr lang="zh-CN" altLang="en-US" sz="2000" spc="150">
              <a:solidFill>
                <a:schemeClr val="tx1">
                  <a:lumMod val="75000"/>
                  <a:lumOff val="25000"/>
                </a:schemeClr>
              </a:solidFill>
              <a:latin typeface="+mn-ea"/>
              <a:sym typeface="+mn-ea"/>
            </a:endParaRPr>
          </a:p>
        </p:txBody>
      </p:sp>
      <p:sp>
        <p:nvSpPr>
          <p:cNvPr id="104920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0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团队合作意识强，能够有效地与同学协作完成任务</a:t>
            </a:r>
            <a:endParaRPr lang="zh-CN" altLang="en-US" sz="2000" spc="150">
              <a:solidFill>
                <a:schemeClr val="tx1">
                  <a:lumMod val="75000"/>
                  <a:lumOff val="25000"/>
                </a:schemeClr>
              </a:solidFill>
              <a:latin typeface="+mn-ea"/>
              <a:sym typeface="+mn-ea"/>
            </a:endParaRPr>
          </a:p>
        </p:txBody>
      </p:sp>
      <p:sp>
        <p:nvSpPr>
          <p:cNvPr id="104921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1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1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对市场营销理论和实践有浓厚的兴趣，不断深入学习和探索</a:t>
            </a:r>
            <a:endParaRPr lang="zh-CN" altLang="en-US" sz="2000" spc="150">
              <a:solidFill>
                <a:schemeClr val="tx1">
                  <a:lumMod val="75000"/>
                  <a:lumOff val="25000"/>
                </a:schemeClr>
              </a:solidFill>
              <a:latin typeface="+mn-ea"/>
              <a:sym typeface="+mn-ea"/>
            </a:endParaRPr>
          </a:p>
        </p:txBody>
      </p:sp>
      <p:sp>
        <p:nvSpPr>
          <p:cNvPr id="104921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52" name="标题 1"/>
          <p:cNvSpPr>
            <a:spLocks noGrp="1"/>
          </p:cNvSpPr>
          <p:nvPr>
            <p:ph type="title"/>
          </p:nvPr>
        </p:nvSpPr>
        <p:spPr/>
        <p:txBody>
          <a:bodyPr/>
          <a:lstStyle/>
          <a:p>
            <a:r>
              <a:rPr lang="zh-CN" altLang="en-US"/>
              <a:t>有效的教学策略</a:t>
            </a:r>
            <a:endParaRPr lang="zh-CN" altLang="en-US"/>
          </a:p>
        </p:txBody>
      </p:sp>
      <p:sp>
        <p:nvSpPr>
          <p:cNvPr id="104925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角色扮演：让学生模拟真实场景进行市场营销实践操作</a:t>
            </a:r>
            <a:endParaRPr lang="en-US" altLang="zh-CN">
              <a:solidFill>
                <a:schemeClr val="dk1">
                  <a:lumMod val="80000"/>
                  <a:lumOff val="20000"/>
                </a:schemeClr>
              </a:solidFill>
              <a:latin typeface="+mn-ea"/>
              <a:sym typeface="+mn-ea"/>
            </a:endParaRPr>
          </a:p>
        </p:txBody>
      </p:sp>
      <p:sp>
        <p:nvSpPr>
          <p:cNvPr id="104926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案例分析：通过实际案例引导学生理解市场营销理论</a:t>
            </a:r>
            <a:endParaRPr lang="zh-CN" altLang="en-US">
              <a:solidFill>
                <a:schemeClr val="dk1">
                  <a:lumMod val="80000"/>
                  <a:lumOff val="20000"/>
                </a:schemeClr>
              </a:solidFill>
              <a:latin typeface="+mn-ea"/>
              <a:sym typeface="+mn-ea"/>
            </a:endParaRPr>
          </a:p>
        </p:txBody>
      </p:sp>
      <p:sp>
        <p:nvSpPr>
          <p:cNvPr id="104927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互动讨论：鼓励学生积极参与课堂讨论，提高思维活跃度</a:t>
            </a:r>
            <a:endParaRPr lang="zh-CN" altLang="en-US">
              <a:solidFill>
                <a:schemeClr val="dk1">
                  <a:lumMod val="80000"/>
                  <a:lumOff val="20000"/>
                </a:schemeClr>
              </a:solidFill>
              <a:latin typeface="+mn-ea"/>
              <a:sym typeface="+mn-ea"/>
            </a:endParaRPr>
          </a:p>
        </p:txBody>
      </p:sp>
      <p:sp>
        <p:nvSpPr>
          <p:cNvPr id="104927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数据分析：培养学生运用数据分析能力，提升市场洞察力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18" name="标题"/>
          <p:cNvSpPr>
            <a:spLocks noGrp="1"/>
          </p:cNvSpPr>
          <p:nvPr>
            <p:ph type="title"/>
            <p:custDataLst>
              <p:tags r:id="rId2"/>
            </p:custDataLst>
          </p:nvPr>
        </p:nvSpPr>
        <p:spPr>
          <a:xfrm>
            <a:off x="825361" y="3133103"/>
            <a:ext cx="6367550" cy="1743697"/>
          </a:xfrm>
        </p:spPr>
        <p:txBody>
          <a:bodyPr/>
          <a:lstStyle/>
          <a:p>
            <a:r>
              <a:rPr lang="zh-CN" altLang="en-US"/>
              <a:t>市场营销教学中的不足</a:t>
            </a:r>
            <a:endParaRPr lang="zh-CN" altLang="en-US"/>
          </a:p>
        </p:txBody>
      </p:sp>
      <p:sp>
        <p:nvSpPr>
          <p:cNvPr id="1049320"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https://d.book118.com/168005101064006037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51.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94.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9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15</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Calibri Light</vt:lpstr>
      <vt:lpstr>宋体</vt:lpstr>
      <vt:lpstr>Office Theme</vt:lpstr>
      <vt:lpstr>市场营销教学反思总结</vt:lpstr>
      <vt:lpstr>目录</vt:lpstr>
      <vt:lpstr>添加章节标题</vt:lpstr>
      <vt:lpstr>市场营销教学回顾</vt:lpstr>
      <vt:lpstr>PowerPoint Presentation</vt:lpstr>
      <vt:lpstr>教学内容概览</vt:lpstr>
      <vt:lpstr>教学方法分析</vt:lpstr>
      <vt:lpstr>教学效果评估</vt:lpstr>
      <vt:lpstr>市场营销教学中的亮点</vt:lpstr>
      <vt:lpstr>PowerPoint Presentation</vt:lpstr>
      <vt:lpstr>成功案例分享</vt:lpstr>
      <vt:lpstr>优秀学生表现</vt:lpstr>
      <vt:lpstr>有效的教学策略</vt:lpstr>
      <vt:lpstr>市场营销教学中的不足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2024-09-17T07:58:22.423</cp:lastPrinted>
  <dcterms:created xsi:type="dcterms:W3CDTF">2024-09-16T23:58:22Z</dcterms:created>
  <dcterms:modified xsi:type="dcterms:W3CDTF">2024-09-16T23:58:24Z</dcterms:modified>
</cp:coreProperties>
</file>