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1" r:id="rId44"/>
  </p:sldIdLst>
  <p:sldSz cx="9334500" cy="70485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tags" Target="tags/tag1.xml" /><Relationship Id="rId46" Type="http://schemas.openxmlformats.org/officeDocument/2006/relationships/presProps" Target="presProps.xml" /><Relationship Id="rId47" Type="http://schemas.openxmlformats.org/officeDocument/2006/relationships/viewProps" Target="viewProps.xml" /><Relationship Id="rId48" Type="http://schemas.openxmlformats.org/officeDocument/2006/relationships/theme" Target="theme/theme1.xml" /><Relationship Id="rId49"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342DCD-0A37-4E4D-83AA-2637EEA92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796E00-3B82-4F18-94DA-EBC074203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AE7BBC-2107-481D-A6DF-A61BFB1A8A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F615BF-4462-481E-A888-D64743C008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D389C0-76C4-413F-A469-BE475F0D73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76A8EA-2421-4230-9034-33627D8121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AE7409-FC68-479A-9680-BD64168382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7A958B-CB24-4679-B0E4-335C5AE045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EE11E5-2093-4CE5-950F-EBCB7EDD60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678AC2-8E38-4F81-852A-923EC08913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C72E7-D613-497C-9F91-C0531FB1C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700087" y="2185035"/>
            <a:ext cx="7934325" cy="1480185"/>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400175" y="3947160"/>
            <a:ext cx="6534150" cy="1762125"/>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900" b="0" i="0">
                <a:solidFill>
                  <a:schemeClr val="tx1"/>
                </a:solidFill>
                <a:latin typeface="Arial"/>
                <a:cs typeface="Arial"/>
              </a:defRPr>
            </a:lvl1pPr>
          </a:lstStyle>
          <a:p>
            <a:pPr marL="69850">
              <a:lnSpc>
                <a:spcPct val="100000"/>
              </a:lnSpc>
              <a:spcBef>
                <a:spcPts val="15"/>
              </a:spcBef>
            </a:pPr>
            <a:fld id="{81D60167-4931-47E6-BA6A-407CBD079E47}" type="slidenum">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900" b="0" i="0">
                <a:solidFill>
                  <a:schemeClr val="tx1"/>
                </a:solidFill>
                <a:latin typeface="Arial"/>
                <a:cs typeface="Arial"/>
              </a:defRPr>
            </a:lvl1pPr>
          </a:lstStyle>
          <a:p>
            <a:pPr marL="69850">
              <a:lnSpc>
                <a:spcPct val="100000"/>
              </a:lnSpc>
              <a:spcBef>
                <a:spcPts val="15"/>
              </a:spcBef>
            </a:pPr>
            <a:fld id="{81D60167-4931-47E6-BA6A-407CBD079E47}" type="slidenum">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xfrm>
      </p:grpSpPr>
      <p:sp>
        <p:nvSpPr>
          <p:cNvPr id="16" name="bg object 16"/>
          <p:cNvSpPr/>
          <p:nvPr/>
        </p:nvSpPr>
        <p:spPr>
          <a:xfrm>
            <a:off x="0" y="752475"/>
            <a:ext cx="9334500" cy="19050"/>
          </a:xfrm>
          <a:custGeom>
            <a:rect l="l" t="t" r="r" b="b"/>
            <a:pathLst>
              <a:path w="9334500" h="19050">
                <a:moveTo>
                  <a:pt x="0" y="0"/>
                </a:moveTo>
                <a:lnTo>
                  <a:pt x="9334500" y="0"/>
                </a:lnTo>
                <a:lnTo>
                  <a:pt x="9334500" y="19050"/>
                </a:lnTo>
                <a:lnTo>
                  <a:pt x="0" y="19050"/>
                </a:lnTo>
                <a:lnTo>
                  <a:pt x="0" y="0"/>
                </a:lnTo>
                <a:close/>
              </a:path>
            </a:pathLst>
          </a:custGeom>
          <a:solidFill>
            <a:srgbClr val="000000"/>
          </a:solidFill>
        </p:spPr>
        <p:txBody>
          <a:bodyPr wrap="square" lIns="0" tIns="0" rIns="0" bIns="0" rtlCol="0"/>
          <a:lstStyle/>
          <a:p/>
        </p:txBody>
      </p:sp>
      <p:pic>
        <p:nvPicPr>
          <p:cNvPr id="17" name="bg object 17"/>
          <p:cNvPicPr/>
          <p:nvPr/>
        </p:nvPicPr>
        <p:blipFill>
          <a:blip r:embed="rId1"/>
          <a:stretch>
            <a:fillRect/>
          </a:stretch>
        </p:blipFill>
        <p:spPr>
          <a:xfrm>
            <a:off x="6950075" y="271462"/>
            <a:ext cx="755650" cy="412750"/>
          </a:xfrm>
          <a:prstGeom prst="rect">
            <a:avLst/>
          </a:prstGeom>
        </p:spPr>
      </p:pic>
      <p:pic>
        <p:nvPicPr>
          <p:cNvPr id="18" name="bg object 18"/>
          <p:cNvPicPr/>
          <p:nvPr/>
        </p:nvPicPr>
        <p:blipFill>
          <a:blip r:embed="rId2"/>
          <a:stretch>
            <a:fillRect/>
          </a:stretch>
        </p:blipFill>
        <p:spPr>
          <a:xfrm>
            <a:off x="7899400" y="368300"/>
            <a:ext cx="1130300" cy="301625"/>
          </a:xfrm>
          <a:prstGeom prst="rect">
            <a:avLst/>
          </a:prstGeom>
        </p:spPr>
      </p:pic>
      <p:sp>
        <p:nvSpPr>
          <p:cNvPr id="19" name="bg object 19"/>
          <p:cNvSpPr/>
          <p:nvPr/>
        </p:nvSpPr>
        <p:spPr>
          <a:xfrm>
            <a:off x="5397500" y="3100387"/>
            <a:ext cx="3308350" cy="3479800"/>
          </a:xfrm>
          <a:custGeom>
            <a:rect l="l" t="t" r="r" b="b"/>
            <a:pathLst>
              <a:path w="3308350" h="3479800">
                <a:moveTo>
                  <a:pt x="3308350" y="0"/>
                </a:moveTo>
                <a:lnTo>
                  <a:pt x="547730" y="0"/>
                </a:lnTo>
                <a:lnTo>
                  <a:pt x="0" y="1739899"/>
                </a:lnTo>
                <a:lnTo>
                  <a:pt x="547730" y="3479799"/>
                </a:lnTo>
                <a:lnTo>
                  <a:pt x="3308350" y="3479799"/>
                </a:lnTo>
                <a:lnTo>
                  <a:pt x="3308350" y="0"/>
                </a:lnTo>
                <a:close/>
              </a:path>
            </a:pathLst>
          </a:custGeom>
          <a:ln w="6350">
            <a:solidFill>
              <a:srgbClr val="000000"/>
            </a:solidFill>
          </a:ln>
        </p:spPr>
        <p:txBody>
          <a:bodyPr wrap="square" lIns="0" tIns="0" rIns="0" bIns="0" rtlCol="0"/>
          <a:lstStyle/>
          <a:p/>
        </p:txBody>
      </p:sp>
      <p:sp>
        <p:nvSpPr>
          <p:cNvPr id="20" name="bg object 20"/>
          <p:cNvSpPr/>
          <p:nvPr/>
        </p:nvSpPr>
        <p:spPr>
          <a:xfrm>
            <a:off x="649287" y="3087687"/>
            <a:ext cx="3308350" cy="3479800"/>
          </a:xfrm>
          <a:custGeom>
            <a:rect l="l" t="t" r="r" b="b"/>
            <a:pathLst>
              <a:path w="3308350" h="3479800">
                <a:moveTo>
                  <a:pt x="0" y="0"/>
                </a:moveTo>
                <a:lnTo>
                  <a:pt x="2760620" y="0"/>
                </a:lnTo>
                <a:lnTo>
                  <a:pt x="3308350" y="1739899"/>
                </a:lnTo>
                <a:lnTo>
                  <a:pt x="2760620" y="3479799"/>
                </a:lnTo>
                <a:lnTo>
                  <a:pt x="0" y="3479799"/>
                </a:lnTo>
                <a:lnTo>
                  <a:pt x="0" y="0"/>
                </a:lnTo>
                <a:close/>
              </a:path>
            </a:pathLst>
          </a:custGeom>
          <a:ln w="6350">
            <a:solidFill>
              <a:srgbClr val="000000"/>
            </a:solidFill>
          </a:ln>
        </p:spPr>
        <p:txBody>
          <a:bodyPr wrap="square" lIns="0" tIns="0" rIns="0" bIns="0" rtlCol="0"/>
          <a:lstStyle/>
          <a:p/>
        </p:txBody>
      </p:sp>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66725" y="1621155"/>
            <a:ext cx="4060507" cy="465201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807267" y="1621155"/>
            <a:ext cx="4060507" cy="465201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900" b="0" i="0">
                <a:solidFill>
                  <a:schemeClr val="tx1"/>
                </a:solidFill>
                <a:latin typeface="Arial"/>
                <a:cs typeface="Arial"/>
              </a:defRPr>
            </a:lvl1pPr>
          </a:lstStyle>
          <a:p>
            <a:pPr marL="69850">
              <a:lnSpc>
                <a:spcPct val="100000"/>
              </a:lnSpc>
              <a:spcBef>
                <a:spcPts val="15"/>
              </a:spcBef>
            </a:pPr>
            <a:fld id="{81D60167-4931-47E6-BA6A-407CBD079E47}" type="slidenum">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g object 16"/>
          <p:cNvSpPr/>
          <p:nvPr/>
        </p:nvSpPr>
        <p:spPr>
          <a:xfrm>
            <a:off x="0" y="773112"/>
            <a:ext cx="9336405" cy="0"/>
          </a:xfrm>
          <a:custGeom>
            <a:rect l="l" t="t" r="r" b="b"/>
            <a:pathLst>
              <a:path w="9336405">
                <a:moveTo>
                  <a:pt x="0" y="0"/>
                </a:moveTo>
                <a:lnTo>
                  <a:pt x="9336088" y="0"/>
                </a:lnTo>
              </a:path>
            </a:pathLst>
          </a:custGeom>
          <a:ln w="19050">
            <a:solidFill>
              <a:srgbClr val="000000"/>
            </a:solidFill>
          </a:ln>
        </p:spPr>
        <p:txBody>
          <a:bodyPr wrap="square" lIns="0" tIns="0" rIns="0" bIns="0" rtlCol="0"/>
          <a:lstStyle/>
          <a:p/>
        </p:txBody>
      </p:sp>
      <p:pic>
        <p:nvPicPr>
          <p:cNvPr id="17" name="bg object 17"/>
          <p:cNvPicPr/>
          <p:nvPr/>
        </p:nvPicPr>
        <p:blipFill>
          <a:blip r:embed="rId1"/>
          <a:stretch>
            <a:fillRect/>
          </a:stretch>
        </p:blipFill>
        <p:spPr>
          <a:xfrm>
            <a:off x="7432676" y="266700"/>
            <a:ext cx="1308100" cy="354012"/>
          </a:xfrm>
          <a:prstGeom prst="rect">
            <a:avLst/>
          </a:prstGeom>
        </p:spPr>
      </p:pic>
      <p:pic>
        <p:nvPicPr>
          <p:cNvPr id="18" name="bg object 18"/>
          <p:cNvPicPr/>
          <p:nvPr/>
        </p:nvPicPr>
        <p:blipFill>
          <a:blip r:embed="rId2"/>
          <a:stretch>
            <a:fillRect/>
          </a:stretch>
        </p:blipFill>
        <p:spPr>
          <a:xfrm>
            <a:off x="6530975" y="271462"/>
            <a:ext cx="755650" cy="412750"/>
          </a:xfrm>
          <a:prstGeom prst="rect">
            <a:avLst/>
          </a:prstGeom>
        </p:spPr>
      </p:pic>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900" b="0" i="0">
                <a:solidFill>
                  <a:schemeClr val="tx1"/>
                </a:solidFill>
                <a:latin typeface="Arial"/>
                <a:cs typeface="Arial"/>
              </a:defRPr>
            </a:lvl1pPr>
          </a:lstStyle>
          <a:p>
            <a:pPr marL="69850">
              <a:lnSpc>
                <a:spcPct val="100000"/>
              </a:lnSpc>
              <a:spcBef>
                <a:spcPts val="15"/>
              </a:spcBef>
            </a:pPr>
            <a:fld id="{81D60167-4931-47E6-BA6A-407CBD079E47}" type="slidenum">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900" b="0" i="0">
                <a:solidFill>
                  <a:schemeClr val="tx1"/>
                </a:solidFill>
                <a:latin typeface="Arial"/>
                <a:cs typeface="Arial"/>
              </a:defRPr>
            </a:lvl1pPr>
          </a:lstStyle>
          <a:p>
            <a:pPr marL="69850">
              <a:lnSpc>
                <a:spcPct val="100000"/>
              </a:lnSpc>
              <a:spcBef>
                <a:spcPts val="15"/>
              </a:spcBef>
            </a:pPr>
            <a:fld id="{81D60167-4931-47E6-BA6A-407CBD079E47}" type="slidenum">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jpe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752475"/>
            <a:ext cx="9334500" cy="19050"/>
          </a:xfrm>
          <a:custGeom>
            <a:rect l="l" t="t" r="r" b="b"/>
            <a:pathLst>
              <a:path w="9334500" h="19050">
                <a:moveTo>
                  <a:pt x="0" y="0"/>
                </a:moveTo>
                <a:lnTo>
                  <a:pt x="9334500" y="0"/>
                </a:lnTo>
                <a:lnTo>
                  <a:pt x="9334500" y="19050"/>
                </a:lnTo>
                <a:lnTo>
                  <a:pt x="0" y="19050"/>
                </a:lnTo>
                <a:lnTo>
                  <a:pt x="0" y="0"/>
                </a:lnTo>
                <a:close/>
              </a:path>
            </a:pathLst>
          </a:custGeom>
          <a:solidFill>
            <a:srgbClr val="000000"/>
          </a:solidFill>
        </p:spPr>
        <p:txBody>
          <a:bodyPr wrap="square" lIns="0" tIns="0" rIns="0" bIns="0" rtlCol="0"/>
          <a:lstStyle/>
          <a:p/>
        </p:txBody>
      </p:sp>
      <p:pic>
        <p:nvPicPr>
          <p:cNvPr id="17" name="bg object 17"/>
          <p:cNvPicPr/>
          <p:nvPr/>
        </p:nvPicPr>
        <p:blipFill>
          <a:blip r:embed="rId6"/>
          <a:stretch>
            <a:fillRect/>
          </a:stretch>
        </p:blipFill>
        <p:spPr>
          <a:xfrm>
            <a:off x="6950075" y="271462"/>
            <a:ext cx="755650" cy="412750"/>
          </a:xfrm>
          <a:prstGeom prst="rect">
            <a:avLst/>
          </a:prstGeom>
        </p:spPr>
      </p:pic>
      <p:pic>
        <p:nvPicPr>
          <p:cNvPr id="18" name="bg object 18"/>
          <p:cNvPicPr/>
          <p:nvPr/>
        </p:nvPicPr>
        <p:blipFill>
          <a:blip r:embed="rId7"/>
          <a:stretch>
            <a:fillRect/>
          </a:stretch>
        </p:blipFill>
        <p:spPr>
          <a:xfrm>
            <a:off x="7899400" y="368300"/>
            <a:ext cx="1130300" cy="301625"/>
          </a:xfrm>
          <a:prstGeom prst="rect">
            <a:avLst/>
          </a:prstGeom>
        </p:spPr>
      </p:pic>
      <p:sp>
        <p:nvSpPr>
          <p:cNvPr id="2" name="Holder 2"/>
          <p:cNvSpPr>
            <a:spLocks noGrp="1"/>
          </p:cNvSpPr>
          <p:nvPr>
            <p:ph type="title"/>
          </p:nvPr>
        </p:nvSpPr>
        <p:spPr>
          <a:xfrm>
            <a:off x="623887" y="963567"/>
            <a:ext cx="7848600" cy="706119"/>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609600" y="2501900"/>
            <a:ext cx="8115300" cy="407670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3173730" y="6555105"/>
            <a:ext cx="2987040" cy="352425"/>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66725" y="6555105"/>
            <a:ext cx="2146935" cy="352425"/>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4568825" y="6864081"/>
            <a:ext cx="216535" cy="153670"/>
          </a:xfrm>
          <a:prstGeom prst="rect">
            <a:avLst/>
          </a:prstGeom>
        </p:spPr>
        <p:txBody>
          <a:bodyPr wrap="square" lIns="0" tIns="0" rIns="0" bIns="0">
            <a:spAutoFit/>
          </a:bodyPr>
          <a:lstStyle>
            <a:defPPr>
              <a:defRPr kern="0"/>
            </a:defPPr>
            <a:lvl1pPr>
              <a:defRPr sz="900" b="0" i="0">
                <a:solidFill>
                  <a:schemeClr val="tx1"/>
                </a:solidFill>
                <a:latin typeface="Arial"/>
                <a:cs typeface="Arial"/>
              </a:defRPr>
            </a:lvl1pPr>
          </a:lstStyle>
          <a:p>
            <a:pPr marL="69850">
              <a:lnSpc>
                <a:spcPct val="100000"/>
              </a:lnSpc>
              <a:spcBef>
                <a:spcPts val="15"/>
              </a:spcBef>
            </a:pPr>
            <a:fld id="{81D60167-4931-47E6-BA6A-407CBD079E47}" type="slidenum">
              <a:rPr/>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jpeg" /><Relationship Id="rId4"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jpe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jpeg" /><Relationship Id="rId4" Type="http://schemas.openxmlformats.org/officeDocument/2006/relationships/image" Target="../media/image10.png" /><Relationship Id="rId5" Type="http://schemas.openxmlformats.org/officeDocument/2006/relationships/image" Target="../media/image11.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jpe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jpe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jpeg" /><Relationship Id="rId4" Type="http://schemas.openxmlformats.org/officeDocument/2006/relationships/image" Target="../media/image6.pn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0703602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638675" y="6876781"/>
            <a:ext cx="64135" cy="128270"/>
          </a:xfrm>
          <a:prstGeom prst="rect">
            <a:avLst/>
          </a:prstGeom>
        </p:spPr>
        <p:txBody>
          <a:bodyPr vert="horz" wrap="square" lIns="0" tIns="0" rIns="0" bIns="0" rtlCol="0">
            <a:spAutoFit/>
          </a:bodyPr>
          <a:lstStyle/>
          <a:p>
            <a:pPr>
              <a:lnSpc>
                <a:spcPts val="994"/>
              </a:lnSpc>
            </a:pPr>
            <a:r>
              <a:rPr sz="900">
                <a:latin typeface="Arial"/>
                <a:cs typeface="Arial"/>
              </a:rPr>
              <a:t>1</a:t>
            </a:r>
            <a:endParaRPr sz="900">
              <a:latin typeface="Arial"/>
              <a:cs typeface="Arial"/>
            </a:endParaRPr>
          </a:p>
        </p:txBody>
      </p:sp>
      <p:sp>
        <p:nvSpPr>
          <p:cNvPr id="3" name="object 3"/>
          <p:cNvSpPr/>
          <p:nvPr/>
        </p:nvSpPr>
        <p:spPr>
          <a:xfrm>
            <a:off x="0" y="752475"/>
            <a:ext cx="9334500" cy="19050"/>
          </a:xfrm>
          <a:custGeom>
            <a:rect l="l" t="t" r="r" b="b"/>
            <a:pathLst>
              <a:path w="9334500" h="19050">
                <a:moveTo>
                  <a:pt x="0" y="0"/>
                </a:moveTo>
                <a:lnTo>
                  <a:pt x="9334500" y="0"/>
                </a:lnTo>
                <a:lnTo>
                  <a:pt x="9334500" y="19050"/>
                </a:lnTo>
                <a:lnTo>
                  <a:pt x="0" y="19050"/>
                </a:lnTo>
                <a:lnTo>
                  <a:pt x="0" y="0"/>
                </a:lnTo>
                <a:close/>
              </a:path>
            </a:pathLst>
          </a:custGeom>
          <a:solidFill>
            <a:srgbClr val="000000"/>
          </a:solidFill>
        </p:spPr>
        <p:txBody>
          <a:bodyPr wrap="square" lIns="0" tIns="0" rIns="0" bIns="0" rtlCol="0"/>
          <a:lstStyle/>
          <a:p/>
        </p:txBody>
      </p:sp>
      <p:pic>
        <p:nvPicPr>
          <p:cNvPr id="4" name="object 4"/>
          <p:cNvPicPr/>
          <p:nvPr/>
        </p:nvPicPr>
        <p:blipFill>
          <a:blip r:embed="rId2"/>
          <a:stretch>
            <a:fillRect/>
          </a:stretch>
        </p:blipFill>
        <p:spPr>
          <a:xfrm>
            <a:off x="6950075" y="271462"/>
            <a:ext cx="755650" cy="412750"/>
          </a:xfrm>
          <a:prstGeom prst="rect">
            <a:avLst/>
          </a:prstGeom>
        </p:spPr>
      </p:pic>
      <p:pic>
        <p:nvPicPr>
          <p:cNvPr id="5" name="object 5"/>
          <p:cNvPicPr/>
          <p:nvPr/>
        </p:nvPicPr>
        <p:blipFill>
          <a:blip r:embed="rId3"/>
          <a:stretch>
            <a:fillRect/>
          </a:stretch>
        </p:blipFill>
        <p:spPr>
          <a:xfrm>
            <a:off x="7899400" y="368300"/>
            <a:ext cx="1130300" cy="301625"/>
          </a:xfrm>
          <a:prstGeom prst="rect">
            <a:avLst/>
          </a:prstGeom>
        </p:spPr>
      </p:pic>
      <p:sp>
        <p:nvSpPr>
          <p:cNvPr id="6" name="object 6"/>
          <p:cNvSpPr txBox="1"/>
          <p:nvPr/>
        </p:nvSpPr>
        <p:spPr>
          <a:xfrm>
            <a:off x="3321049" y="2777514"/>
            <a:ext cx="2692400" cy="1846580"/>
          </a:xfrm>
          <a:prstGeom prst="rect">
            <a:avLst/>
          </a:prstGeom>
        </p:spPr>
        <p:txBody>
          <a:bodyPr vert="horz" wrap="square" lIns="0" tIns="12700" rIns="0" bIns="0" rtlCol="0">
            <a:spAutoFit/>
          </a:bodyPr>
          <a:lstStyle/>
          <a:p>
            <a:pPr algn="ctr">
              <a:lnSpc>
                <a:spcPct val="100000"/>
              </a:lnSpc>
              <a:spcBef>
                <a:spcPts val="100"/>
              </a:spcBef>
            </a:pPr>
            <a:r>
              <a:rPr sz="1400" b="1" spc="-5">
                <a:latin typeface="Microsoft JhengHei"/>
                <a:cs typeface="Microsoft JhengHei"/>
              </a:rPr>
              <a:t>行业销售与市场营销管理基准分析</a:t>
            </a:r>
            <a:endParaRPr sz="1400">
              <a:latin typeface="Microsoft JhengHei"/>
              <a:cs typeface="Microsoft JhengHei"/>
            </a:endParaRPr>
          </a:p>
          <a:p>
            <a:pPr>
              <a:lnSpc>
                <a:spcPct val="100000"/>
              </a:lnSpc>
              <a:spcBef>
                <a:spcPts val="5"/>
              </a:spcBef>
            </a:pPr>
            <a:endParaRPr sz="1650">
              <a:latin typeface="Microsoft JhengHei"/>
              <a:cs typeface="Microsoft JhengHei"/>
            </a:endParaRPr>
          </a:p>
          <a:p>
            <a:pPr algn="ctr">
              <a:lnSpc>
                <a:spcPct val="100000"/>
              </a:lnSpc>
            </a:pPr>
            <a:r>
              <a:rPr sz="1400">
                <a:latin typeface="Arial"/>
                <a:cs typeface="Arial"/>
              </a:rPr>
              <a:t>– </a:t>
            </a:r>
            <a:r>
              <a:rPr sz="1400" spc="-105">
                <a:latin typeface="黑体"/>
                <a:cs typeface="黑体"/>
              </a:rPr>
              <a:t>案例 </a:t>
            </a:r>
            <a:r>
              <a:rPr sz="1400" spc="-50">
                <a:latin typeface="Arial"/>
                <a:cs typeface="Arial"/>
              </a:rPr>
              <a:t>–</a:t>
            </a:r>
            <a:endParaRPr sz="1400">
              <a:latin typeface="Arial"/>
              <a:cs typeface="Arial"/>
            </a:endParaRPr>
          </a:p>
          <a:p>
            <a:pPr>
              <a:lnSpc>
                <a:spcPct val="100000"/>
              </a:lnSpc>
            </a:pPr>
            <a:endParaRPr sz="1500">
              <a:latin typeface="Arial"/>
              <a:cs typeface="Arial"/>
            </a:endParaRPr>
          </a:p>
          <a:p>
            <a:pPr>
              <a:lnSpc>
                <a:spcPct val="100000"/>
              </a:lnSpc>
              <a:spcBef>
                <a:spcPts val="35"/>
              </a:spcBef>
            </a:pPr>
            <a:endParaRPr sz="1250">
              <a:latin typeface="Arial"/>
              <a:cs typeface="Arial"/>
            </a:endParaRPr>
          </a:p>
          <a:p>
            <a:pPr algn="ctr">
              <a:lnSpc>
                <a:spcPct val="100000"/>
              </a:lnSpc>
            </a:pPr>
            <a:r>
              <a:rPr sz="1400" b="1" spc="-5">
                <a:latin typeface="Microsoft JhengHei"/>
                <a:cs typeface="Microsoft JhengHei"/>
              </a:rPr>
              <a:t>宁波方太厨具有限公司</a:t>
            </a:r>
            <a:endParaRPr sz="1400">
              <a:latin typeface="Microsoft JhengHei"/>
              <a:cs typeface="Microsoft JhengHei"/>
            </a:endParaRPr>
          </a:p>
          <a:p>
            <a:pPr>
              <a:lnSpc>
                <a:spcPct val="100000"/>
              </a:lnSpc>
              <a:spcBef>
                <a:spcPts val="55"/>
              </a:spcBef>
            </a:pPr>
            <a:endParaRPr sz="850">
              <a:latin typeface="Microsoft JhengHei"/>
              <a:cs typeface="Microsoft JhengHei"/>
            </a:endParaRPr>
          </a:p>
          <a:p>
            <a:pPr algn="ctr">
              <a:lnSpc>
                <a:spcPct val="100000"/>
              </a:lnSpc>
              <a:spcBef>
                <a:spcPts val="5"/>
              </a:spcBef>
              <a:tabLst>
                <a:tab pos="473075"/>
              </a:tabLst>
            </a:pPr>
            <a:r>
              <a:rPr sz="1200">
                <a:latin typeface="黑体"/>
                <a:cs typeface="黑体"/>
              </a:rPr>
              <a:t>慈</a:t>
            </a:r>
            <a:r>
              <a:rPr sz="1200" spc="-50">
                <a:latin typeface="黑体"/>
                <a:cs typeface="黑体"/>
              </a:rPr>
              <a:t>溪</a:t>
            </a:r>
            <a:r>
              <a:rPr sz="1200">
                <a:latin typeface="黑体"/>
                <a:cs typeface="黑体"/>
              </a:rPr>
              <a:t>	</a:t>
            </a:r>
            <a:r>
              <a:rPr sz="1200" spc="-10">
                <a:latin typeface="Arial"/>
                <a:cs typeface="Arial"/>
              </a:rPr>
              <a:t>2002</a:t>
            </a:r>
            <a:r>
              <a:rPr sz="1200">
                <a:latin typeface="黑体"/>
                <a:cs typeface="黑体"/>
              </a:rPr>
              <a:t>年</a:t>
            </a:r>
            <a:r>
              <a:rPr sz="1200" spc="-10">
                <a:latin typeface="Arial"/>
                <a:cs typeface="Arial"/>
              </a:rPr>
              <a:t>9</a:t>
            </a:r>
            <a:r>
              <a:rPr sz="1200">
                <a:latin typeface="黑体"/>
                <a:cs typeface="黑体"/>
              </a:rPr>
              <a:t>月</a:t>
            </a:r>
            <a:r>
              <a:rPr sz="1200" spc="-10">
                <a:latin typeface="Arial"/>
                <a:cs typeface="Arial"/>
              </a:rPr>
              <a:t>2</a:t>
            </a:r>
            <a:r>
              <a:rPr sz="1200" spc="-50">
                <a:latin typeface="黑体"/>
                <a:cs typeface="黑体"/>
              </a:rPr>
              <a:t>日</a:t>
            </a:r>
            <a:endParaRPr sz="1200">
              <a:latin typeface="黑体"/>
              <a:cs typeface="黑体"/>
            </a:endParaRPr>
          </a:p>
        </p:txBody>
      </p:sp>
      <p:sp>
        <p:nvSpPr>
          <p:cNvPr id="7" name="object 7"/>
          <p:cNvSpPr/>
          <p:nvPr/>
        </p:nvSpPr>
        <p:spPr>
          <a:xfrm>
            <a:off x="4533900" y="6897688"/>
            <a:ext cx="266700" cy="127000"/>
          </a:xfrm>
          <a:custGeom>
            <a:rect l="l" t="t" r="r" b="b"/>
            <a:pathLst>
              <a:path w="266700" h="127000">
                <a:moveTo>
                  <a:pt x="266700" y="127000"/>
                </a:moveTo>
                <a:lnTo>
                  <a:pt x="0" y="127000"/>
                </a:lnTo>
                <a:lnTo>
                  <a:pt x="0" y="0"/>
                </a:lnTo>
                <a:lnTo>
                  <a:pt x="266700" y="0"/>
                </a:lnTo>
                <a:lnTo>
                  <a:pt x="266700" y="127000"/>
                </a:lnTo>
                <a:close/>
              </a:path>
            </a:pathLst>
          </a:custGeom>
          <a:solidFill>
            <a:srgbClr val="FFFFFF"/>
          </a:solidFill>
        </p:spPr>
        <p:txBody>
          <a:bodyPr wrap="square" lIns="0" tIns="0" rIns="0" bIns="0" rtlCol="0"/>
          <a:lstStyle/>
          <a:p/>
        </p:txBody>
      </p:sp>
      <p:pic>
        <p:nvPicPr>
          <p:cNvPr id="8" name="object 8"/>
          <p:cNvPicPr/>
          <p:nvPr/>
        </p:nvPicPr>
        <p:blipFill>
          <a:blip r:embed="rId4"/>
          <a:stretch>
            <a:fillRect/>
          </a:stretch>
        </p:blipFill>
        <p:spPr>
          <a:xfrm>
            <a:off x="914400" y="6362700"/>
            <a:ext cx="7696200" cy="342900"/>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9334500" cy="7048500"/>
          </a:xfrm>
          <a:custGeom>
            <a:rect l="l" t="t" r="r" b="b"/>
            <a:pathLst>
              <a:path w="9334500" h="7048500">
                <a:moveTo>
                  <a:pt x="9334500" y="7048500"/>
                </a:moveTo>
                <a:lnTo>
                  <a:pt x="0" y="7048500"/>
                </a:lnTo>
                <a:lnTo>
                  <a:pt x="0" y="0"/>
                </a:lnTo>
                <a:lnTo>
                  <a:pt x="9334500" y="0"/>
                </a:lnTo>
                <a:lnTo>
                  <a:pt x="9334500" y="7048500"/>
                </a:lnTo>
                <a:close/>
              </a:path>
            </a:pathLst>
          </a:custGeom>
          <a:solidFill>
            <a:srgbClr val="000000"/>
          </a:solidFill>
        </p:spPr>
        <p:txBody>
          <a:bodyPr wrap="square" lIns="0" tIns="0" rIns="0" bIns="0" rtlCol="0"/>
          <a:lstStyle/>
          <a:p/>
        </p:txBody>
      </p:sp>
      <p:pic>
        <p:nvPicPr>
          <p:cNvPr id="3" name="object 3"/>
          <p:cNvPicPr/>
          <p:nvPr/>
        </p:nvPicPr>
        <p:blipFill>
          <a:blip r:embed="rId2"/>
          <a:stretch>
            <a:fillRect/>
          </a:stretch>
        </p:blipFill>
        <p:spPr>
          <a:xfrm>
            <a:off x="1181100" y="6324600"/>
            <a:ext cx="7237410" cy="349250"/>
          </a:xfrm>
          <a:prstGeom prst="rect">
            <a:avLst/>
          </a:prstGeom>
        </p:spPr>
      </p:pic>
      <p:sp>
        <p:nvSpPr>
          <p:cNvPr id="4" name="object 4"/>
          <p:cNvSpPr txBox="1"/>
          <p:nvPr/>
        </p:nvSpPr>
        <p:spPr>
          <a:xfrm>
            <a:off x="794427" y="6447458"/>
            <a:ext cx="993775" cy="238760"/>
          </a:xfrm>
          <a:prstGeom prst="rect">
            <a:avLst/>
          </a:prstGeom>
        </p:spPr>
        <p:txBody>
          <a:bodyPr vert="horz" wrap="square" lIns="0" tIns="12700" rIns="0" bIns="0" rtlCol="0">
            <a:spAutoFit/>
          </a:bodyPr>
          <a:lstStyle/>
          <a:p>
            <a:pPr marL="12700">
              <a:lnSpc>
                <a:spcPct val="100000"/>
              </a:lnSpc>
              <a:spcBef>
                <a:spcPts val="100"/>
              </a:spcBef>
            </a:pPr>
            <a:r>
              <a:rPr sz="1400" spc="-10">
                <a:latin typeface="Arial"/>
                <a:cs typeface="Arial"/>
              </a:rPr>
              <a:t>CConsulting</a:t>
            </a:r>
            <a:endParaRPr sz="1400">
              <a:latin typeface="Arial"/>
              <a:cs typeface="Arial"/>
            </a:endParaRPr>
          </a:p>
        </p:txBody>
      </p:sp>
      <p:sp>
        <p:nvSpPr>
          <p:cNvPr id="5" name="object 5"/>
          <p:cNvSpPr txBox="1"/>
          <p:nvPr/>
        </p:nvSpPr>
        <p:spPr>
          <a:xfrm>
            <a:off x="3552503" y="6447458"/>
            <a:ext cx="2228850" cy="238760"/>
          </a:xfrm>
          <a:prstGeom prst="rect">
            <a:avLst/>
          </a:prstGeom>
        </p:spPr>
        <p:txBody>
          <a:bodyPr vert="horz" wrap="square" lIns="0" tIns="12700" rIns="0" bIns="0" rtlCol="0">
            <a:spAutoFit/>
          </a:bodyPr>
          <a:lstStyle/>
          <a:p>
            <a:pPr marL="12700">
              <a:lnSpc>
                <a:spcPct val="100000"/>
              </a:lnSpc>
              <a:spcBef>
                <a:spcPts val="100"/>
              </a:spcBef>
            </a:pPr>
            <a:r>
              <a:rPr sz="1400">
                <a:latin typeface="Arial"/>
                <a:cs typeface="Arial"/>
              </a:rPr>
              <a:t>Doc.</a:t>
            </a:r>
            <a:r>
              <a:rPr sz="1400" spc="-55">
                <a:latin typeface="Arial"/>
                <a:cs typeface="Arial"/>
              </a:rPr>
              <a:t> </a:t>
            </a:r>
            <a:r>
              <a:rPr sz="1400">
                <a:latin typeface="Arial"/>
                <a:cs typeface="Arial"/>
              </a:rPr>
              <a:t>numbertobeentered</a:t>
            </a:r>
            <a:r>
              <a:rPr sz="1400" spc="-50">
                <a:latin typeface="Arial"/>
                <a:cs typeface="Arial"/>
              </a:rPr>
              <a:t> </a:t>
            </a:r>
            <a:r>
              <a:rPr sz="1400" spc="-25">
                <a:latin typeface="Arial"/>
                <a:cs typeface="Arial"/>
              </a:rPr>
              <a:t>by</a:t>
            </a:r>
            <a:endParaRPr sz="1400">
              <a:latin typeface="Arial"/>
              <a:cs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8650" y="963567"/>
            <a:ext cx="1447800" cy="452120"/>
          </a:xfrm>
          <a:prstGeom prst="rect">
            <a:avLst/>
          </a:prstGeom>
        </p:spPr>
        <p:txBody>
          <a:bodyPr vert="horz" wrap="square" lIns="0" tIns="12700" rIns="0" bIns="0" rtlCol="0">
            <a:spAutoFit/>
          </a:bodyPr>
          <a:lstStyle/>
          <a:p>
            <a:pPr marL="12700">
              <a:lnSpc>
                <a:spcPct val="100000"/>
              </a:lnSpc>
              <a:spcBef>
                <a:spcPts val="100"/>
              </a:spcBef>
            </a:pPr>
            <a:r>
              <a:rPr spc="-15"/>
              <a:t>内容页码</a:t>
            </a:r>
          </a:p>
        </p:txBody>
      </p:sp>
      <p:sp>
        <p:nvSpPr>
          <p:cNvPr id="4" name="object 4"/>
          <p:cNvSpPr txBox="1">
            <a:spLocks noGrp="1"/>
          </p:cNvSpPr>
          <p:nvPr>
            <p:ph type="sldNum" sz="quarter" idx="7"/>
          </p:nvPr>
        </p:nvSpPr>
        <p:spPr>
          <a:prstGeom prst="rect">
            <a:avLst/>
          </a:prstGeom>
        </p:spPr>
        <p:txBody>
          <a:bodyPr vert="horz" wrap="square" lIns="0" tIns="1905" rIns="0" bIns="0" rtlCol="0">
            <a:spAutoFit/>
          </a:bodyPr>
          <a:lstStyle/>
          <a:p>
            <a:pPr marL="69850">
              <a:lnSpc>
                <a:spcPct val="100000"/>
              </a:lnSpc>
              <a:spcBef>
                <a:spcPts val="15"/>
              </a:spcBef>
            </a:pPr>
            <a:fld id="{81D60167-4931-47E6-BA6A-407CBD079E47}" type="slidenum">
              <a:rPr/>
              <a:t>3</a:t>
            </a:fld>
          </a:p>
        </p:txBody>
      </p:sp>
      <p:sp>
        <p:nvSpPr>
          <p:cNvPr id="3" name="object 3"/>
          <p:cNvSpPr txBox="1"/>
          <p:nvPr/>
        </p:nvSpPr>
        <p:spPr>
          <a:xfrm>
            <a:off x="628650" y="1722775"/>
            <a:ext cx="2569210" cy="2585720"/>
          </a:xfrm>
          <a:prstGeom prst="rect">
            <a:avLst/>
          </a:prstGeom>
        </p:spPr>
        <p:txBody>
          <a:bodyPr vert="horz" wrap="square" lIns="0" tIns="218440" rIns="0" bIns="0" rtlCol="0">
            <a:spAutoFit/>
          </a:bodyPr>
          <a:lstStyle/>
          <a:p>
            <a:pPr marL="382270" indent="-370205">
              <a:lnSpc>
                <a:spcPct val="100000"/>
              </a:lnSpc>
              <a:spcBef>
                <a:spcPts val="1720"/>
              </a:spcBef>
              <a:buSzPct val="98214"/>
              <a:buFont typeface="Arial"/>
              <a:buAutoNum type="alphaUcPeriod"/>
              <a:tabLst>
                <a:tab pos="382905"/>
              </a:tabLst>
            </a:pPr>
            <a:r>
              <a:rPr sz="2800" b="1">
                <a:latin typeface="Microsoft JhengHei"/>
                <a:cs typeface="Microsoft JhengHei"/>
              </a:rPr>
              <a:t>概述</a:t>
            </a:r>
            <a:r>
              <a:rPr sz="2800" b="1" spc="-50">
                <a:latin typeface="Arial"/>
                <a:cs typeface="Arial"/>
              </a:rPr>
              <a:t>3</a:t>
            </a:r>
            <a:endParaRPr sz="2800">
              <a:latin typeface="Arial"/>
              <a:cs typeface="Arial"/>
            </a:endParaRPr>
          </a:p>
          <a:p>
            <a:pPr marL="12700" marR="5080" indent="370205">
              <a:lnSpc>
                <a:spcPts val="5040"/>
              </a:lnSpc>
              <a:spcBef>
                <a:spcPts val="235"/>
              </a:spcBef>
              <a:buSzPct val="98214"/>
              <a:buFont typeface="Arial"/>
              <a:buAutoNum type="alphaUcPeriod"/>
              <a:tabLst>
                <a:tab pos="382905"/>
                <a:tab pos="1993264"/>
              </a:tabLst>
            </a:pPr>
            <a:r>
              <a:rPr sz="2800" b="1">
                <a:latin typeface="Microsoft JhengHei"/>
                <a:cs typeface="Microsoft JhengHei"/>
              </a:rPr>
              <a:t>海尔案</a:t>
            </a:r>
            <a:r>
              <a:rPr sz="2800" b="1" spc="-50">
                <a:latin typeface="Microsoft JhengHei"/>
                <a:cs typeface="Microsoft JhengHei"/>
              </a:rPr>
              <a:t>例</a:t>
            </a:r>
            <a:r>
              <a:rPr sz="2800" b="1">
                <a:latin typeface="Microsoft JhengHei"/>
                <a:cs typeface="Microsoft JhengHei"/>
              </a:rPr>
              <a:t>	</a:t>
            </a:r>
            <a:r>
              <a:rPr sz="2800" b="1" spc="-50">
                <a:latin typeface="Arial"/>
                <a:cs typeface="Arial"/>
              </a:rPr>
              <a:t>6 </a:t>
            </a:r>
            <a:r>
              <a:rPr sz="2850" b="1">
                <a:latin typeface="Arial"/>
                <a:cs typeface="Arial"/>
              </a:rPr>
              <a:t>C.</a:t>
            </a:r>
            <a:r>
              <a:rPr sz="2800" b="1">
                <a:latin typeface="Microsoft JhengHei"/>
                <a:cs typeface="Microsoft JhengHei"/>
              </a:rPr>
              <a:t>西门子案例</a:t>
            </a:r>
            <a:r>
              <a:rPr sz="2800" b="1" spc="-25">
                <a:latin typeface="Arial"/>
                <a:cs typeface="Arial"/>
              </a:rPr>
              <a:t>34 </a:t>
            </a:r>
            <a:r>
              <a:rPr sz="2850" b="1">
                <a:latin typeface="Arial"/>
                <a:cs typeface="Arial"/>
              </a:rPr>
              <a:t>D.</a:t>
            </a:r>
            <a:r>
              <a:rPr sz="2800" b="1">
                <a:latin typeface="Microsoft JhengHei"/>
                <a:cs typeface="Microsoft JhengHei"/>
              </a:rPr>
              <a:t>樱花案例</a:t>
            </a:r>
            <a:r>
              <a:rPr sz="2800" b="1" spc="-25">
                <a:latin typeface="Arial"/>
                <a:cs typeface="Arial"/>
              </a:rPr>
              <a:t>56</a:t>
            </a:r>
            <a:endParaRPr sz="2800">
              <a:latin typeface="Arial"/>
              <a:cs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129956" y="3594118"/>
            <a:ext cx="1092200" cy="452120"/>
          </a:xfrm>
          <a:prstGeom prst="rect">
            <a:avLst/>
          </a:prstGeom>
        </p:spPr>
        <p:txBody>
          <a:bodyPr vert="horz" wrap="square" lIns="0" tIns="12700" rIns="0" bIns="0" rtlCol="0">
            <a:spAutoFit/>
          </a:bodyPr>
          <a:lstStyle/>
          <a:p>
            <a:pPr marL="12700">
              <a:lnSpc>
                <a:spcPct val="100000"/>
              </a:lnSpc>
              <a:spcBef>
                <a:spcPts val="100"/>
              </a:spcBef>
            </a:pPr>
            <a:r>
              <a:rPr spc="-10">
                <a:latin typeface="Arial"/>
                <a:cs typeface="Arial"/>
              </a:rPr>
              <a:t>A.</a:t>
            </a:r>
            <a:r>
              <a:rPr spc="-25"/>
              <a:t>概述</a:t>
            </a:r>
          </a:p>
        </p:txBody>
      </p:sp>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69850">
              <a:lnSpc>
                <a:spcPct val="100000"/>
              </a:lnSpc>
              <a:spcBef>
                <a:spcPts val="15"/>
              </a:spcBef>
            </a:pPr>
            <a:fld id="{81D60167-4931-47E6-BA6A-407CBD079E47}" type="slidenum">
              <a:rPr/>
              <a:t>4</a:t>
            </a:fld>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23887" y="950157"/>
            <a:ext cx="804672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罗兰</a:t>
            </a:r>
            <a:r>
              <a:rPr sz="2800" b="1" spc="2080">
                <a:latin typeface="Microsoft JhengHei"/>
                <a:cs typeface="Microsoft JhengHei"/>
              </a:rPr>
              <a:t>·</a:t>
            </a:r>
            <a:r>
              <a:rPr sz="2800" b="1">
                <a:latin typeface="Microsoft JhengHei"/>
                <a:cs typeface="Microsoft JhengHei"/>
              </a:rPr>
              <a:t>贝格选择海尔、西门子与樱花等</a:t>
            </a:r>
            <a:r>
              <a:rPr sz="2800" b="1">
                <a:latin typeface="Arial"/>
                <a:cs typeface="Arial"/>
              </a:rPr>
              <a:t>3</a:t>
            </a:r>
            <a:r>
              <a:rPr sz="2800" b="1" spc="-10">
                <a:latin typeface="Microsoft JhengHei"/>
                <a:cs typeface="Microsoft JhengHei"/>
              </a:rPr>
              <a:t>家行业优秀</a:t>
            </a:r>
            <a:endParaRPr sz="2800">
              <a:latin typeface="Microsoft JhengHei"/>
              <a:cs typeface="Microsoft JhengHei"/>
            </a:endParaRPr>
          </a:p>
        </p:txBody>
      </p:sp>
      <p:sp>
        <p:nvSpPr>
          <p:cNvPr id="3" name="object 3"/>
          <p:cNvSpPr txBox="1"/>
          <p:nvPr/>
        </p:nvSpPr>
        <p:spPr>
          <a:xfrm>
            <a:off x="623887" y="1204157"/>
            <a:ext cx="804672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实施代表进行基准分析</a:t>
            </a:r>
            <a:r>
              <a:rPr sz="2800" b="1">
                <a:latin typeface="Arial"/>
                <a:cs typeface="Arial"/>
              </a:rPr>
              <a:t>, </a:t>
            </a:r>
            <a:r>
              <a:rPr sz="2800" b="1" spc="-5">
                <a:latin typeface="Microsoft JhengHei"/>
                <a:cs typeface="Microsoft JhengHei"/>
              </a:rPr>
              <a:t>旨在获得建立方太高效的销</a:t>
            </a:r>
            <a:endParaRPr sz="2800">
              <a:latin typeface="Microsoft JhengHei"/>
              <a:cs typeface="Microsoft JhengHei"/>
            </a:endParaRPr>
          </a:p>
        </p:txBody>
      </p:sp>
      <p:sp>
        <p:nvSpPr>
          <p:cNvPr id="4" name="object 4"/>
          <p:cNvSpPr txBox="1"/>
          <p:nvPr/>
        </p:nvSpPr>
        <p:spPr>
          <a:xfrm>
            <a:off x="623887" y="1471567"/>
            <a:ext cx="5715000" cy="452120"/>
          </a:xfrm>
          <a:prstGeom prst="rect">
            <a:avLst/>
          </a:prstGeom>
        </p:spPr>
        <p:txBody>
          <a:bodyPr vert="horz" wrap="square" lIns="0" tIns="12700" rIns="0" bIns="0" rtlCol="0">
            <a:spAutoFit/>
          </a:bodyPr>
          <a:lstStyle/>
          <a:p>
            <a:pPr marL="12700">
              <a:lnSpc>
                <a:spcPct val="100000"/>
              </a:lnSpc>
              <a:spcBef>
                <a:spcPts val="100"/>
              </a:spcBef>
            </a:pPr>
            <a:r>
              <a:rPr sz="2800" b="1" spc="-5">
                <a:latin typeface="Microsoft JhengHei"/>
                <a:cs typeface="Microsoft JhengHei"/>
              </a:rPr>
              <a:t>售与市场营销管理体系的可借鉴之处</a:t>
            </a:r>
            <a:endParaRPr sz="2800">
              <a:latin typeface="Microsoft JhengHei"/>
              <a:cs typeface="Microsoft JhengHei"/>
            </a:endParaRPr>
          </a:p>
        </p:txBody>
      </p:sp>
      <p:grpSp>
        <p:nvGrpSpPr>
          <p:cNvPr id="5" name="object 5"/>
          <p:cNvGrpSpPr/>
          <p:nvPr/>
        </p:nvGrpSpPr>
        <p:grpSpPr>
          <a:xfrm>
            <a:off x="3375024" y="2497931"/>
            <a:ext cx="2611755" cy="3707765"/>
            <a:chOff x="3375024" y="2497931"/>
            <a:chExt cx="2611755" cy="3707765"/>
          </a:xfrm>
        </p:grpSpPr>
        <p:sp>
          <p:nvSpPr>
            <p:cNvPr id="6" name="object 6"/>
            <p:cNvSpPr/>
            <p:nvPr/>
          </p:nvSpPr>
          <p:spPr>
            <a:xfrm>
              <a:off x="3378993" y="2497931"/>
              <a:ext cx="2605405" cy="571500"/>
            </a:xfrm>
            <a:custGeom>
              <a:rect l="l" t="t" r="r" b="b"/>
              <a:pathLst>
                <a:path w="2605404" h="571500">
                  <a:moveTo>
                    <a:pt x="0" y="417486"/>
                  </a:moveTo>
                  <a:lnTo>
                    <a:pt x="0" y="0"/>
                  </a:lnTo>
                  <a:lnTo>
                    <a:pt x="2605088" y="0"/>
                  </a:lnTo>
                  <a:lnTo>
                    <a:pt x="2605088" y="417486"/>
                  </a:lnTo>
                  <a:lnTo>
                    <a:pt x="1302544" y="571500"/>
                  </a:lnTo>
                  <a:lnTo>
                    <a:pt x="0" y="417486"/>
                  </a:lnTo>
                  <a:close/>
                </a:path>
              </a:pathLst>
            </a:custGeom>
            <a:solidFill>
              <a:srgbClr val="DDDDDD"/>
            </a:solidFill>
          </p:spPr>
          <p:txBody>
            <a:bodyPr wrap="square" lIns="0" tIns="0" rIns="0" bIns="0" rtlCol="0"/>
            <a:lstStyle/>
            <a:p/>
          </p:txBody>
        </p:sp>
        <p:sp>
          <p:nvSpPr>
            <p:cNvPr id="7" name="object 7"/>
            <p:cNvSpPr/>
            <p:nvPr/>
          </p:nvSpPr>
          <p:spPr>
            <a:xfrm>
              <a:off x="3378199" y="3014662"/>
              <a:ext cx="2605405" cy="3187700"/>
            </a:xfrm>
            <a:custGeom>
              <a:rect l="l" t="t" r="r" b="b"/>
              <a:pathLst>
                <a:path w="2605404" h="3187700">
                  <a:moveTo>
                    <a:pt x="2605087" y="3187700"/>
                  </a:moveTo>
                  <a:lnTo>
                    <a:pt x="2605087" y="0"/>
                  </a:lnTo>
                  <a:lnTo>
                    <a:pt x="1301012" y="153987"/>
                  </a:lnTo>
                  <a:lnTo>
                    <a:pt x="0" y="0"/>
                  </a:lnTo>
                  <a:lnTo>
                    <a:pt x="0" y="3187700"/>
                  </a:lnTo>
                  <a:lnTo>
                    <a:pt x="2605087" y="3187700"/>
                  </a:lnTo>
                </a:path>
              </a:pathLst>
            </a:custGeom>
            <a:ln w="6349">
              <a:solidFill>
                <a:srgbClr val="000000"/>
              </a:solidFill>
            </a:ln>
          </p:spPr>
          <p:txBody>
            <a:bodyPr wrap="square" lIns="0" tIns="0" rIns="0" bIns="0" rtlCol="0"/>
            <a:lstStyle/>
            <a:p/>
          </p:txBody>
        </p:sp>
      </p:grpSp>
      <p:sp>
        <p:nvSpPr>
          <p:cNvPr id="8" name="object 8"/>
          <p:cNvSpPr txBox="1"/>
          <p:nvPr/>
        </p:nvSpPr>
        <p:spPr>
          <a:xfrm>
            <a:off x="4440237" y="2685891"/>
            <a:ext cx="482600" cy="208279"/>
          </a:xfrm>
          <a:prstGeom prst="rect">
            <a:avLst/>
          </a:prstGeom>
        </p:spPr>
        <p:txBody>
          <a:bodyPr vert="horz" wrap="square" lIns="0" tIns="12700" rIns="0" bIns="0" rtlCol="0">
            <a:spAutoFit/>
          </a:bodyPr>
          <a:lstStyle/>
          <a:p>
            <a:pPr marL="12700">
              <a:lnSpc>
                <a:spcPct val="100000"/>
              </a:lnSpc>
              <a:spcBef>
                <a:spcPts val="100"/>
              </a:spcBef>
            </a:pPr>
            <a:r>
              <a:rPr sz="1200" b="1" spc="-20">
                <a:latin typeface="Microsoft JhengHei"/>
                <a:cs typeface="Microsoft JhengHei"/>
              </a:rPr>
              <a:t>西门子</a:t>
            </a:r>
            <a:endParaRPr sz="1200">
              <a:latin typeface="Microsoft JhengHei"/>
              <a:cs typeface="Microsoft JhengHei"/>
            </a:endParaRPr>
          </a:p>
        </p:txBody>
      </p:sp>
      <p:sp>
        <p:nvSpPr>
          <p:cNvPr id="9" name="object 9"/>
          <p:cNvSpPr txBox="1"/>
          <p:nvPr/>
        </p:nvSpPr>
        <p:spPr>
          <a:xfrm>
            <a:off x="3717925" y="3334695"/>
            <a:ext cx="1611630" cy="702945"/>
          </a:xfrm>
          <a:prstGeom prst="rect">
            <a:avLst/>
          </a:prstGeom>
        </p:spPr>
        <p:txBody>
          <a:bodyPr vert="horz" wrap="square" lIns="0" tIns="78740" rIns="0" bIns="0" rtlCol="0">
            <a:spAutoFit/>
          </a:bodyPr>
          <a:lstStyle/>
          <a:p>
            <a:pPr marL="201295" indent="-189230">
              <a:lnSpc>
                <a:spcPct val="100000"/>
              </a:lnSpc>
              <a:spcBef>
                <a:spcPts val="620"/>
              </a:spcBef>
              <a:buSzPct val="105000"/>
              <a:buFont typeface="Arial"/>
              <a:buChar char="•"/>
              <a:tabLst>
                <a:tab pos="201295"/>
                <a:tab pos="201930"/>
              </a:tabLst>
            </a:pPr>
            <a:r>
              <a:rPr sz="1000" spc="-5">
                <a:latin typeface="宋体"/>
                <a:cs typeface="宋体"/>
              </a:rPr>
              <a:t>外资家电品牌的成功代表</a:t>
            </a:r>
            <a:endParaRPr sz="1000">
              <a:latin typeface="宋体"/>
              <a:cs typeface="宋体"/>
            </a:endParaRPr>
          </a:p>
          <a:p>
            <a:pPr marL="201295" indent="-189230">
              <a:lnSpc>
                <a:spcPct val="100000"/>
              </a:lnSpc>
              <a:spcBef>
                <a:spcPts val="600"/>
              </a:spcBef>
              <a:buSzPct val="105000"/>
              <a:buFont typeface="Arial"/>
              <a:buChar char="•"/>
              <a:tabLst>
                <a:tab pos="201295"/>
                <a:tab pos="201930"/>
              </a:tabLst>
            </a:pPr>
            <a:r>
              <a:rPr sz="1000" spc="-10">
                <a:latin typeface="宋体"/>
                <a:cs typeface="宋体"/>
              </a:rPr>
              <a:t>白色家电的业界典范</a:t>
            </a:r>
            <a:endParaRPr sz="1000">
              <a:latin typeface="宋体"/>
              <a:cs typeface="宋体"/>
            </a:endParaRPr>
          </a:p>
          <a:p>
            <a:pPr marL="201295" indent="-189230">
              <a:lnSpc>
                <a:spcPct val="100000"/>
              </a:lnSpc>
              <a:spcBef>
                <a:spcPts val="600"/>
              </a:spcBef>
              <a:buSzPct val="105000"/>
              <a:buFont typeface="Arial"/>
              <a:buChar char="•"/>
              <a:tabLst>
                <a:tab pos="201295"/>
                <a:tab pos="201930"/>
              </a:tabLst>
            </a:pPr>
            <a:r>
              <a:rPr sz="1000" spc="-5">
                <a:latin typeface="宋体"/>
                <a:cs typeface="宋体"/>
              </a:rPr>
              <a:t>市场份额上升势头明显</a:t>
            </a:r>
            <a:endParaRPr sz="1000">
              <a:latin typeface="宋体"/>
              <a:cs typeface="宋体"/>
            </a:endParaRPr>
          </a:p>
        </p:txBody>
      </p:sp>
      <p:sp>
        <p:nvSpPr>
          <p:cNvPr id="10" name="object 10"/>
          <p:cNvSpPr txBox="1"/>
          <p:nvPr/>
        </p:nvSpPr>
        <p:spPr>
          <a:xfrm>
            <a:off x="3717925" y="4315619"/>
            <a:ext cx="1865630" cy="788670"/>
          </a:xfrm>
          <a:prstGeom prst="rect">
            <a:avLst/>
          </a:prstGeom>
        </p:spPr>
        <p:txBody>
          <a:bodyPr vert="horz" wrap="square" lIns="0" tIns="12700" rIns="0" bIns="0" rtlCol="0">
            <a:spAutoFit/>
          </a:bodyPr>
          <a:lstStyle/>
          <a:p>
            <a:pPr marL="201295" marR="5080" indent="-189230">
              <a:lnSpc>
                <a:spcPct val="100000"/>
              </a:lnSpc>
              <a:spcBef>
                <a:spcPts val="100"/>
              </a:spcBef>
              <a:buSzPct val="105000"/>
              <a:buFont typeface="Arial"/>
              <a:buChar char="•"/>
              <a:tabLst>
                <a:tab pos="201295"/>
                <a:tab pos="201930"/>
              </a:tabLst>
            </a:pPr>
            <a:r>
              <a:rPr sz="1000" spc="-5">
                <a:latin typeface="宋体"/>
                <a:cs typeface="宋体"/>
              </a:rPr>
              <a:t>其产品定位和目标消费群与方</a:t>
            </a:r>
            <a:r>
              <a:rPr sz="1000" spc="-10">
                <a:latin typeface="宋体"/>
                <a:cs typeface="宋体"/>
              </a:rPr>
              <a:t>太基本类似</a:t>
            </a:r>
            <a:endParaRPr sz="1000">
              <a:latin typeface="宋体"/>
              <a:cs typeface="宋体"/>
            </a:endParaRPr>
          </a:p>
          <a:p>
            <a:pPr marL="201295" indent="-189230">
              <a:lnSpc>
                <a:spcPct val="100000"/>
              </a:lnSpc>
              <a:spcBef>
                <a:spcPts val="600"/>
              </a:spcBef>
              <a:buSzPct val="105000"/>
              <a:buFont typeface="Arial"/>
              <a:buChar char="•"/>
              <a:tabLst>
                <a:tab pos="201295"/>
                <a:tab pos="201930"/>
              </a:tabLst>
            </a:pPr>
            <a:r>
              <a:rPr sz="1000" spc="-5">
                <a:latin typeface="宋体"/>
                <a:cs typeface="宋体"/>
              </a:rPr>
              <a:t>系统化的管理运作能力</a:t>
            </a:r>
            <a:endParaRPr sz="1000">
              <a:latin typeface="宋体"/>
              <a:cs typeface="宋体"/>
            </a:endParaRPr>
          </a:p>
          <a:p>
            <a:pPr marL="201295" indent="-189230">
              <a:lnSpc>
                <a:spcPct val="100000"/>
              </a:lnSpc>
              <a:spcBef>
                <a:spcPts val="600"/>
              </a:spcBef>
              <a:buSzPct val="105000"/>
              <a:buFont typeface="Arial"/>
              <a:buChar char="•"/>
              <a:tabLst>
                <a:tab pos="201295"/>
                <a:tab pos="201930"/>
              </a:tabLst>
            </a:pPr>
            <a:r>
              <a:rPr sz="1000" spc="-10">
                <a:latin typeface="宋体"/>
                <a:cs typeface="宋体"/>
              </a:rPr>
              <a:t>办事处运作模式</a:t>
            </a:r>
            <a:endParaRPr sz="1000">
              <a:latin typeface="宋体"/>
              <a:cs typeface="宋体"/>
            </a:endParaRPr>
          </a:p>
        </p:txBody>
      </p:sp>
      <p:grpSp>
        <p:nvGrpSpPr>
          <p:cNvPr id="11" name="object 11"/>
          <p:cNvGrpSpPr/>
          <p:nvPr/>
        </p:nvGrpSpPr>
        <p:grpSpPr>
          <a:xfrm>
            <a:off x="633413" y="2497931"/>
            <a:ext cx="2611755" cy="3707765"/>
            <a:chOff x="633413" y="2497931"/>
            <a:chExt cx="2611755" cy="3707765"/>
          </a:xfrm>
        </p:grpSpPr>
        <p:sp>
          <p:nvSpPr>
            <p:cNvPr id="12" name="object 12"/>
            <p:cNvSpPr/>
            <p:nvPr/>
          </p:nvSpPr>
          <p:spPr>
            <a:xfrm>
              <a:off x="635794" y="2497931"/>
              <a:ext cx="2605405" cy="571500"/>
            </a:xfrm>
            <a:custGeom>
              <a:rect l="l" t="t" r="r" b="b"/>
              <a:pathLst>
                <a:path w="2605405" h="571500">
                  <a:moveTo>
                    <a:pt x="0" y="417486"/>
                  </a:moveTo>
                  <a:lnTo>
                    <a:pt x="0" y="0"/>
                  </a:lnTo>
                  <a:lnTo>
                    <a:pt x="2605088" y="0"/>
                  </a:lnTo>
                  <a:lnTo>
                    <a:pt x="2605088" y="417486"/>
                  </a:lnTo>
                  <a:lnTo>
                    <a:pt x="1302544" y="571500"/>
                  </a:lnTo>
                  <a:lnTo>
                    <a:pt x="0" y="417486"/>
                  </a:lnTo>
                  <a:close/>
                </a:path>
              </a:pathLst>
            </a:custGeom>
            <a:solidFill>
              <a:srgbClr val="DDDDDD"/>
            </a:solidFill>
          </p:spPr>
          <p:txBody>
            <a:bodyPr wrap="square" lIns="0" tIns="0" rIns="0" bIns="0" rtlCol="0"/>
            <a:lstStyle/>
            <a:p/>
          </p:txBody>
        </p:sp>
        <p:sp>
          <p:nvSpPr>
            <p:cNvPr id="13" name="object 13"/>
            <p:cNvSpPr/>
            <p:nvPr/>
          </p:nvSpPr>
          <p:spPr>
            <a:xfrm>
              <a:off x="636588" y="3014662"/>
              <a:ext cx="2605405" cy="3187700"/>
            </a:xfrm>
            <a:custGeom>
              <a:rect l="l" t="t" r="r" b="b"/>
              <a:pathLst>
                <a:path w="2605405" h="3187700">
                  <a:moveTo>
                    <a:pt x="2605087" y="3187700"/>
                  </a:moveTo>
                  <a:lnTo>
                    <a:pt x="2605087" y="0"/>
                  </a:lnTo>
                  <a:lnTo>
                    <a:pt x="1301012" y="153987"/>
                  </a:lnTo>
                  <a:lnTo>
                    <a:pt x="0" y="0"/>
                  </a:lnTo>
                  <a:lnTo>
                    <a:pt x="0" y="3187700"/>
                  </a:lnTo>
                  <a:lnTo>
                    <a:pt x="2605087" y="3187700"/>
                  </a:lnTo>
                </a:path>
              </a:pathLst>
            </a:custGeom>
            <a:ln w="6350">
              <a:solidFill>
                <a:srgbClr val="000000"/>
              </a:solidFill>
            </a:ln>
          </p:spPr>
          <p:txBody>
            <a:bodyPr wrap="square" lIns="0" tIns="0" rIns="0" bIns="0" rtlCol="0"/>
            <a:lstStyle/>
            <a:p/>
          </p:txBody>
        </p:sp>
      </p:grpSp>
      <p:sp>
        <p:nvSpPr>
          <p:cNvPr id="14" name="object 14"/>
          <p:cNvSpPr txBox="1"/>
          <p:nvPr/>
        </p:nvSpPr>
        <p:spPr>
          <a:xfrm>
            <a:off x="1774825" y="2685891"/>
            <a:ext cx="330200" cy="208279"/>
          </a:xfrm>
          <a:prstGeom prst="rect">
            <a:avLst/>
          </a:prstGeom>
        </p:spPr>
        <p:txBody>
          <a:bodyPr vert="horz" wrap="square" lIns="0" tIns="12700" rIns="0" bIns="0" rtlCol="0">
            <a:spAutoFit/>
          </a:bodyPr>
          <a:lstStyle/>
          <a:p>
            <a:pPr marL="12700">
              <a:lnSpc>
                <a:spcPct val="100000"/>
              </a:lnSpc>
              <a:spcBef>
                <a:spcPts val="100"/>
              </a:spcBef>
            </a:pPr>
            <a:r>
              <a:rPr sz="1200" b="1" spc="-25">
                <a:latin typeface="Microsoft JhengHei"/>
                <a:cs typeface="Microsoft JhengHei"/>
              </a:rPr>
              <a:t>海尔</a:t>
            </a:r>
            <a:endParaRPr sz="1200">
              <a:latin typeface="Microsoft JhengHei"/>
              <a:cs typeface="Microsoft JhengHei"/>
            </a:endParaRPr>
          </a:p>
        </p:txBody>
      </p:sp>
      <p:sp>
        <p:nvSpPr>
          <p:cNvPr id="15" name="object 15"/>
          <p:cNvSpPr txBox="1"/>
          <p:nvPr/>
        </p:nvSpPr>
        <p:spPr>
          <a:xfrm>
            <a:off x="976313" y="3334695"/>
            <a:ext cx="1484630" cy="702945"/>
          </a:xfrm>
          <a:prstGeom prst="rect">
            <a:avLst/>
          </a:prstGeom>
        </p:spPr>
        <p:txBody>
          <a:bodyPr vert="horz" wrap="square" lIns="0" tIns="78740" rIns="0" bIns="0" rtlCol="0">
            <a:spAutoFit/>
          </a:bodyPr>
          <a:lstStyle/>
          <a:p>
            <a:pPr marL="201295" indent="-189230">
              <a:lnSpc>
                <a:spcPct val="100000"/>
              </a:lnSpc>
              <a:spcBef>
                <a:spcPts val="620"/>
              </a:spcBef>
              <a:buSzPct val="105000"/>
              <a:buChar char="•"/>
              <a:tabLst>
                <a:tab pos="201930"/>
              </a:tabLst>
            </a:pPr>
            <a:r>
              <a:rPr sz="1000" spc="-5">
                <a:latin typeface="宋体"/>
                <a:cs typeface="宋体"/>
              </a:rPr>
              <a:t>国内家电行业的常青树</a:t>
            </a:r>
            <a:endParaRPr sz="1000">
              <a:latin typeface="宋体"/>
              <a:cs typeface="宋体"/>
            </a:endParaRPr>
          </a:p>
          <a:p>
            <a:pPr marL="201295" indent="-189230">
              <a:lnSpc>
                <a:spcPct val="100000"/>
              </a:lnSpc>
              <a:spcBef>
                <a:spcPts val="600"/>
              </a:spcBef>
              <a:buSzPct val="105000"/>
              <a:buChar char="•"/>
              <a:tabLst>
                <a:tab pos="201930"/>
              </a:tabLst>
            </a:pPr>
            <a:r>
              <a:rPr sz="1000" spc="-5">
                <a:latin typeface="宋体"/>
                <a:cs typeface="宋体"/>
              </a:rPr>
              <a:t>具有国际影响力的品牌</a:t>
            </a:r>
            <a:endParaRPr sz="1000">
              <a:latin typeface="宋体"/>
              <a:cs typeface="宋体"/>
            </a:endParaRPr>
          </a:p>
          <a:p>
            <a:pPr marL="201295" indent="-189230">
              <a:lnSpc>
                <a:spcPct val="100000"/>
              </a:lnSpc>
              <a:spcBef>
                <a:spcPts val="600"/>
              </a:spcBef>
              <a:buSzPct val="105000"/>
              <a:buChar char="•"/>
              <a:tabLst>
                <a:tab pos="201930"/>
              </a:tabLst>
            </a:pPr>
            <a:r>
              <a:rPr sz="1000" spc="-10">
                <a:latin typeface="宋体"/>
                <a:cs typeface="宋体"/>
              </a:rPr>
              <a:t>长期保持持续的增长</a:t>
            </a:r>
            <a:endParaRPr sz="1000">
              <a:latin typeface="宋体"/>
              <a:cs typeface="宋体"/>
            </a:endParaRPr>
          </a:p>
        </p:txBody>
      </p:sp>
      <p:sp>
        <p:nvSpPr>
          <p:cNvPr id="16" name="object 16"/>
          <p:cNvSpPr txBox="1"/>
          <p:nvPr/>
        </p:nvSpPr>
        <p:spPr>
          <a:xfrm>
            <a:off x="976313" y="4249095"/>
            <a:ext cx="1611630" cy="931544"/>
          </a:xfrm>
          <a:prstGeom prst="rect">
            <a:avLst/>
          </a:prstGeom>
        </p:spPr>
        <p:txBody>
          <a:bodyPr vert="horz" wrap="square" lIns="0" tIns="78740" rIns="0" bIns="0" rtlCol="0">
            <a:spAutoFit/>
          </a:bodyPr>
          <a:lstStyle/>
          <a:p>
            <a:pPr marL="201295" indent="-189230">
              <a:lnSpc>
                <a:spcPct val="100000"/>
              </a:lnSpc>
              <a:spcBef>
                <a:spcPts val="620"/>
              </a:spcBef>
              <a:buSzPct val="105000"/>
              <a:buChar char="•"/>
              <a:tabLst>
                <a:tab pos="201930"/>
              </a:tabLst>
            </a:pPr>
            <a:r>
              <a:rPr sz="1000" spc="-5">
                <a:latin typeface="宋体"/>
                <a:cs typeface="宋体"/>
              </a:rPr>
              <a:t>潜在的主要竞争对手之一</a:t>
            </a:r>
            <a:endParaRPr sz="1000">
              <a:latin typeface="宋体"/>
              <a:cs typeface="宋体"/>
            </a:endParaRPr>
          </a:p>
          <a:p>
            <a:pPr marL="201295" indent="-189230">
              <a:lnSpc>
                <a:spcPct val="100000"/>
              </a:lnSpc>
              <a:spcBef>
                <a:spcPts val="600"/>
              </a:spcBef>
              <a:buSzPct val="105000"/>
              <a:buChar char="•"/>
              <a:tabLst>
                <a:tab pos="201930"/>
              </a:tabLst>
            </a:pPr>
            <a:r>
              <a:rPr sz="1000" spc="-5">
                <a:latin typeface="宋体"/>
                <a:cs typeface="宋体"/>
              </a:rPr>
              <a:t>品牌认知度与方太相似</a:t>
            </a:r>
            <a:endParaRPr sz="1000">
              <a:latin typeface="宋体"/>
              <a:cs typeface="宋体"/>
            </a:endParaRPr>
          </a:p>
          <a:p>
            <a:pPr marL="201295" indent="-189230">
              <a:lnSpc>
                <a:spcPct val="100000"/>
              </a:lnSpc>
              <a:spcBef>
                <a:spcPts val="600"/>
              </a:spcBef>
              <a:buSzPct val="105000"/>
              <a:buChar char="•"/>
              <a:tabLst>
                <a:tab pos="201930"/>
              </a:tabLst>
            </a:pPr>
            <a:r>
              <a:rPr sz="1000" spc="-10">
                <a:latin typeface="宋体"/>
                <a:cs typeface="宋体"/>
              </a:rPr>
              <a:t>追求持续变革</a:t>
            </a:r>
            <a:endParaRPr sz="1000">
              <a:latin typeface="宋体"/>
              <a:cs typeface="宋体"/>
            </a:endParaRPr>
          </a:p>
          <a:p>
            <a:pPr marL="201295" indent="-189230">
              <a:lnSpc>
                <a:spcPct val="100000"/>
              </a:lnSpc>
              <a:spcBef>
                <a:spcPts val="600"/>
              </a:spcBef>
              <a:buSzPct val="105000"/>
              <a:buChar char="•"/>
              <a:tabLst>
                <a:tab pos="201930"/>
              </a:tabLst>
            </a:pPr>
            <a:r>
              <a:rPr sz="1000" spc="-10">
                <a:latin typeface="宋体"/>
                <a:cs typeface="宋体"/>
              </a:rPr>
              <a:t>高效的管理运作能力</a:t>
            </a:r>
            <a:endParaRPr sz="1000">
              <a:latin typeface="宋体"/>
              <a:cs typeface="宋体"/>
            </a:endParaRPr>
          </a:p>
        </p:txBody>
      </p:sp>
      <p:grpSp>
        <p:nvGrpSpPr>
          <p:cNvPr id="17" name="object 17"/>
          <p:cNvGrpSpPr/>
          <p:nvPr/>
        </p:nvGrpSpPr>
        <p:grpSpPr>
          <a:xfrm>
            <a:off x="6116637" y="2497931"/>
            <a:ext cx="2611755" cy="3707765"/>
            <a:chOff x="6116637" y="2497931"/>
            <a:chExt cx="2611755" cy="3707765"/>
          </a:xfrm>
        </p:grpSpPr>
        <p:sp>
          <p:nvSpPr>
            <p:cNvPr id="18" name="object 18"/>
            <p:cNvSpPr/>
            <p:nvPr/>
          </p:nvSpPr>
          <p:spPr>
            <a:xfrm>
              <a:off x="6119018" y="2497931"/>
              <a:ext cx="2605405" cy="571500"/>
            </a:xfrm>
            <a:custGeom>
              <a:rect l="l" t="t" r="r" b="b"/>
              <a:pathLst>
                <a:path w="2605404" h="571500">
                  <a:moveTo>
                    <a:pt x="0" y="417486"/>
                  </a:moveTo>
                  <a:lnTo>
                    <a:pt x="0" y="0"/>
                  </a:lnTo>
                  <a:lnTo>
                    <a:pt x="2605088" y="0"/>
                  </a:lnTo>
                  <a:lnTo>
                    <a:pt x="2605088" y="417486"/>
                  </a:lnTo>
                  <a:lnTo>
                    <a:pt x="1302544" y="571500"/>
                  </a:lnTo>
                  <a:lnTo>
                    <a:pt x="0" y="417486"/>
                  </a:lnTo>
                  <a:close/>
                </a:path>
              </a:pathLst>
            </a:custGeom>
            <a:solidFill>
              <a:srgbClr val="DDDDDD"/>
            </a:solidFill>
          </p:spPr>
          <p:txBody>
            <a:bodyPr wrap="square" lIns="0" tIns="0" rIns="0" bIns="0" rtlCol="0"/>
            <a:lstStyle/>
            <a:p/>
          </p:txBody>
        </p:sp>
        <p:sp>
          <p:nvSpPr>
            <p:cNvPr id="19" name="object 19"/>
            <p:cNvSpPr/>
            <p:nvPr/>
          </p:nvSpPr>
          <p:spPr>
            <a:xfrm>
              <a:off x="6119812" y="3014662"/>
              <a:ext cx="2605405" cy="3187700"/>
            </a:xfrm>
            <a:custGeom>
              <a:rect l="l" t="t" r="r" b="b"/>
              <a:pathLst>
                <a:path w="2605404" h="3187700">
                  <a:moveTo>
                    <a:pt x="2605087" y="3187700"/>
                  </a:moveTo>
                  <a:lnTo>
                    <a:pt x="2605087" y="0"/>
                  </a:lnTo>
                  <a:lnTo>
                    <a:pt x="1301011" y="153987"/>
                  </a:lnTo>
                  <a:lnTo>
                    <a:pt x="0" y="0"/>
                  </a:lnTo>
                  <a:lnTo>
                    <a:pt x="0" y="3187700"/>
                  </a:lnTo>
                  <a:lnTo>
                    <a:pt x="2605087" y="3187700"/>
                  </a:lnTo>
                </a:path>
              </a:pathLst>
            </a:custGeom>
            <a:ln w="6349">
              <a:solidFill>
                <a:srgbClr val="000000"/>
              </a:solidFill>
            </a:ln>
          </p:spPr>
          <p:txBody>
            <a:bodyPr wrap="square" lIns="0" tIns="0" rIns="0" bIns="0" rtlCol="0"/>
            <a:lstStyle/>
            <a:p/>
          </p:txBody>
        </p:sp>
      </p:grpSp>
      <p:sp>
        <p:nvSpPr>
          <p:cNvPr id="20" name="object 20"/>
          <p:cNvSpPr txBox="1"/>
          <p:nvPr/>
        </p:nvSpPr>
        <p:spPr>
          <a:xfrm>
            <a:off x="7258050" y="2685891"/>
            <a:ext cx="330200" cy="208279"/>
          </a:xfrm>
          <a:prstGeom prst="rect">
            <a:avLst/>
          </a:prstGeom>
        </p:spPr>
        <p:txBody>
          <a:bodyPr vert="horz" wrap="square" lIns="0" tIns="12700" rIns="0" bIns="0" rtlCol="0">
            <a:spAutoFit/>
          </a:bodyPr>
          <a:lstStyle/>
          <a:p>
            <a:pPr marL="12700">
              <a:lnSpc>
                <a:spcPct val="100000"/>
              </a:lnSpc>
              <a:spcBef>
                <a:spcPts val="100"/>
              </a:spcBef>
            </a:pPr>
            <a:r>
              <a:rPr sz="1200" b="1" spc="-25">
                <a:latin typeface="Microsoft JhengHei"/>
                <a:cs typeface="Microsoft JhengHei"/>
              </a:rPr>
              <a:t>樱花</a:t>
            </a:r>
            <a:endParaRPr sz="1200">
              <a:latin typeface="Microsoft JhengHei"/>
              <a:cs typeface="Microsoft JhengHei"/>
            </a:endParaRPr>
          </a:p>
        </p:txBody>
      </p:sp>
      <p:sp>
        <p:nvSpPr>
          <p:cNvPr id="23" name="object 23"/>
          <p:cNvSpPr txBox="1">
            <a:spLocks noGrp="1"/>
          </p:cNvSpPr>
          <p:nvPr>
            <p:ph type="sldNum" sz="quarter" idx="7"/>
          </p:nvPr>
        </p:nvSpPr>
        <p:spPr>
          <a:prstGeom prst="rect">
            <a:avLst/>
          </a:prstGeom>
        </p:spPr>
        <p:txBody>
          <a:bodyPr vert="horz" wrap="square" lIns="0" tIns="1905" rIns="0" bIns="0" rtlCol="0">
            <a:spAutoFit/>
          </a:bodyPr>
          <a:lstStyle/>
          <a:p>
            <a:pPr marL="69850">
              <a:lnSpc>
                <a:spcPct val="100000"/>
              </a:lnSpc>
              <a:spcBef>
                <a:spcPts val="15"/>
              </a:spcBef>
            </a:pPr>
            <a:fld id="{81D60167-4931-47E6-BA6A-407CBD079E47}" type="slidenum">
              <a:rPr/>
              <a:t>5</a:t>
            </a:fld>
          </a:p>
        </p:txBody>
      </p:sp>
      <p:sp>
        <p:nvSpPr>
          <p:cNvPr id="21" name="object 21"/>
          <p:cNvSpPr txBox="1"/>
          <p:nvPr/>
        </p:nvSpPr>
        <p:spPr>
          <a:xfrm>
            <a:off x="6459537" y="3401218"/>
            <a:ext cx="1357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0">
                <a:latin typeface="宋体"/>
                <a:cs typeface="宋体"/>
              </a:rPr>
              <a:t>厨具行业的典型代表</a:t>
            </a:r>
            <a:endParaRPr sz="1000">
              <a:latin typeface="宋体"/>
              <a:cs typeface="宋体"/>
            </a:endParaRPr>
          </a:p>
        </p:txBody>
      </p:sp>
      <p:sp>
        <p:nvSpPr>
          <p:cNvPr id="22" name="object 22"/>
          <p:cNvSpPr txBox="1"/>
          <p:nvPr/>
        </p:nvSpPr>
        <p:spPr>
          <a:xfrm>
            <a:off x="6459537" y="4308141"/>
            <a:ext cx="1808480" cy="796290"/>
          </a:xfrm>
          <a:prstGeom prst="rect">
            <a:avLst/>
          </a:prstGeom>
        </p:spPr>
        <p:txBody>
          <a:bodyPr vert="horz" wrap="square" lIns="0" tIns="5080" rIns="0" bIns="0" rtlCol="0">
            <a:spAutoFit/>
          </a:bodyPr>
          <a:lstStyle/>
          <a:p>
            <a:pPr marL="201295" marR="5080" indent="-189230">
              <a:lnSpc>
                <a:spcPct val="104900"/>
              </a:lnSpc>
              <a:spcBef>
                <a:spcPts val="40"/>
              </a:spcBef>
              <a:buSzPct val="105000"/>
              <a:buFont typeface="Arial"/>
              <a:buChar char="•"/>
              <a:tabLst>
                <a:tab pos="201295"/>
                <a:tab pos="201930"/>
              </a:tabLst>
            </a:pPr>
            <a:r>
              <a:rPr sz="1000">
                <a:latin typeface="宋体"/>
                <a:cs typeface="宋体"/>
              </a:rPr>
              <a:t>与方太的产品线近似</a:t>
            </a:r>
            <a:r>
              <a:rPr sz="1000" spc="-35">
                <a:latin typeface="Arial"/>
                <a:cs typeface="Arial"/>
              </a:rPr>
              <a:t>, </a:t>
            </a:r>
            <a:r>
              <a:rPr sz="1000" spc="-20">
                <a:latin typeface="宋体"/>
                <a:cs typeface="宋体"/>
              </a:rPr>
              <a:t>高端市场定位</a:t>
            </a:r>
            <a:endParaRPr sz="1000">
              <a:latin typeface="宋体"/>
              <a:cs typeface="宋体"/>
            </a:endParaRPr>
          </a:p>
          <a:p>
            <a:pPr marL="201295" indent="-189230">
              <a:lnSpc>
                <a:spcPct val="100000"/>
              </a:lnSpc>
              <a:spcBef>
                <a:spcPts val="600"/>
              </a:spcBef>
              <a:buSzPct val="105000"/>
              <a:buFont typeface="Arial"/>
              <a:buChar char="•"/>
              <a:tabLst>
                <a:tab pos="201295"/>
                <a:tab pos="201930"/>
              </a:tabLst>
            </a:pPr>
            <a:r>
              <a:rPr sz="1000" spc="-5">
                <a:latin typeface="宋体"/>
                <a:cs typeface="宋体"/>
              </a:rPr>
              <a:t>现在的主要竞争对手之一</a:t>
            </a:r>
            <a:endParaRPr sz="1000">
              <a:latin typeface="宋体"/>
              <a:cs typeface="宋体"/>
            </a:endParaRPr>
          </a:p>
          <a:p>
            <a:pPr marL="201295" indent="-189230">
              <a:lnSpc>
                <a:spcPct val="100000"/>
              </a:lnSpc>
              <a:spcBef>
                <a:spcPts val="600"/>
              </a:spcBef>
              <a:buSzPct val="105000"/>
              <a:buFont typeface="Arial"/>
              <a:buChar char="•"/>
              <a:tabLst>
                <a:tab pos="201295"/>
                <a:tab pos="201930"/>
              </a:tabLst>
            </a:pPr>
            <a:r>
              <a:rPr sz="1000" spc="-10">
                <a:latin typeface="宋体"/>
                <a:cs typeface="宋体"/>
              </a:rPr>
              <a:t>分公司运作模式</a:t>
            </a:r>
            <a:endParaRPr sz="10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36587" y="963567"/>
            <a:ext cx="2870200" cy="452120"/>
          </a:xfrm>
          <a:prstGeom prst="rect">
            <a:avLst/>
          </a:prstGeom>
        </p:spPr>
        <p:txBody>
          <a:bodyPr vert="horz" wrap="square" lIns="0" tIns="12700" rIns="0" bIns="0" rtlCol="0">
            <a:spAutoFit/>
          </a:bodyPr>
          <a:lstStyle/>
          <a:p>
            <a:pPr marL="12700">
              <a:lnSpc>
                <a:spcPct val="100000"/>
              </a:lnSpc>
              <a:spcBef>
                <a:spcPts val="100"/>
              </a:spcBef>
            </a:pPr>
            <a:r>
              <a:rPr spc="-10"/>
              <a:t>行业基准分析概述</a:t>
            </a:r>
          </a:p>
        </p:txBody>
      </p:sp>
      <p:sp>
        <p:nvSpPr>
          <p:cNvPr id="4" name="object 4"/>
          <p:cNvSpPr txBox="1">
            <a:spLocks noGrp="1"/>
          </p:cNvSpPr>
          <p:nvPr>
            <p:ph type="sldNum" sz="quarter" idx="7"/>
          </p:nvPr>
        </p:nvSpPr>
        <p:spPr>
          <a:prstGeom prst="rect">
            <a:avLst/>
          </a:prstGeom>
        </p:spPr>
        <p:txBody>
          <a:bodyPr vert="horz" wrap="square" lIns="0" tIns="1905" rIns="0" bIns="0" rtlCol="0">
            <a:spAutoFit/>
          </a:bodyPr>
          <a:lstStyle/>
          <a:p>
            <a:pPr marL="69850">
              <a:lnSpc>
                <a:spcPct val="100000"/>
              </a:lnSpc>
              <a:spcBef>
                <a:spcPts val="15"/>
              </a:spcBef>
            </a:pPr>
            <a:fld id="{81D60167-4931-47E6-BA6A-407CBD079E47}" type="slidenum">
              <a:rPr/>
              <a:t>6</a:t>
            </a:fld>
          </a:p>
        </p:txBody>
      </p:sp>
      <p:sp>
        <p:nvSpPr>
          <p:cNvPr id="3" name="object 3"/>
          <p:cNvSpPr txBox="1"/>
          <p:nvPr/>
        </p:nvSpPr>
        <p:spPr>
          <a:xfrm>
            <a:off x="622300" y="2501900"/>
            <a:ext cx="8102600" cy="4076700"/>
          </a:xfrm>
          <a:prstGeom prst="rect">
            <a:avLst/>
          </a:prstGeom>
          <a:solidFill>
            <a:srgbClr val="DDDDDD"/>
          </a:solidFill>
        </p:spPr>
        <p:txBody>
          <a:bodyPr vert="horz" wrap="square" lIns="0" tIns="0" rIns="0" bIns="0" rtlCol="0">
            <a:spAutoFit/>
          </a:bodyPr>
          <a:lstStyle/>
          <a:p>
            <a:pPr>
              <a:lnSpc>
                <a:spcPct val="100000"/>
              </a:lnSpc>
            </a:pPr>
            <a:endParaRPr sz="1400">
              <a:latin typeface="Times New Roman"/>
              <a:cs typeface="Times New Roman"/>
            </a:endParaRPr>
          </a:p>
          <a:p>
            <a:pPr>
              <a:lnSpc>
                <a:spcPct val="100000"/>
              </a:lnSpc>
            </a:pPr>
            <a:endParaRPr sz="1400">
              <a:latin typeface="Times New Roman"/>
              <a:cs typeface="Times New Roman"/>
            </a:endParaRPr>
          </a:p>
          <a:p>
            <a:pPr>
              <a:lnSpc>
                <a:spcPct val="100000"/>
              </a:lnSpc>
            </a:pPr>
            <a:endParaRPr sz="1400">
              <a:latin typeface="Times New Roman"/>
              <a:cs typeface="Times New Roman"/>
            </a:endParaRPr>
          </a:p>
          <a:p>
            <a:pPr marL="821690" marR="822960" indent="-190500" algn="just">
              <a:lnSpc>
                <a:spcPct val="102499"/>
              </a:lnSpc>
              <a:spcBef>
                <a:spcPts val="835"/>
              </a:spcBef>
              <a:buSzPct val="103571"/>
              <a:buFont typeface="Arial"/>
              <a:buChar char="•"/>
              <a:tabLst>
                <a:tab pos="821690"/>
              </a:tabLst>
            </a:pPr>
            <a:r>
              <a:rPr sz="1400">
                <a:latin typeface="黑体"/>
                <a:cs typeface="黑体"/>
              </a:rPr>
              <a:t>海尔清晰的业务发展战略与清晰的对各营销组织岗位的角色与职责定义</a:t>
            </a:r>
            <a:r>
              <a:rPr sz="1400">
                <a:latin typeface="Arial"/>
                <a:cs typeface="Arial"/>
              </a:rPr>
              <a:t>,</a:t>
            </a:r>
            <a:r>
              <a:rPr sz="1400" spc="-10">
                <a:latin typeface="黑体"/>
                <a:cs typeface="黑体"/>
              </a:rPr>
              <a:t>有效的内部</a:t>
            </a:r>
            <a:r>
              <a:rPr sz="1400">
                <a:latin typeface="黑体"/>
                <a:cs typeface="黑体"/>
              </a:rPr>
              <a:t>考核与激励机制、对复杂的产品线的管理和对客户的</a:t>
            </a:r>
            <a:r>
              <a:rPr sz="1400" spc="-10">
                <a:latin typeface="Arial"/>
                <a:cs typeface="Arial"/>
              </a:rPr>
              <a:t>ABC</a:t>
            </a:r>
            <a:r>
              <a:rPr sz="1400" spc="-5">
                <a:latin typeface="黑体"/>
                <a:cs typeface="黑体"/>
              </a:rPr>
              <a:t>分类管理等实施是值得方</a:t>
            </a:r>
            <a:r>
              <a:rPr sz="1400" spc="-15">
                <a:latin typeface="黑体"/>
                <a:cs typeface="黑体"/>
              </a:rPr>
              <a:t>太借鉴的</a:t>
            </a:r>
            <a:endParaRPr sz="1400">
              <a:latin typeface="黑体"/>
              <a:cs typeface="黑体"/>
            </a:endParaRPr>
          </a:p>
          <a:p>
            <a:pPr>
              <a:lnSpc>
                <a:spcPct val="100000"/>
              </a:lnSpc>
              <a:buFont typeface="Arial"/>
              <a:buChar char="•"/>
            </a:pPr>
            <a:endParaRPr sz="1400">
              <a:latin typeface="黑体"/>
              <a:cs typeface="黑体"/>
            </a:endParaRPr>
          </a:p>
          <a:p>
            <a:pPr marL="821690" marR="694690" indent="-190500">
              <a:lnSpc>
                <a:spcPct val="100000"/>
              </a:lnSpc>
              <a:spcBef>
                <a:spcPts val="1005"/>
              </a:spcBef>
              <a:buSzPct val="103571"/>
              <a:buFont typeface="Arial"/>
              <a:buChar char="•"/>
              <a:tabLst>
                <a:tab pos="821690"/>
              </a:tabLst>
            </a:pPr>
            <a:r>
              <a:rPr sz="1400" spc="-5">
                <a:latin typeface="黑体"/>
                <a:cs typeface="黑体"/>
              </a:rPr>
              <a:t>西门子在全国的区域办事处划分、对办事处的职能管理、促销员管理、价格管理、独独立与销售运作的物流运作体系和对二三级市场的管理模式是值得方太借鉴的</a:t>
            </a:r>
            <a:endParaRPr sz="1400">
              <a:latin typeface="黑体"/>
              <a:cs typeface="黑体"/>
            </a:endParaRPr>
          </a:p>
          <a:p>
            <a:pPr>
              <a:lnSpc>
                <a:spcPct val="100000"/>
              </a:lnSpc>
              <a:buFont typeface="Arial"/>
              <a:buChar char="•"/>
            </a:pPr>
            <a:endParaRPr sz="1400">
              <a:latin typeface="黑体"/>
              <a:cs typeface="黑体"/>
            </a:endParaRPr>
          </a:p>
          <a:p>
            <a:pPr>
              <a:lnSpc>
                <a:spcPct val="100000"/>
              </a:lnSpc>
              <a:buFont typeface="Arial"/>
              <a:buChar char="•"/>
            </a:pPr>
            <a:endParaRPr sz="1100">
              <a:latin typeface="黑体"/>
              <a:cs typeface="黑体"/>
            </a:endParaRPr>
          </a:p>
          <a:p>
            <a:pPr marL="821690" marR="694690" indent="-190500">
              <a:lnSpc>
                <a:spcPct val="100000"/>
              </a:lnSpc>
              <a:buSzPct val="103571"/>
              <a:buFont typeface="Arial"/>
              <a:buChar char="•"/>
              <a:tabLst>
                <a:tab pos="821690"/>
              </a:tabLst>
            </a:pPr>
            <a:r>
              <a:rPr sz="1400" spc="-5">
                <a:latin typeface="黑体"/>
                <a:cs typeface="黑体"/>
              </a:rPr>
              <a:t>樱花在对全国零售覆盖网络的管理、零售终端表现的管理、新产品研发与上市流程、业绩考核体系、销售预测流程与服务体系等方面是值得方太借鉴的</a:t>
            </a:r>
            <a:endParaRPr sz="1400">
              <a:latin typeface="黑体"/>
              <a:cs typeface="黑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774356" y="3594118"/>
            <a:ext cx="1803400" cy="452120"/>
          </a:xfrm>
          <a:prstGeom prst="rect">
            <a:avLst/>
          </a:prstGeom>
        </p:spPr>
        <p:txBody>
          <a:bodyPr vert="horz" wrap="square" lIns="0" tIns="12700" rIns="0" bIns="0" rtlCol="0">
            <a:spAutoFit/>
          </a:bodyPr>
          <a:lstStyle/>
          <a:p>
            <a:pPr marL="12700">
              <a:lnSpc>
                <a:spcPct val="100000"/>
              </a:lnSpc>
              <a:spcBef>
                <a:spcPts val="100"/>
              </a:spcBef>
            </a:pPr>
            <a:r>
              <a:rPr spc="-10">
                <a:latin typeface="Arial"/>
                <a:cs typeface="Arial"/>
              </a:rPr>
              <a:t>B.</a:t>
            </a:r>
            <a:r>
              <a:rPr spc="-15"/>
              <a:t>海尔案例</a:t>
            </a:r>
          </a:p>
        </p:txBody>
      </p:sp>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69850">
              <a:lnSpc>
                <a:spcPct val="100000"/>
              </a:lnSpc>
              <a:spcBef>
                <a:spcPts val="15"/>
              </a:spcBef>
            </a:pPr>
            <a:fld id="{81D60167-4931-47E6-BA6A-407CBD079E47}" type="slidenum">
              <a:rPr/>
              <a:t>7</a:t>
            </a:fld>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625975" y="6853254"/>
            <a:ext cx="89535" cy="162560"/>
          </a:xfrm>
          <a:prstGeom prst="rect">
            <a:avLst/>
          </a:prstGeom>
        </p:spPr>
        <p:txBody>
          <a:bodyPr vert="horz" wrap="square" lIns="0" tIns="12700" rIns="0" bIns="0" rtlCol="0">
            <a:spAutoFit/>
          </a:bodyPr>
          <a:lstStyle/>
          <a:p>
            <a:pPr marL="12700">
              <a:lnSpc>
                <a:spcPct val="100000"/>
              </a:lnSpc>
              <a:spcBef>
                <a:spcPts val="100"/>
              </a:spcBef>
            </a:pPr>
            <a:r>
              <a:rPr sz="900">
                <a:latin typeface="Arial"/>
                <a:cs typeface="Arial"/>
              </a:rPr>
              <a:t>8</a:t>
            </a:r>
            <a:endParaRPr sz="900">
              <a:latin typeface="Arial"/>
              <a:cs typeface="Arial"/>
            </a:endParaRPr>
          </a:p>
        </p:txBody>
      </p:sp>
      <p:sp>
        <p:nvSpPr>
          <p:cNvPr id="3" name="object 3"/>
          <p:cNvSpPr/>
          <p:nvPr/>
        </p:nvSpPr>
        <p:spPr>
          <a:xfrm>
            <a:off x="0" y="752475"/>
            <a:ext cx="9334500" cy="19050"/>
          </a:xfrm>
          <a:custGeom>
            <a:rect l="l" t="t" r="r" b="b"/>
            <a:pathLst>
              <a:path w="9334500" h="19050">
                <a:moveTo>
                  <a:pt x="0" y="0"/>
                </a:moveTo>
                <a:lnTo>
                  <a:pt x="9334500" y="0"/>
                </a:lnTo>
                <a:lnTo>
                  <a:pt x="9334500" y="19050"/>
                </a:lnTo>
                <a:lnTo>
                  <a:pt x="0" y="19050"/>
                </a:lnTo>
                <a:lnTo>
                  <a:pt x="0" y="0"/>
                </a:lnTo>
                <a:close/>
              </a:path>
            </a:pathLst>
          </a:custGeom>
          <a:solidFill>
            <a:srgbClr val="000000"/>
          </a:solidFill>
        </p:spPr>
        <p:txBody>
          <a:bodyPr wrap="square" lIns="0" tIns="0" rIns="0" bIns="0" rtlCol="0"/>
          <a:lstStyle/>
          <a:p/>
        </p:txBody>
      </p:sp>
      <p:pic>
        <p:nvPicPr>
          <p:cNvPr id="4" name="object 4"/>
          <p:cNvPicPr/>
          <p:nvPr/>
        </p:nvPicPr>
        <p:blipFill>
          <a:blip r:embed="rId2"/>
          <a:stretch>
            <a:fillRect/>
          </a:stretch>
        </p:blipFill>
        <p:spPr>
          <a:xfrm>
            <a:off x="6950075" y="271462"/>
            <a:ext cx="755650" cy="412750"/>
          </a:xfrm>
          <a:prstGeom prst="rect">
            <a:avLst/>
          </a:prstGeom>
        </p:spPr>
      </p:pic>
      <p:pic>
        <p:nvPicPr>
          <p:cNvPr id="5" name="object 5"/>
          <p:cNvPicPr/>
          <p:nvPr/>
        </p:nvPicPr>
        <p:blipFill>
          <a:blip r:embed="rId3"/>
          <a:stretch>
            <a:fillRect/>
          </a:stretch>
        </p:blipFill>
        <p:spPr>
          <a:xfrm>
            <a:off x="7899400" y="368300"/>
            <a:ext cx="1130300" cy="301625"/>
          </a:xfrm>
          <a:prstGeom prst="rect">
            <a:avLst/>
          </a:prstGeom>
        </p:spPr>
      </p:pic>
      <p:sp>
        <p:nvSpPr>
          <p:cNvPr id="6" name="object 6"/>
          <p:cNvSpPr txBox="1">
            <a:spLocks noGrp="1"/>
          </p:cNvSpPr>
          <p:nvPr>
            <p:ph type="title"/>
          </p:nvPr>
        </p:nvSpPr>
        <p:spPr>
          <a:xfrm>
            <a:off x="623887" y="963567"/>
            <a:ext cx="6070600" cy="452120"/>
          </a:xfrm>
          <a:prstGeom prst="rect">
            <a:avLst/>
          </a:prstGeom>
        </p:spPr>
        <p:txBody>
          <a:bodyPr vert="horz" wrap="square" lIns="0" tIns="12700" rIns="0" bIns="0" rtlCol="0">
            <a:spAutoFit/>
          </a:bodyPr>
          <a:lstStyle/>
          <a:p>
            <a:pPr marL="12700">
              <a:lnSpc>
                <a:spcPct val="100000"/>
              </a:lnSpc>
              <a:spcBef>
                <a:spcPts val="100"/>
              </a:spcBef>
            </a:pPr>
            <a:r>
              <a:rPr spc="-5"/>
              <a:t>海尔集团是国内家电制造业的优秀代表</a:t>
            </a:r>
          </a:p>
        </p:txBody>
      </p:sp>
      <p:grpSp>
        <p:nvGrpSpPr>
          <p:cNvPr id="7" name="object 7"/>
          <p:cNvGrpSpPr/>
          <p:nvPr/>
        </p:nvGrpSpPr>
        <p:grpSpPr>
          <a:xfrm>
            <a:off x="596900" y="2501900"/>
            <a:ext cx="8128000" cy="3670300"/>
            <a:chOff x="596900" y="2501900"/>
            <a:chExt cx="8128000" cy="3670300"/>
          </a:xfrm>
        </p:grpSpPr>
        <p:sp>
          <p:nvSpPr>
            <p:cNvPr id="8" name="object 8"/>
            <p:cNvSpPr/>
            <p:nvPr/>
          </p:nvSpPr>
          <p:spPr>
            <a:xfrm>
              <a:off x="596900" y="2501899"/>
              <a:ext cx="8128000" cy="3670300"/>
            </a:xfrm>
            <a:custGeom>
              <a:rect l="l" t="t" r="r" b="b"/>
              <a:pathLst>
                <a:path w="8128000" h="3670300">
                  <a:moveTo>
                    <a:pt x="8128000" y="3632200"/>
                  </a:moveTo>
                  <a:lnTo>
                    <a:pt x="8115287" y="3625850"/>
                  </a:lnTo>
                  <a:lnTo>
                    <a:pt x="8051787" y="3594100"/>
                  </a:lnTo>
                  <a:lnTo>
                    <a:pt x="8051787" y="3625850"/>
                  </a:lnTo>
                  <a:lnTo>
                    <a:pt x="44450" y="3625850"/>
                  </a:lnTo>
                  <a:lnTo>
                    <a:pt x="44450" y="76212"/>
                  </a:lnTo>
                  <a:lnTo>
                    <a:pt x="76200" y="76212"/>
                  </a:lnTo>
                  <a:lnTo>
                    <a:pt x="38100" y="0"/>
                  </a:lnTo>
                  <a:lnTo>
                    <a:pt x="20967" y="34264"/>
                  </a:lnTo>
                  <a:lnTo>
                    <a:pt x="0" y="76212"/>
                  </a:lnTo>
                  <a:lnTo>
                    <a:pt x="31750" y="76212"/>
                  </a:lnTo>
                  <a:lnTo>
                    <a:pt x="31750" y="3632200"/>
                  </a:lnTo>
                  <a:lnTo>
                    <a:pt x="38100" y="3632200"/>
                  </a:lnTo>
                  <a:lnTo>
                    <a:pt x="38100" y="3638550"/>
                  </a:lnTo>
                  <a:lnTo>
                    <a:pt x="8051787" y="3638550"/>
                  </a:lnTo>
                  <a:lnTo>
                    <a:pt x="8051787" y="3670300"/>
                  </a:lnTo>
                  <a:lnTo>
                    <a:pt x="8115287" y="3638550"/>
                  </a:lnTo>
                  <a:lnTo>
                    <a:pt x="8128000" y="3632200"/>
                  </a:lnTo>
                  <a:close/>
                </a:path>
              </a:pathLst>
            </a:custGeom>
            <a:solidFill>
              <a:srgbClr val="000000"/>
            </a:solidFill>
          </p:spPr>
          <p:txBody>
            <a:bodyPr wrap="square" lIns="0" tIns="0" rIns="0" bIns="0" rtlCol="0"/>
            <a:lstStyle/>
            <a:p/>
          </p:txBody>
        </p:sp>
        <p:sp>
          <p:nvSpPr>
            <p:cNvPr id="9" name="object 9"/>
            <p:cNvSpPr/>
            <p:nvPr/>
          </p:nvSpPr>
          <p:spPr>
            <a:xfrm>
              <a:off x="665149" y="2736849"/>
              <a:ext cx="7493000" cy="3364229"/>
            </a:xfrm>
            <a:custGeom>
              <a:rect l="l" t="t" r="r" b="b"/>
              <a:pathLst>
                <a:path w="7493000" h="3364229">
                  <a:moveTo>
                    <a:pt x="385978" y="3282226"/>
                  </a:moveTo>
                  <a:lnTo>
                    <a:pt x="0" y="3282226"/>
                  </a:lnTo>
                  <a:lnTo>
                    <a:pt x="0" y="3363912"/>
                  </a:lnTo>
                  <a:lnTo>
                    <a:pt x="385978" y="3363912"/>
                  </a:lnTo>
                  <a:lnTo>
                    <a:pt x="385978" y="3282226"/>
                  </a:lnTo>
                  <a:close/>
                </a:path>
                <a:path w="7493000" h="3364229">
                  <a:moveTo>
                    <a:pt x="831126" y="3265881"/>
                  </a:moveTo>
                  <a:lnTo>
                    <a:pt x="445160" y="3265881"/>
                  </a:lnTo>
                  <a:lnTo>
                    <a:pt x="445160" y="3363912"/>
                  </a:lnTo>
                  <a:lnTo>
                    <a:pt x="831126" y="3363912"/>
                  </a:lnTo>
                  <a:lnTo>
                    <a:pt x="831126" y="3265881"/>
                  </a:lnTo>
                  <a:close/>
                </a:path>
                <a:path w="7493000" h="3364229">
                  <a:moveTo>
                    <a:pt x="1271143" y="3245459"/>
                  </a:moveTo>
                  <a:lnTo>
                    <a:pt x="890308" y="3245459"/>
                  </a:lnTo>
                  <a:lnTo>
                    <a:pt x="890308" y="3363912"/>
                  </a:lnTo>
                  <a:lnTo>
                    <a:pt x="1271143" y="3363912"/>
                  </a:lnTo>
                  <a:lnTo>
                    <a:pt x="1271143" y="3245459"/>
                  </a:lnTo>
                  <a:close/>
                </a:path>
                <a:path w="7493000" h="3364229">
                  <a:moveTo>
                    <a:pt x="1721434" y="3218904"/>
                  </a:moveTo>
                  <a:lnTo>
                    <a:pt x="1330325" y="3218904"/>
                  </a:lnTo>
                  <a:lnTo>
                    <a:pt x="1330325" y="3363912"/>
                  </a:lnTo>
                  <a:lnTo>
                    <a:pt x="1721434" y="3363912"/>
                  </a:lnTo>
                  <a:lnTo>
                    <a:pt x="1721434" y="3218904"/>
                  </a:lnTo>
                  <a:close/>
                </a:path>
                <a:path w="7493000" h="3364229">
                  <a:moveTo>
                    <a:pt x="2161451" y="3190303"/>
                  </a:moveTo>
                  <a:lnTo>
                    <a:pt x="1775472" y="3190303"/>
                  </a:lnTo>
                  <a:lnTo>
                    <a:pt x="1775472" y="3363912"/>
                  </a:lnTo>
                  <a:lnTo>
                    <a:pt x="2161451" y="3363912"/>
                  </a:lnTo>
                  <a:lnTo>
                    <a:pt x="2161451" y="3190303"/>
                  </a:lnTo>
                  <a:close/>
                </a:path>
                <a:path w="7493000" h="3364229">
                  <a:moveTo>
                    <a:pt x="2606598" y="3155594"/>
                  </a:moveTo>
                  <a:lnTo>
                    <a:pt x="2220633" y="3155594"/>
                  </a:lnTo>
                  <a:lnTo>
                    <a:pt x="2220633" y="3363912"/>
                  </a:lnTo>
                  <a:lnTo>
                    <a:pt x="2606598" y="3363912"/>
                  </a:lnTo>
                  <a:lnTo>
                    <a:pt x="2606598" y="3155594"/>
                  </a:lnTo>
                  <a:close/>
                </a:path>
                <a:path w="7493000" h="3364229">
                  <a:moveTo>
                    <a:pt x="3051759" y="3112693"/>
                  </a:moveTo>
                  <a:lnTo>
                    <a:pt x="2665780" y="3112693"/>
                  </a:lnTo>
                  <a:lnTo>
                    <a:pt x="2665780" y="3363912"/>
                  </a:lnTo>
                  <a:lnTo>
                    <a:pt x="3051759" y="3363912"/>
                  </a:lnTo>
                  <a:lnTo>
                    <a:pt x="3051759" y="3112693"/>
                  </a:lnTo>
                  <a:close/>
                </a:path>
                <a:path w="7493000" h="3364229">
                  <a:moveTo>
                    <a:pt x="3496907" y="3061639"/>
                  </a:moveTo>
                  <a:lnTo>
                    <a:pt x="3110941" y="3061639"/>
                  </a:lnTo>
                  <a:lnTo>
                    <a:pt x="3110941" y="3363912"/>
                  </a:lnTo>
                  <a:lnTo>
                    <a:pt x="3496907" y="3363912"/>
                  </a:lnTo>
                  <a:lnTo>
                    <a:pt x="3496907" y="3061639"/>
                  </a:lnTo>
                  <a:close/>
                </a:path>
                <a:path w="7493000" h="3364229">
                  <a:moveTo>
                    <a:pt x="3939489" y="2998317"/>
                  </a:moveTo>
                  <a:lnTo>
                    <a:pt x="3553523" y="2998317"/>
                  </a:lnTo>
                  <a:lnTo>
                    <a:pt x="3553523" y="3363912"/>
                  </a:lnTo>
                  <a:lnTo>
                    <a:pt x="3939489" y="3363912"/>
                  </a:lnTo>
                  <a:lnTo>
                    <a:pt x="3939489" y="2998317"/>
                  </a:lnTo>
                  <a:close/>
                </a:path>
                <a:path w="7493000" h="3364229">
                  <a:moveTo>
                    <a:pt x="4382071" y="2922752"/>
                  </a:moveTo>
                  <a:lnTo>
                    <a:pt x="3996105" y="2922752"/>
                  </a:lnTo>
                  <a:lnTo>
                    <a:pt x="3996105" y="3363912"/>
                  </a:lnTo>
                  <a:lnTo>
                    <a:pt x="4382071" y="3363912"/>
                  </a:lnTo>
                  <a:lnTo>
                    <a:pt x="4382071" y="2922752"/>
                  </a:lnTo>
                  <a:close/>
                </a:path>
                <a:path w="7493000" h="3364229">
                  <a:moveTo>
                    <a:pt x="4827232" y="2828798"/>
                  </a:moveTo>
                  <a:lnTo>
                    <a:pt x="4441253" y="2828798"/>
                  </a:lnTo>
                  <a:lnTo>
                    <a:pt x="4441253" y="3363912"/>
                  </a:lnTo>
                  <a:lnTo>
                    <a:pt x="4827232" y="3363912"/>
                  </a:lnTo>
                  <a:lnTo>
                    <a:pt x="4827232" y="2828798"/>
                  </a:lnTo>
                  <a:close/>
                </a:path>
                <a:path w="7493000" h="3364229">
                  <a:moveTo>
                    <a:pt x="5272379" y="2720543"/>
                  </a:moveTo>
                  <a:lnTo>
                    <a:pt x="4886414" y="2720543"/>
                  </a:lnTo>
                  <a:lnTo>
                    <a:pt x="4886414" y="3363912"/>
                  </a:lnTo>
                  <a:lnTo>
                    <a:pt x="5272379" y="3363912"/>
                  </a:lnTo>
                  <a:lnTo>
                    <a:pt x="5272379" y="2720543"/>
                  </a:lnTo>
                  <a:close/>
                </a:path>
                <a:path w="7493000" h="3364229">
                  <a:moveTo>
                    <a:pt x="5717540" y="2583700"/>
                  </a:moveTo>
                  <a:lnTo>
                    <a:pt x="5331561" y="2583700"/>
                  </a:lnTo>
                  <a:lnTo>
                    <a:pt x="5331561" y="3363912"/>
                  </a:lnTo>
                  <a:lnTo>
                    <a:pt x="5717540" y="3363912"/>
                  </a:lnTo>
                  <a:lnTo>
                    <a:pt x="5717540" y="2583700"/>
                  </a:lnTo>
                  <a:close/>
                </a:path>
                <a:path w="7493000" h="3364229">
                  <a:moveTo>
                    <a:pt x="6162687" y="2424392"/>
                  </a:moveTo>
                  <a:lnTo>
                    <a:pt x="5776722" y="2424392"/>
                  </a:lnTo>
                  <a:lnTo>
                    <a:pt x="5776722" y="3363912"/>
                  </a:lnTo>
                  <a:lnTo>
                    <a:pt x="6162687" y="3363912"/>
                  </a:lnTo>
                  <a:lnTo>
                    <a:pt x="6162687" y="2424392"/>
                  </a:lnTo>
                  <a:close/>
                </a:path>
                <a:path w="7493000" h="3364229">
                  <a:moveTo>
                    <a:pt x="6600126" y="1858632"/>
                  </a:moveTo>
                  <a:lnTo>
                    <a:pt x="6219304" y="1858632"/>
                  </a:lnTo>
                  <a:lnTo>
                    <a:pt x="6219304" y="3363912"/>
                  </a:lnTo>
                  <a:lnTo>
                    <a:pt x="6600126" y="3363912"/>
                  </a:lnTo>
                  <a:lnTo>
                    <a:pt x="6600126" y="1858632"/>
                  </a:lnTo>
                  <a:close/>
                </a:path>
                <a:path w="7493000" h="3364229">
                  <a:moveTo>
                    <a:pt x="7047852" y="1174419"/>
                  </a:moveTo>
                  <a:lnTo>
                    <a:pt x="6661874" y="1174419"/>
                  </a:lnTo>
                  <a:lnTo>
                    <a:pt x="6661874" y="3363912"/>
                  </a:lnTo>
                  <a:lnTo>
                    <a:pt x="7047852" y="3363912"/>
                  </a:lnTo>
                  <a:lnTo>
                    <a:pt x="7047852" y="1174419"/>
                  </a:lnTo>
                  <a:close/>
                </a:path>
                <a:path w="7493000" h="3364229">
                  <a:moveTo>
                    <a:pt x="7493000" y="0"/>
                  </a:moveTo>
                  <a:lnTo>
                    <a:pt x="7107034" y="0"/>
                  </a:lnTo>
                  <a:lnTo>
                    <a:pt x="7107034" y="3363912"/>
                  </a:lnTo>
                  <a:lnTo>
                    <a:pt x="7493000" y="3363912"/>
                  </a:lnTo>
                  <a:lnTo>
                    <a:pt x="7493000" y="0"/>
                  </a:lnTo>
                  <a:close/>
                </a:path>
              </a:pathLst>
            </a:custGeom>
            <a:solidFill>
              <a:srgbClr val="DDDDDD"/>
            </a:solidFill>
          </p:spPr>
          <p:txBody>
            <a:bodyPr wrap="square" lIns="0" tIns="0" rIns="0" bIns="0" rtlCol="0"/>
            <a:lstStyle/>
            <a:p/>
          </p:txBody>
        </p:sp>
      </p:grpSp>
      <p:sp>
        <p:nvSpPr>
          <p:cNvPr id="10" name="object 10"/>
          <p:cNvSpPr txBox="1"/>
          <p:nvPr/>
        </p:nvSpPr>
        <p:spPr>
          <a:xfrm>
            <a:off x="1539081" y="6222959"/>
            <a:ext cx="1290320" cy="336550"/>
          </a:xfrm>
          <a:prstGeom prst="rect">
            <a:avLst/>
          </a:prstGeom>
        </p:spPr>
        <p:txBody>
          <a:bodyPr vert="horz" wrap="square" lIns="0" tIns="12700" rIns="0" bIns="0" rtlCol="0">
            <a:spAutoFit/>
          </a:bodyPr>
          <a:lstStyle/>
          <a:p>
            <a:pPr algn="ctr">
              <a:lnSpc>
                <a:spcPct val="100000"/>
              </a:lnSpc>
              <a:spcBef>
                <a:spcPts val="100"/>
              </a:spcBef>
            </a:pPr>
            <a:r>
              <a:rPr sz="1000" spc="-10">
                <a:latin typeface="Arial"/>
                <a:cs typeface="Arial"/>
              </a:rPr>
              <a:t>1984/12~1991/12(7</a:t>
            </a:r>
            <a:r>
              <a:rPr sz="1000">
                <a:latin typeface="宋体"/>
                <a:cs typeface="宋体"/>
              </a:rPr>
              <a:t>年</a:t>
            </a:r>
            <a:r>
              <a:rPr sz="1000" spc="-50">
                <a:latin typeface="Arial"/>
                <a:cs typeface="Arial"/>
              </a:rPr>
              <a:t>)</a:t>
            </a:r>
            <a:endParaRPr sz="1000">
              <a:latin typeface="Arial"/>
              <a:cs typeface="Arial"/>
            </a:endParaRPr>
          </a:p>
          <a:p>
            <a:pPr algn="ctr">
              <a:lnSpc>
                <a:spcPct val="100000"/>
              </a:lnSpc>
              <a:spcBef>
                <a:spcPts val="45"/>
              </a:spcBef>
            </a:pPr>
            <a:r>
              <a:rPr sz="1000" spc="-10">
                <a:latin typeface="宋体"/>
                <a:cs typeface="宋体"/>
              </a:rPr>
              <a:t>名牌战略阶段</a:t>
            </a:r>
            <a:endParaRPr sz="1000">
              <a:latin typeface="宋体"/>
              <a:cs typeface="宋体"/>
            </a:endParaRPr>
          </a:p>
        </p:txBody>
      </p:sp>
      <p:sp>
        <p:nvSpPr>
          <p:cNvPr id="11" name="object 11"/>
          <p:cNvSpPr txBox="1"/>
          <p:nvPr/>
        </p:nvSpPr>
        <p:spPr>
          <a:xfrm>
            <a:off x="4091781" y="6222959"/>
            <a:ext cx="1290320" cy="336550"/>
          </a:xfrm>
          <a:prstGeom prst="rect">
            <a:avLst/>
          </a:prstGeom>
        </p:spPr>
        <p:txBody>
          <a:bodyPr vert="horz" wrap="square" lIns="0" tIns="12700" rIns="0" bIns="0" rtlCol="0">
            <a:spAutoFit/>
          </a:bodyPr>
          <a:lstStyle/>
          <a:p>
            <a:pPr algn="ctr">
              <a:lnSpc>
                <a:spcPct val="100000"/>
              </a:lnSpc>
              <a:spcBef>
                <a:spcPts val="100"/>
              </a:spcBef>
            </a:pPr>
            <a:r>
              <a:rPr sz="1000" spc="-10">
                <a:latin typeface="Arial"/>
                <a:cs typeface="Arial"/>
              </a:rPr>
              <a:t>1991/12~1998/12(7</a:t>
            </a:r>
            <a:r>
              <a:rPr sz="1000">
                <a:latin typeface="宋体"/>
                <a:cs typeface="宋体"/>
              </a:rPr>
              <a:t>年</a:t>
            </a:r>
            <a:r>
              <a:rPr sz="1000" spc="-50">
                <a:latin typeface="Arial"/>
                <a:cs typeface="Arial"/>
              </a:rPr>
              <a:t>)</a:t>
            </a:r>
            <a:endParaRPr sz="1000">
              <a:latin typeface="Arial"/>
              <a:cs typeface="Arial"/>
            </a:endParaRPr>
          </a:p>
          <a:p>
            <a:pPr algn="ctr">
              <a:lnSpc>
                <a:spcPct val="100000"/>
              </a:lnSpc>
              <a:spcBef>
                <a:spcPts val="45"/>
              </a:spcBef>
            </a:pPr>
            <a:r>
              <a:rPr sz="1000" spc="-10">
                <a:latin typeface="宋体"/>
                <a:cs typeface="宋体"/>
              </a:rPr>
              <a:t>多元化战略阶段</a:t>
            </a:r>
            <a:endParaRPr sz="1000">
              <a:latin typeface="宋体"/>
              <a:cs typeface="宋体"/>
            </a:endParaRPr>
          </a:p>
        </p:txBody>
      </p:sp>
      <p:sp>
        <p:nvSpPr>
          <p:cNvPr id="12" name="object 12"/>
          <p:cNvSpPr txBox="1"/>
          <p:nvPr/>
        </p:nvSpPr>
        <p:spPr>
          <a:xfrm>
            <a:off x="6832600" y="6222959"/>
            <a:ext cx="914400" cy="336550"/>
          </a:xfrm>
          <a:prstGeom prst="rect">
            <a:avLst/>
          </a:prstGeom>
        </p:spPr>
        <p:txBody>
          <a:bodyPr vert="horz" wrap="square" lIns="0" tIns="12700" rIns="0" bIns="0" rtlCol="0">
            <a:spAutoFit/>
          </a:bodyPr>
          <a:lstStyle/>
          <a:p>
            <a:pPr marL="4445" algn="ctr">
              <a:lnSpc>
                <a:spcPct val="100000"/>
              </a:lnSpc>
              <a:spcBef>
                <a:spcPts val="100"/>
              </a:spcBef>
            </a:pPr>
            <a:r>
              <a:rPr sz="1000" spc="-10">
                <a:latin typeface="Arial"/>
                <a:cs typeface="Arial"/>
              </a:rPr>
              <a:t>1998/12~</a:t>
            </a:r>
            <a:endParaRPr sz="1000">
              <a:latin typeface="Arial"/>
              <a:cs typeface="Arial"/>
            </a:endParaRPr>
          </a:p>
          <a:p>
            <a:pPr algn="ctr">
              <a:lnSpc>
                <a:spcPct val="100000"/>
              </a:lnSpc>
              <a:spcBef>
                <a:spcPts val="45"/>
              </a:spcBef>
            </a:pPr>
            <a:r>
              <a:rPr sz="1000" spc="-10">
                <a:latin typeface="宋体"/>
                <a:cs typeface="宋体"/>
              </a:rPr>
              <a:t>国际化战略阶段</a:t>
            </a:r>
            <a:endParaRPr sz="1000">
              <a:latin typeface="宋体"/>
              <a:cs typeface="宋体"/>
            </a:endParaRPr>
          </a:p>
        </p:txBody>
      </p:sp>
      <p:sp>
        <p:nvSpPr>
          <p:cNvPr id="13" name="object 13"/>
          <p:cNvSpPr txBox="1"/>
          <p:nvPr/>
        </p:nvSpPr>
        <p:spPr>
          <a:xfrm>
            <a:off x="944562" y="2568575"/>
            <a:ext cx="2527300" cy="395605"/>
          </a:xfrm>
          <a:prstGeom prst="rect">
            <a:avLst/>
          </a:prstGeom>
          <a:solidFill>
            <a:srgbClr val="C0C0C0"/>
          </a:solidFill>
        </p:spPr>
        <p:txBody>
          <a:bodyPr vert="horz" wrap="square" lIns="0" tIns="103505" rIns="0" bIns="0" rtlCol="0">
            <a:spAutoFit/>
          </a:bodyPr>
          <a:lstStyle/>
          <a:p>
            <a:pPr marL="806450">
              <a:lnSpc>
                <a:spcPct val="100000"/>
              </a:lnSpc>
              <a:spcBef>
                <a:spcPts val="815"/>
              </a:spcBef>
            </a:pPr>
            <a:r>
              <a:rPr sz="1200" b="1" spc="-10">
                <a:latin typeface="Microsoft JhengHei"/>
                <a:cs typeface="Microsoft JhengHei"/>
              </a:rPr>
              <a:t>海尔集团概况</a:t>
            </a:r>
            <a:endParaRPr sz="1200">
              <a:latin typeface="Microsoft JhengHei"/>
              <a:cs typeface="Microsoft JhengHei"/>
            </a:endParaRPr>
          </a:p>
        </p:txBody>
      </p:sp>
      <p:sp>
        <p:nvSpPr>
          <p:cNvPr id="14" name="object 14"/>
          <p:cNvSpPr txBox="1"/>
          <p:nvPr/>
        </p:nvSpPr>
        <p:spPr>
          <a:xfrm>
            <a:off x="3568700" y="2568575"/>
            <a:ext cx="2526030" cy="395605"/>
          </a:xfrm>
          <a:prstGeom prst="rect">
            <a:avLst/>
          </a:prstGeom>
          <a:solidFill>
            <a:srgbClr val="C0C0C0"/>
          </a:solidFill>
        </p:spPr>
        <p:txBody>
          <a:bodyPr vert="horz" wrap="square" lIns="0" tIns="103505" rIns="0" bIns="0" rtlCol="0">
            <a:spAutoFit/>
          </a:bodyPr>
          <a:lstStyle/>
          <a:p>
            <a:pPr algn="ctr">
              <a:lnSpc>
                <a:spcPct val="100000"/>
              </a:lnSpc>
              <a:spcBef>
                <a:spcPts val="815"/>
              </a:spcBef>
            </a:pPr>
            <a:r>
              <a:rPr sz="1200" b="1" spc="-15">
                <a:latin typeface="Microsoft JhengHei"/>
                <a:cs typeface="Microsoft JhengHei"/>
              </a:rPr>
              <a:t>主要表现</a:t>
            </a:r>
            <a:endParaRPr sz="1200">
              <a:latin typeface="Microsoft JhengHei"/>
              <a:cs typeface="Microsoft JhengHei"/>
            </a:endParaRPr>
          </a:p>
        </p:txBody>
      </p:sp>
      <p:sp>
        <p:nvSpPr>
          <p:cNvPr id="15" name="object 15"/>
          <p:cNvSpPr txBox="1"/>
          <p:nvPr/>
        </p:nvSpPr>
        <p:spPr>
          <a:xfrm>
            <a:off x="3570803" y="3021011"/>
            <a:ext cx="2528570" cy="2482850"/>
          </a:xfrm>
          <a:prstGeom prst="rect">
            <a:avLst/>
          </a:prstGeom>
          <a:ln w="6350">
            <a:solidFill>
              <a:srgbClr val="000000"/>
            </a:solidFill>
          </a:ln>
        </p:spPr>
        <p:txBody>
          <a:bodyPr vert="horz" wrap="square" lIns="0" tIns="116205" rIns="0" bIns="0" rtlCol="0">
            <a:spAutoFit/>
          </a:bodyPr>
          <a:lstStyle/>
          <a:p>
            <a:pPr marL="304165" indent="-227965">
              <a:lnSpc>
                <a:spcPct val="100000"/>
              </a:lnSpc>
              <a:spcBef>
                <a:spcPts val="915"/>
              </a:spcBef>
              <a:buSzPct val="105000"/>
              <a:buChar char="•"/>
              <a:tabLst>
                <a:tab pos="304165"/>
                <a:tab pos="304800"/>
              </a:tabLst>
            </a:pPr>
            <a:r>
              <a:rPr sz="1000" spc="-10">
                <a:latin typeface="Arial"/>
                <a:cs typeface="Arial"/>
              </a:rPr>
              <a:t>2001</a:t>
            </a:r>
            <a:r>
              <a:rPr sz="1000">
                <a:latin typeface="宋体"/>
                <a:cs typeface="宋体"/>
              </a:rPr>
              <a:t>年全球销售收入</a:t>
            </a:r>
            <a:r>
              <a:rPr sz="1000" spc="10">
                <a:latin typeface="Arial"/>
                <a:cs typeface="Arial"/>
              </a:rPr>
              <a:t>: </a:t>
            </a:r>
            <a:r>
              <a:rPr sz="1000" spc="-20">
                <a:latin typeface="Arial"/>
                <a:cs typeface="Arial"/>
              </a:rPr>
              <a:t>602</a:t>
            </a:r>
            <a:r>
              <a:rPr sz="1000" spc="-25">
                <a:latin typeface="宋体"/>
                <a:cs typeface="宋体"/>
              </a:rPr>
              <a:t>亿元</a:t>
            </a:r>
            <a:endParaRPr sz="1000">
              <a:latin typeface="宋体"/>
              <a:cs typeface="宋体"/>
            </a:endParaRPr>
          </a:p>
          <a:p>
            <a:pPr>
              <a:lnSpc>
                <a:spcPct val="100000"/>
              </a:lnSpc>
              <a:spcBef>
                <a:spcPts val="35"/>
              </a:spcBef>
              <a:buFont typeface="Arial"/>
              <a:buChar char="•"/>
            </a:pPr>
            <a:endParaRPr sz="1050">
              <a:latin typeface="宋体"/>
              <a:cs typeface="宋体"/>
            </a:endParaRPr>
          </a:p>
          <a:p>
            <a:pPr marL="304165" indent="-227965">
              <a:lnSpc>
                <a:spcPct val="100000"/>
              </a:lnSpc>
              <a:buSzPct val="105000"/>
              <a:buChar char="•"/>
              <a:tabLst>
                <a:tab pos="304165"/>
                <a:tab pos="304800"/>
              </a:tabLst>
            </a:pPr>
            <a:r>
              <a:rPr sz="1000" spc="-10">
                <a:latin typeface="Arial"/>
                <a:cs typeface="Arial"/>
              </a:rPr>
              <a:t>2001</a:t>
            </a:r>
            <a:r>
              <a:rPr sz="1000">
                <a:latin typeface="宋体"/>
                <a:cs typeface="宋体"/>
              </a:rPr>
              <a:t>年出口额</a:t>
            </a:r>
            <a:r>
              <a:rPr sz="1000" spc="-5">
                <a:latin typeface="Arial"/>
                <a:cs typeface="Arial"/>
              </a:rPr>
              <a:t>: </a:t>
            </a:r>
            <a:r>
              <a:rPr sz="1000" spc="-10">
                <a:latin typeface="Arial"/>
                <a:cs typeface="Arial"/>
              </a:rPr>
              <a:t>4.2</a:t>
            </a:r>
            <a:r>
              <a:rPr sz="1000" spc="-20">
                <a:latin typeface="宋体"/>
                <a:cs typeface="宋体"/>
              </a:rPr>
              <a:t>亿美元</a:t>
            </a:r>
            <a:endParaRPr sz="1000">
              <a:latin typeface="宋体"/>
              <a:cs typeface="宋体"/>
            </a:endParaRPr>
          </a:p>
          <a:p>
            <a:pPr marL="304165" marR="148590" indent="-227329" algn="just">
              <a:lnSpc>
                <a:spcPct val="141400"/>
              </a:lnSpc>
              <a:spcBef>
                <a:spcPts val="885"/>
              </a:spcBef>
              <a:buSzPct val="105000"/>
              <a:buFont typeface="Arial"/>
              <a:buChar char="•"/>
              <a:tabLst>
                <a:tab pos="304800"/>
              </a:tabLst>
            </a:pPr>
            <a:r>
              <a:rPr sz="1000">
                <a:latin typeface="宋体"/>
                <a:cs typeface="宋体"/>
              </a:rPr>
              <a:t>美国《家电》杂志世界家电企业排名</a:t>
            </a:r>
            <a:r>
              <a:rPr sz="1000" spc="-50">
                <a:latin typeface="Arial"/>
                <a:cs typeface="Arial"/>
              </a:rPr>
              <a:t>:</a:t>
            </a:r>
            <a:r>
              <a:rPr sz="1000" spc="-10">
                <a:latin typeface="宋体"/>
                <a:cs typeface="宋体"/>
              </a:rPr>
              <a:t>海尔位居第九</a:t>
            </a:r>
            <a:endParaRPr sz="1000">
              <a:latin typeface="宋体"/>
              <a:cs typeface="宋体"/>
            </a:endParaRPr>
          </a:p>
          <a:p>
            <a:pPr marL="304165" marR="88900" indent="-227329" algn="just">
              <a:lnSpc>
                <a:spcPct val="138200"/>
              </a:lnSpc>
              <a:spcBef>
                <a:spcPts val="844"/>
              </a:spcBef>
              <a:buSzPct val="105000"/>
              <a:buFont typeface="Arial"/>
              <a:buChar char="•"/>
              <a:tabLst>
                <a:tab pos="304800"/>
              </a:tabLst>
            </a:pPr>
            <a:r>
              <a:rPr sz="1000">
                <a:latin typeface="宋体"/>
                <a:cs typeface="宋体"/>
              </a:rPr>
              <a:t>美国《福布斯》</a:t>
            </a:r>
            <a:r>
              <a:rPr sz="1000" spc="-10">
                <a:latin typeface="Arial"/>
                <a:cs typeface="Arial"/>
              </a:rPr>
              <a:t>2001</a:t>
            </a:r>
            <a:r>
              <a:rPr sz="1000">
                <a:latin typeface="宋体"/>
                <a:cs typeface="宋体"/>
              </a:rPr>
              <a:t>年</a:t>
            </a:r>
            <a:r>
              <a:rPr sz="1000" spc="-10">
                <a:latin typeface="Arial"/>
                <a:cs typeface="Arial"/>
              </a:rPr>
              <a:t>8</a:t>
            </a:r>
            <a:r>
              <a:rPr sz="1000" spc="-10">
                <a:latin typeface="宋体"/>
                <a:cs typeface="宋体"/>
              </a:rPr>
              <a:t>月号刊公布资</a:t>
            </a:r>
            <a:r>
              <a:rPr sz="1000">
                <a:latin typeface="宋体"/>
                <a:cs typeface="宋体"/>
              </a:rPr>
              <a:t>料</a:t>
            </a:r>
            <a:r>
              <a:rPr sz="1000" spc="-10">
                <a:latin typeface="Arial"/>
                <a:cs typeface="Arial"/>
              </a:rPr>
              <a:t>: </a:t>
            </a:r>
            <a:r>
              <a:rPr sz="1000" spc="-5">
                <a:latin typeface="宋体"/>
                <a:cs typeface="宋体"/>
              </a:rPr>
              <a:t>海尔在全球十大白色家电制造商中</a:t>
            </a:r>
            <a:r>
              <a:rPr sz="1000" spc="-15">
                <a:latin typeface="宋体"/>
                <a:cs typeface="宋体"/>
              </a:rPr>
              <a:t>位居第六</a:t>
            </a:r>
            <a:endParaRPr sz="1000">
              <a:latin typeface="宋体"/>
              <a:cs typeface="宋体"/>
            </a:endParaRPr>
          </a:p>
        </p:txBody>
      </p:sp>
      <p:sp>
        <p:nvSpPr>
          <p:cNvPr id="16" name="object 16"/>
          <p:cNvSpPr txBox="1"/>
          <p:nvPr/>
        </p:nvSpPr>
        <p:spPr>
          <a:xfrm>
            <a:off x="955674" y="3021011"/>
            <a:ext cx="2530475" cy="2482850"/>
          </a:xfrm>
          <a:prstGeom prst="rect">
            <a:avLst/>
          </a:prstGeom>
          <a:ln w="6350">
            <a:solidFill>
              <a:srgbClr val="000000"/>
            </a:solidFill>
          </a:ln>
        </p:spPr>
        <p:txBody>
          <a:bodyPr vert="horz" wrap="square" lIns="0" tIns="116205" rIns="0" bIns="0" rtlCol="0">
            <a:spAutoFit/>
          </a:bodyPr>
          <a:lstStyle/>
          <a:p>
            <a:pPr marL="302260" indent="-227329">
              <a:lnSpc>
                <a:spcPct val="100000"/>
              </a:lnSpc>
              <a:spcBef>
                <a:spcPts val="915"/>
              </a:spcBef>
              <a:buSzPct val="105000"/>
              <a:buFont typeface="Arial"/>
              <a:buChar char="•"/>
              <a:tabLst>
                <a:tab pos="302260"/>
                <a:tab pos="303530"/>
              </a:tabLst>
            </a:pPr>
            <a:r>
              <a:rPr sz="1000" b="1">
                <a:latin typeface="Microsoft JhengHei"/>
                <a:cs typeface="Microsoft JhengHei"/>
              </a:rPr>
              <a:t>公司总部</a:t>
            </a:r>
            <a:r>
              <a:rPr sz="1000" spc="-5">
                <a:latin typeface="Arial"/>
                <a:cs typeface="Arial"/>
              </a:rPr>
              <a:t>: </a:t>
            </a:r>
            <a:r>
              <a:rPr sz="1000" spc="-10">
                <a:latin typeface="宋体"/>
                <a:cs typeface="宋体"/>
              </a:rPr>
              <a:t>山东青岛市</a:t>
            </a:r>
            <a:endParaRPr sz="1000">
              <a:latin typeface="宋体"/>
              <a:cs typeface="宋体"/>
            </a:endParaRPr>
          </a:p>
          <a:p>
            <a:pPr>
              <a:lnSpc>
                <a:spcPct val="100000"/>
              </a:lnSpc>
              <a:spcBef>
                <a:spcPts val="35"/>
              </a:spcBef>
              <a:buFont typeface="Arial"/>
              <a:buChar char="•"/>
            </a:pPr>
            <a:endParaRPr sz="1050">
              <a:latin typeface="宋体"/>
              <a:cs typeface="宋体"/>
            </a:endParaRPr>
          </a:p>
          <a:p>
            <a:pPr marL="302260" indent="-227329">
              <a:lnSpc>
                <a:spcPct val="100000"/>
              </a:lnSpc>
              <a:buSzPct val="105000"/>
              <a:buFont typeface="Arial"/>
              <a:buChar char="•"/>
              <a:tabLst>
                <a:tab pos="302260"/>
                <a:tab pos="303530"/>
              </a:tabLst>
            </a:pPr>
            <a:r>
              <a:rPr sz="1000" b="1">
                <a:latin typeface="Microsoft JhengHei"/>
                <a:cs typeface="Microsoft JhengHei"/>
              </a:rPr>
              <a:t>创立时间</a:t>
            </a:r>
            <a:r>
              <a:rPr sz="1000" spc="15">
                <a:latin typeface="Arial"/>
                <a:cs typeface="Arial"/>
              </a:rPr>
              <a:t>: </a:t>
            </a:r>
            <a:r>
              <a:rPr sz="1000" spc="-20">
                <a:latin typeface="Arial"/>
                <a:cs typeface="Arial"/>
              </a:rPr>
              <a:t>1984</a:t>
            </a:r>
            <a:r>
              <a:rPr sz="1000" spc="-50">
                <a:latin typeface="宋体"/>
                <a:cs typeface="宋体"/>
              </a:rPr>
              <a:t>年</a:t>
            </a:r>
            <a:endParaRPr sz="1000">
              <a:latin typeface="宋体"/>
              <a:cs typeface="宋体"/>
            </a:endParaRPr>
          </a:p>
          <a:p>
            <a:pPr marL="302260" marR="91440" indent="-226695">
              <a:lnSpc>
                <a:spcPct val="135000"/>
              </a:lnSpc>
              <a:spcBef>
                <a:spcPts val="960"/>
              </a:spcBef>
              <a:buSzPct val="105000"/>
              <a:buFont typeface="Arial"/>
              <a:buChar char="•"/>
              <a:tabLst>
                <a:tab pos="302260"/>
                <a:tab pos="303530"/>
              </a:tabLst>
            </a:pPr>
            <a:r>
              <a:rPr sz="1000" b="1">
                <a:latin typeface="Microsoft JhengHei"/>
                <a:cs typeface="Microsoft JhengHei"/>
              </a:rPr>
              <a:t>经营产品</a:t>
            </a:r>
            <a:r>
              <a:rPr sz="1000" spc="110">
                <a:latin typeface="Arial"/>
                <a:cs typeface="Arial"/>
              </a:rPr>
              <a:t>: </a:t>
            </a:r>
            <a:r>
              <a:rPr sz="1000">
                <a:latin typeface="宋体"/>
                <a:cs typeface="宋体"/>
              </a:rPr>
              <a:t>冰箱</a:t>
            </a:r>
            <a:r>
              <a:rPr sz="1000" spc="-20">
                <a:latin typeface="Arial"/>
                <a:cs typeface="Arial"/>
              </a:rPr>
              <a:t>, </a:t>
            </a:r>
            <a:r>
              <a:rPr sz="1000">
                <a:latin typeface="宋体"/>
                <a:cs typeface="宋体"/>
              </a:rPr>
              <a:t>洗衣机</a:t>
            </a:r>
            <a:r>
              <a:rPr sz="1000" spc="-20">
                <a:latin typeface="Arial"/>
                <a:cs typeface="Arial"/>
              </a:rPr>
              <a:t>, </a:t>
            </a:r>
            <a:r>
              <a:rPr sz="1000">
                <a:latin typeface="宋体"/>
                <a:cs typeface="宋体"/>
              </a:rPr>
              <a:t>空调</a:t>
            </a:r>
            <a:r>
              <a:rPr sz="1000" spc="-20">
                <a:latin typeface="Arial"/>
                <a:cs typeface="Arial"/>
              </a:rPr>
              <a:t>, </a:t>
            </a:r>
            <a:r>
              <a:rPr sz="1000">
                <a:latin typeface="宋体"/>
                <a:cs typeface="宋体"/>
              </a:rPr>
              <a:t>电视机</a:t>
            </a:r>
            <a:r>
              <a:rPr sz="1000" spc="-50">
                <a:latin typeface="Arial"/>
                <a:cs typeface="Arial"/>
              </a:rPr>
              <a:t>,</a:t>
            </a:r>
            <a:r>
              <a:rPr sz="1000">
                <a:latin typeface="宋体"/>
                <a:cs typeface="宋体"/>
              </a:rPr>
              <a:t>计算机</a:t>
            </a:r>
            <a:r>
              <a:rPr sz="1000" spc="-10">
                <a:latin typeface="Arial"/>
                <a:cs typeface="Arial"/>
              </a:rPr>
              <a:t>, </a:t>
            </a:r>
            <a:r>
              <a:rPr sz="1000">
                <a:latin typeface="宋体"/>
                <a:cs typeface="宋体"/>
              </a:rPr>
              <a:t>手机</a:t>
            </a:r>
            <a:r>
              <a:rPr sz="1000" spc="-5">
                <a:latin typeface="Arial"/>
                <a:cs typeface="Arial"/>
              </a:rPr>
              <a:t>, </a:t>
            </a:r>
            <a:r>
              <a:rPr sz="1000">
                <a:latin typeface="宋体"/>
                <a:cs typeface="宋体"/>
              </a:rPr>
              <a:t>厨具</a:t>
            </a:r>
            <a:r>
              <a:rPr sz="1000" spc="-5">
                <a:latin typeface="Arial"/>
                <a:cs typeface="Arial"/>
              </a:rPr>
              <a:t>, </a:t>
            </a:r>
            <a:r>
              <a:rPr sz="1000">
                <a:latin typeface="宋体"/>
                <a:cs typeface="宋体"/>
              </a:rPr>
              <a:t>厨柜等共</a:t>
            </a:r>
            <a:r>
              <a:rPr sz="1000" spc="-10">
                <a:latin typeface="Arial"/>
                <a:cs typeface="Arial"/>
              </a:rPr>
              <a:t>86</a:t>
            </a:r>
            <a:r>
              <a:rPr sz="1000" spc="-25">
                <a:latin typeface="宋体"/>
                <a:cs typeface="宋体"/>
              </a:rPr>
              <a:t>个门</a:t>
            </a:r>
            <a:r>
              <a:rPr sz="1000" spc="-50">
                <a:latin typeface="宋体"/>
                <a:cs typeface="宋体"/>
              </a:rPr>
              <a:t> </a:t>
            </a:r>
            <a:r>
              <a:rPr sz="1000">
                <a:latin typeface="宋体"/>
                <a:cs typeface="宋体"/>
              </a:rPr>
              <a:t>类</a:t>
            </a:r>
            <a:r>
              <a:rPr sz="1000" spc="15">
                <a:latin typeface="Arial"/>
                <a:cs typeface="Arial"/>
              </a:rPr>
              <a:t>, </a:t>
            </a:r>
            <a:r>
              <a:rPr sz="1000" spc="-20">
                <a:latin typeface="Arial"/>
                <a:cs typeface="Arial"/>
              </a:rPr>
              <a:t>13000</a:t>
            </a:r>
            <a:r>
              <a:rPr sz="1000" spc="-20">
                <a:latin typeface="宋体"/>
                <a:cs typeface="宋体"/>
              </a:rPr>
              <a:t>个品种</a:t>
            </a:r>
            <a:endParaRPr sz="1000">
              <a:latin typeface="宋体"/>
              <a:cs typeface="宋体"/>
            </a:endParaRPr>
          </a:p>
          <a:p>
            <a:pPr marL="302260" marR="106680" indent="-226695">
              <a:lnSpc>
                <a:spcPct val="135000"/>
              </a:lnSpc>
              <a:spcBef>
                <a:spcPts val="960"/>
              </a:spcBef>
              <a:buSzPct val="105000"/>
              <a:buFont typeface="Arial"/>
              <a:buChar char="•"/>
              <a:tabLst>
                <a:tab pos="302260"/>
                <a:tab pos="303530"/>
              </a:tabLst>
            </a:pPr>
            <a:r>
              <a:rPr sz="1000" b="1">
                <a:latin typeface="Microsoft JhengHei"/>
                <a:cs typeface="Microsoft JhengHei"/>
              </a:rPr>
              <a:t>经营规模</a:t>
            </a:r>
            <a:r>
              <a:rPr sz="1000" spc="-5">
                <a:latin typeface="Arial"/>
                <a:cs typeface="Arial"/>
              </a:rPr>
              <a:t>: </a:t>
            </a:r>
            <a:r>
              <a:rPr sz="1000">
                <a:latin typeface="宋体"/>
                <a:cs typeface="宋体"/>
              </a:rPr>
              <a:t>全球</a:t>
            </a:r>
            <a:r>
              <a:rPr sz="1000" spc="-10">
                <a:latin typeface="Arial"/>
                <a:cs typeface="Arial"/>
              </a:rPr>
              <a:t>56</a:t>
            </a:r>
            <a:r>
              <a:rPr sz="1000">
                <a:latin typeface="宋体"/>
                <a:cs typeface="宋体"/>
              </a:rPr>
              <a:t>个贸易中心</a:t>
            </a:r>
            <a:r>
              <a:rPr sz="1000">
                <a:latin typeface="Arial"/>
                <a:cs typeface="Arial"/>
              </a:rPr>
              <a:t>, </a:t>
            </a:r>
            <a:r>
              <a:rPr sz="1000" spc="-20">
                <a:latin typeface="Arial"/>
                <a:cs typeface="Arial"/>
              </a:rPr>
              <a:t>15</a:t>
            </a:r>
            <a:r>
              <a:rPr sz="1000" spc="-25">
                <a:latin typeface="宋体"/>
                <a:cs typeface="宋体"/>
              </a:rPr>
              <a:t>个设</a:t>
            </a:r>
            <a:r>
              <a:rPr sz="1000">
                <a:latin typeface="宋体"/>
                <a:cs typeface="宋体"/>
              </a:rPr>
              <a:t>计中心</a:t>
            </a:r>
            <a:r>
              <a:rPr sz="1000" spc="-20">
                <a:latin typeface="Arial"/>
                <a:cs typeface="Arial"/>
              </a:rPr>
              <a:t>, 10</a:t>
            </a:r>
            <a:r>
              <a:rPr sz="1000">
                <a:latin typeface="宋体"/>
                <a:cs typeface="宋体"/>
              </a:rPr>
              <a:t>个工业园</a:t>
            </a:r>
            <a:r>
              <a:rPr sz="1000" spc="-20">
                <a:latin typeface="Arial"/>
                <a:cs typeface="Arial"/>
              </a:rPr>
              <a:t>, 49</a:t>
            </a:r>
            <a:r>
              <a:rPr sz="1000">
                <a:latin typeface="宋体"/>
                <a:cs typeface="宋体"/>
              </a:rPr>
              <a:t>个工厂</a:t>
            </a:r>
            <a:r>
              <a:rPr sz="1000" spc="-20">
                <a:latin typeface="Arial"/>
                <a:cs typeface="Arial"/>
              </a:rPr>
              <a:t>, </a:t>
            </a:r>
            <a:r>
              <a:rPr sz="1000" spc="-10">
                <a:latin typeface="Arial"/>
                <a:cs typeface="Arial"/>
              </a:rPr>
              <a:t>11900</a:t>
            </a:r>
            <a:r>
              <a:rPr sz="1000">
                <a:latin typeface="宋体"/>
                <a:cs typeface="宋体"/>
              </a:rPr>
              <a:t>个服务网点</a:t>
            </a:r>
            <a:r>
              <a:rPr sz="1000" spc="15">
                <a:latin typeface="Arial"/>
                <a:cs typeface="Arial"/>
              </a:rPr>
              <a:t>, </a:t>
            </a:r>
            <a:r>
              <a:rPr sz="1000" spc="-20">
                <a:latin typeface="Arial"/>
                <a:cs typeface="Arial"/>
              </a:rPr>
              <a:t>53000</a:t>
            </a:r>
            <a:r>
              <a:rPr sz="1000" spc="-10">
                <a:latin typeface="宋体"/>
                <a:cs typeface="宋体"/>
              </a:rPr>
              <a:t>个营销网点</a:t>
            </a:r>
            <a:endParaRPr sz="1000">
              <a:latin typeface="宋体"/>
              <a:cs typeface="宋体"/>
            </a:endParaRPr>
          </a:p>
          <a:p>
            <a:pPr>
              <a:lnSpc>
                <a:spcPct val="100000"/>
              </a:lnSpc>
              <a:spcBef>
                <a:spcPts val="35"/>
              </a:spcBef>
              <a:buFont typeface="Arial"/>
              <a:buChar char="•"/>
            </a:pPr>
            <a:endParaRPr sz="1050">
              <a:latin typeface="宋体"/>
              <a:cs typeface="宋体"/>
            </a:endParaRPr>
          </a:p>
          <a:p>
            <a:pPr marL="302260" indent="-227329">
              <a:lnSpc>
                <a:spcPct val="100000"/>
              </a:lnSpc>
              <a:buSzPct val="105000"/>
              <a:buFont typeface="Arial"/>
              <a:buChar char="•"/>
              <a:tabLst>
                <a:tab pos="302260"/>
                <a:tab pos="303530"/>
              </a:tabLst>
            </a:pPr>
            <a:r>
              <a:rPr sz="1000" b="1">
                <a:latin typeface="Microsoft JhengHei"/>
                <a:cs typeface="Microsoft JhengHei"/>
              </a:rPr>
              <a:t>雇员人数</a:t>
            </a:r>
            <a:r>
              <a:rPr sz="1000" spc="-5">
                <a:latin typeface="Arial"/>
                <a:cs typeface="Arial"/>
              </a:rPr>
              <a:t>: </a:t>
            </a:r>
            <a:r>
              <a:rPr sz="1000" spc="-10">
                <a:latin typeface="Arial"/>
                <a:cs typeface="Arial"/>
              </a:rPr>
              <a:t>30,000</a:t>
            </a:r>
            <a:r>
              <a:rPr sz="1000" spc="-50">
                <a:latin typeface="宋体"/>
                <a:cs typeface="宋体"/>
              </a:rPr>
              <a:t>人</a:t>
            </a:r>
            <a:endParaRPr sz="1000">
              <a:latin typeface="宋体"/>
              <a:cs typeface="宋体"/>
            </a:endParaRPr>
          </a:p>
        </p:txBody>
      </p:sp>
      <p:grpSp>
        <p:nvGrpSpPr>
          <p:cNvPr id="17" name="object 17"/>
          <p:cNvGrpSpPr/>
          <p:nvPr/>
        </p:nvGrpSpPr>
        <p:grpSpPr>
          <a:xfrm>
            <a:off x="6208070" y="3811711"/>
            <a:ext cx="1120775" cy="575310"/>
            <a:chOff x="6208070" y="3811711"/>
            <a:chExt cx="1120775" cy="575310"/>
          </a:xfrm>
        </p:grpSpPr>
        <p:sp>
          <p:nvSpPr>
            <p:cNvPr id="18" name="object 18"/>
            <p:cNvSpPr/>
            <p:nvPr/>
          </p:nvSpPr>
          <p:spPr>
            <a:xfrm>
              <a:off x="6211245" y="4109371"/>
              <a:ext cx="732155" cy="274320"/>
            </a:xfrm>
            <a:custGeom>
              <a:rect l="l" t="t" r="r" b="b"/>
              <a:pathLst>
                <a:path w="732154" h="274320">
                  <a:moveTo>
                    <a:pt x="732027" y="135156"/>
                  </a:moveTo>
                  <a:lnTo>
                    <a:pt x="519967" y="229571"/>
                  </a:lnTo>
                  <a:lnTo>
                    <a:pt x="470772" y="248617"/>
                  </a:lnTo>
                  <a:lnTo>
                    <a:pt x="421323" y="262292"/>
                  </a:lnTo>
                  <a:lnTo>
                    <a:pt x="372107" y="270722"/>
                  </a:lnTo>
                  <a:lnTo>
                    <a:pt x="323613" y="274034"/>
                  </a:lnTo>
                  <a:lnTo>
                    <a:pt x="276326" y="272354"/>
                  </a:lnTo>
                  <a:lnTo>
                    <a:pt x="230735" y="265809"/>
                  </a:lnTo>
                  <a:lnTo>
                    <a:pt x="187327" y="254525"/>
                  </a:lnTo>
                  <a:lnTo>
                    <a:pt x="146588" y="238630"/>
                  </a:lnTo>
                  <a:lnTo>
                    <a:pt x="109007" y="218250"/>
                  </a:lnTo>
                  <a:lnTo>
                    <a:pt x="75070" y="193512"/>
                  </a:lnTo>
                  <a:lnTo>
                    <a:pt x="45265" y="164542"/>
                  </a:lnTo>
                  <a:lnTo>
                    <a:pt x="20079" y="131467"/>
                  </a:lnTo>
                  <a:lnTo>
                    <a:pt x="0" y="94414"/>
                  </a:lnTo>
                  <a:lnTo>
                    <a:pt x="212060" y="0"/>
                  </a:lnTo>
                  <a:lnTo>
                    <a:pt x="232139" y="37052"/>
                  </a:lnTo>
                  <a:lnTo>
                    <a:pt x="257325" y="70127"/>
                  </a:lnTo>
                  <a:lnTo>
                    <a:pt x="287130" y="99097"/>
                  </a:lnTo>
                  <a:lnTo>
                    <a:pt x="321067" y="123835"/>
                  </a:lnTo>
                  <a:lnTo>
                    <a:pt x="358648" y="144215"/>
                  </a:lnTo>
                  <a:lnTo>
                    <a:pt x="399387" y="160110"/>
                  </a:lnTo>
                  <a:lnTo>
                    <a:pt x="442795" y="171393"/>
                  </a:lnTo>
                  <a:lnTo>
                    <a:pt x="488386" y="177938"/>
                  </a:lnTo>
                  <a:lnTo>
                    <a:pt x="535673" y="179618"/>
                  </a:lnTo>
                  <a:lnTo>
                    <a:pt x="584167" y="176307"/>
                  </a:lnTo>
                  <a:lnTo>
                    <a:pt x="633383" y="167877"/>
                  </a:lnTo>
                  <a:lnTo>
                    <a:pt x="682832" y="154202"/>
                  </a:lnTo>
                  <a:lnTo>
                    <a:pt x="732027" y="135156"/>
                  </a:lnTo>
                  <a:close/>
                </a:path>
              </a:pathLst>
            </a:custGeom>
            <a:solidFill>
              <a:srgbClr val="CCCCCC"/>
            </a:solidFill>
          </p:spPr>
          <p:txBody>
            <a:bodyPr wrap="square" lIns="0" tIns="0" rIns="0" bIns="0" rtlCol="0"/>
            <a:lstStyle/>
            <a:p/>
          </p:txBody>
        </p:sp>
        <p:sp>
          <p:nvSpPr>
            <p:cNvPr id="19" name="object 19"/>
            <p:cNvSpPr/>
            <p:nvPr/>
          </p:nvSpPr>
          <p:spPr>
            <a:xfrm>
              <a:off x="6211245" y="3814886"/>
              <a:ext cx="1114425" cy="568960"/>
            </a:xfrm>
            <a:custGeom>
              <a:rect l="l" t="t" r="r" b="b"/>
              <a:pathLst>
                <a:path w="1114425" h="568960">
                  <a:moveTo>
                    <a:pt x="620693" y="464935"/>
                  </a:moveTo>
                  <a:lnTo>
                    <a:pt x="663821" y="428537"/>
                  </a:lnTo>
                  <a:lnTo>
                    <a:pt x="701262" y="388655"/>
                  </a:lnTo>
                  <a:lnTo>
                    <a:pt x="732667" y="345917"/>
                  </a:lnTo>
                  <a:lnTo>
                    <a:pt x="757684" y="300951"/>
                  </a:lnTo>
                  <a:lnTo>
                    <a:pt x="775966" y="254387"/>
                  </a:lnTo>
                  <a:lnTo>
                    <a:pt x="787161" y="206853"/>
                  </a:lnTo>
                  <a:lnTo>
                    <a:pt x="790920" y="158978"/>
                  </a:lnTo>
                  <a:lnTo>
                    <a:pt x="679844" y="208433"/>
                  </a:lnTo>
                  <a:lnTo>
                    <a:pt x="873484" y="0"/>
                  </a:lnTo>
                  <a:lnTo>
                    <a:pt x="1114059" y="15108"/>
                  </a:lnTo>
                  <a:lnTo>
                    <a:pt x="1002982" y="64562"/>
                  </a:lnTo>
                  <a:lnTo>
                    <a:pt x="999841" y="108404"/>
                  </a:lnTo>
                  <a:lnTo>
                    <a:pt x="990501" y="151796"/>
                  </a:lnTo>
                  <a:lnTo>
                    <a:pt x="975291" y="194296"/>
                  </a:lnTo>
                  <a:lnTo>
                    <a:pt x="954538" y="235461"/>
                  </a:lnTo>
                  <a:lnTo>
                    <a:pt x="928572" y="274849"/>
                  </a:lnTo>
                  <a:lnTo>
                    <a:pt x="897720" y="312018"/>
                  </a:lnTo>
                  <a:lnTo>
                    <a:pt x="862311" y="346523"/>
                  </a:lnTo>
                  <a:lnTo>
                    <a:pt x="822674" y="377924"/>
                  </a:lnTo>
                  <a:lnTo>
                    <a:pt x="779137" y="405777"/>
                  </a:lnTo>
                  <a:lnTo>
                    <a:pt x="732028" y="429640"/>
                  </a:lnTo>
                  <a:lnTo>
                    <a:pt x="519968" y="524056"/>
                  </a:lnTo>
                  <a:lnTo>
                    <a:pt x="470772" y="543102"/>
                  </a:lnTo>
                  <a:lnTo>
                    <a:pt x="421323" y="556777"/>
                  </a:lnTo>
                  <a:lnTo>
                    <a:pt x="372108" y="565207"/>
                  </a:lnTo>
                  <a:lnTo>
                    <a:pt x="323613" y="568518"/>
                  </a:lnTo>
                  <a:lnTo>
                    <a:pt x="276326" y="566838"/>
                  </a:lnTo>
                  <a:lnTo>
                    <a:pt x="230735" y="560293"/>
                  </a:lnTo>
                  <a:lnTo>
                    <a:pt x="187327" y="549010"/>
                  </a:lnTo>
                  <a:lnTo>
                    <a:pt x="146588" y="533115"/>
                  </a:lnTo>
                  <a:lnTo>
                    <a:pt x="109007" y="512735"/>
                  </a:lnTo>
                  <a:lnTo>
                    <a:pt x="75070" y="487997"/>
                  </a:lnTo>
                  <a:lnTo>
                    <a:pt x="45265" y="459027"/>
                  </a:lnTo>
                  <a:lnTo>
                    <a:pt x="20079" y="425952"/>
                  </a:lnTo>
                  <a:lnTo>
                    <a:pt x="0" y="388899"/>
                  </a:lnTo>
                  <a:lnTo>
                    <a:pt x="212061" y="294484"/>
                  </a:lnTo>
                  <a:lnTo>
                    <a:pt x="232139" y="331537"/>
                  </a:lnTo>
                  <a:lnTo>
                    <a:pt x="257325" y="364612"/>
                  </a:lnTo>
                  <a:lnTo>
                    <a:pt x="287130" y="393582"/>
                  </a:lnTo>
                  <a:lnTo>
                    <a:pt x="321067" y="418320"/>
                  </a:lnTo>
                  <a:lnTo>
                    <a:pt x="358648" y="438700"/>
                  </a:lnTo>
                  <a:lnTo>
                    <a:pt x="399386" y="454595"/>
                  </a:lnTo>
                  <a:lnTo>
                    <a:pt x="442795" y="465878"/>
                  </a:lnTo>
                  <a:lnTo>
                    <a:pt x="488386" y="472423"/>
                  </a:lnTo>
                  <a:lnTo>
                    <a:pt x="535673" y="474103"/>
                  </a:lnTo>
                  <a:lnTo>
                    <a:pt x="584167" y="470792"/>
                  </a:lnTo>
                  <a:lnTo>
                    <a:pt x="633383" y="462362"/>
                  </a:lnTo>
                  <a:lnTo>
                    <a:pt x="682832" y="448687"/>
                  </a:lnTo>
                  <a:lnTo>
                    <a:pt x="732027" y="429641"/>
                  </a:lnTo>
                </a:path>
              </a:pathLst>
            </a:custGeom>
            <a:ln w="6349">
              <a:solidFill>
                <a:srgbClr val="000000"/>
              </a:solidFill>
            </a:ln>
          </p:spPr>
          <p:txBody>
            <a:bodyPr wrap="square" lIns="0" tIns="0" rIns="0" bIns="0" rtlCol="0"/>
            <a:lstStyle/>
            <a:p/>
          </p:txBody>
        </p:sp>
      </p:grpSp>
      <p:sp>
        <p:nvSpPr>
          <p:cNvPr id="20" name="object 20"/>
          <p:cNvSpPr txBox="1"/>
          <p:nvPr/>
        </p:nvSpPr>
        <p:spPr>
          <a:xfrm>
            <a:off x="7467600" y="2557462"/>
            <a:ext cx="109220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Microsoft JhengHei"/>
                <a:cs typeface="Microsoft JhengHei"/>
              </a:rPr>
              <a:t>国际化战略远景</a:t>
            </a:r>
            <a:endParaRPr sz="1200">
              <a:latin typeface="Microsoft JhengHei"/>
              <a:cs typeface="Microsoft JhengHei"/>
            </a:endParaRPr>
          </a:p>
        </p:txBody>
      </p:sp>
      <p:sp>
        <p:nvSpPr>
          <p:cNvPr id="21" name="object 21"/>
          <p:cNvSpPr txBox="1"/>
          <p:nvPr/>
        </p:nvSpPr>
        <p:spPr>
          <a:xfrm>
            <a:off x="7289089" y="2741747"/>
            <a:ext cx="1384300" cy="1160145"/>
          </a:xfrm>
          <a:prstGeom prst="rect">
            <a:avLst/>
          </a:prstGeom>
        </p:spPr>
        <p:txBody>
          <a:bodyPr vert="horz" wrap="square" lIns="0" tIns="78740" rIns="0" bIns="0" rtlCol="0">
            <a:spAutoFit/>
          </a:bodyPr>
          <a:lstStyle/>
          <a:p>
            <a:pPr marL="202565" indent="-189865">
              <a:lnSpc>
                <a:spcPct val="100000"/>
              </a:lnSpc>
              <a:spcBef>
                <a:spcPts val="620"/>
              </a:spcBef>
              <a:buSzPct val="105000"/>
              <a:buChar char="•"/>
              <a:tabLst>
                <a:tab pos="202565"/>
                <a:tab pos="203200"/>
              </a:tabLst>
            </a:pPr>
            <a:r>
              <a:rPr sz="1000" spc="-10">
                <a:latin typeface="Arial"/>
                <a:cs typeface="Arial"/>
              </a:rPr>
              <a:t>5</a:t>
            </a:r>
            <a:r>
              <a:rPr sz="1000">
                <a:latin typeface="宋体"/>
                <a:cs typeface="宋体"/>
              </a:rPr>
              <a:t>年内进入世界</a:t>
            </a:r>
            <a:r>
              <a:rPr sz="1000" spc="-10">
                <a:latin typeface="Arial"/>
                <a:cs typeface="Arial"/>
              </a:rPr>
              <a:t>500</a:t>
            </a:r>
            <a:r>
              <a:rPr sz="1000" spc="-50">
                <a:latin typeface="宋体"/>
                <a:cs typeface="宋体"/>
              </a:rPr>
              <a:t>强</a:t>
            </a:r>
            <a:endParaRPr sz="1000">
              <a:latin typeface="宋体"/>
              <a:cs typeface="宋体"/>
            </a:endParaRPr>
          </a:p>
          <a:p>
            <a:pPr marL="202565" indent="-189865">
              <a:lnSpc>
                <a:spcPct val="100000"/>
              </a:lnSpc>
              <a:spcBef>
                <a:spcPts val="600"/>
              </a:spcBef>
              <a:buSzPct val="105000"/>
              <a:buFont typeface="Arial"/>
              <a:buChar char="•"/>
              <a:tabLst>
                <a:tab pos="202565"/>
                <a:tab pos="203200"/>
              </a:tabLst>
            </a:pPr>
            <a:r>
              <a:rPr sz="1000" spc="-335">
                <a:latin typeface="宋体"/>
                <a:cs typeface="宋体"/>
              </a:rPr>
              <a:t>五个</a:t>
            </a:r>
            <a:r>
              <a:rPr sz="1000">
                <a:latin typeface="Arial"/>
                <a:cs typeface="Arial"/>
              </a:rPr>
              <a:t>“</a:t>
            </a:r>
            <a:r>
              <a:rPr sz="1000" spc="-675">
                <a:latin typeface="宋体"/>
                <a:cs typeface="宋体"/>
              </a:rPr>
              <a:t>全</a:t>
            </a:r>
            <a:r>
              <a:rPr sz="1000" spc="30">
                <a:latin typeface="Arial"/>
                <a:cs typeface="Arial"/>
              </a:rPr>
              <a:t>“ </a:t>
            </a:r>
            <a:r>
              <a:rPr sz="1000">
                <a:latin typeface="宋体"/>
                <a:cs typeface="宋体"/>
              </a:rPr>
              <a:t>球化</a:t>
            </a:r>
            <a:r>
              <a:rPr sz="1000" spc="-50">
                <a:latin typeface="Arial"/>
                <a:cs typeface="Arial"/>
              </a:rPr>
              <a:t>”</a:t>
            </a:r>
            <a:endParaRPr sz="1000">
              <a:latin typeface="Arial"/>
              <a:cs typeface="Arial"/>
            </a:endParaRPr>
          </a:p>
          <a:p>
            <a:pPr marL="202565" indent="-189865">
              <a:lnSpc>
                <a:spcPct val="100000"/>
              </a:lnSpc>
              <a:spcBef>
                <a:spcPts val="600"/>
              </a:spcBef>
              <a:buSzPct val="105000"/>
              <a:buChar char="•"/>
              <a:tabLst>
                <a:tab pos="202565"/>
                <a:tab pos="203200"/>
              </a:tabLst>
            </a:pPr>
            <a:r>
              <a:rPr sz="1000">
                <a:latin typeface="Arial"/>
                <a:cs typeface="Arial"/>
              </a:rPr>
              <a:t>“</a:t>
            </a:r>
            <a:r>
              <a:rPr sz="1000">
                <a:latin typeface="宋体"/>
                <a:cs typeface="宋体"/>
              </a:rPr>
              <a:t>三位一体</a:t>
            </a:r>
            <a:r>
              <a:rPr sz="1000" spc="-50">
                <a:latin typeface="Arial"/>
                <a:cs typeface="Arial"/>
              </a:rPr>
              <a:t>”</a:t>
            </a:r>
            <a:endParaRPr sz="1000">
              <a:latin typeface="Arial"/>
              <a:cs typeface="Arial"/>
            </a:endParaRPr>
          </a:p>
          <a:p>
            <a:pPr marL="202565" indent="-189865">
              <a:lnSpc>
                <a:spcPct val="100000"/>
              </a:lnSpc>
              <a:spcBef>
                <a:spcPts val="600"/>
              </a:spcBef>
              <a:buSzPct val="105000"/>
              <a:buChar char="•"/>
              <a:tabLst>
                <a:tab pos="202565"/>
                <a:tab pos="203200"/>
              </a:tabLst>
            </a:pPr>
            <a:r>
              <a:rPr sz="1000">
                <a:latin typeface="Arial"/>
                <a:cs typeface="Arial"/>
              </a:rPr>
              <a:t>“</a:t>
            </a:r>
            <a:r>
              <a:rPr sz="1000">
                <a:latin typeface="宋体"/>
                <a:cs typeface="宋体"/>
              </a:rPr>
              <a:t>三个一</a:t>
            </a:r>
            <a:r>
              <a:rPr sz="1000" spc="-50">
                <a:latin typeface="Arial"/>
                <a:cs typeface="Arial"/>
              </a:rPr>
              <a:t>”</a:t>
            </a:r>
            <a:endParaRPr sz="1000">
              <a:latin typeface="Arial"/>
              <a:cs typeface="Arial"/>
            </a:endParaRPr>
          </a:p>
          <a:p>
            <a:pPr marL="202565" indent="-189865">
              <a:lnSpc>
                <a:spcPct val="100000"/>
              </a:lnSpc>
              <a:spcBef>
                <a:spcPts val="600"/>
              </a:spcBef>
              <a:buSzPct val="105000"/>
              <a:buChar char="•"/>
              <a:tabLst>
                <a:tab pos="202565"/>
                <a:tab pos="203200"/>
              </a:tabLst>
            </a:pPr>
            <a:r>
              <a:rPr sz="1000">
                <a:latin typeface="Arial"/>
                <a:cs typeface="Arial"/>
              </a:rPr>
              <a:t>“</a:t>
            </a:r>
            <a:r>
              <a:rPr sz="1000">
                <a:latin typeface="宋体"/>
                <a:cs typeface="宋体"/>
              </a:rPr>
              <a:t>三个零</a:t>
            </a:r>
            <a:r>
              <a:rPr sz="1000" spc="-50">
                <a:latin typeface="Arial"/>
                <a:cs typeface="Arial"/>
              </a:rPr>
              <a:t>”</a:t>
            </a:r>
            <a:endParaRPr sz="1000">
              <a:latin typeface="Arial"/>
              <a:cs typeface="Arial"/>
            </a:endParaRPr>
          </a:p>
        </p:txBody>
      </p:sp>
      <p:sp>
        <p:nvSpPr>
          <p:cNvPr id="22" name="object 22"/>
          <p:cNvSpPr txBox="1"/>
          <p:nvPr/>
        </p:nvSpPr>
        <p:spPr>
          <a:xfrm>
            <a:off x="7289089" y="3951271"/>
            <a:ext cx="809625" cy="177800"/>
          </a:xfrm>
          <a:prstGeom prst="rect">
            <a:avLst/>
          </a:prstGeom>
        </p:spPr>
        <p:txBody>
          <a:bodyPr vert="horz" wrap="square" lIns="0" tIns="12700" rIns="0" bIns="0" rtlCol="0">
            <a:spAutoFit/>
          </a:bodyPr>
          <a:lstStyle/>
          <a:p>
            <a:pPr marL="202565" indent="-189865">
              <a:lnSpc>
                <a:spcPct val="100000"/>
              </a:lnSpc>
              <a:spcBef>
                <a:spcPts val="100"/>
              </a:spcBef>
              <a:buSzPct val="105000"/>
              <a:buChar char="•"/>
              <a:tabLst>
                <a:tab pos="202565"/>
                <a:tab pos="203200"/>
              </a:tabLst>
            </a:pPr>
            <a:r>
              <a:rPr sz="1000">
                <a:latin typeface="Arial"/>
                <a:cs typeface="Arial"/>
              </a:rPr>
              <a:t>“</a:t>
            </a:r>
            <a:r>
              <a:rPr sz="1000">
                <a:latin typeface="宋体"/>
                <a:cs typeface="宋体"/>
              </a:rPr>
              <a:t>三融一创</a:t>
            </a:r>
            <a:r>
              <a:rPr sz="1000" spc="-50">
                <a:latin typeface="Arial"/>
                <a:cs typeface="Arial"/>
              </a:rPr>
              <a:t>”</a:t>
            </a:r>
            <a:endParaRPr sz="1000">
              <a:latin typeface="Arial"/>
              <a:cs typeface="Arial"/>
            </a:endParaRPr>
          </a:p>
        </p:txBody>
      </p:sp>
      <p:sp>
        <p:nvSpPr>
          <p:cNvPr id="23" name="object 23"/>
          <p:cNvSpPr txBox="1"/>
          <p:nvPr/>
        </p:nvSpPr>
        <p:spPr>
          <a:xfrm>
            <a:off x="619125" y="6882782"/>
            <a:ext cx="1466850" cy="162560"/>
          </a:xfrm>
          <a:prstGeom prst="rect">
            <a:avLst/>
          </a:prstGeom>
        </p:spPr>
        <p:txBody>
          <a:bodyPr vert="horz" wrap="square" lIns="0" tIns="12700" rIns="0" bIns="0" rtlCol="0">
            <a:spAutoFit/>
          </a:bodyPr>
          <a:lstStyle/>
          <a:p>
            <a:pPr marL="12700">
              <a:lnSpc>
                <a:spcPct val="100000"/>
              </a:lnSpc>
              <a:spcBef>
                <a:spcPts val="100"/>
              </a:spcBef>
            </a:pPr>
            <a:r>
              <a:rPr sz="900">
                <a:latin typeface="宋体"/>
                <a:cs typeface="宋体"/>
              </a:rPr>
              <a:t>数据来源</a:t>
            </a:r>
            <a:r>
              <a:rPr sz="900">
                <a:latin typeface="Arial"/>
                <a:cs typeface="Arial"/>
              </a:rPr>
              <a:t>:</a:t>
            </a:r>
            <a:r>
              <a:rPr sz="900">
                <a:latin typeface="宋体"/>
                <a:cs typeface="宋体"/>
              </a:rPr>
              <a:t>罗兰</a:t>
            </a:r>
            <a:r>
              <a:rPr sz="900">
                <a:latin typeface="Arial"/>
                <a:cs typeface="Arial"/>
              </a:rPr>
              <a:t>·</a:t>
            </a:r>
            <a:r>
              <a:rPr sz="900" spc="-10">
                <a:latin typeface="宋体"/>
                <a:cs typeface="宋体"/>
              </a:rPr>
              <a:t>贝格咨询访谈</a:t>
            </a:r>
            <a:endParaRPr sz="900">
              <a:latin typeface="宋体"/>
              <a:cs typeface="宋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7947659" cy="452120"/>
          </a:xfrm>
          <a:prstGeom prst="rect">
            <a:avLst/>
          </a:prstGeom>
        </p:spPr>
        <p:txBody>
          <a:bodyPr vert="horz" wrap="square" lIns="0" tIns="12700" rIns="0" bIns="0" rtlCol="0">
            <a:spAutoFit/>
          </a:bodyPr>
          <a:lstStyle/>
          <a:p>
            <a:pPr marL="12700">
              <a:lnSpc>
                <a:spcPct val="100000"/>
              </a:lnSpc>
              <a:spcBef>
                <a:spcPts val="100"/>
              </a:spcBef>
            </a:pPr>
            <a:r>
              <a:rPr/>
              <a:t>通过速度和创新</a:t>
            </a:r>
            <a:r>
              <a:rPr>
                <a:latin typeface="Arial"/>
                <a:cs typeface="Arial"/>
              </a:rPr>
              <a:t>,</a:t>
            </a:r>
            <a:r>
              <a:rPr spc="-5"/>
              <a:t>开发差异化的、满足消费者个性化</a:t>
            </a:r>
          </a:p>
        </p:txBody>
      </p:sp>
      <p:sp>
        <p:nvSpPr>
          <p:cNvPr id="3" name="object 3"/>
          <p:cNvSpPr txBox="1"/>
          <p:nvPr/>
        </p:nvSpPr>
        <p:spPr>
          <a:xfrm>
            <a:off x="623887" y="1217567"/>
            <a:ext cx="6781800" cy="452120"/>
          </a:xfrm>
          <a:prstGeom prst="rect">
            <a:avLst/>
          </a:prstGeom>
        </p:spPr>
        <p:txBody>
          <a:bodyPr vert="horz" wrap="square" lIns="0" tIns="12700" rIns="0" bIns="0" rtlCol="0">
            <a:spAutoFit/>
          </a:bodyPr>
          <a:lstStyle/>
          <a:p>
            <a:pPr marL="12700">
              <a:lnSpc>
                <a:spcPct val="100000"/>
              </a:lnSpc>
              <a:spcBef>
                <a:spcPts val="100"/>
              </a:spcBef>
            </a:pPr>
            <a:r>
              <a:rPr sz="2800" b="1" spc="-5">
                <a:latin typeface="Microsoft JhengHei"/>
                <a:cs typeface="Microsoft JhengHei"/>
              </a:rPr>
              <a:t>需求的高附加值产品是海尔产品战略的准则</a:t>
            </a:r>
            <a:endParaRPr sz="2800">
              <a:latin typeface="Microsoft JhengHei"/>
              <a:cs typeface="Microsoft JhengHei"/>
            </a:endParaRPr>
          </a:p>
        </p:txBody>
      </p:sp>
      <p:grpSp>
        <p:nvGrpSpPr>
          <p:cNvPr id="4" name="object 4"/>
          <p:cNvGrpSpPr/>
          <p:nvPr/>
        </p:nvGrpSpPr>
        <p:grpSpPr>
          <a:xfrm>
            <a:off x="3089275" y="4541837"/>
            <a:ext cx="3056255" cy="1971675"/>
            <a:chOff x="3089275" y="4541837"/>
            <a:chExt cx="3056255" cy="1971675"/>
          </a:xfrm>
        </p:grpSpPr>
        <p:sp>
          <p:nvSpPr>
            <p:cNvPr id="5" name="object 5"/>
            <p:cNvSpPr/>
            <p:nvPr/>
          </p:nvSpPr>
          <p:spPr>
            <a:xfrm>
              <a:off x="3092450" y="4545012"/>
              <a:ext cx="3049905" cy="1965325"/>
            </a:xfrm>
            <a:custGeom>
              <a:rect l="l" t="t" r="r" b="b"/>
              <a:pathLst>
                <a:path w="3049904" h="1965325">
                  <a:moveTo>
                    <a:pt x="3049587" y="0"/>
                  </a:moveTo>
                  <a:lnTo>
                    <a:pt x="0" y="0"/>
                  </a:lnTo>
                  <a:lnTo>
                    <a:pt x="1524794" y="1965324"/>
                  </a:lnTo>
                  <a:lnTo>
                    <a:pt x="3049587" y="0"/>
                  </a:lnTo>
                  <a:close/>
                </a:path>
              </a:pathLst>
            </a:custGeom>
            <a:solidFill>
              <a:srgbClr val="C0C0C0"/>
            </a:solidFill>
          </p:spPr>
          <p:txBody>
            <a:bodyPr wrap="square" lIns="0" tIns="0" rIns="0" bIns="0" rtlCol="0"/>
            <a:lstStyle/>
            <a:p/>
          </p:txBody>
        </p:sp>
        <p:sp>
          <p:nvSpPr>
            <p:cNvPr id="6" name="object 6"/>
            <p:cNvSpPr/>
            <p:nvPr/>
          </p:nvSpPr>
          <p:spPr>
            <a:xfrm>
              <a:off x="3092450" y="4545012"/>
              <a:ext cx="3049905" cy="1965325"/>
            </a:xfrm>
            <a:custGeom>
              <a:rect l="l" t="t" r="r" b="b"/>
              <a:pathLst>
                <a:path w="3049904" h="1965325">
                  <a:moveTo>
                    <a:pt x="0" y="0"/>
                  </a:moveTo>
                  <a:lnTo>
                    <a:pt x="1524794" y="1965324"/>
                  </a:lnTo>
                  <a:lnTo>
                    <a:pt x="3049587" y="0"/>
                  </a:lnTo>
                  <a:lnTo>
                    <a:pt x="0" y="0"/>
                  </a:lnTo>
                  <a:close/>
                </a:path>
              </a:pathLst>
            </a:custGeom>
            <a:ln w="6350">
              <a:solidFill>
                <a:srgbClr val="DDDDDD"/>
              </a:solidFill>
            </a:ln>
          </p:spPr>
          <p:txBody>
            <a:bodyPr wrap="square" lIns="0" tIns="0" rIns="0" bIns="0" rtlCol="0"/>
            <a:lstStyle/>
            <a:p/>
          </p:txBody>
        </p:sp>
      </p:grpSp>
      <p:sp>
        <p:nvSpPr>
          <p:cNvPr id="7" name="object 7"/>
          <p:cNvSpPr txBox="1"/>
          <p:nvPr/>
        </p:nvSpPr>
        <p:spPr>
          <a:xfrm>
            <a:off x="3976689" y="3301075"/>
            <a:ext cx="1520825" cy="1010285"/>
          </a:xfrm>
          <a:prstGeom prst="rect">
            <a:avLst/>
          </a:prstGeom>
        </p:spPr>
        <p:txBody>
          <a:bodyPr vert="horz" wrap="square" lIns="0" tIns="83185" rIns="0" bIns="0" rtlCol="0">
            <a:spAutoFit/>
          </a:bodyPr>
          <a:lstStyle/>
          <a:p>
            <a:pPr marL="12700">
              <a:lnSpc>
                <a:spcPct val="100000"/>
              </a:lnSpc>
              <a:spcBef>
                <a:spcPts val="655"/>
              </a:spcBef>
            </a:pPr>
            <a:r>
              <a:rPr sz="1200" b="1" spc="-15">
                <a:latin typeface="Microsoft JhengHei"/>
                <a:cs typeface="Microsoft JhengHei"/>
              </a:rPr>
              <a:t>竞争原则</a:t>
            </a:r>
            <a:endParaRPr sz="1200">
              <a:latin typeface="Microsoft JhengHei"/>
              <a:cs typeface="Microsoft JhengHei"/>
            </a:endParaRPr>
          </a:p>
          <a:p>
            <a:pPr marL="202565" marR="5080" indent="-189865">
              <a:lnSpc>
                <a:spcPct val="111800"/>
              </a:lnSpc>
              <a:spcBef>
                <a:spcPts val="390"/>
              </a:spcBef>
              <a:buSzPct val="105000"/>
              <a:buFont typeface="Arial"/>
              <a:buChar char="•"/>
              <a:tabLst>
                <a:tab pos="202565"/>
                <a:tab pos="203200"/>
              </a:tabLst>
            </a:pPr>
            <a:r>
              <a:rPr sz="1000">
                <a:latin typeface="宋体"/>
                <a:cs typeface="宋体"/>
              </a:rPr>
              <a:t>差异化</a:t>
            </a:r>
            <a:r>
              <a:rPr sz="1000" spc="-10">
                <a:latin typeface="Arial"/>
                <a:cs typeface="Arial"/>
              </a:rPr>
              <a:t>: </a:t>
            </a:r>
            <a:r>
              <a:rPr sz="1000" spc="-10">
                <a:latin typeface="宋体"/>
                <a:cs typeface="宋体"/>
              </a:rPr>
              <a:t>针对细分市场</a:t>
            </a:r>
            <a:r>
              <a:rPr sz="1000">
                <a:latin typeface="宋体"/>
                <a:cs typeface="宋体"/>
              </a:rPr>
              <a:t>开发差异化产品</a:t>
            </a:r>
            <a:r>
              <a:rPr sz="1000" spc="-10">
                <a:latin typeface="Arial"/>
                <a:cs typeface="Arial"/>
              </a:rPr>
              <a:t>, </a:t>
            </a:r>
            <a:r>
              <a:rPr sz="1000" spc="-25">
                <a:latin typeface="宋体"/>
                <a:cs typeface="宋体"/>
              </a:rPr>
              <a:t>使竞</a:t>
            </a:r>
            <a:r>
              <a:rPr sz="1000">
                <a:latin typeface="宋体"/>
                <a:cs typeface="宋体"/>
              </a:rPr>
              <a:t>争对手难以模仿</a:t>
            </a:r>
            <a:r>
              <a:rPr sz="1000" spc="-10">
                <a:latin typeface="Arial"/>
                <a:cs typeface="Arial"/>
              </a:rPr>
              <a:t>,</a:t>
            </a:r>
            <a:r>
              <a:rPr sz="1000" spc="-20">
                <a:latin typeface="宋体"/>
                <a:cs typeface="宋体"/>
              </a:rPr>
              <a:t>无法跟</a:t>
            </a:r>
            <a:r>
              <a:rPr sz="1000" spc="-25">
                <a:latin typeface="宋体"/>
                <a:cs typeface="宋体"/>
              </a:rPr>
              <a:t>跟进</a:t>
            </a:r>
            <a:endParaRPr sz="1000">
              <a:latin typeface="宋体"/>
              <a:cs typeface="宋体"/>
            </a:endParaRPr>
          </a:p>
        </p:txBody>
      </p:sp>
      <p:sp>
        <p:nvSpPr>
          <p:cNvPr id="8" name="object 8"/>
          <p:cNvSpPr txBox="1"/>
          <p:nvPr/>
        </p:nvSpPr>
        <p:spPr>
          <a:xfrm>
            <a:off x="2406650" y="5422568"/>
            <a:ext cx="124460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Microsoft JhengHei"/>
                <a:cs typeface="Microsoft JhengHei"/>
              </a:rPr>
              <a:t>保证差异化的手段</a:t>
            </a:r>
            <a:endParaRPr sz="1200">
              <a:latin typeface="Microsoft JhengHei"/>
              <a:cs typeface="Microsoft JhengHei"/>
            </a:endParaRPr>
          </a:p>
        </p:txBody>
      </p:sp>
      <p:sp>
        <p:nvSpPr>
          <p:cNvPr id="9" name="object 9"/>
          <p:cNvSpPr txBox="1"/>
          <p:nvPr/>
        </p:nvSpPr>
        <p:spPr>
          <a:xfrm>
            <a:off x="2406650" y="5650055"/>
            <a:ext cx="1647825" cy="773430"/>
          </a:xfrm>
          <a:prstGeom prst="rect">
            <a:avLst/>
          </a:prstGeom>
        </p:spPr>
        <p:txBody>
          <a:bodyPr vert="horz" wrap="square" lIns="0" tIns="12700" rIns="0" bIns="0" rtlCol="0">
            <a:spAutoFit/>
          </a:bodyPr>
          <a:lstStyle/>
          <a:p>
            <a:pPr marL="202565" marR="5080" indent="-189865">
              <a:lnSpc>
                <a:spcPct val="115300"/>
              </a:lnSpc>
              <a:spcBef>
                <a:spcPts val="100"/>
              </a:spcBef>
              <a:buSzPct val="105000"/>
              <a:buFont typeface="Arial"/>
              <a:buChar char="•"/>
              <a:tabLst>
                <a:tab pos="202565"/>
                <a:tab pos="203200"/>
              </a:tabLst>
            </a:pPr>
            <a:r>
              <a:rPr sz="1000">
                <a:latin typeface="宋体"/>
                <a:cs typeface="宋体"/>
              </a:rPr>
              <a:t>速度</a:t>
            </a:r>
            <a:r>
              <a:rPr sz="1000" spc="-10">
                <a:latin typeface="Arial"/>
                <a:cs typeface="Arial"/>
              </a:rPr>
              <a:t>:</a:t>
            </a:r>
            <a:r>
              <a:rPr sz="1000" spc="-10">
                <a:latin typeface="宋体"/>
                <a:cs typeface="宋体"/>
              </a:rPr>
              <a:t>以最快速度满足用户</a:t>
            </a:r>
            <a:r>
              <a:rPr sz="1000" spc="-20">
                <a:latin typeface="宋体"/>
                <a:cs typeface="宋体"/>
              </a:rPr>
              <a:t>户需求</a:t>
            </a:r>
            <a:endParaRPr sz="1000">
              <a:latin typeface="宋体"/>
              <a:cs typeface="宋体"/>
            </a:endParaRPr>
          </a:p>
          <a:p>
            <a:pPr marL="202565" marR="5080" indent="-189865">
              <a:lnSpc>
                <a:spcPct val="115300"/>
              </a:lnSpc>
              <a:spcBef>
                <a:spcPts val="350"/>
              </a:spcBef>
              <a:buSzPct val="105000"/>
              <a:buFont typeface="Arial"/>
              <a:buChar char="•"/>
              <a:tabLst>
                <a:tab pos="202565"/>
                <a:tab pos="203200"/>
              </a:tabLst>
            </a:pPr>
            <a:r>
              <a:rPr sz="1000">
                <a:latin typeface="宋体"/>
                <a:cs typeface="宋体"/>
              </a:rPr>
              <a:t>创新</a:t>
            </a:r>
            <a:r>
              <a:rPr sz="1000" spc="-10">
                <a:latin typeface="Arial"/>
                <a:cs typeface="Arial"/>
              </a:rPr>
              <a:t>:</a:t>
            </a:r>
            <a:r>
              <a:rPr sz="1000" spc="-10">
                <a:latin typeface="宋体"/>
                <a:cs typeface="宋体"/>
              </a:rPr>
              <a:t>围绕有价值的订单而而创造性的破坏</a:t>
            </a:r>
            <a:endParaRPr sz="1000">
              <a:latin typeface="宋体"/>
              <a:cs typeface="宋体"/>
            </a:endParaRPr>
          </a:p>
        </p:txBody>
      </p:sp>
      <p:sp>
        <p:nvSpPr>
          <p:cNvPr id="10" name="object 10"/>
          <p:cNvSpPr txBox="1"/>
          <p:nvPr/>
        </p:nvSpPr>
        <p:spPr>
          <a:xfrm>
            <a:off x="5643562" y="5422568"/>
            <a:ext cx="93980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Microsoft JhengHei"/>
                <a:cs typeface="Microsoft JhengHei"/>
              </a:rPr>
              <a:t>产品生存原则</a:t>
            </a:r>
            <a:endParaRPr sz="1200">
              <a:latin typeface="Microsoft JhengHei"/>
              <a:cs typeface="Microsoft JhengHei"/>
            </a:endParaRPr>
          </a:p>
        </p:txBody>
      </p:sp>
      <p:sp>
        <p:nvSpPr>
          <p:cNvPr id="11" name="object 11"/>
          <p:cNvSpPr txBox="1"/>
          <p:nvPr/>
        </p:nvSpPr>
        <p:spPr>
          <a:xfrm>
            <a:off x="5643562" y="5650055"/>
            <a:ext cx="1358900" cy="712470"/>
          </a:xfrm>
          <a:prstGeom prst="rect">
            <a:avLst/>
          </a:prstGeom>
        </p:spPr>
        <p:txBody>
          <a:bodyPr vert="horz" wrap="square" lIns="0" tIns="17780" rIns="0" bIns="0" rtlCol="0">
            <a:spAutoFit/>
          </a:bodyPr>
          <a:lstStyle/>
          <a:p>
            <a:pPr marL="202565" marR="5080" indent="-189865">
              <a:lnSpc>
                <a:spcPct val="111800"/>
              </a:lnSpc>
              <a:spcBef>
                <a:spcPts val="140"/>
              </a:spcBef>
              <a:buSzPct val="105000"/>
              <a:buFont typeface="Arial"/>
              <a:buChar char="•"/>
              <a:tabLst>
                <a:tab pos="202565"/>
                <a:tab pos="203200"/>
              </a:tabLst>
            </a:pPr>
            <a:r>
              <a:rPr sz="1000">
                <a:latin typeface="宋体"/>
                <a:cs typeface="宋体"/>
              </a:rPr>
              <a:t>高附加值</a:t>
            </a:r>
            <a:r>
              <a:rPr sz="1000" spc="-10">
                <a:latin typeface="Arial"/>
                <a:cs typeface="Arial"/>
              </a:rPr>
              <a:t>:</a:t>
            </a:r>
            <a:r>
              <a:rPr sz="1000" spc="-15">
                <a:latin typeface="宋体"/>
                <a:cs typeface="宋体"/>
              </a:rPr>
              <a:t>满足用户</a:t>
            </a:r>
            <a:r>
              <a:rPr sz="1000" spc="-10">
                <a:latin typeface="宋体"/>
                <a:cs typeface="宋体"/>
              </a:rPr>
              <a:t>个性化需求的基础上</a:t>
            </a:r>
            <a:r>
              <a:rPr sz="1000">
                <a:latin typeface="宋体"/>
                <a:cs typeface="宋体"/>
              </a:rPr>
              <a:t>上</a:t>
            </a:r>
            <a:r>
              <a:rPr sz="1000" spc="-10">
                <a:latin typeface="Arial"/>
                <a:cs typeface="Arial"/>
              </a:rPr>
              <a:t>,</a:t>
            </a:r>
            <a:r>
              <a:rPr sz="1000" spc="-10">
                <a:latin typeface="宋体"/>
                <a:cs typeface="宋体"/>
              </a:rPr>
              <a:t>基于用户期望之外的服务和产品</a:t>
            </a:r>
            <a:endParaRPr sz="1000">
              <a:latin typeface="宋体"/>
              <a:cs typeface="宋体"/>
            </a:endParaRPr>
          </a:p>
        </p:txBody>
      </p:sp>
      <p:sp>
        <p:nvSpPr>
          <p:cNvPr id="12" name="object 12"/>
          <p:cNvSpPr/>
          <p:nvPr/>
        </p:nvSpPr>
        <p:spPr>
          <a:xfrm>
            <a:off x="1509712" y="4600575"/>
            <a:ext cx="6238875" cy="1965325"/>
          </a:xfrm>
          <a:custGeom>
            <a:rect l="l" t="t" r="r" b="b"/>
            <a:pathLst>
              <a:path w="6238875" h="1965325">
                <a:moveTo>
                  <a:pt x="0" y="1965325"/>
                </a:moveTo>
                <a:lnTo>
                  <a:pt x="1524794" y="0"/>
                </a:lnTo>
                <a:lnTo>
                  <a:pt x="3049587" y="1965325"/>
                </a:lnTo>
                <a:lnTo>
                  <a:pt x="0" y="1965325"/>
                </a:lnTo>
                <a:close/>
              </a:path>
              <a:path w="6238875" h="1965325">
                <a:moveTo>
                  <a:pt x="3189287" y="1965325"/>
                </a:moveTo>
                <a:lnTo>
                  <a:pt x="4714082" y="0"/>
                </a:lnTo>
                <a:lnTo>
                  <a:pt x="6238876" y="1965325"/>
                </a:lnTo>
                <a:lnTo>
                  <a:pt x="3189287" y="1965325"/>
                </a:lnTo>
                <a:close/>
              </a:path>
            </a:pathLst>
          </a:custGeom>
          <a:ln w="6350">
            <a:solidFill>
              <a:srgbClr val="000000"/>
            </a:solidFill>
          </a:ln>
        </p:spPr>
        <p:txBody>
          <a:bodyPr wrap="square" lIns="0" tIns="0" rIns="0" bIns="0" rtlCol="0"/>
          <a:lstStyle/>
          <a:p/>
        </p:txBody>
      </p:sp>
      <p:sp>
        <p:nvSpPr>
          <p:cNvPr id="13" name="object 13"/>
          <p:cNvSpPr/>
          <p:nvPr/>
        </p:nvSpPr>
        <p:spPr>
          <a:xfrm>
            <a:off x="3092450" y="2511425"/>
            <a:ext cx="3049905" cy="1965325"/>
          </a:xfrm>
          <a:custGeom>
            <a:rect l="l" t="t" r="r" b="b"/>
            <a:pathLst>
              <a:path w="3049904" h="1965325">
                <a:moveTo>
                  <a:pt x="0" y="1965325"/>
                </a:moveTo>
                <a:lnTo>
                  <a:pt x="1524794" y="0"/>
                </a:lnTo>
                <a:lnTo>
                  <a:pt x="3049587" y="1965325"/>
                </a:lnTo>
                <a:lnTo>
                  <a:pt x="0" y="1965325"/>
                </a:lnTo>
                <a:close/>
              </a:path>
            </a:pathLst>
          </a:custGeom>
          <a:ln w="6350">
            <a:solidFill>
              <a:srgbClr val="000000"/>
            </a:solidFill>
          </a:ln>
        </p:spPr>
        <p:txBody>
          <a:bodyPr wrap="square" lIns="0" tIns="0" rIns="0" bIns="0" rtlCol="0"/>
          <a:lstStyle/>
          <a:p/>
        </p:txBody>
      </p:sp>
      <p:sp>
        <p:nvSpPr>
          <p:cNvPr id="14" name="object 14"/>
          <p:cNvSpPr txBox="1"/>
          <p:nvPr/>
        </p:nvSpPr>
        <p:spPr>
          <a:xfrm>
            <a:off x="4187145" y="5058649"/>
            <a:ext cx="939800" cy="427990"/>
          </a:xfrm>
          <a:prstGeom prst="rect">
            <a:avLst/>
          </a:prstGeom>
        </p:spPr>
        <p:txBody>
          <a:bodyPr vert="horz" wrap="square" lIns="0" tIns="12700" rIns="0" bIns="0" rtlCol="0">
            <a:spAutoFit/>
          </a:bodyPr>
          <a:lstStyle/>
          <a:p>
            <a:pPr marL="88900" marR="5080" indent="-76200">
              <a:lnSpc>
                <a:spcPct val="110000"/>
              </a:lnSpc>
              <a:spcBef>
                <a:spcPts val="100"/>
              </a:spcBef>
            </a:pPr>
            <a:r>
              <a:rPr sz="1200" b="1" spc="-10">
                <a:latin typeface="Microsoft JhengHei"/>
                <a:cs typeface="Microsoft JhengHei"/>
              </a:rPr>
              <a:t>海尔产品战略的核心内容</a:t>
            </a:r>
            <a:endParaRPr sz="1200">
              <a:latin typeface="Microsoft JhengHei"/>
              <a:cs typeface="Microsoft JhengHei"/>
            </a:endParaRPr>
          </a:p>
        </p:txBody>
      </p:sp>
      <p:sp>
        <p:nvSpPr>
          <p:cNvPr id="15" name="object 15"/>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63567"/>
            <a:ext cx="7848600" cy="452120"/>
          </a:xfrm>
          <a:prstGeom prst="rect">
            <a:avLst/>
          </a:prstGeom>
        </p:spPr>
        <p:txBody>
          <a:bodyPr vert="horz" wrap="square" lIns="0" tIns="12700" rIns="0" bIns="0" rtlCol="0">
            <a:spAutoFit/>
          </a:bodyPr>
          <a:lstStyle/>
          <a:p>
            <a:pPr marL="12700">
              <a:lnSpc>
                <a:spcPct val="100000"/>
              </a:lnSpc>
              <a:spcBef>
                <a:spcPts val="100"/>
              </a:spcBef>
            </a:pPr>
            <a:r>
              <a:rPr spc="-5"/>
              <a:t>海尔的现行定价策略是基于为消费者创造的价值为</a:t>
            </a:r>
          </a:p>
        </p:txBody>
      </p:sp>
      <p:sp>
        <p:nvSpPr>
          <p:cNvPr id="3" name="object 3"/>
          <p:cNvSpPr txBox="1"/>
          <p:nvPr/>
        </p:nvSpPr>
        <p:spPr>
          <a:xfrm>
            <a:off x="623887" y="1204157"/>
            <a:ext cx="7789545"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关注点</a:t>
            </a:r>
            <a:r>
              <a:rPr sz="2800" b="1">
                <a:latin typeface="Arial"/>
                <a:cs typeface="Arial"/>
              </a:rPr>
              <a:t>, </a:t>
            </a:r>
            <a:r>
              <a:rPr sz="2800" b="1">
                <a:latin typeface="Microsoft JhengHei"/>
                <a:cs typeface="Microsoft JhengHei"/>
              </a:rPr>
              <a:t>并充分考虑消费者需求和外部市场等因素</a:t>
            </a:r>
            <a:r>
              <a:rPr sz="2800" b="1" spc="-50">
                <a:latin typeface="Arial"/>
                <a:cs typeface="Arial"/>
              </a:rPr>
              <a:t>,</a:t>
            </a:r>
            <a:endParaRPr sz="2800">
              <a:latin typeface="Arial"/>
              <a:cs typeface="Arial"/>
            </a:endParaRPr>
          </a:p>
        </p:txBody>
      </p:sp>
      <p:sp>
        <p:nvSpPr>
          <p:cNvPr id="4" name="object 4"/>
          <p:cNvSpPr txBox="1"/>
          <p:nvPr/>
        </p:nvSpPr>
        <p:spPr>
          <a:xfrm>
            <a:off x="623887" y="1471567"/>
            <a:ext cx="28702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确定产品销售价格</a:t>
            </a:r>
            <a:endParaRPr sz="2800">
              <a:latin typeface="Microsoft JhengHei"/>
              <a:cs typeface="Microsoft JhengHei"/>
            </a:endParaRPr>
          </a:p>
        </p:txBody>
      </p:sp>
      <p:sp>
        <p:nvSpPr>
          <p:cNvPr id="5" name="object 5"/>
          <p:cNvSpPr txBox="1"/>
          <p:nvPr/>
        </p:nvSpPr>
        <p:spPr>
          <a:xfrm>
            <a:off x="647700" y="2514600"/>
            <a:ext cx="1452880" cy="355600"/>
          </a:xfrm>
          <a:prstGeom prst="rect">
            <a:avLst/>
          </a:prstGeom>
          <a:solidFill>
            <a:srgbClr val="C0C0C0"/>
          </a:solidFill>
        </p:spPr>
        <p:txBody>
          <a:bodyPr vert="horz" wrap="square" lIns="0" tIns="71120" rIns="0" bIns="0" rtlCol="0">
            <a:spAutoFit/>
          </a:bodyPr>
          <a:lstStyle/>
          <a:p>
            <a:pPr marL="419734">
              <a:lnSpc>
                <a:spcPct val="100000"/>
              </a:lnSpc>
              <a:spcBef>
                <a:spcPts val="560"/>
              </a:spcBef>
            </a:pPr>
            <a:r>
              <a:rPr sz="1200" b="1" spc="-15">
                <a:latin typeface="Microsoft JhengHei"/>
                <a:cs typeface="Microsoft JhengHei"/>
              </a:rPr>
              <a:t>定价策略</a:t>
            </a:r>
            <a:endParaRPr sz="1200">
              <a:latin typeface="Microsoft JhengHei"/>
              <a:cs typeface="Microsoft JhengHei"/>
            </a:endParaRPr>
          </a:p>
        </p:txBody>
      </p:sp>
      <p:sp>
        <p:nvSpPr>
          <p:cNvPr id="6" name="object 6"/>
          <p:cNvSpPr txBox="1"/>
          <p:nvPr/>
        </p:nvSpPr>
        <p:spPr>
          <a:xfrm>
            <a:off x="2374900" y="2514600"/>
            <a:ext cx="4013200" cy="355600"/>
          </a:xfrm>
          <a:prstGeom prst="rect">
            <a:avLst/>
          </a:prstGeom>
          <a:solidFill>
            <a:srgbClr val="C0C0C0"/>
          </a:solidFill>
        </p:spPr>
        <p:txBody>
          <a:bodyPr vert="horz" wrap="square" lIns="0" tIns="73025" rIns="0" bIns="0" rtlCol="0">
            <a:spAutoFit/>
          </a:bodyPr>
          <a:lstStyle/>
          <a:p>
            <a:pPr marR="3175" algn="ctr">
              <a:lnSpc>
                <a:spcPct val="100000"/>
              </a:lnSpc>
              <a:spcBef>
                <a:spcPts val="575"/>
              </a:spcBef>
            </a:pPr>
            <a:r>
              <a:rPr sz="1200" b="1">
                <a:latin typeface="Microsoft JhengHei"/>
                <a:cs typeface="Microsoft JhengHei"/>
              </a:rPr>
              <a:t>方</a:t>
            </a:r>
            <a:endParaRPr sz="1200">
              <a:latin typeface="Microsoft JhengHei"/>
              <a:cs typeface="Microsoft JhengHei"/>
            </a:endParaRPr>
          </a:p>
        </p:txBody>
      </p:sp>
      <p:sp>
        <p:nvSpPr>
          <p:cNvPr id="7" name="object 7"/>
          <p:cNvSpPr txBox="1"/>
          <p:nvPr/>
        </p:nvSpPr>
        <p:spPr>
          <a:xfrm>
            <a:off x="4287042" y="2757804"/>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Microsoft JhengHei"/>
                <a:cs typeface="Microsoft JhengHei"/>
              </a:rPr>
              <a:t>法</a:t>
            </a:r>
            <a:endParaRPr sz="1200">
              <a:latin typeface="Microsoft JhengHei"/>
              <a:cs typeface="Microsoft JhengHei"/>
            </a:endParaRPr>
          </a:p>
        </p:txBody>
      </p:sp>
      <p:sp>
        <p:nvSpPr>
          <p:cNvPr id="8" name="object 8"/>
          <p:cNvSpPr txBox="1"/>
          <p:nvPr/>
        </p:nvSpPr>
        <p:spPr>
          <a:xfrm>
            <a:off x="6616700" y="2514600"/>
            <a:ext cx="2101850" cy="355600"/>
          </a:xfrm>
          <a:prstGeom prst="rect">
            <a:avLst/>
          </a:prstGeom>
          <a:solidFill>
            <a:srgbClr val="C0C0C0"/>
          </a:solidFill>
        </p:spPr>
        <p:txBody>
          <a:bodyPr vert="horz" wrap="square" lIns="0" tIns="73025" rIns="0" bIns="0" rtlCol="0">
            <a:spAutoFit/>
          </a:bodyPr>
          <a:lstStyle/>
          <a:p>
            <a:pPr algn="ctr">
              <a:lnSpc>
                <a:spcPct val="100000"/>
              </a:lnSpc>
              <a:spcBef>
                <a:spcPts val="575"/>
              </a:spcBef>
            </a:pPr>
            <a:r>
              <a:rPr sz="1200" b="1">
                <a:latin typeface="Microsoft JhengHei"/>
                <a:cs typeface="Microsoft JhengHei"/>
              </a:rPr>
              <a:t>分</a:t>
            </a:r>
            <a:endParaRPr sz="1200">
              <a:latin typeface="Microsoft JhengHei"/>
              <a:cs typeface="Microsoft JhengHei"/>
            </a:endParaRPr>
          </a:p>
        </p:txBody>
      </p:sp>
      <p:sp>
        <p:nvSpPr>
          <p:cNvPr id="9" name="object 9"/>
          <p:cNvSpPr txBox="1"/>
          <p:nvPr/>
        </p:nvSpPr>
        <p:spPr>
          <a:xfrm>
            <a:off x="7576341" y="2757804"/>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Microsoft JhengHei"/>
                <a:cs typeface="Microsoft JhengHei"/>
              </a:rPr>
              <a:t>析</a:t>
            </a:r>
            <a:endParaRPr sz="1200">
              <a:latin typeface="Microsoft JhengHei"/>
              <a:cs typeface="Microsoft JhengHei"/>
            </a:endParaRPr>
          </a:p>
        </p:txBody>
      </p:sp>
      <p:sp>
        <p:nvSpPr>
          <p:cNvPr id="10" name="object 10"/>
          <p:cNvSpPr/>
          <p:nvPr/>
        </p:nvSpPr>
        <p:spPr>
          <a:xfrm>
            <a:off x="647699" y="2948087"/>
            <a:ext cx="1628775" cy="1174750"/>
          </a:xfrm>
          <a:custGeom>
            <a:rect l="l" t="t" r="r" b="b"/>
            <a:pathLst>
              <a:path w="1628775" h="1174750">
                <a:moveTo>
                  <a:pt x="1439754" y="1174549"/>
                </a:moveTo>
                <a:lnTo>
                  <a:pt x="0" y="1174549"/>
                </a:lnTo>
                <a:lnTo>
                  <a:pt x="0" y="0"/>
                </a:lnTo>
                <a:lnTo>
                  <a:pt x="1439754" y="0"/>
                </a:lnTo>
                <a:lnTo>
                  <a:pt x="1628774" y="587274"/>
                </a:lnTo>
                <a:lnTo>
                  <a:pt x="1439754" y="1174549"/>
                </a:lnTo>
                <a:close/>
              </a:path>
            </a:pathLst>
          </a:custGeom>
          <a:solidFill>
            <a:srgbClr val="AAAAAA"/>
          </a:solidFill>
        </p:spPr>
        <p:txBody>
          <a:bodyPr wrap="square" lIns="0" tIns="0" rIns="0" bIns="0" rtlCol="0"/>
          <a:lstStyle/>
          <a:p/>
        </p:txBody>
      </p:sp>
      <p:sp>
        <p:nvSpPr>
          <p:cNvPr id="11" name="object 11"/>
          <p:cNvSpPr txBox="1"/>
          <p:nvPr/>
        </p:nvSpPr>
        <p:spPr>
          <a:xfrm>
            <a:off x="898525" y="3333354"/>
            <a:ext cx="93980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Microsoft JhengHei"/>
                <a:cs typeface="Microsoft JhengHei"/>
              </a:rPr>
              <a:t>变动成本导向</a:t>
            </a:r>
            <a:endParaRPr sz="1200">
              <a:latin typeface="Microsoft JhengHei"/>
              <a:cs typeface="Microsoft JhengHei"/>
            </a:endParaRPr>
          </a:p>
        </p:txBody>
      </p:sp>
      <p:sp>
        <p:nvSpPr>
          <p:cNvPr id="12" name="object 12"/>
          <p:cNvSpPr txBox="1"/>
          <p:nvPr/>
        </p:nvSpPr>
        <p:spPr>
          <a:xfrm>
            <a:off x="2374900" y="2946400"/>
            <a:ext cx="4000500" cy="1177925"/>
          </a:xfrm>
          <a:prstGeom prst="rect">
            <a:avLst/>
          </a:prstGeom>
          <a:ln w="6350">
            <a:solidFill>
              <a:srgbClr val="000000"/>
            </a:solidFill>
          </a:ln>
        </p:spPr>
        <p:txBody>
          <a:bodyPr vert="horz" wrap="square" lIns="0" tIns="0" rIns="0" bIns="0" rtlCol="0">
            <a:spAutoFit/>
          </a:bodyPr>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marL="450215" marR="354965" indent="-189865">
              <a:lnSpc>
                <a:spcPct val="125800"/>
              </a:lnSpc>
              <a:spcBef>
                <a:spcPts val="645"/>
              </a:spcBef>
              <a:buSzPct val="105000"/>
              <a:buFont typeface="Arial"/>
              <a:buChar char="•"/>
              <a:tabLst>
                <a:tab pos="450215"/>
                <a:tab pos="450850"/>
              </a:tabLst>
            </a:pPr>
            <a:r>
              <a:rPr sz="1000">
                <a:latin typeface="宋体"/>
                <a:cs typeface="宋体"/>
              </a:rPr>
              <a:t>以产品的变动成本为基数</a:t>
            </a:r>
            <a:r>
              <a:rPr sz="1000" spc="-35">
                <a:latin typeface="Arial"/>
                <a:cs typeface="Arial"/>
              </a:rPr>
              <a:t>, </a:t>
            </a:r>
            <a:r>
              <a:rPr sz="1000">
                <a:latin typeface="宋体"/>
                <a:cs typeface="宋体"/>
              </a:rPr>
              <a:t>加成固定的毛利率</a:t>
            </a:r>
            <a:r>
              <a:rPr sz="1000" spc="-35">
                <a:latin typeface="Arial"/>
                <a:cs typeface="Arial"/>
              </a:rPr>
              <a:t>, </a:t>
            </a:r>
            <a:r>
              <a:rPr sz="1000" spc="-10">
                <a:latin typeface="宋体"/>
                <a:cs typeface="宋体"/>
              </a:rPr>
              <a:t>推导出产品</a:t>
            </a:r>
            <a:r>
              <a:rPr sz="1000" spc="-25">
                <a:latin typeface="宋体"/>
                <a:cs typeface="宋体"/>
              </a:rPr>
              <a:t>定价</a:t>
            </a:r>
            <a:endParaRPr sz="1000">
              <a:latin typeface="宋体"/>
              <a:cs typeface="宋体"/>
            </a:endParaRPr>
          </a:p>
        </p:txBody>
      </p:sp>
      <p:sp>
        <p:nvSpPr>
          <p:cNvPr id="13" name="object 13"/>
          <p:cNvSpPr txBox="1"/>
          <p:nvPr/>
        </p:nvSpPr>
        <p:spPr>
          <a:xfrm>
            <a:off x="6635750" y="2946400"/>
            <a:ext cx="2095500" cy="1177925"/>
          </a:xfrm>
          <a:prstGeom prst="rect">
            <a:avLst/>
          </a:prstGeom>
          <a:ln w="6350">
            <a:solidFill>
              <a:srgbClr val="000000"/>
            </a:solidFill>
          </a:ln>
        </p:spPr>
        <p:txBody>
          <a:bodyPr vert="horz" wrap="square" lIns="0" tIns="3810" rIns="0" bIns="0" rtlCol="0">
            <a:spAutoFit/>
          </a:bodyPr>
          <a:lstStyle/>
          <a:p>
            <a:pPr>
              <a:lnSpc>
                <a:spcPct val="100000"/>
              </a:lnSpc>
              <a:spcBef>
                <a:spcPts val="30"/>
              </a:spcBef>
            </a:pPr>
            <a:endParaRPr sz="1200">
              <a:latin typeface="Times New Roman"/>
              <a:cs typeface="Times New Roman"/>
            </a:endParaRPr>
          </a:p>
          <a:p>
            <a:pPr marL="334645" indent="-191135">
              <a:lnSpc>
                <a:spcPct val="100000"/>
              </a:lnSpc>
              <a:buSzPct val="105000"/>
              <a:buFont typeface="Arial"/>
              <a:buChar char="•"/>
              <a:tabLst>
                <a:tab pos="334645"/>
                <a:tab pos="335280"/>
              </a:tabLst>
            </a:pPr>
            <a:r>
              <a:rPr sz="1000" spc="-10">
                <a:latin typeface="宋体"/>
                <a:cs typeface="宋体"/>
              </a:rPr>
              <a:t>计算方法简单</a:t>
            </a:r>
            <a:endParaRPr sz="1000">
              <a:latin typeface="宋体"/>
              <a:cs typeface="宋体"/>
            </a:endParaRPr>
          </a:p>
          <a:p>
            <a:pPr marL="334645" indent="-191135">
              <a:lnSpc>
                <a:spcPct val="100000"/>
              </a:lnSpc>
              <a:spcBef>
                <a:spcPts val="600"/>
              </a:spcBef>
              <a:buSzPct val="105000"/>
              <a:buFont typeface="Arial"/>
              <a:buChar char="•"/>
              <a:tabLst>
                <a:tab pos="334645"/>
                <a:tab pos="335280"/>
              </a:tabLst>
            </a:pPr>
            <a:r>
              <a:rPr sz="1000" spc="-10">
                <a:latin typeface="宋体"/>
                <a:cs typeface="宋体"/>
              </a:rPr>
              <a:t>确保毛利率</a:t>
            </a:r>
            <a:endParaRPr sz="1000">
              <a:latin typeface="宋体"/>
              <a:cs typeface="宋体"/>
            </a:endParaRPr>
          </a:p>
          <a:p>
            <a:pPr marL="334645" marR="228600" indent="-190500">
              <a:lnSpc>
                <a:spcPct val="114199"/>
              </a:lnSpc>
              <a:spcBef>
                <a:spcPts val="430"/>
              </a:spcBef>
              <a:buSzPct val="105000"/>
              <a:buFont typeface="Arial"/>
              <a:buChar char="•"/>
              <a:tabLst>
                <a:tab pos="334645"/>
                <a:tab pos="335280"/>
              </a:tabLst>
            </a:pPr>
            <a:r>
              <a:rPr sz="1000" spc="-5">
                <a:latin typeface="宋体"/>
                <a:cs typeface="宋体"/>
              </a:rPr>
              <a:t>缺乏对消费者与竞争产品的</a:t>
            </a:r>
            <a:r>
              <a:rPr sz="1000">
                <a:latin typeface="宋体"/>
                <a:cs typeface="宋体"/>
              </a:rPr>
              <a:t>考虑</a:t>
            </a:r>
            <a:r>
              <a:rPr sz="1000" spc="-5">
                <a:latin typeface="Arial"/>
                <a:cs typeface="Arial"/>
              </a:rPr>
              <a:t>, </a:t>
            </a:r>
            <a:r>
              <a:rPr sz="1000" spc="-10">
                <a:latin typeface="宋体"/>
                <a:cs typeface="宋体"/>
              </a:rPr>
              <a:t>潜在较大风险</a:t>
            </a:r>
            <a:endParaRPr sz="1000">
              <a:latin typeface="宋体"/>
              <a:cs typeface="宋体"/>
            </a:endParaRPr>
          </a:p>
        </p:txBody>
      </p:sp>
      <p:sp>
        <p:nvSpPr>
          <p:cNvPr id="14" name="object 14"/>
          <p:cNvSpPr/>
          <p:nvPr/>
        </p:nvSpPr>
        <p:spPr>
          <a:xfrm>
            <a:off x="647699" y="4167187"/>
            <a:ext cx="1628775" cy="1174750"/>
          </a:xfrm>
          <a:custGeom>
            <a:rect l="l" t="t" r="r" b="b"/>
            <a:pathLst>
              <a:path w="1628775" h="1174750">
                <a:moveTo>
                  <a:pt x="1439786" y="1174350"/>
                </a:moveTo>
                <a:lnTo>
                  <a:pt x="0" y="1174350"/>
                </a:lnTo>
                <a:lnTo>
                  <a:pt x="0" y="0"/>
                </a:lnTo>
                <a:lnTo>
                  <a:pt x="1439786" y="0"/>
                </a:lnTo>
                <a:lnTo>
                  <a:pt x="1628774" y="587175"/>
                </a:lnTo>
                <a:lnTo>
                  <a:pt x="1439786" y="1174350"/>
                </a:lnTo>
                <a:close/>
              </a:path>
            </a:pathLst>
          </a:custGeom>
          <a:solidFill>
            <a:srgbClr val="AAAAAA"/>
          </a:solidFill>
        </p:spPr>
        <p:txBody>
          <a:bodyPr wrap="square" lIns="0" tIns="0" rIns="0" bIns="0" rtlCol="0"/>
          <a:lstStyle/>
          <a:p/>
        </p:txBody>
      </p:sp>
      <p:sp>
        <p:nvSpPr>
          <p:cNvPr id="15" name="object 15"/>
          <p:cNvSpPr txBox="1"/>
          <p:nvPr/>
        </p:nvSpPr>
        <p:spPr>
          <a:xfrm>
            <a:off x="898525" y="4653624"/>
            <a:ext cx="78740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Microsoft JhengHei"/>
                <a:cs typeface="Microsoft JhengHei"/>
              </a:rPr>
              <a:t>利润率导向</a:t>
            </a:r>
            <a:endParaRPr sz="1200">
              <a:latin typeface="Microsoft JhengHei"/>
              <a:cs typeface="Microsoft JhengHei"/>
            </a:endParaRPr>
          </a:p>
        </p:txBody>
      </p:sp>
      <p:sp>
        <p:nvSpPr>
          <p:cNvPr id="16" name="object 16"/>
          <p:cNvSpPr txBox="1"/>
          <p:nvPr/>
        </p:nvSpPr>
        <p:spPr>
          <a:xfrm>
            <a:off x="2374900" y="4170561"/>
            <a:ext cx="4000500" cy="1177925"/>
          </a:xfrm>
          <a:prstGeom prst="rect">
            <a:avLst/>
          </a:prstGeom>
          <a:ln w="6350">
            <a:solidFill>
              <a:srgbClr val="000000"/>
            </a:solidFill>
          </a:ln>
        </p:spPr>
        <p:txBody>
          <a:bodyPr vert="horz" wrap="square" lIns="0" tIns="0" rIns="0" bIns="0" rtlCol="0">
            <a:spAutoFit/>
          </a:bodyPr>
          <a:lstStyle/>
          <a:p>
            <a:pPr>
              <a:lnSpc>
                <a:spcPct val="100000"/>
              </a:lnSpc>
            </a:pPr>
            <a:endParaRPr sz="1100">
              <a:latin typeface="Times New Roman"/>
              <a:cs typeface="Times New Roman"/>
            </a:endParaRPr>
          </a:p>
          <a:p>
            <a:pPr>
              <a:lnSpc>
                <a:spcPct val="100000"/>
              </a:lnSpc>
              <a:spcBef>
                <a:spcPts val="20"/>
              </a:spcBef>
            </a:pPr>
            <a:endParaRPr sz="1500">
              <a:latin typeface="Times New Roman"/>
              <a:cs typeface="Times New Roman"/>
            </a:endParaRPr>
          </a:p>
          <a:p>
            <a:pPr marL="450215" marR="234315" indent="-189865">
              <a:lnSpc>
                <a:spcPct val="120000"/>
              </a:lnSpc>
              <a:spcBef>
                <a:spcPts val="5"/>
              </a:spcBef>
              <a:buSzPct val="105000"/>
              <a:buFont typeface="Arial"/>
              <a:buChar char="•"/>
              <a:tabLst>
                <a:tab pos="450215"/>
                <a:tab pos="450850"/>
              </a:tabLst>
            </a:pPr>
            <a:r>
              <a:rPr sz="1000" spc="-30">
                <a:latin typeface="宋体"/>
                <a:cs typeface="宋体"/>
              </a:rPr>
              <a:t>设定利润率目标 </a:t>
            </a:r>
            <a:r>
              <a:rPr sz="1000">
                <a:latin typeface="Arial"/>
                <a:cs typeface="Arial"/>
              </a:rPr>
              <a:t>(</a:t>
            </a:r>
            <a:r>
              <a:rPr sz="1000">
                <a:latin typeface="宋体"/>
                <a:cs typeface="宋体"/>
              </a:rPr>
              <a:t>税前净利润</a:t>
            </a:r>
            <a:r>
              <a:rPr sz="1000" spc="-25">
                <a:latin typeface="Arial"/>
                <a:cs typeface="Arial"/>
              </a:rPr>
              <a:t>), </a:t>
            </a:r>
            <a:r>
              <a:rPr sz="1000">
                <a:latin typeface="宋体"/>
                <a:cs typeface="宋体"/>
              </a:rPr>
              <a:t>基于对市场销售预测</a:t>
            </a:r>
            <a:r>
              <a:rPr sz="1000" spc="-35">
                <a:latin typeface="Arial"/>
                <a:cs typeface="Arial"/>
              </a:rPr>
              <a:t>, </a:t>
            </a:r>
            <a:r>
              <a:rPr sz="1000" spc="-20">
                <a:latin typeface="宋体"/>
                <a:cs typeface="宋体"/>
              </a:rPr>
              <a:t>固定成</a:t>
            </a:r>
            <a:r>
              <a:rPr sz="1000">
                <a:latin typeface="宋体"/>
                <a:cs typeface="宋体"/>
              </a:rPr>
              <a:t>本</a:t>
            </a:r>
            <a:r>
              <a:rPr sz="1000" spc="-10">
                <a:latin typeface="Arial"/>
                <a:cs typeface="Arial"/>
              </a:rPr>
              <a:t>, </a:t>
            </a:r>
            <a:r>
              <a:rPr sz="1000">
                <a:latin typeface="宋体"/>
                <a:cs typeface="宋体"/>
              </a:rPr>
              <a:t>变动成本结构的财务分析</a:t>
            </a:r>
            <a:r>
              <a:rPr sz="1000" spc="-5">
                <a:latin typeface="Arial"/>
                <a:cs typeface="Arial"/>
              </a:rPr>
              <a:t>, </a:t>
            </a:r>
            <a:r>
              <a:rPr sz="1000" spc="-10">
                <a:latin typeface="宋体"/>
                <a:cs typeface="宋体"/>
              </a:rPr>
              <a:t>推导出产品定价</a:t>
            </a:r>
            <a:endParaRPr sz="1000">
              <a:latin typeface="宋体"/>
              <a:cs typeface="宋体"/>
            </a:endParaRPr>
          </a:p>
        </p:txBody>
      </p:sp>
      <p:sp>
        <p:nvSpPr>
          <p:cNvPr id="17" name="object 17"/>
          <p:cNvSpPr txBox="1"/>
          <p:nvPr/>
        </p:nvSpPr>
        <p:spPr>
          <a:xfrm>
            <a:off x="6635750" y="4170561"/>
            <a:ext cx="2095500" cy="1177925"/>
          </a:xfrm>
          <a:prstGeom prst="rect">
            <a:avLst/>
          </a:prstGeom>
          <a:ln w="6350">
            <a:solidFill>
              <a:srgbClr val="000000"/>
            </a:solidFill>
          </a:ln>
        </p:spPr>
        <p:txBody>
          <a:bodyPr vert="horz" wrap="square" lIns="0" tIns="0" rIns="0" bIns="0" rtlCol="0">
            <a:spAutoFit/>
          </a:bodyPr>
          <a:lstStyle/>
          <a:p>
            <a:pPr>
              <a:lnSpc>
                <a:spcPct val="100000"/>
              </a:lnSpc>
            </a:pPr>
            <a:endParaRPr sz="1100">
              <a:latin typeface="Times New Roman"/>
              <a:cs typeface="Times New Roman"/>
            </a:endParaRPr>
          </a:p>
          <a:p>
            <a:pPr marL="334645" indent="-191135">
              <a:lnSpc>
                <a:spcPct val="100000"/>
              </a:lnSpc>
              <a:spcBef>
                <a:spcPts val="900"/>
              </a:spcBef>
              <a:buSzPct val="105000"/>
              <a:buFont typeface="Arial"/>
              <a:buChar char="•"/>
              <a:tabLst>
                <a:tab pos="334645"/>
                <a:tab pos="335280"/>
              </a:tabLst>
            </a:pPr>
            <a:r>
              <a:rPr sz="1000" spc="-5">
                <a:latin typeface="宋体"/>
                <a:cs typeface="宋体"/>
              </a:rPr>
              <a:t>充分运用财务预测分析</a:t>
            </a:r>
            <a:endParaRPr sz="1000">
              <a:latin typeface="宋体"/>
              <a:cs typeface="宋体"/>
            </a:endParaRPr>
          </a:p>
          <a:p>
            <a:pPr marL="334645" indent="-191135">
              <a:lnSpc>
                <a:spcPct val="100000"/>
              </a:lnSpc>
              <a:spcBef>
                <a:spcPts val="600"/>
              </a:spcBef>
              <a:buSzPct val="105000"/>
              <a:buFont typeface="Arial"/>
              <a:buChar char="•"/>
              <a:tabLst>
                <a:tab pos="334645"/>
                <a:tab pos="335280"/>
              </a:tabLst>
            </a:pPr>
            <a:r>
              <a:rPr sz="1000" spc="-10">
                <a:latin typeface="宋体"/>
                <a:cs typeface="宋体"/>
              </a:rPr>
              <a:t>以净利率为目标</a:t>
            </a:r>
            <a:endParaRPr sz="1000">
              <a:latin typeface="宋体"/>
              <a:cs typeface="宋体"/>
            </a:endParaRPr>
          </a:p>
          <a:p>
            <a:pPr marL="334645" indent="-191135">
              <a:lnSpc>
                <a:spcPct val="100000"/>
              </a:lnSpc>
              <a:spcBef>
                <a:spcPts val="600"/>
              </a:spcBef>
              <a:buSzPct val="105000"/>
              <a:buFont typeface="Arial"/>
              <a:buChar char="•"/>
              <a:tabLst>
                <a:tab pos="334645"/>
                <a:tab pos="335280"/>
              </a:tabLst>
            </a:pPr>
            <a:r>
              <a:rPr sz="1000" spc="-5">
                <a:latin typeface="宋体"/>
                <a:cs typeface="宋体"/>
              </a:rPr>
              <a:t>常适用于创新产品推出定价</a:t>
            </a:r>
            <a:endParaRPr sz="1000">
              <a:latin typeface="宋体"/>
              <a:cs typeface="宋体"/>
            </a:endParaRPr>
          </a:p>
        </p:txBody>
      </p:sp>
      <p:sp>
        <p:nvSpPr>
          <p:cNvPr id="18" name="object 18"/>
          <p:cNvSpPr/>
          <p:nvPr/>
        </p:nvSpPr>
        <p:spPr>
          <a:xfrm>
            <a:off x="647699" y="5392737"/>
            <a:ext cx="1628775" cy="1174750"/>
          </a:xfrm>
          <a:custGeom>
            <a:rect l="l" t="t" r="r" b="b"/>
            <a:pathLst>
              <a:path w="1628775" h="1174750">
                <a:moveTo>
                  <a:pt x="1450964" y="1174749"/>
                </a:moveTo>
                <a:lnTo>
                  <a:pt x="0" y="1174749"/>
                </a:lnTo>
                <a:lnTo>
                  <a:pt x="0" y="0"/>
                </a:lnTo>
                <a:lnTo>
                  <a:pt x="1450964" y="0"/>
                </a:lnTo>
                <a:lnTo>
                  <a:pt x="1628774" y="587375"/>
                </a:lnTo>
                <a:lnTo>
                  <a:pt x="1450964" y="1174749"/>
                </a:lnTo>
                <a:close/>
              </a:path>
            </a:pathLst>
          </a:custGeom>
          <a:solidFill>
            <a:srgbClr val="AAAAAA"/>
          </a:solidFill>
        </p:spPr>
        <p:txBody>
          <a:bodyPr wrap="square" lIns="0" tIns="0" rIns="0" bIns="0" rtlCol="0"/>
          <a:lstStyle/>
          <a:p/>
        </p:txBody>
      </p:sp>
      <p:sp>
        <p:nvSpPr>
          <p:cNvPr id="19" name="object 19"/>
          <p:cNvSpPr txBox="1"/>
          <p:nvPr/>
        </p:nvSpPr>
        <p:spPr>
          <a:xfrm>
            <a:off x="898525" y="5780640"/>
            <a:ext cx="939800" cy="400685"/>
          </a:xfrm>
          <a:prstGeom prst="rect">
            <a:avLst/>
          </a:prstGeom>
        </p:spPr>
        <p:txBody>
          <a:bodyPr vert="horz" wrap="square" lIns="0" tIns="12700" rIns="0" bIns="0" rtlCol="0">
            <a:spAutoFit/>
          </a:bodyPr>
          <a:lstStyle/>
          <a:p>
            <a:pPr marL="12700">
              <a:lnSpc>
                <a:spcPct val="100000"/>
              </a:lnSpc>
              <a:spcBef>
                <a:spcPts val="100"/>
              </a:spcBef>
            </a:pPr>
            <a:r>
              <a:rPr sz="1200" b="1">
                <a:latin typeface="Microsoft JhengHei"/>
                <a:cs typeface="Microsoft JhengHei"/>
              </a:rPr>
              <a:t>海尔</a:t>
            </a:r>
            <a:r>
              <a:rPr sz="1200" b="1" spc="-50">
                <a:latin typeface="Arial"/>
                <a:cs typeface="Arial"/>
              </a:rPr>
              <a:t>:</a:t>
            </a:r>
            <a:endParaRPr sz="1200">
              <a:latin typeface="Arial"/>
              <a:cs typeface="Arial"/>
            </a:endParaRPr>
          </a:p>
          <a:p>
            <a:pPr marL="12700">
              <a:lnSpc>
                <a:spcPct val="100000"/>
              </a:lnSpc>
              <a:spcBef>
                <a:spcPts val="70"/>
              </a:spcBef>
            </a:pPr>
            <a:r>
              <a:rPr sz="1200" b="1" spc="-10">
                <a:latin typeface="Microsoft JhengHei"/>
                <a:cs typeface="Microsoft JhengHei"/>
              </a:rPr>
              <a:t>外部市场导向</a:t>
            </a:r>
            <a:endParaRPr sz="1200">
              <a:latin typeface="Microsoft JhengHei"/>
              <a:cs typeface="Microsoft JhengHei"/>
            </a:endParaRPr>
          </a:p>
        </p:txBody>
      </p:sp>
      <p:sp>
        <p:nvSpPr>
          <p:cNvPr id="22" name="object 22"/>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10</a:t>
            </a:fld>
          </a:p>
        </p:txBody>
      </p:sp>
      <p:sp>
        <p:nvSpPr>
          <p:cNvPr id="20" name="object 20"/>
          <p:cNvSpPr txBox="1"/>
          <p:nvPr/>
        </p:nvSpPr>
        <p:spPr>
          <a:xfrm>
            <a:off x="2374900" y="5400674"/>
            <a:ext cx="4000500" cy="1177925"/>
          </a:xfrm>
          <a:prstGeom prst="rect">
            <a:avLst/>
          </a:prstGeom>
          <a:solidFill>
            <a:srgbClr val="DDDDDD"/>
          </a:solidFill>
          <a:ln w="6350">
            <a:solidFill>
              <a:srgbClr val="000000"/>
            </a:solidFill>
          </a:ln>
        </p:spPr>
        <p:txBody>
          <a:bodyPr vert="horz" wrap="square" lIns="0" tIns="635" rIns="0" bIns="0" rtlCol="0">
            <a:spAutoFit/>
          </a:bodyPr>
          <a:lstStyle/>
          <a:p>
            <a:pPr>
              <a:lnSpc>
                <a:spcPct val="100000"/>
              </a:lnSpc>
              <a:spcBef>
                <a:spcPts val="5"/>
              </a:spcBef>
            </a:pPr>
            <a:endParaRPr sz="1050">
              <a:latin typeface="Times New Roman"/>
              <a:cs typeface="Times New Roman"/>
            </a:endParaRPr>
          </a:p>
          <a:p>
            <a:pPr marL="450215" indent="-189865">
              <a:lnSpc>
                <a:spcPct val="100000"/>
              </a:lnSpc>
              <a:buSzPct val="105000"/>
              <a:buFont typeface="Arial"/>
              <a:buChar char="•"/>
              <a:tabLst>
                <a:tab pos="450215"/>
                <a:tab pos="450850"/>
              </a:tabLst>
            </a:pPr>
            <a:r>
              <a:rPr sz="1000" spc="-5">
                <a:latin typeface="宋体"/>
                <a:cs typeface="宋体"/>
              </a:rPr>
              <a:t>比较市场上同类产品的定价水平</a:t>
            </a:r>
            <a:endParaRPr sz="1000">
              <a:latin typeface="宋体"/>
              <a:cs typeface="宋体"/>
            </a:endParaRPr>
          </a:p>
          <a:p>
            <a:pPr marL="450215" indent="-189865">
              <a:lnSpc>
                <a:spcPct val="100000"/>
              </a:lnSpc>
              <a:spcBef>
                <a:spcPts val="600"/>
              </a:spcBef>
              <a:buSzPct val="105000"/>
              <a:buFont typeface="Arial"/>
              <a:buChar char="•"/>
              <a:tabLst>
                <a:tab pos="450215"/>
                <a:tab pos="450850"/>
              </a:tabLst>
            </a:pPr>
            <a:r>
              <a:rPr sz="1000" spc="-10">
                <a:latin typeface="宋体"/>
                <a:cs typeface="宋体"/>
              </a:rPr>
              <a:t>竞争对手的定价策略</a:t>
            </a:r>
            <a:endParaRPr sz="1000">
              <a:latin typeface="宋体"/>
              <a:cs typeface="宋体"/>
            </a:endParaRPr>
          </a:p>
          <a:p>
            <a:pPr marL="450215" indent="-189865">
              <a:lnSpc>
                <a:spcPct val="100000"/>
              </a:lnSpc>
              <a:spcBef>
                <a:spcPts val="600"/>
              </a:spcBef>
              <a:buSzPct val="105000"/>
              <a:buFont typeface="Arial"/>
              <a:buChar char="•"/>
              <a:tabLst>
                <a:tab pos="450215"/>
                <a:tab pos="450850"/>
              </a:tabLst>
            </a:pPr>
            <a:r>
              <a:rPr sz="1000" spc="-5">
                <a:latin typeface="宋体"/>
                <a:cs typeface="宋体"/>
              </a:rPr>
              <a:t>消费者对价格敏感程度测试</a:t>
            </a:r>
            <a:endParaRPr sz="1000">
              <a:latin typeface="宋体"/>
              <a:cs typeface="宋体"/>
            </a:endParaRPr>
          </a:p>
          <a:p>
            <a:pPr marL="450215" indent="-189865">
              <a:lnSpc>
                <a:spcPct val="100000"/>
              </a:lnSpc>
              <a:spcBef>
                <a:spcPts val="600"/>
              </a:spcBef>
              <a:buSzPct val="105000"/>
              <a:buFont typeface="Arial"/>
              <a:buChar char="•"/>
              <a:tabLst>
                <a:tab pos="450215"/>
                <a:tab pos="450850"/>
              </a:tabLst>
            </a:pPr>
            <a:r>
              <a:rPr sz="1000" b="1" spc="-5">
                <a:latin typeface="Microsoft JhengHei"/>
                <a:cs typeface="Microsoft JhengHei"/>
              </a:rPr>
              <a:t>消费者感知的价值等于或超过定价</a:t>
            </a:r>
            <a:endParaRPr sz="1000">
              <a:latin typeface="Microsoft JhengHei"/>
              <a:cs typeface="Microsoft JhengHei"/>
            </a:endParaRPr>
          </a:p>
        </p:txBody>
      </p:sp>
      <p:sp>
        <p:nvSpPr>
          <p:cNvPr id="21" name="object 21"/>
          <p:cNvSpPr txBox="1"/>
          <p:nvPr/>
        </p:nvSpPr>
        <p:spPr>
          <a:xfrm>
            <a:off x="6635750" y="5400674"/>
            <a:ext cx="2095500" cy="1177925"/>
          </a:xfrm>
          <a:prstGeom prst="rect">
            <a:avLst/>
          </a:prstGeom>
          <a:ln w="6350">
            <a:solidFill>
              <a:srgbClr val="000000"/>
            </a:solidFill>
          </a:ln>
        </p:spPr>
        <p:txBody>
          <a:bodyPr vert="horz" wrap="square" lIns="0" tIns="76200" rIns="0" bIns="0" rtlCol="0">
            <a:spAutoFit/>
          </a:bodyPr>
          <a:lstStyle/>
          <a:p>
            <a:pPr marL="334645" marR="228600" indent="-190500" algn="just">
              <a:lnSpc>
                <a:spcPct val="120000"/>
              </a:lnSpc>
              <a:spcBef>
                <a:spcPts val="600"/>
              </a:spcBef>
              <a:buSzPct val="105000"/>
              <a:buFont typeface="Arial"/>
              <a:buChar char="•"/>
              <a:tabLst>
                <a:tab pos="335280"/>
              </a:tabLst>
            </a:pPr>
            <a:r>
              <a:rPr sz="1000" spc="-5">
                <a:latin typeface="宋体"/>
                <a:cs typeface="宋体"/>
              </a:rPr>
              <a:t>成熟市场的新产品推出定价与产品线延伸定价的常用方</a:t>
            </a:r>
            <a:r>
              <a:rPr sz="1000" spc="-50">
                <a:latin typeface="宋体"/>
                <a:cs typeface="宋体"/>
              </a:rPr>
              <a:t>法</a:t>
            </a:r>
            <a:endParaRPr sz="1000">
              <a:latin typeface="宋体"/>
              <a:cs typeface="宋体"/>
            </a:endParaRPr>
          </a:p>
          <a:p>
            <a:pPr marL="334645" marR="228600" indent="-190500" algn="just">
              <a:lnSpc>
                <a:spcPct val="120000"/>
              </a:lnSpc>
              <a:spcBef>
                <a:spcPts val="359"/>
              </a:spcBef>
              <a:buSzPct val="105000"/>
              <a:buFont typeface="Arial"/>
              <a:buChar char="•"/>
              <a:tabLst>
                <a:tab pos="335280"/>
              </a:tabLst>
            </a:pPr>
            <a:r>
              <a:rPr sz="1000" spc="-5">
                <a:latin typeface="宋体"/>
                <a:cs typeface="宋体"/>
              </a:rPr>
              <a:t>通常结合利润率测算的财务</a:t>
            </a:r>
            <a:r>
              <a:rPr sz="1000" spc="-15">
                <a:latin typeface="宋体"/>
                <a:cs typeface="宋体"/>
              </a:rPr>
              <a:t>分析模型</a:t>
            </a:r>
            <a:endParaRPr sz="10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594225" y="6853254"/>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11</a:t>
            </a:r>
            <a:endParaRPr sz="900">
              <a:latin typeface="Arial"/>
              <a:cs typeface="Arial"/>
            </a:endParaRPr>
          </a:p>
        </p:txBody>
      </p:sp>
      <p:sp>
        <p:nvSpPr>
          <p:cNvPr id="3" name="object 3"/>
          <p:cNvSpPr/>
          <p:nvPr/>
        </p:nvSpPr>
        <p:spPr>
          <a:xfrm>
            <a:off x="0" y="752475"/>
            <a:ext cx="9334500" cy="19050"/>
          </a:xfrm>
          <a:custGeom>
            <a:rect l="l" t="t" r="r" b="b"/>
            <a:pathLst>
              <a:path w="9334500" h="19050">
                <a:moveTo>
                  <a:pt x="0" y="0"/>
                </a:moveTo>
                <a:lnTo>
                  <a:pt x="9334500" y="0"/>
                </a:lnTo>
                <a:lnTo>
                  <a:pt x="9334500" y="19050"/>
                </a:lnTo>
                <a:lnTo>
                  <a:pt x="0" y="19050"/>
                </a:lnTo>
                <a:lnTo>
                  <a:pt x="0" y="0"/>
                </a:lnTo>
                <a:close/>
              </a:path>
            </a:pathLst>
          </a:custGeom>
          <a:solidFill>
            <a:srgbClr val="000000"/>
          </a:solidFill>
        </p:spPr>
        <p:txBody>
          <a:bodyPr wrap="square" lIns="0" tIns="0" rIns="0" bIns="0" rtlCol="0"/>
          <a:lstStyle/>
          <a:p/>
        </p:txBody>
      </p:sp>
      <p:pic>
        <p:nvPicPr>
          <p:cNvPr id="4" name="object 4"/>
          <p:cNvPicPr/>
          <p:nvPr/>
        </p:nvPicPr>
        <p:blipFill>
          <a:blip r:embed="rId2"/>
          <a:stretch>
            <a:fillRect/>
          </a:stretch>
        </p:blipFill>
        <p:spPr>
          <a:xfrm>
            <a:off x="6950075" y="271462"/>
            <a:ext cx="755650" cy="412750"/>
          </a:xfrm>
          <a:prstGeom prst="rect">
            <a:avLst/>
          </a:prstGeom>
        </p:spPr>
      </p:pic>
      <p:pic>
        <p:nvPicPr>
          <p:cNvPr id="5" name="object 5"/>
          <p:cNvPicPr/>
          <p:nvPr/>
        </p:nvPicPr>
        <p:blipFill>
          <a:blip r:embed="rId3"/>
          <a:stretch>
            <a:fillRect/>
          </a:stretch>
        </p:blipFill>
        <p:spPr>
          <a:xfrm>
            <a:off x="7899400" y="368300"/>
            <a:ext cx="1130300" cy="301625"/>
          </a:xfrm>
          <a:prstGeom prst="rect">
            <a:avLst/>
          </a:prstGeom>
        </p:spPr>
      </p:pic>
      <p:sp>
        <p:nvSpPr>
          <p:cNvPr id="6" name="object 6"/>
          <p:cNvSpPr txBox="1">
            <a:spLocks noGrp="1"/>
          </p:cNvSpPr>
          <p:nvPr>
            <p:ph type="title"/>
          </p:nvPr>
        </p:nvSpPr>
        <p:spPr>
          <a:xfrm>
            <a:off x="623887" y="950157"/>
            <a:ext cx="8303259" cy="452120"/>
          </a:xfrm>
          <a:prstGeom prst="rect">
            <a:avLst/>
          </a:prstGeom>
        </p:spPr>
        <p:txBody>
          <a:bodyPr vert="horz" wrap="square" lIns="0" tIns="12700" rIns="0" bIns="0" rtlCol="0">
            <a:spAutoFit/>
          </a:bodyPr>
          <a:lstStyle/>
          <a:p>
            <a:pPr marL="12700">
              <a:lnSpc>
                <a:spcPct val="100000"/>
              </a:lnSpc>
              <a:spcBef>
                <a:spcPts val="100"/>
              </a:spcBef>
            </a:pPr>
            <a:r>
              <a:rPr/>
              <a:t>海尔通过构建工贸公司形式的分销网络</a:t>
            </a:r>
            <a:r>
              <a:rPr>
                <a:latin typeface="Arial"/>
                <a:cs typeface="Arial"/>
              </a:rPr>
              <a:t>,</a:t>
            </a:r>
            <a:r>
              <a:rPr spc="-10"/>
              <a:t>直接覆盖零售</a:t>
            </a:r>
          </a:p>
        </p:txBody>
      </p:sp>
      <p:sp>
        <p:nvSpPr>
          <p:cNvPr id="7" name="object 7"/>
          <p:cNvSpPr txBox="1"/>
          <p:nvPr/>
        </p:nvSpPr>
        <p:spPr>
          <a:xfrm>
            <a:off x="623887" y="1204157"/>
            <a:ext cx="840232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售终端</a:t>
            </a:r>
            <a:r>
              <a:rPr sz="2800" b="1">
                <a:latin typeface="Arial"/>
                <a:cs typeface="Arial"/>
              </a:rPr>
              <a:t>. </a:t>
            </a:r>
            <a:r>
              <a:rPr sz="2800" b="1" spc="-5">
                <a:latin typeface="Microsoft JhengHei"/>
                <a:cs typeface="Microsoft JhengHei"/>
              </a:rPr>
              <a:t>整个营销体系的未来远景是成为全国最大的家</a:t>
            </a:r>
            <a:endParaRPr sz="2800">
              <a:latin typeface="Microsoft JhengHei"/>
              <a:cs typeface="Microsoft JhengHei"/>
            </a:endParaRPr>
          </a:p>
        </p:txBody>
      </p:sp>
      <p:sp>
        <p:nvSpPr>
          <p:cNvPr id="8" name="object 8"/>
          <p:cNvSpPr txBox="1"/>
          <p:nvPr/>
        </p:nvSpPr>
        <p:spPr>
          <a:xfrm>
            <a:off x="623887" y="1471567"/>
            <a:ext cx="21590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家电分销企业</a:t>
            </a:r>
            <a:endParaRPr sz="2800">
              <a:latin typeface="Microsoft JhengHei"/>
              <a:cs typeface="Microsoft JhengHei"/>
            </a:endParaRPr>
          </a:p>
        </p:txBody>
      </p:sp>
      <p:sp>
        <p:nvSpPr>
          <p:cNvPr id="9" name="object 9"/>
          <p:cNvSpPr txBox="1"/>
          <p:nvPr/>
        </p:nvSpPr>
        <p:spPr>
          <a:xfrm>
            <a:off x="3854450" y="1942491"/>
            <a:ext cx="1625600" cy="238760"/>
          </a:xfrm>
          <a:prstGeom prst="rect">
            <a:avLst/>
          </a:prstGeom>
        </p:spPr>
        <p:txBody>
          <a:bodyPr vert="horz" wrap="square" lIns="0" tIns="12700" rIns="0" bIns="0" rtlCol="0">
            <a:spAutoFit/>
          </a:bodyPr>
          <a:lstStyle/>
          <a:p>
            <a:pPr marL="12700">
              <a:lnSpc>
                <a:spcPct val="100000"/>
              </a:lnSpc>
              <a:spcBef>
                <a:spcPts val="100"/>
              </a:spcBef>
            </a:pPr>
            <a:r>
              <a:rPr sz="1400" b="1" spc="-10">
                <a:latin typeface="Microsoft JhengHei"/>
                <a:cs typeface="Microsoft JhengHei"/>
              </a:rPr>
              <a:t>海尔销售渠道总视图</a:t>
            </a:r>
            <a:endParaRPr sz="1400">
              <a:latin typeface="Microsoft JhengHei"/>
              <a:cs typeface="Microsoft JhengHei"/>
            </a:endParaRPr>
          </a:p>
        </p:txBody>
      </p:sp>
      <p:grpSp>
        <p:nvGrpSpPr>
          <p:cNvPr id="10" name="object 10"/>
          <p:cNvGrpSpPr/>
          <p:nvPr/>
        </p:nvGrpSpPr>
        <p:grpSpPr>
          <a:xfrm>
            <a:off x="644525" y="2698750"/>
            <a:ext cx="4894580" cy="3719829"/>
            <a:chOff x="644525" y="2698750"/>
            <a:chExt cx="4894580" cy="3719829"/>
          </a:xfrm>
        </p:grpSpPr>
        <p:pic>
          <p:nvPicPr>
            <p:cNvPr id="11" name="object 11"/>
            <p:cNvPicPr/>
            <p:nvPr/>
          </p:nvPicPr>
          <p:blipFill>
            <a:blip r:embed="rId4"/>
            <a:stretch>
              <a:fillRect/>
            </a:stretch>
          </p:blipFill>
          <p:spPr>
            <a:xfrm>
              <a:off x="798512" y="3946525"/>
              <a:ext cx="1357313" cy="1085850"/>
            </a:xfrm>
            <a:prstGeom prst="rect">
              <a:avLst/>
            </a:prstGeom>
          </p:spPr>
        </p:pic>
        <p:sp>
          <p:nvSpPr>
            <p:cNvPr id="12" name="object 12"/>
            <p:cNvSpPr/>
            <p:nvPr/>
          </p:nvSpPr>
          <p:spPr>
            <a:xfrm>
              <a:off x="647700" y="3463925"/>
              <a:ext cx="1587500" cy="1824355"/>
            </a:xfrm>
            <a:custGeom>
              <a:rect l="l" t="t" r="r" b="b"/>
              <a:pathLst>
                <a:path w="1587500" h="1824354">
                  <a:moveTo>
                    <a:pt x="0" y="0"/>
                  </a:moveTo>
                  <a:lnTo>
                    <a:pt x="1587500" y="0"/>
                  </a:lnTo>
                  <a:lnTo>
                    <a:pt x="1587500" y="1824038"/>
                  </a:lnTo>
                  <a:lnTo>
                    <a:pt x="0" y="1824038"/>
                  </a:lnTo>
                  <a:lnTo>
                    <a:pt x="0" y="0"/>
                  </a:lnTo>
                  <a:close/>
                </a:path>
              </a:pathLst>
            </a:custGeom>
            <a:ln w="6350">
              <a:solidFill>
                <a:srgbClr val="000000"/>
              </a:solidFill>
            </a:ln>
          </p:spPr>
          <p:txBody>
            <a:bodyPr wrap="square" lIns="0" tIns="0" rIns="0" bIns="0" rtlCol="0"/>
            <a:lstStyle/>
            <a:p/>
          </p:txBody>
        </p:sp>
        <p:sp>
          <p:nvSpPr>
            <p:cNvPr id="13" name="object 13"/>
            <p:cNvSpPr/>
            <p:nvPr/>
          </p:nvSpPr>
          <p:spPr>
            <a:xfrm>
              <a:off x="3467100" y="2700338"/>
              <a:ext cx="2070100" cy="3716654"/>
            </a:xfrm>
            <a:custGeom>
              <a:rect l="l" t="t" r="r" b="b"/>
              <a:pathLst>
                <a:path w="2070100" h="3716654">
                  <a:moveTo>
                    <a:pt x="0" y="0"/>
                  </a:moveTo>
                  <a:lnTo>
                    <a:pt x="2070100" y="0"/>
                  </a:lnTo>
                  <a:lnTo>
                    <a:pt x="2070100" y="3716338"/>
                  </a:lnTo>
                  <a:lnTo>
                    <a:pt x="0" y="3716338"/>
                  </a:lnTo>
                  <a:lnTo>
                    <a:pt x="0" y="0"/>
                  </a:lnTo>
                  <a:close/>
                </a:path>
              </a:pathLst>
            </a:custGeom>
            <a:ln w="3175">
              <a:solidFill>
                <a:srgbClr val="000000"/>
              </a:solidFill>
            </a:ln>
          </p:spPr>
          <p:txBody>
            <a:bodyPr wrap="square" lIns="0" tIns="0" rIns="0" bIns="0" rtlCol="0"/>
            <a:lstStyle/>
            <a:p/>
          </p:txBody>
        </p:sp>
      </p:grpSp>
      <p:sp>
        <p:nvSpPr>
          <p:cNvPr id="14" name="object 14"/>
          <p:cNvSpPr txBox="1"/>
          <p:nvPr/>
        </p:nvSpPr>
        <p:spPr>
          <a:xfrm>
            <a:off x="1308099" y="3683000"/>
            <a:ext cx="317500" cy="208279"/>
          </a:xfrm>
          <a:prstGeom prst="rect">
            <a:avLst/>
          </a:prstGeom>
        </p:spPr>
        <p:txBody>
          <a:bodyPr vert="horz" wrap="square" lIns="0" tIns="12700" rIns="0" bIns="0" rtlCol="0">
            <a:spAutoFit/>
          </a:bodyPr>
          <a:lstStyle/>
          <a:p>
            <a:pPr>
              <a:lnSpc>
                <a:spcPct val="100000"/>
              </a:lnSpc>
              <a:spcBef>
                <a:spcPts val="100"/>
              </a:spcBef>
            </a:pPr>
            <a:r>
              <a:rPr sz="1200" b="1" spc="-25">
                <a:latin typeface="Microsoft JhengHei"/>
                <a:cs typeface="Microsoft JhengHei"/>
              </a:rPr>
              <a:t>海尔</a:t>
            </a:r>
            <a:endParaRPr sz="1200">
              <a:latin typeface="Microsoft JhengHei"/>
              <a:cs typeface="Microsoft JhengHei"/>
            </a:endParaRPr>
          </a:p>
        </p:txBody>
      </p:sp>
      <p:sp>
        <p:nvSpPr>
          <p:cNvPr id="15" name="object 15"/>
          <p:cNvSpPr/>
          <p:nvPr/>
        </p:nvSpPr>
        <p:spPr>
          <a:xfrm>
            <a:off x="7899400" y="2611438"/>
            <a:ext cx="800100" cy="3894454"/>
          </a:xfrm>
          <a:custGeom>
            <a:rect l="l" t="t" r="r" b="b"/>
            <a:pathLst>
              <a:path w="800100" h="3894454">
                <a:moveTo>
                  <a:pt x="0" y="0"/>
                </a:moveTo>
                <a:lnTo>
                  <a:pt x="800100" y="0"/>
                </a:lnTo>
                <a:lnTo>
                  <a:pt x="800100" y="3894137"/>
                </a:lnTo>
                <a:lnTo>
                  <a:pt x="0" y="3894137"/>
                </a:lnTo>
                <a:lnTo>
                  <a:pt x="0" y="0"/>
                </a:lnTo>
                <a:close/>
              </a:path>
            </a:pathLst>
          </a:custGeom>
          <a:ln w="6350">
            <a:solidFill>
              <a:srgbClr val="000000"/>
            </a:solidFill>
          </a:ln>
        </p:spPr>
        <p:txBody>
          <a:bodyPr wrap="square" lIns="0" tIns="0" rIns="0" bIns="0" rtlCol="0"/>
          <a:lstStyle/>
          <a:p/>
        </p:txBody>
      </p:sp>
      <p:sp>
        <p:nvSpPr>
          <p:cNvPr id="16" name="object 16"/>
          <p:cNvSpPr txBox="1"/>
          <p:nvPr/>
        </p:nvSpPr>
        <p:spPr>
          <a:xfrm>
            <a:off x="8076407" y="2824162"/>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grpSp>
        <p:nvGrpSpPr>
          <p:cNvPr id="17" name="object 17"/>
          <p:cNvGrpSpPr/>
          <p:nvPr/>
        </p:nvGrpSpPr>
        <p:grpSpPr>
          <a:xfrm>
            <a:off x="1978025" y="3046413"/>
            <a:ext cx="5921375" cy="2635250"/>
            <a:chOff x="1978025" y="3046413"/>
            <a:chExt cx="5921375" cy="2635250"/>
          </a:xfrm>
        </p:grpSpPr>
        <p:sp>
          <p:nvSpPr>
            <p:cNvPr id="18" name="object 18"/>
            <p:cNvSpPr/>
            <p:nvPr/>
          </p:nvSpPr>
          <p:spPr>
            <a:xfrm>
              <a:off x="1981200" y="3049588"/>
              <a:ext cx="1600200" cy="2628900"/>
            </a:xfrm>
            <a:custGeom>
              <a:rect l="l" t="t" r="r" b="b"/>
              <a:pathLst>
                <a:path w="1600200" h="2628900">
                  <a:moveTo>
                    <a:pt x="0" y="0"/>
                  </a:moveTo>
                  <a:lnTo>
                    <a:pt x="1600200" y="0"/>
                  </a:lnTo>
                  <a:lnTo>
                    <a:pt x="1600200" y="2628900"/>
                  </a:lnTo>
                  <a:lnTo>
                    <a:pt x="0" y="2628900"/>
                  </a:lnTo>
                  <a:lnTo>
                    <a:pt x="0" y="0"/>
                  </a:lnTo>
                  <a:close/>
                </a:path>
              </a:pathLst>
            </a:custGeom>
            <a:ln w="6350">
              <a:solidFill>
                <a:srgbClr val="000000"/>
              </a:solidFill>
              <a:prstDash val="lgDash"/>
            </a:ln>
          </p:spPr>
          <p:txBody>
            <a:bodyPr wrap="square" lIns="0" tIns="0" rIns="0" bIns="0" rtlCol="0"/>
            <a:lstStyle/>
            <a:p/>
          </p:txBody>
        </p:sp>
        <p:sp>
          <p:nvSpPr>
            <p:cNvPr id="19" name="object 19"/>
            <p:cNvSpPr/>
            <p:nvPr/>
          </p:nvSpPr>
          <p:spPr>
            <a:xfrm>
              <a:off x="2222500" y="3071812"/>
              <a:ext cx="5676900" cy="1590675"/>
            </a:xfrm>
            <a:custGeom>
              <a:rect l="l" t="t" r="r" b="b"/>
              <a:pathLst>
                <a:path w="5676900" h="1590675">
                  <a:moveTo>
                    <a:pt x="1206500" y="946150"/>
                  </a:moveTo>
                  <a:lnTo>
                    <a:pt x="1178839" y="932700"/>
                  </a:lnTo>
                  <a:lnTo>
                    <a:pt x="1120317" y="904214"/>
                  </a:lnTo>
                  <a:lnTo>
                    <a:pt x="1120622" y="932789"/>
                  </a:lnTo>
                  <a:lnTo>
                    <a:pt x="25234" y="944575"/>
                  </a:lnTo>
                  <a:lnTo>
                    <a:pt x="25552" y="973137"/>
                  </a:lnTo>
                  <a:lnTo>
                    <a:pt x="1120927" y="961364"/>
                  </a:lnTo>
                  <a:lnTo>
                    <a:pt x="1121232" y="989939"/>
                  </a:lnTo>
                  <a:lnTo>
                    <a:pt x="1206500" y="946150"/>
                  </a:lnTo>
                  <a:close/>
                </a:path>
                <a:path w="5676900" h="1590675">
                  <a:moveTo>
                    <a:pt x="1219200" y="1533525"/>
                  </a:moveTo>
                  <a:lnTo>
                    <a:pt x="85725" y="1533525"/>
                  </a:lnTo>
                  <a:lnTo>
                    <a:pt x="85725" y="1504950"/>
                  </a:lnTo>
                  <a:lnTo>
                    <a:pt x="28575" y="1533525"/>
                  </a:lnTo>
                  <a:lnTo>
                    <a:pt x="0" y="1547812"/>
                  </a:lnTo>
                  <a:lnTo>
                    <a:pt x="28575" y="1562100"/>
                  </a:lnTo>
                  <a:lnTo>
                    <a:pt x="85725" y="1590675"/>
                  </a:lnTo>
                  <a:lnTo>
                    <a:pt x="85725" y="1562100"/>
                  </a:lnTo>
                  <a:lnTo>
                    <a:pt x="1219200" y="1562100"/>
                  </a:lnTo>
                  <a:lnTo>
                    <a:pt x="1219200" y="1533525"/>
                  </a:lnTo>
                  <a:close/>
                </a:path>
                <a:path w="5676900" h="1590675">
                  <a:moveTo>
                    <a:pt x="3797300" y="38100"/>
                  </a:moveTo>
                  <a:lnTo>
                    <a:pt x="3784587" y="31750"/>
                  </a:lnTo>
                  <a:lnTo>
                    <a:pt x="3721087" y="0"/>
                  </a:lnTo>
                  <a:lnTo>
                    <a:pt x="3721087" y="31750"/>
                  </a:lnTo>
                  <a:lnTo>
                    <a:pt x="3327400" y="31750"/>
                  </a:lnTo>
                  <a:lnTo>
                    <a:pt x="3327400" y="44450"/>
                  </a:lnTo>
                  <a:lnTo>
                    <a:pt x="3721087" y="44450"/>
                  </a:lnTo>
                  <a:lnTo>
                    <a:pt x="3721087" y="76200"/>
                  </a:lnTo>
                  <a:lnTo>
                    <a:pt x="3784587" y="44450"/>
                  </a:lnTo>
                  <a:lnTo>
                    <a:pt x="3797300" y="38100"/>
                  </a:lnTo>
                  <a:close/>
                </a:path>
                <a:path w="5676900" h="1590675">
                  <a:moveTo>
                    <a:pt x="5676900" y="38100"/>
                  </a:moveTo>
                  <a:lnTo>
                    <a:pt x="5664187" y="31750"/>
                  </a:lnTo>
                  <a:lnTo>
                    <a:pt x="5600687" y="0"/>
                  </a:lnTo>
                  <a:lnTo>
                    <a:pt x="5600687" y="31750"/>
                  </a:lnTo>
                  <a:lnTo>
                    <a:pt x="5207000" y="31750"/>
                  </a:lnTo>
                  <a:lnTo>
                    <a:pt x="5207000" y="44450"/>
                  </a:lnTo>
                  <a:lnTo>
                    <a:pt x="5600687" y="44450"/>
                  </a:lnTo>
                  <a:lnTo>
                    <a:pt x="5600687" y="76200"/>
                  </a:lnTo>
                  <a:lnTo>
                    <a:pt x="5664187" y="44450"/>
                  </a:lnTo>
                  <a:lnTo>
                    <a:pt x="5676900" y="38100"/>
                  </a:lnTo>
                  <a:close/>
                </a:path>
              </a:pathLst>
            </a:custGeom>
            <a:solidFill>
              <a:srgbClr val="000000"/>
            </a:solidFill>
          </p:spPr>
          <p:txBody>
            <a:bodyPr wrap="square" lIns="0" tIns="0" rIns="0" bIns="0" rtlCol="0"/>
            <a:lstStyle/>
            <a:p/>
          </p:txBody>
        </p:sp>
      </p:grpSp>
      <p:sp>
        <p:nvSpPr>
          <p:cNvPr id="20" name="object 20"/>
          <p:cNvSpPr txBox="1"/>
          <p:nvPr/>
        </p:nvSpPr>
        <p:spPr>
          <a:xfrm>
            <a:off x="6032500" y="2976561"/>
            <a:ext cx="1371600" cy="268605"/>
          </a:xfrm>
          <a:prstGeom prst="rect">
            <a:avLst/>
          </a:prstGeom>
          <a:ln w="6350">
            <a:solidFill>
              <a:srgbClr val="000000"/>
            </a:solidFill>
          </a:ln>
        </p:spPr>
        <p:txBody>
          <a:bodyPr vert="horz" wrap="square" lIns="0" tIns="48260" rIns="0" bIns="0" rtlCol="0">
            <a:spAutoFit/>
          </a:bodyPr>
          <a:lstStyle/>
          <a:p>
            <a:pPr marL="355600">
              <a:lnSpc>
                <a:spcPct val="100000"/>
              </a:lnSpc>
              <a:spcBef>
                <a:spcPts val="380"/>
              </a:spcBef>
            </a:pPr>
            <a:r>
              <a:rPr sz="1000" spc="-10">
                <a:latin typeface="宋体"/>
                <a:cs typeface="宋体"/>
              </a:rPr>
              <a:t>传统百货店</a:t>
            </a:r>
            <a:endParaRPr sz="1000">
              <a:latin typeface="宋体"/>
              <a:cs typeface="宋体"/>
            </a:endParaRPr>
          </a:p>
        </p:txBody>
      </p:sp>
      <p:sp>
        <p:nvSpPr>
          <p:cNvPr id="21" name="object 21"/>
          <p:cNvSpPr/>
          <p:nvPr/>
        </p:nvSpPr>
        <p:spPr>
          <a:xfrm>
            <a:off x="5549900" y="3754449"/>
            <a:ext cx="2349500" cy="76200"/>
          </a:xfrm>
          <a:custGeom>
            <a:rect l="l" t="t" r="r" b="b"/>
            <a:pathLst>
              <a:path w="2349500" h="76200">
                <a:moveTo>
                  <a:pt x="469900" y="38100"/>
                </a:moveTo>
                <a:lnTo>
                  <a:pt x="457187" y="31737"/>
                </a:lnTo>
                <a:lnTo>
                  <a:pt x="393687" y="0"/>
                </a:lnTo>
                <a:lnTo>
                  <a:pt x="393687" y="31737"/>
                </a:lnTo>
                <a:lnTo>
                  <a:pt x="0" y="31737"/>
                </a:lnTo>
                <a:lnTo>
                  <a:pt x="0" y="44450"/>
                </a:lnTo>
                <a:lnTo>
                  <a:pt x="393687" y="44450"/>
                </a:lnTo>
                <a:lnTo>
                  <a:pt x="393687" y="76200"/>
                </a:lnTo>
                <a:lnTo>
                  <a:pt x="457187" y="44450"/>
                </a:lnTo>
                <a:lnTo>
                  <a:pt x="469900" y="38100"/>
                </a:lnTo>
                <a:close/>
              </a:path>
              <a:path w="2349500" h="76200">
                <a:moveTo>
                  <a:pt x="2349500" y="38100"/>
                </a:moveTo>
                <a:lnTo>
                  <a:pt x="2336787" y="31737"/>
                </a:lnTo>
                <a:lnTo>
                  <a:pt x="2273287" y="0"/>
                </a:lnTo>
                <a:lnTo>
                  <a:pt x="2273287" y="31737"/>
                </a:lnTo>
                <a:lnTo>
                  <a:pt x="1879600" y="31737"/>
                </a:lnTo>
                <a:lnTo>
                  <a:pt x="1879600" y="44450"/>
                </a:lnTo>
                <a:lnTo>
                  <a:pt x="2273287" y="44450"/>
                </a:lnTo>
                <a:lnTo>
                  <a:pt x="2273287" y="76200"/>
                </a:lnTo>
                <a:lnTo>
                  <a:pt x="2336787" y="44450"/>
                </a:lnTo>
                <a:lnTo>
                  <a:pt x="2349500" y="38100"/>
                </a:lnTo>
                <a:close/>
              </a:path>
            </a:pathLst>
          </a:custGeom>
          <a:solidFill>
            <a:srgbClr val="000000"/>
          </a:solidFill>
        </p:spPr>
        <p:txBody>
          <a:bodyPr wrap="square" lIns="0" tIns="0" rIns="0" bIns="0" rtlCol="0"/>
          <a:lstStyle/>
          <a:p/>
        </p:txBody>
      </p:sp>
      <p:sp>
        <p:nvSpPr>
          <p:cNvPr id="22" name="object 22"/>
          <p:cNvSpPr txBox="1"/>
          <p:nvPr/>
        </p:nvSpPr>
        <p:spPr>
          <a:xfrm>
            <a:off x="6032500" y="3657600"/>
            <a:ext cx="1371600" cy="268605"/>
          </a:xfrm>
          <a:prstGeom prst="rect">
            <a:avLst/>
          </a:prstGeom>
          <a:ln w="6350">
            <a:solidFill>
              <a:srgbClr val="000000"/>
            </a:solidFill>
          </a:ln>
        </p:spPr>
        <p:txBody>
          <a:bodyPr vert="horz" wrap="square" lIns="0" tIns="48260" rIns="0" bIns="0" rtlCol="0">
            <a:spAutoFit/>
          </a:bodyPr>
          <a:lstStyle/>
          <a:p>
            <a:pPr marL="292100">
              <a:lnSpc>
                <a:spcPct val="100000"/>
              </a:lnSpc>
              <a:spcBef>
                <a:spcPts val="380"/>
              </a:spcBef>
            </a:pPr>
            <a:r>
              <a:rPr sz="1000" spc="-10">
                <a:latin typeface="宋体"/>
                <a:cs typeface="宋体"/>
              </a:rPr>
              <a:t>家电专业卖场</a:t>
            </a:r>
            <a:endParaRPr sz="1000">
              <a:latin typeface="宋体"/>
              <a:cs typeface="宋体"/>
            </a:endParaRPr>
          </a:p>
        </p:txBody>
      </p:sp>
      <p:sp>
        <p:nvSpPr>
          <p:cNvPr id="23" name="object 23"/>
          <p:cNvSpPr/>
          <p:nvPr/>
        </p:nvSpPr>
        <p:spPr>
          <a:xfrm>
            <a:off x="5549900" y="4435475"/>
            <a:ext cx="2349500" cy="76200"/>
          </a:xfrm>
          <a:custGeom>
            <a:rect l="l" t="t" r="r" b="b"/>
            <a:pathLst>
              <a:path w="2349500" h="76200">
                <a:moveTo>
                  <a:pt x="469900" y="38100"/>
                </a:moveTo>
                <a:lnTo>
                  <a:pt x="457187" y="31750"/>
                </a:lnTo>
                <a:lnTo>
                  <a:pt x="393687" y="0"/>
                </a:lnTo>
                <a:lnTo>
                  <a:pt x="393687" y="31750"/>
                </a:lnTo>
                <a:lnTo>
                  <a:pt x="0" y="31750"/>
                </a:lnTo>
                <a:lnTo>
                  <a:pt x="0" y="44450"/>
                </a:lnTo>
                <a:lnTo>
                  <a:pt x="393687" y="44450"/>
                </a:lnTo>
                <a:lnTo>
                  <a:pt x="393687" y="76200"/>
                </a:lnTo>
                <a:lnTo>
                  <a:pt x="457187" y="44450"/>
                </a:lnTo>
                <a:lnTo>
                  <a:pt x="469900" y="38100"/>
                </a:lnTo>
                <a:close/>
              </a:path>
              <a:path w="2349500" h="76200">
                <a:moveTo>
                  <a:pt x="2349500" y="38100"/>
                </a:moveTo>
                <a:lnTo>
                  <a:pt x="2336787" y="31750"/>
                </a:lnTo>
                <a:lnTo>
                  <a:pt x="2273287" y="0"/>
                </a:lnTo>
                <a:lnTo>
                  <a:pt x="2273287" y="31750"/>
                </a:lnTo>
                <a:lnTo>
                  <a:pt x="1879600" y="31750"/>
                </a:lnTo>
                <a:lnTo>
                  <a:pt x="1879600" y="44450"/>
                </a:lnTo>
                <a:lnTo>
                  <a:pt x="2273287" y="44450"/>
                </a:lnTo>
                <a:lnTo>
                  <a:pt x="2273287" y="76200"/>
                </a:lnTo>
                <a:lnTo>
                  <a:pt x="2336787" y="44450"/>
                </a:lnTo>
                <a:lnTo>
                  <a:pt x="2349500" y="38100"/>
                </a:lnTo>
                <a:close/>
              </a:path>
            </a:pathLst>
          </a:custGeom>
          <a:solidFill>
            <a:srgbClr val="000000"/>
          </a:solidFill>
        </p:spPr>
        <p:txBody>
          <a:bodyPr wrap="square" lIns="0" tIns="0" rIns="0" bIns="0" rtlCol="0"/>
          <a:lstStyle/>
          <a:p/>
        </p:txBody>
      </p:sp>
      <p:sp>
        <p:nvSpPr>
          <p:cNvPr id="24" name="object 24"/>
          <p:cNvSpPr txBox="1"/>
          <p:nvPr/>
        </p:nvSpPr>
        <p:spPr>
          <a:xfrm>
            <a:off x="6032500" y="4340225"/>
            <a:ext cx="1371600" cy="266700"/>
          </a:xfrm>
          <a:prstGeom prst="rect">
            <a:avLst/>
          </a:prstGeom>
          <a:ln w="6350">
            <a:solidFill>
              <a:srgbClr val="000000"/>
            </a:solidFill>
          </a:ln>
        </p:spPr>
        <p:txBody>
          <a:bodyPr vert="horz" wrap="square" lIns="0" tIns="48260" rIns="0" bIns="0" rtlCol="0">
            <a:spAutoFit/>
          </a:bodyPr>
          <a:lstStyle/>
          <a:p>
            <a:pPr marL="292100">
              <a:lnSpc>
                <a:spcPct val="100000"/>
              </a:lnSpc>
              <a:spcBef>
                <a:spcPts val="380"/>
              </a:spcBef>
            </a:pPr>
            <a:r>
              <a:rPr sz="1000" spc="-10">
                <a:latin typeface="宋体"/>
                <a:cs typeface="宋体"/>
              </a:rPr>
              <a:t>家居连锁卖场</a:t>
            </a:r>
            <a:endParaRPr sz="1000">
              <a:latin typeface="宋体"/>
              <a:cs typeface="宋体"/>
            </a:endParaRPr>
          </a:p>
        </p:txBody>
      </p:sp>
      <p:sp>
        <p:nvSpPr>
          <p:cNvPr id="25" name="object 25"/>
          <p:cNvSpPr/>
          <p:nvPr/>
        </p:nvSpPr>
        <p:spPr>
          <a:xfrm>
            <a:off x="5549900" y="5118100"/>
            <a:ext cx="2349500" cy="76200"/>
          </a:xfrm>
          <a:custGeom>
            <a:rect l="l" t="t" r="r" b="b"/>
            <a:pathLst>
              <a:path w="2349500" h="76200">
                <a:moveTo>
                  <a:pt x="469900" y="38100"/>
                </a:moveTo>
                <a:lnTo>
                  <a:pt x="457187" y="31750"/>
                </a:lnTo>
                <a:lnTo>
                  <a:pt x="393687" y="0"/>
                </a:lnTo>
                <a:lnTo>
                  <a:pt x="393687" y="31750"/>
                </a:lnTo>
                <a:lnTo>
                  <a:pt x="0" y="31750"/>
                </a:lnTo>
                <a:lnTo>
                  <a:pt x="0" y="44450"/>
                </a:lnTo>
                <a:lnTo>
                  <a:pt x="393687" y="44450"/>
                </a:lnTo>
                <a:lnTo>
                  <a:pt x="393687" y="76200"/>
                </a:lnTo>
                <a:lnTo>
                  <a:pt x="457187" y="44450"/>
                </a:lnTo>
                <a:lnTo>
                  <a:pt x="469900" y="38100"/>
                </a:lnTo>
                <a:close/>
              </a:path>
              <a:path w="2349500" h="76200">
                <a:moveTo>
                  <a:pt x="2349500" y="38100"/>
                </a:moveTo>
                <a:lnTo>
                  <a:pt x="2336787" y="31750"/>
                </a:lnTo>
                <a:lnTo>
                  <a:pt x="2273287" y="0"/>
                </a:lnTo>
                <a:lnTo>
                  <a:pt x="2273287" y="31750"/>
                </a:lnTo>
                <a:lnTo>
                  <a:pt x="1879600" y="31750"/>
                </a:lnTo>
                <a:lnTo>
                  <a:pt x="1879600" y="44450"/>
                </a:lnTo>
                <a:lnTo>
                  <a:pt x="2273287" y="44450"/>
                </a:lnTo>
                <a:lnTo>
                  <a:pt x="2273287" y="76200"/>
                </a:lnTo>
                <a:lnTo>
                  <a:pt x="2336787" y="44450"/>
                </a:lnTo>
                <a:lnTo>
                  <a:pt x="2349500" y="38100"/>
                </a:lnTo>
                <a:close/>
              </a:path>
            </a:pathLst>
          </a:custGeom>
          <a:solidFill>
            <a:srgbClr val="000000"/>
          </a:solidFill>
        </p:spPr>
        <p:txBody>
          <a:bodyPr wrap="square" lIns="0" tIns="0" rIns="0" bIns="0" rtlCol="0"/>
          <a:lstStyle/>
          <a:p/>
        </p:txBody>
      </p:sp>
      <p:sp>
        <p:nvSpPr>
          <p:cNvPr id="26" name="object 26"/>
          <p:cNvSpPr txBox="1"/>
          <p:nvPr/>
        </p:nvSpPr>
        <p:spPr>
          <a:xfrm>
            <a:off x="6032500" y="5021262"/>
            <a:ext cx="1371600" cy="268605"/>
          </a:xfrm>
          <a:prstGeom prst="rect">
            <a:avLst/>
          </a:prstGeom>
          <a:ln w="6350">
            <a:solidFill>
              <a:srgbClr val="000000"/>
            </a:solidFill>
          </a:ln>
        </p:spPr>
        <p:txBody>
          <a:bodyPr vert="horz" wrap="square" lIns="0" tIns="48260" rIns="0" bIns="0" rtlCol="0">
            <a:spAutoFit/>
          </a:bodyPr>
          <a:lstStyle/>
          <a:p>
            <a:pPr marL="355600">
              <a:lnSpc>
                <a:spcPct val="100000"/>
              </a:lnSpc>
              <a:spcBef>
                <a:spcPts val="380"/>
              </a:spcBef>
            </a:pPr>
            <a:r>
              <a:rPr sz="1000" spc="-10">
                <a:latin typeface="宋体"/>
                <a:cs typeface="宋体"/>
              </a:rPr>
              <a:t>连锁大卖场</a:t>
            </a:r>
            <a:endParaRPr sz="1000">
              <a:latin typeface="宋体"/>
              <a:cs typeface="宋体"/>
            </a:endParaRPr>
          </a:p>
        </p:txBody>
      </p:sp>
      <p:sp>
        <p:nvSpPr>
          <p:cNvPr id="27" name="object 27"/>
          <p:cNvSpPr/>
          <p:nvPr/>
        </p:nvSpPr>
        <p:spPr>
          <a:xfrm>
            <a:off x="5549900" y="5799150"/>
            <a:ext cx="2349500" cy="76200"/>
          </a:xfrm>
          <a:custGeom>
            <a:rect l="l" t="t" r="r" b="b"/>
            <a:pathLst>
              <a:path w="2349500" h="76200">
                <a:moveTo>
                  <a:pt x="469900" y="38100"/>
                </a:moveTo>
                <a:lnTo>
                  <a:pt x="457187" y="31750"/>
                </a:lnTo>
                <a:lnTo>
                  <a:pt x="393687" y="0"/>
                </a:lnTo>
                <a:lnTo>
                  <a:pt x="393687" y="31750"/>
                </a:lnTo>
                <a:lnTo>
                  <a:pt x="0" y="31750"/>
                </a:lnTo>
                <a:lnTo>
                  <a:pt x="0" y="44450"/>
                </a:lnTo>
                <a:lnTo>
                  <a:pt x="393687" y="44450"/>
                </a:lnTo>
                <a:lnTo>
                  <a:pt x="393687" y="76200"/>
                </a:lnTo>
                <a:lnTo>
                  <a:pt x="457187" y="44450"/>
                </a:lnTo>
                <a:lnTo>
                  <a:pt x="469900" y="38100"/>
                </a:lnTo>
                <a:close/>
              </a:path>
              <a:path w="2349500" h="76200">
                <a:moveTo>
                  <a:pt x="2349500" y="38100"/>
                </a:moveTo>
                <a:lnTo>
                  <a:pt x="2336787" y="31750"/>
                </a:lnTo>
                <a:lnTo>
                  <a:pt x="2273287" y="0"/>
                </a:lnTo>
                <a:lnTo>
                  <a:pt x="2273287" y="31750"/>
                </a:lnTo>
                <a:lnTo>
                  <a:pt x="1879600" y="31750"/>
                </a:lnTo>
                <a:lnTo>
                  <a:pt x="1879600" y="44450"/>
                </a:lnTo>
                <a:lnTo>
                  <a:pt x="2273287" y="44450"/>
                </a:lnTo>
                <a:lnTo>
                  <a:pt x="2273287" y="76200"/>
                </a:lnTo>
                <a:lnTo>
                  <a:pt x="2336787" y="44450"/>
                </a:lnTo>
                <a:lnTo>
                  <a:pt x="2349500" y="38100"/>
                </a:lnTo>
                <a:close/>
              </a:path>
            </a:pathLst>
          </a:custGeom>
          <a:solidFill>
            <a:srgbClr val="000000"/>
          </a:solidFill>
        </p:spPr>
        <p:txBody>
          <a:bodyPr wrap="square" lIns="0" tIns="0" rIns="0" bIns="0" rtlCol="0"/>
          <a:lstStyle/>
          <a:p/>
        </p:txBody>
      </p:sp>
      <p:sp>
        <p:nvSpPr>
          <p:cNvPr id="28" name="object 28"/>
          <p:cNvSpPr txBox="1"/>
          <p:nvPr/>
        </p:nvSpPr>
        <p:spPr>
          <a:xfrm>
            <a:off x="6032500" y="5703887"/>
            <a:ext cx="1371600" cy="268605"/>
          </a:xfrm>
          <a:prstGeom prst="rect">
            <a:avLst/>
          </a:prstGeom>
          <a:ln w="6350">
            <a:solidFill>
              <a:srgbClr val="000000"/>
            </a:solidFill>
          </a:ln>
        </p:spPr>
        <p:txBody>
          <a:bodyPr vert="horz" wrap="square" lIns="0" tIns="46355" rIns="0" bIns="0" rtlCol="0">
            <a:spAutoFit/>
          </a:bodyPr>
          <a:lstStyle/>
          <a:p>
            <a:pPr marL="355600">
              <a:lnSpc>
                <a:spcPct val="100000"/>
              </a:lnSpc>
              <a:spcBef>
                <a:spcPts val="365"/>
              </a:spcBef>
            </a:pPr>
            <a:r>
              <a:rPr sz="1000" spc="-10">
                <a:latin typeface="宋体"/>
                <a:cs typeface="宋体"/>
              </a:rPr>
              <a:t>海尔专卖店</a:t>
            </a:r>
            <a:endParaRPr sz="1000">
              <a:latin typeface="宋体"/>
              <a:cs typeface="宋体"/>
            </a:endParaRPr>
          </a:p>
        </p:txBody>
      </p:sp>
      <p:sp>
        <p:nvSpPr>
          <p:cNvPr id="29" name="object 29"/>
          <p:cNvSpPr txBox="1"/>
          <p:nvPr/>
        </p:nvSpPr>
        <p:spPr>
          <a:xfrm>
            <a:off x="2289175" y="3687429"/>
            <a:ext cx="1111885" cy="337820"/>
          </a:xfrm>
          <a:prstGeom prst="rect">
            <a:avLst/>
          </a:prstGeom>
        </p:spPr>
        <p:txBody>
          <a:bodyPr vert="horz" wrap="square" lIns="0" tIns="5080" rIns="0" bIns="0" rtlCol="0">
            <a:spAutoFit/>
          </a:bodyPr>
          <a:lstStyle/>
          <a:p>
            <a:pPr marL="301625" marR="5080" indent="-288925">
              <a:lnSpc>
                <a:spcPct val="104900"/>
              </a:lnSpc>
              <a:spcBef>
                <a:spcPts val="40"/>
              </a:spcBef>
            </a:pPr>
            <a:r>
              <a:rPr sz="1000">
                <a:latin typeface="宋体"/>
                <a:cs typeface="宋体"/>
              </a:rPr>
              <a:t>网点建设</a:t>
            </a:r>
            <a:r>
              <a:rPr sz="1000" spc="-10">
                <a:latin typeface="Arial"/>
                <a:cs typeface="Arial"/>
              </a:rPr>
              <a:t>,</a:t>
            </a:r>
            <a:r>
              <a:rPr sz="1000">
                <a:latin typeface="宋体"/>
                <a:cs typeface="宋体"/>
              </a:rPr>
              <a:t>销售目标</a:t>
            </a:r>
            <a:r>
              <a:rPr sz="1000" spc="-50">
                <a:latin typeface="Arial"/>
                <a:cs typeface="Arial"/>
              </a:rPr>
              <a:t>,</a:t>
            </a:r>
            <a:r>
              <a:rPr sz="1000" spc="-15">
                <a:latin typeface="宋体"/>
                <a:cs typeface="宋体"/>
              </a:rPr>
              <a:t>费用控制</a:t>
            </a:r>
            <a:endParaRPr sz="1000">
              <a:latin typeface="宋体"/>
              <a:cs typeface="宋体"/>
            </a:endParaRPr>
          </a:p>
        </p:txBody>
      </p:sp>
      <p:sp>
        <p:nvSpPr>
          <p:cNvPr id="30" name="object 30"/>
          <p:cNvSpPr txBox="1"/>
          <p:nvPr/>
        </p:nvSpPr>
        <p:spPr>
          <a:xfrm>
            <a:off x="2565400" y="4704556"/>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资金回笼</a:t>
            </a:r>
            <a:endParaRPr sz="1000">
              <a:latin typeface="宋体"/>
              <a:cs typeface="宋体"/>
            </a:endParaRPr>
          </a:p>
        </p:txBody>
      </p:sp>
      <p:sp>
        <p:nvSpPr>
          <p:cNvPr id="31" name="object 31"/>
          <p:cNvSpPr txBox="1"/>
          <p:nvPr/>
        </p:nvSpPr>
        <p:spPr>
          <a:xfrm>
            <a:off x="2182813" y="3107927"/>
            <a:ext cx="1143000" cy="193040"/>
          </a:xfrm>
          <a:prstGeom prst="rect">
            <a:avLst/>
          </a:prstGeom>
        </p:spPr>
        <p:txBody>
          <a:bodyPr vert="horz" wrap="square" lIns="0" tIns="12700" rIns="0" bIns="0" rtlCol="0">
            <a:spAutoFit/>
          </a:bodyPr>
          <a:lstStyle/>
          <a:p>
            <a:pPr marL="12700">
              <a:lnSpc>
                <a:spcPct val="100000"/>
              </a:lnSpc>
              <a:spcBef>
                <a:spcPts val="100"/>
              </a:spcBef>
            </a:pPr>
            <a:r>
              <a:rPr sz="1100" b="1" spc="-10">
                <a:latin typeface="Microsoft JhengHei"/>
                <a:cs typeface="Microsoft JhengHei"/>
              </a:rPr>
              <a:t>商流本部销售管理</a:t>
            </a:r>
            <a:endParaRPr sz="1100">
              <a:latin typeface="Microsoft JhengHei"/>
              <a:cs typeface="Microsoft JhengHei"/>
            </a:endParaRPr>
          </a:p>
        </p:txBody>
      </p:sp>
      <p:sp>
        <p:nvSpPr>
          <p:cNvPr id="32" name="object 32"/>
          <p:cNvSpPr txBox="1"/>
          <p:nvPr/>
        </p:nvSpPr>
        <p:spPr>
          <a:xfrm>
            <a:off x="3810000" y="2762250"/>
            <a:ext cx="124460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Microsoft JhengHei"/>
                <a:cs typeface="Microsoft JhengHei"/>
              </a:rPr>
              <a:t>海尔区域销售形式</a:t>
            </a:r>
            <a:endParaRPr sz="1200">
              <a:latin typeface="Microsoft JhengHei"/>
              <a:cs typeface="Microsoft JhengHei"/>
            </a:endParaRPr>
          </a:p>
        </p:txBody>
      </p:sp>
      <p:sp>
        <p:nvSpPr>
          <p:cNvPr id="33" name="object 33"/>
          <p:cNvSpPr/>
          <p:nvPr/>
        </p:nvSpPr>
        <p:spPr>
          <a:xfrm>
            <a:off x="5422900" y="2501900"/>
            <a:ext cx="2603500" cy="4076700"/>
          </a:xfrm>
          <a:custGeom>
            <a:rect l="l" t="t" r="r" b="b"/>
            <a:pathLst>
              <a:path w="2603500" h="4076700">
                <a:moveTo>
                  <a:pt x="0" y="0"/>
                </a:moveTo>
                <a:lnTo>
                  <a:pt x="2603500" y="0"/>
                </a:lnTo>
                <a:lnTo>
                  <a:pt x="2603500" y="4076700"/>
                </a:lnTo>
                <a:lnTo>
                  <a:pt x="0" y="4076700"/>
                </a:lnTo>
                <a:lnTo>
                  <a:pt x="0" y="0"/>
                </a:lnTo>
                <a:close/>
              </a:path>
            </a:pathLst>
          </a:custGeom>
          <a:ln w="6350">
            <a:solidFill>
              <a:srgbClr val="000000"/>
            </a:solidFill>
            <a:prstDash val="lgDash"/>
          </a:ln>
        </p:spPr>
        <p:txBody>
          <a:bodyPr wrap="square" lIns="0" tIns="0" rIns="0" bIns="0" rtlCol="0"/>
          <a:lstStyle/>
          <a:p/>
        </p:txBody>
      </p:sp>
      <p:sp>
        <p:nvSpPr>
          <p:cNvPr id="34" name="object 34"/>
          <p:cNvSpPr txBox="1"/>
          <p:nvPr/>
        </p:nvSpPr>
        <p:spPr>
          <a:xfrm>
            <a:off x="6192838" y="2596753"/>
            <a:ext cx="863600" cy="193040"/>
          </a:xfrm>
          <a:prstGeom prst="rect">
            <a:avLst/>
          </a:prstGeom>
        </p:spPr>
        <p:txBody>
          <a:bodyPr vert="horz" wrap="square" lIns="0" tIns="12700" rIns="0" bIns="0" rtlCol="0">
            <a:spAutoFit/>
          </a:bodyPr>
          <a:lstStyle/>
          <a:p>
            <a:pPr marL="12700">
              <a:lnSpc>
                <a:spcPct val="100000"/>
              </a:lnSpc>
              <a:spcBef>
                <a:spcPts val="100"/>
              </a:spcBef>
            </a:pPr>
            <a:r>
              <a:rPr sz="1100" b="1" spc="-10">
                <a:latin typeface="Microsoft JhengHei"/>
                <a:cs typeface="Microsoft JhengHei"/>
              </a:rPr>
              <a:t>工贸公司管理</a:t>
            </a:r>
            <a:endParaRPr sz="1100">
              <a:latin typeface="Microsoft JhengHei"/>
              <a:cs typeface="Microsoft JhengHei"/>
            </a:endParaRPr>
          </a:p>
        </p:txBody>
      </p:sp>
      <p:sp>
        <p:nvSpPr>
          <p:cNvPr id="35" name="object 35"/>
          <p:cNvSpPr txBox="1"/>
          <p:nvPr/>
        </p:nvSpPr>
        <p:spPr>
          <a:xfrm>
            <a:off x="8076407" y="3468687"/>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sp>
        <p:nvSpPr>
          <p:cNvPr id="36" name="object 36"/>
          <p:cNvSpPr txBox="1"/>
          <p:nvPr/>
        </p:nvSpPr>
        <p:spPr>
          <a:xfrm>
            <a:off x="8076407" y="4113212"/>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sp>
        <p:nvSpPr>
          <p:cNvPr id="37" name="object 37"/>
          <p:cNvSpPr txBox="1"/>
          <p:nvPr/>
        </p:nvSpPr>
        <p:spPr>
          <a:xfrm>
            <a:off x="8076407" y="4759324"/>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sp>
        <p:nvSpPr>
          <p:cNvPr id="38" name="object 38"/>
          <p:cNvSpPr txBox="1"/>
          <p:nvPr/>
        </p:nvSpPr>
        <p:spPr>
          <a:xfrm>
            <a:off x="8076407" y="5403850"/>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sp>
        <p:nvSpPr>
          <p:cNvPr id="39" name="object 39"/>
          <p:cNvSpPr txBox="1"/>
          <p:nvPr/>
        </p:nvSpPr>
        <p:spPr>
          <a:xfrm>
            <a:off x="8079581" y="6049962"/>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sp>
        <p:nvSpPr>
          <p:cNvPr id="40" name="object 40"/>
          <p:cNvSpPr txBox="1"/>
          <p:nvPr/>
        </p:nvSpPr>
        <p:spPr>
          <a:xfrm>
            <a:off x="3760787" y="3479800"/>
            <a:ext cx="354330" cy="2057400"/>
          </a:xfrm>
          <a:prstGeom prst="rect">
            <a:avLst/>
          </a:prstGeom>
          <a:solidFill>
            <a:srgbClr val="DDDDDD"/>
          </a:solidFill>
          <a:ln w="6350">
            <a:solidFill>
              <a:srgbClr val="000000"/>
            </a:solidFill>
          </a:ln>
        </p:spPr>
        <p:txBody>
          <a:bodyPr vert="vert" wrap="square" lIns="0" tIns="81280" rIns="0" bIns="0" rtlCol="0">
            <a:spAutoFit/>
          </a:bodyPr>
          <a:lstStyle/>
          <a:p>
            <a:pPr marL="487045">
              <a:lnSpc>
                <a:spcPct val="100000"/>
              </a:lnSpc>
              <a:spcBef>
                <a:spcPts val="640"/>
              </a:spcBef>
            </a:pPr>
            <a:r>
              <a:rPr sz="1200" b="1" spc="-10">
                <a:latin typeface="Arial"/>
                <a:cs typeface="Arial"/>
              </a:rPr>
              <a:t>10</a:t>
            </a:r>
            <a:r>
              <a:rPr sz="1200" b="1" spc="-10">
                <a:latin typeface="Microsoft JhengHei"/>
                <a:cs typeface="Microsoft JhengHei"/>
              </a:rPr>
              <a:t>个大区事业部</a:t>
            </a:r>
            <a:endParaRPr sz="1200">
              <a:latin typeface="Microsoft JhengHei"/>
              <a:cs typeface="Microsoft JhengHei"/>
            </a:endParaRPr>
          </a:p>
        </p:txBody>
      </p:sp>
      <p:grpSp>
        <p:nvGrpSpPr>
          <p:cNvPr id="41" name="object 41"/>
          <p:cNvGrpSpPr/>
          <p:nvPr/>
        </p:nvGrpSpPr>
        <p:grpSpPr>
          <a:xfrm>
            <a:off x="4348162" y="3248025"/>
            <a:ext cx="913130" cy="2622550"/>
            <a:chOff x="4348162" y="3248025"/>
            <a:chExt cx="913130" cy="2622550"/>
          </a:xfrm>
        </p:grpSpPr>
        <p:sp>
          <p:nvSpPr>
            <p:cNvPr id="42" name="object 42"/>
            <p:cNvSpPr/>
            <p:nvPr/>
          </p:nvSpPr>
          <p:spPr>
            <a:xfrm>
              <a:off x="4351337" y="3251200"/>
              <a:ext cx="906780" cy="2616200"/>
            </a:xfrm>
            <a:custGeom>
              <a:rect l="l" t="t" r="r" b="b"/>
              <a:pathLst>
                <a:path w="906778" h="2616200">
                  <a:moveTo>
                    <a:pt x="906462" y="2616200"/>
                  </a:moveTo>
                  <a:lnTo>
                    <a:pt x="0" y="2616200"/>
                  </a:lnTo>
                  <a:lnTo>
                    <a:pt x="0" y="0"/>
                  </a:lnTo>
                  <a:lnTo>
                    <a:pt x="906462" y="0"/>
                  </a:lnTo>
                  <a:lnTo>
                    <a:pt x="906462" y="2616200"/>
                  </a:lnTo>
                  <a:close/>
                </a:path>
              </a:pathLst>
            </a:custGeom>
            <a:solidFill>
              <a:srgbClr val="AAAAAA"/>
            </a:solidFill>
          </p:spPr>
          <p:txBody>
            <a:bodyPr wrap="square" lIns="0" tIns="0" rIns="0" bIns="0" rtlCol="0"/>
            <a:lstStyle/>
            <a:p/>
          </p:txBody>
        </p:sp>
        <p:sp>
          <p:nvSpPr>
            <p:cNvPr id="43" name="object 43"/>
            <p:cNvSpPr/>
            <p:nvPr/>
          </p:nvSpPr>
          <p:spPr>
            <a:xfrm>
              <a:off x="4351337" y="3251200"/>
              <a:ext cx="906780" cy="2616200"/>
            </a:xfrm>
            <a:custGeom>
              <a:rect l="l" t="t" r="r" b="b"/>
              <a:pathLst>
                <a:path w="906778" h="2616200">
                  <a:moveTo>
                    <a:pt x="0" y="0"/>
                  </a:moveTo>
                  <a:lnTo>
                    <a:pt x="906462" y="0"/>
                  </a:lnTo>
                  <a:lnTo>
                    <a:pt x="906462" y="2616200"/>
                  </a:lnTo>
                  <a:lnTo>
                    <a:pt x="0" y="2616200"/>
                  </a:lnTo>
                  <a:lnTo>
                    <a:pt x="0" y="0"/>
                  </a:lnTo>
                  <a:close/>
                </a:path>
              </a:pathLst>
            </a:custGeom>
            <a:ln w="6350">
              <a:solidFill>
                <a:srgbClr val="000000"/>
              </a:solidFill>
            </a:ln>
          </p:spPr>
          <p:txBody>
            <a:bodyPr wrap="square" lIns="0" tIns="0" rIns="0" bIns="0" rtlCol="0"/>
            <a:lstStyle/>
            <a:p/>
          </p:txBody>
        </p:sp>
      </p:grpSp>
      <p:sp>
        <p:nvSpPr>
          <p:cNvPr id="44" name="object 44"/>
          <p:cNvSpPr txBox="1"/>
          <p:nvPr/>
        </p:nvSpPr>
        <p:spPr>
          <a:xfrm>
            <a:off x="4702823" y="4081462"/>
            <a:ext cx="196215" cy="955675"/>
          </a:xfrm>
          <a:prstGeom prst="rect">
            <a:avLst/>
          </a:prstGeom>
        </p:spPr>
        <p:txBody>
          <a:bodyPr vert="vert" wrap="square" lIns="0" tIns="0" rIns="0" bIns="0" rtlCol="0">
            <a:spAutoFit/>
          </a:bodyPr>
          <a:lstStyle/>
          <a:p>
            <a:pPr marL="12700">
              <a:lnSpc>
                <a:spcPts val="1425"/>
              </a:lnSpc>
            </a:pPr>
            <a:r>
              <a:rPr sz="1200" b="1" spc="-10">
                <a:latin typeface="Arial"/>
                <a:cs typeface="Arial"/>
              </a:rPr>
              <a:t>42</a:t>
            </a:r>
            <a:r>
              <a:rPr sz="1200" b="1" spc="-10">
                <a:latin typeface="Microsoft JhengHei"/>
                <a:cs typeface="Microsoft JhengHei"/>
              </a:rPr>
              <a:t>个工贸公司</a:t>
            </a:r>
            <a:endParaRPr sz="1200">
              <a:latin typeface="Microsoft JhengHei"/>
              <a:cs typeface="Microsoft JhengHei"/>
            </a:endParaRPr>
          </a:p>
        </p:txBody>
      </p:sp>
      <p:grpSp>
        <p:nvGrpSpPr>
          <p:cNvPr id="45" name="object 45"/>
          <p:cNvGrpSpPr/>
          <p:nvPr/>
        </p:nvGrpSpPr>
        <p:grpSpPr>
          <a:xfrm>
            <a:off x="4114800" y="3810000"/>
            <a:ext cx="254000" cy="1511300"/>
            <a:chOff x="4114800" y="3810000"/>
            <a:chExt cx="254000" cy="1511300"/>
          </a:xfrm>
        </p:grpSpPr>
        <p:pic>
          <p:nvPicPr>
            <p:cNvPr id="46" name="object 46"/>
            <p:cNvPicPr/>
            <p:nvPr/>
          </p:nvPicPr>
          <p:blipFill>
            <a:blip r:embed="rId5"/>
            <a:stretch>
              <a:fillRect/>
            </a:stretch>
          </p:blipFill>
          <p:spPr>
            <a:xfrm>
              <a:off x="4114800" y="3810000"/>
              <a:ext cx="241300" cy="76200"/>
            </a:xfrm>
            <a:prstGeom prst="rect">
              <a:avLst/>
            </a:prstGeom>
          </p:spPr>
        </p:pic>
        <p:pic>
          <p:nvPicPr>
            <p:cNvPr id="47" name="object 47"/>
            <p:cNvPicPr/>
            <p:nvPr/>
          </p:nvPicPr>
          <p:blipFill>
            <a:blip r:embed="rId5"/>
            <a:stretch>
              <a:fillRect/>
            </a:stretch>
          </p:blipFill>
          <p:spPr>
            <a:xfrm>
              <a:off x="4114800" y="4095750"/>
              <a:ext cx="241300" cy="76200"/>
            </a:xfrm>
            <a:prstGeom prst="rect">
              <a:avLst/>
            </a:prstGeom>
          </p:spPr>
        </p:pic>
        <p:pic>
          <p:nvPicPr>
            <p:cNvPr id="48" name="object 48"/>
            <p:cNvPicPr/>
            <p:nvPr/>
          </p:nvPicPr>
          <p:blipFill>
            <a:blip r:embed="rId5"/>
            <a:stretch>
              <a:fillRect/>
            </a:stretch>
          </p:blipFill>
          <p:spPr>
            <a:xfrm>
              <a:off x="4114800" y="4383087"/>
              <a:ext cx="241300" cy="76200"/>
            </a:xfrm>
            <a:prstGeom prst="rect">
              <a:avLst/>
            </a:prstGeom>
          </p:spPr>
        </p:pic>
        <p:pic>
          <p:nvPicPr>
            <p:cNvPr id="49" name="object 49"/>
            <p:cNvPicPr/>
            <p:nvPr/>
          </p:nvPicPr>
          <p:blipFill>
            <a:blip r:embed="rId5"/>
            <a:stretch>
              <a:fillRect/>
            </a:stretch>
          </p:blipFill>
          <p:spPr>
            <a:xfrm>
              <a:off x="4114800" y="4670425"/>
              <a:ext cx="241300" cy="76200"/>
            </a:xfrm>
            <a:prstGeom prst="rect">
              <a:avLst/>
            </a:prstGeom>
          </p:spPr>
        </p:pic>
        <p:pic>
          <p:nvPicPr>
            <p:cNvPr id="50" name="object 50"/>
            <p:cNvPicPr/>
            <p:nvPr/>
          </p:nvPicPr>
          <p:blipFill>
            <a:blip r:embed="rId5"/>
            <a:stretch>
              <a:fillRect/>
            </a:stretch>
          </p:blipFill>
          <p:spPr>
            <a:xfrm>
              <a:off x="4114800" y="4957762"/>
              <a:ext cx="241300" cy="76200"/>
            </a:xfrm>
            <a:prstGeom prst="rect">
              <a:avLst/>
            </a:prstGeom>
          </p:spPr>
        </p:pic>
        <p:pic>
          <p:nvPicPr>
            <p:cNvPr id="51" name="object 51"/>
            <p:cNvPicPr/>
            <p:nvPr/>
          </p:nvPicPr>
          <p:blipFill>
            <a:blip r:embed="rId6"/>
            <a:stretch>
              <a:fillRect/>
            </a:stretch>
          </p:blipFill>
          <p:spPr>
            <a:xfrm>
              <a:off x="4127500" y="5245100"/>
              <a:ext cx="241300" cy="76200"/>
            </a:xfrm>
            <a:prstGeom prst="rect">
              <a:avLst/>
            </a:prstGeom>
          </p:spPr>
        </p:pic>
      </p:grpSp>
      <p:sp>
        <p:nvSpPr>
          <p:cNvPr id="52" name="object 52"/>
          <p:cNvSpPr txBox="1"/>
          <p:nvPr/>
        </p:nvSpPr>
        <p:spPr>
          <a:xfrm>
            <a:off x="619125" y="6882782"/>
            <a:ext cx="1466850" cy="162560"/>
          </a:xfrm>
          <a:prstGeom prst="rect">
            <a:avLst/>
          </a:prstGeom>
        </p:spPr>
        <p:txBody>
          <a:bodyPr vert="horz" wrap="square" lIns="0" tIns="12700" rIns="0" bIns="0" rtlCol="0">
            <a:spAutoFit/>
          </a:bodyPr>
          <a:lstStyle/>
          <a:p>
            <a:pPr marL="12700">
              <a:lnSpc>
                <a:spcPct val="100000"/>
              </a:lnSpc>
              <a:spcBef>
                <a:spcPts val="100"/>
              </a:spcBef>
            </a:pPr>
            <a:r>
              <a:rPr sz="900">
                <a:latin typeface="宋体"/>
                <a:cs typeface="宋体"/>
              </a:rPr>
              <a:t>数据来源</a:t>
            </a:r>
            <a:r>
              <a:rPr sz="900">
                <a:latin typeface="Arial"/>
                <a:cs typeface="Arial"/>
              </a:rPr>
              <a:t>:</a:t>
            </a:r>
            <a:r>
              <a:rPr sz="900">
                <a:latin typeface="宋体"/>
                <a:cs typeface="宋体"/>
              </a:rPr>
              <a:t>罗兰</a:t>
            </a:r>
            <a:r>
              <a:rPr sz="900">
                <a:latin typeface="Arial"/>
                <a:cs typeface="Arial"/>
              </a:rPr>
              <a:t>·</a:t>
            </a:r>
            <a:r>
              <a:rPr sz="900" spc="-10">
                <a:latin typeface="宋体"/>
                <a:cs typeface="宋体"/>
              </a:rPr>
              <a:t>贝格咨询访谈</a:t>
            </a:r>
            <a:endParaRPr sz="9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8303259" cy="452120"/>
          </a:xfrm>
          <a:prstGeom prst="rect">
            <a:avLst/>
          </a:prstGeom>
        </p:spPr>
        <p:txBody>
          <a:bodyPr vert="horz" wrap="square" lIns="0" tIns="12700" rIns="0" bIns="0" rtlCol="0">
            <a:spAutoFit/>
          </a:bodyPr>
          <a:lstStyle/>
          <a:p>
            <a:pPr marL="12700">
              <a:lnSpc>
                <a:spcPct val="100000"/>
              </a:lnSpc>
              <a:spcBef>
                <a:spcPts val="100"/>
              </a:spcBef>
            </a:pPr>
            <a:r>
              <a:rPr/>
              <a:t>海尔物流系统将在承担海尔电器产品配送的基础上</a:t>
            </a:r>
            <a:r>
              <a:rPr>
                <a:latin typeface="Arial"/>
                <a:cs typeface="Arial"/>
              </a:rPr>
              <a:t>,</a:t>
            </a:r>
            <a:r>
              <a:rPr spc="-50"/>
              <a:t>转</a:t>
            </a:r>
          </a:p>
        </p:txBody>
      </p:sp>
      <p:sp>
        <p:nvSpPr>
          <p:cNvPr id="3" name="object 3"/>
          <p:cNvSpPr txBox="1"/>
          <p:nvPr/>
        </p:nvSpPr>
        <p:spPr>
          <a:xfrm>
            <a:off x="623887" y="1204157"/>
            <a:ext cx="8303259"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转向第三方公共物流平台</a:t>
            </a:r>
            <a:r>
              <a:rPr sz="2800" b="1">
                <a:latin typeface="Arial"/>
                <a:cs typeface="Arial"/>
              </a:rPr>
              <a:t>,</a:t>
            </a:r>
            <a:r>
              <a:rPr sz="2800" b="1" spc="-5">
                <a:latin typeface="Microsoft JhengHei"/>
                <a:cs typeface="Microsoft JhengHei"/>
              </a:rPr>
              <a:t>成为海尔未来重要的利润来</a:t>
            </a:r>
            <a:endParaRPr sz="2800">
              <a:latin typeface="Microsoft JhengHei"/>
              <a:cs typeface="Microsoft JhengHei"/>
            </a:endParaRPr>
          </a:p>
        </p:txBody>
      </p:sp>
      <p:sp>
        <p:nvSpPr>
          <p:cNvPr id="4" name="object 4"/>
          <p:cNvSpPr txBox="1"/>
          <p:nvPr/>
        </p:nvSpPr>
        <p:spPr>
          <a:xfrm>
            <a:off x="623887" y="1471567"/>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来源之一</a:t>
            </a:r>
            <a:endParaRPr sz="2800">
              <a:latin typeface="Microsoft JhengHei"/>
              <a:cs typeface="Microsoft JhengHei"/>
            </a:endParaRPr>
          </a:p>
        </p:txBody>
      </p:sp>
      <p:sp>
        <p:nvSpPr>
          <p:cNvPr id="5" name="object 5"/>
          <p:cNvSpPr/>
          <p:nvPr/>
        </p:nvSpPr>
        <p:spPr>
          <a:xfrm>
            <a:off x="639762" y="2744786"/>
            <a:ext cx="698500" cy="3627754"/>
          </a:xfrm>
          <a:custGeom>
            <a:rect l="l" t="t" r="r" b="b"/>
            <a:pathLst>
              <a:path w="698500" h="3627754">
                <a:moveTo>
                  <a:pt x="698500" y="0"/>
                </a:moveTo>
                <a:lnTo>
                  <a:pt x="698500" y="3627437"/>
                </a:lnTo>
                <a:lnTo>
                  <a:pt x="0" y="1813718"/>
                </a:lnTo>
                <a:lnTo>
                  <a:pt x="698500" y="0"/>
                </a:lnTo>
                <a:close/>
              </a:path>
            </a:pathLst>
          </a:custGeom>
          <a:solidFill>
            <a:srgbClr val="AAAAAA"/>
          </a:solidFill>
        </p:spPr>
        <p:txBody>
          <a:bodyPr wrap="square" lIns="0" tIns="0" rIns="0" bIns="0" rtlCol="0"/>
          <a:lstStyle/>
          <a:p/>
        </p:txBody>
      </p:sp>
      <p:sp>
        <p:nvSpPr>
          <p:cNvPr id="6" name="object 6"/>
          <p:cNvSpPr txBox="1"/>
          <p:nvPr/>
        </p:nvSpPr>
        <p:spPr>
          <a:xfrm>
            <a:off x="889159" y="4415630"/>
            <a:ext cx="177800" cy="635000"/>
          </a:xfrm>
          <a:prstGeom prst="rect">
            <a:avLst/>
          </a:prstGeom>
        </p:spPr>
        <p:txBody>
          <a:bodyPr vert="vert" wrap="square" lIns="0" tIns="0" rIns="0" bIns="0" rtlCol="0">
            <a:spAutoFit/>
          </a:bodyPr>
          <a:lstStyle/>
          <a:p>
            <a:pPr marL="12700">
              <a:lnSpc>
                <a:spcPts val="1370"/>
              </a:lnSpc>
            </a:pPr>
            <a:r>
              <a:rPr sz="1200" spc="-15">
                <a:latin typeface="宋体"/>
                <a:cs typeface="宋体"/>
              </a:rPr>
              <a:t>物流本部</a:t>
            </a:r>
            <a:endParaRPr sz="1200">
              <a:latin typeface="宋体"/>
              <a:cs typeface="宋体"/>
            </a:endParaRPr>
          </a:p>
        </p:txBody>
      </p:sp>
      <p:sp>
        <p:nvSpPr>
          <p:cNvPr id="7" name="object 7"/>
          <p:cNvSpPr txBox="1"/>
          <p:nvPr/>
        </p:nvSpPr>
        <p:spPr>
          <a:xfrm>
            <a:off x="1387475" y="2730499"/>
            <a:ext cx="1263650" cy="1167130"/>
          </a:xfrm>
          <a:prstGeom prst="rect">
            <a:avLst/>
          </a:prstGeom>
          <a:solidFill>
            <a:srgbClr val="DDDDDD"/>
          </a:solidFill>
        </p:spPr>
        <p:txBody>
          <a:bodyPr vert="horz" wrap="square" lIns="0" tIns="0" rIns="0" bIns="0" rtlCol="0">
            <a:spAutoFit/>
          </a:bodyPr>
          <a:lstStyle/>
          <a:p>
            <a:pPr>
              <a:lnSpc>
                <a:spcPct val="100000"/>
              </a:lnSpc>
            </a:pPr>
            <a:endParaRPr sz="1200">
              <a:latin typeface="Times New Roman"/>
              <a:cs typeface="Times New Roman"/>
            </a:endParaRPr>
          </a:p>
          <a:p>
            <a:pPr>
              <a:lnSpc>
                <a:spcPct val="100000"/>
              </a:lnSpc>
            </a:pPr>
            <a:endParaRPr sz="1200">
              <a:latin typeface="Times New Roman"/>
              <a:cs typeface="Times New Roman"/>
            </a:endParaRPr>
          </a:p>
          <a:p>
            <a:pPr>
              <a:lnSpc>
                <a:spcPct val="100000"/>
              </a:lnSpc>
            </a:pPr>
            <a:endParaRPr sz="1000">
              <a:latin typeface="Times New Roman"/>
              <a:cs typeface="Times New Roman"/>
            </a:endParaRPr>
          </a:p>
          <a:p>
            <a:pPr marL="250825">
              <a:lnSpc>
                <a:spcPct val="100000"/>
              </a:lnSpc>
            </a:pPr>
            <a:r>
              <a:rPr sz="1200" spc="-10">
                <a:latin typeface="宋体"/>
                <a:cs typeface="宋体"/>
              </a:rPr>
              <a:t>采购事业部</a:t>
            </a:r>
            <a:endParaRPr sz="1200">
              <a:latin typeface="宋体"/>
              <a:cs typeface="宋体"/>
            </a:endParaRPr>
          </a:p>
        </p:txBody>
      </p:sp>
      <p:sp>
        <p:nvSpPr>
          <p:cNvPr id="8" name="object 8"/>
          <p:cNvSpPr/>
          <p:nvPr/>
        </p:nvSpPr>
        <p:spPr>
          <a:xfrm>
            <a:off x="1387475" y="3960812"/>
            <a:ext cx="1263650" cy="1167130"/>
          </a:xfrm>
          <a:custGeom>
            <a:rect l="l" t="t" r="r" b="b"/>
            <a:pathLst>
              <a:path w="1263650" h="1167129">
                <a:moveTo>
                  <a:pt x="1263650" y="1166811"/>
                </a:moveTo>
                <a:lnTo>
                  <a:pt x="0" y="1166811"/>
                </a:lnTo>
                <a:lnTo>
                  <a:pt x="0" y="0"/>
                </a:lnTo>
                <a:lnTo>
                  <a:pt x="1263650" y="0"/>
                </a:lnTo>
                <a:lnTo>
                  <a:pt x="1263650" y="1166811"/>
                </a:lnTo>
                <a:close/>
              </a:path>
            </a:pathLst>
          </a:custGeom>
          <a:solidFill>
            <a:srgbClr val="DDDDDD"/>
          </a:solidFill>
        </p:spPr>
        <p:txBody>
          <a:bodyPr wrap="square" lIns="0" tIns="0" rIns="0" bIns="0" rtlCol="0"/>
          <a:lstStyle/>
          <a:p/>
        </p:txBody>
      </p:sp>
      <p:sp>
        <p:nvSpPr>
          <p:cNvPr id="9" name="object 9"/>
          <p:cNvSpPr txBox="1"/>
          <p:nvPr/>
        </p:nvSpPr>
        <p:spPr>
          <a:xfrm>
            <a:off x="1625600" y="4444840"/>
            <a:ext cx="78740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配送事业部</a:t>
            </a:r>
            <a:endParaRPr sz="1200">
              <a:latin typeface="宋体"/>
              <a:cs typeface="宋体"/>
            </a:endParaRPr>
          </a:p>
        </p:txBody>
      </p:sp>
      <p:sp>
        <p:nvSpPr>
          <p:cNvPr id="10" name="object 10"/>
          <p:cNvSpPr txBox="1"/>
          <p:nvPr/>
        </p:nvSpPr>
        <p:spPr>
          <a:xfrm>
            <a:off x="1387475" y="5192712"/>
            <a:ext cx="1263650" cy="1165225"/>
          </a:xfrm>
          <a:prstGeom prst="rect">
            <a:avLst/>
          </a:prstGeom>
          <a:solidFill>
            <a:srgbClr val="DDDDDD"/>
          </a:solidFill>
          <a:ln w="6350">
            <a:solidFill>
              <a:srgbClr val="000000"/>
            </a:solidFill>
          </a:ln>
        </p:spPr>
        <p:txBody>
          <a:bodyPr vert="horz" wrap="square" lIns="0" tIns="0" rIns="0" bIns="0" rtlCol="0">
            <a:spAutoFit/>
          </a:bodyPr>
          <a:lstStyle/>
          <a:p>
            <a:pPr>
              <a:lnSpc>
                <a:spcPct val="100000"/>
              </a:lnSpc>
            </a:pPr>
            <a:endParaRPr sz="1200">
              <a:latin typeface="Times New Roman"/>
              <a:cs typeface="Times New Roman"/>
            </a:endParaRPr>
          </a:p>
          <a:p>
            <a:pPr>
              <a:lnSpc>
                <a:spcPct val="100000"/>
              </a:lnSpc>
              <a:spcBef>
                <a:spcPts val="20"/>
              </a:spcBef>
            </a:pPr>
            <a:endParaRPr sz="1550">
              <a:latin typeface="Times New Roman"/>
              <a:cs typeface="Times New Roman"/>
            </a:endParaRPr>
          </a:p>
          <a:p>
            <a:pPr marL="403225" marR="320040" indent="-76200">
              <a:lnSpc>
                <a:spcPct val="100000"/>
              </a:lnSpc>
            </a:pPr>
            <a:r>
              <a:rPr sz="1200" spc="-15">
                <a:latin typeface="宋体"/>
                <a:cs typeface="宋体"/>
              </a:rPr>
              <a:t>分拨物流</a:t>
            </a:r>
            <a:r>
              <a:rPr sz="1200" spc="-20">
                <a:latin typeface="宋体"/>
                <a:cs typeface="宋体"/>
              </a:rPr>
              <a:t>事业部</a:t>
            </a:r>
            <a:endParaRPr sz="1200">
              <a:latin typeface="宋体"/>
              <a:cs typeface="宋体"/>
            </a:endParaRPr>
          </a:p>
        </p:txBody>
      </p:sp>
      <p:sp>
        <p:nvSpPr>
          <p:cNvPr id="11" name="object 11"/>
          <p:cNvSpPr txBox="1"/>
          <p:nvPr/>
        </p:nvSpPr>
        <p:spPr>
          <a:xfrm>
            <a:off x="2730500" y="2730500"/>
            <a:ext cx="3543300" cy="1152525"/>
          </a:xfrm>
          <a:prstGeom prst="rect">
            <a:avLst/>
          </a:prstGeom>
          <a:ln w="6350">
            <a:solidFill>
              <a:srgbClr val="000000"/>
            </a:solidFill>
          </a:ln>
        </p:spPr>
        <p:txBody>
          <a:bodyPr vert="horz" wrap="square" lIns="0" tIns="3175" rIns="0" bIns="0" rtlCol="0">
            <a:spAutoFit/>
          </a:bodyPr>
          <a:lstStyle/>
          <a:p>
            <a:pPr>
              <a:lnSpc>
                <a:spcPct val="100000"/>
              </a:lnSpc>
              <a:spcBef>
                <a:spcPts val="25"/>
              </a:spcBef>
            </a:pPr>
            <a:endParaRPr sz="950">
              <a:latin typeface="Times New Roman"/>
              <a:cs typeface="Times New Roman"/>
            </a:endParaRPr>
          </a:p>
          <a:p>
            <a:pPr marL="329565" indent="-190500">
              <a:lnSpc>
                <a:spcPct val="100000"/>
              </a:lnSpc>
              <a:spcBef>
                <a:spcPts val="5"/>
              </a:spcBef>
              <a:buSzPct val="105000"/>
              <a:buFont typeface="Arial"/>
              <a:buChar char="•"/>
              <a:tabLst>
                <a:tab pos="329565"/>
                <a:tab pos="330200"/>
              </a:tabLst>
            </a:pPr>
            <a:r>
              <a:rPr sz="1000">
                <a:latin typeface="宋体"/>
                <a:cs typeface="宋体"/>
              </a:rPr>
              <a:t>采购活动全部集中</a:t>
            </a:r>
            <a:r>
              <a:rPr sz="1000" spc="-5">
                <a:latin typeface="Arial"/>
                <a:cs typeface="Arial"/>
              </a:rPr>
              <a:t>, </a:t>
            </a:r>
            <a:r>
              <a:rPr sz="1000">
                <a:latin typeface="宋体"/>
                <a:cs typeface="宋体"/>
              </a:rPr>
              <a:t>规模化经营</a:t>
            </a:r>
            <a:r>
              <a:rPr sz="1000" spc="-5">
                <a:latin typeface="Arial"/>
                <a:cs typeface="Arial"/>
              </a:rPr>
              <a:t>, </a:t>
            </a:r>
            <a:r>
              <a:rPr sz="1000" spc="-10">
                <a:latin typeface="宋体"/>
                <a:cs typeface="宋体"/>
              </a:rPr>
              <a:t>全球化采购</a:t>
            </a:r>
            <a:endParaRPr sz="1000">
              <a:latin typeface="宋体"/>
              <a:cs typeface="宋体"/>
            </a:endParaRPr>
          </a:p>
          <a:p>
            <a:pPr marL="329565" indent="-190500">
              <a:lnSpc>
                <a:spcPct val="100000"/>
              </a:lnSpc>
              <a:spcBef>
                <a:spcPts val="240"/>
              </a:spcBef>
              <a:buSzPct val="105000"/>
              <a:buFont typeface="Arial"/>
              <a:buChar char="•"/>
              <a:tabLst>
                <a:tab pos="329565"/>
                <a:tab pos="330200"/>
              </a:tabLst>
            </a:pPr>
            <a:r>
              <a:rPr sz="1000">
                <a:latin typeface="宋体"/>
                <a:cs typeface="宋体"/>
              </a:rPr>
              <a:t>采购</a:t>
            </a:r>
            <a:r>
              <a:rPr sz="1000" spc="-10">
                <a:latin typeface="Arial"/>
                <a:cs typeface="Arial"/>
              </a:rPr>
              <a:t>JIT</a:t>
            </a:r>
            <a:r>
              <a:rPr sz="1000" spc="-25">
                <a:latin typeface="宋体"/>
                <a:cs typeface="宋体"/>
              </a:rPr>
              <a:t>模式</a:t>
            </a:r>
            <a:endParaRPr sz="1000">
              <a:latin typeface="宋体"/>
              <a:cs typeface="宋体"/>
            </a:endParaRPr>
          </a:p>
          <a:p>
            <a:pPr marL="329565" indent="-190500">
              <a:lnSpc>
                <a:spcPct val="100000"/>
              </a:lnSpc>
              <a:spcBef>
                <a:spcPts val="295"/>
              </a:spcBef>
              <a:buSzPct val="105000"/>
              <a:buFont typeface="Arial"/>
              <a:buChar char="•"/>
              <a:tabLst>
                <a:tab pos="329565"/>
                <a:tab pos="330200"/>
              </a:tabLst>
            </a:pPr>
            <a:r>
              <a:rPr sz="1000" spc="-10">
                <a:latin typeface="宋体"/>
                <a:cs typeface="宋体"/>
              </a:rPr>
              <a:t>供应商网络优化</a:t>
            </a:r>
            <a:endParaRPr sz="1000">
              <a:latin typeface="宋体"/>
              <a:cs typeface="宋体"/>
            </a:endParaRPr>
          </a:p>
          <a:p>
            <a:pPr marL="329565" indent="-190500">
              <a:lnSpc>
                <a:spcPct val="100000"/>
              </a:lnSpc>
              <a:spcBef>
                <a:spcPts val="240"/>
              </a:spcBef>
              <a:buSzPct val="105000"/>
              <a:buFont typeface="Arial"/>
              <a:buChar char="•"/>
              <a:tabLst>
                <a:tab pos="329565"/>
                <a:tab pos="330200"/>
              </a:tabLst>
            </a:pPr>
            <a:r>
              <a:rPr sz="1000" spc="-5">
                <a:latin typeface="宋体"/>
                <a:cs typeface="宋体"/>
              </a:rPr>
              <a:t>负责集团产品成本控制</a:t>
            </a:r>
            <a:endParaRPr sz="1000">
              <a:latin typeface="宋体"/>
              <a:cs typeface="宋体"/>
            </a:endParaRPr>
          </a:p>
        </p:txBody>
      </p:sp>
      <p:sp>
        <p:nvSpPr>
          <p:cNvPr id="12" name="object 12"/>
          <p:cNvSpPr txBox="1"/>
          <p:nvPr/>
        </p:nvSpPr>
        <p:spPr>
          <a:xfrm>
            <a:off x="2730500" y="5207000"/>
            <a:ext cx="3543300" cy="1154430"/>
          </a:xfrm>
          <a:prstGeom prst="rect">
            <a:avLst/>
          </a:prstGeom>
          <a:ln w="6350">
            <a:solidFill>
              <a:srgbClr val="000000"/>
            </a:solidFill>
          </a:ln>
        </p:spPr>
        <p:txBody>
          <a:bodyPr vert="horz" wrap="square" lIns="0" tIns="3810" rIns="0" bIns="0" rtlCol="0">
            <a:spAutoFit/>
          </a:bodyPr>
          <a:lstStyle/>
          <a:p>
            <a:pPr>
              <a:lnSpc>
                <a:spcPct val="100000"/>
              </a:lnSpc>
              <a:spcBef>
                <a:spcPts val="30"/>
              </a:spcBef>
            </a:pPr>
            <a:endParaRPr sz="950">
              <a:latin typeface="Times New Roman"/>
              <a:cs typeface="Times New Roman"/>
            </a:endParaRPr>
          </a:p>
          <a:p>
            <a:pPr marL="329565" indent="-190500">
              <a:lnSpc>
                <a:spcPct val="100000"/>
              </a:lnSpc>
              <a:buSzPct val="105000"/>
              <a:buFont typeface="Arial"/>
              <a:buChar char="•"/>
              <a:tabLst>
                <a:tab pos="329565"/>
                <a:tab pos="330200"/>
              </a:tabLst>
            </a:pPr>
            <a:r>
              <a:rPr sz="1000">
                <a:latin typeface="宋体"/>
                <a:cs typeface="宋体"/>
              </a:rPr>
              <a:t>零距离销售</a:t>
            </a:r>
            <a:r>
              <a:rPr sz="1000" spc="-10">
                <a:latin typeface="Arial"/>
                <a:cs typeface="Arial"/>
              </a:rPr>
              <a:t>JIT</a:t>
            </a:r>
            <a:r>
              <a:rPr sz="1000" spc="-25">
                <a:latin typeface="宋体"/>
                <a:cs typeface="宋体"/>
              </a:rPr>
              <a:t>配送</a:t>
            </a:r>
            <a:endParaRPr sz="1000">
              <a:latin typeface="宋体"/>
              <a:cs typeface="宋体"/>
            </a:endParaRPr>
          </a:p>
          <a:p>
            <a:pPr marL="329565" indent="-190500">
              <a:lnSpc>
                <a:spcPct val="100000"/>
              </a:lnSpc>
              <a:spcBef>
                <a:spcPts val="240"/>
              </a:spcBef>
              <a:buSzPct val="105000"/>
              <a:buChar char="•"/>
              <a:tabLst>
                <a:tab pos="329565"/>
                <a:tab pos="330200"/>
              </a:tabLst>
            </a:pPr>
            <a:r>
              <a:rPr sz="1000" spc="-10">
                <a:latin typeface="Arial"/>
                <a:cs typeface="Arial"/>
              </a:rPr>
              <a:t>42</a:t>
            </a:r>
            <a:r>
              <a:rPr sz="1000" spc="-10">
                <a:latin typeface="宋体"/>
                <a:cs typeface="宋体"/>
              </a:rPr>
              <a:t>个配送中心网络</a:t>
            </a:r>
            <a:endParaRPr sz="1000">
              <a:latin typeface="宋体"/>
              <a:cs typeface="宋体"/>
            </a:endParaRPr>
          </a:p>
          <a:p>
            <a:pPr marL="329565" indent="-190500">
              <a:lnSpc>
                <a:spcPct val="100000"/>
              </a:lnSpc>
              <a:spcBef>
                <a:spcPts val="300"/>
              </a:spcBef>
              <a:buSzPct val="105000"/>
              <a:buFont typeface="Arial"/>
              <a:buChar char="•"/>
              <a:tabLst>
                <a:tab pos="329565"/>
                <a:tab pos="330200"/>
              </a:tabLst>
            </a:pPr>
            <a:r>
              <a:rPr sz="1000" spc="-10">
                <a:latin typeface="宋体"/>
                <a:cs typeface="宋体"/>
              </a:rPr>
              <a:t>运输资源体系管理</a:t>
            </a:r>
            <a:endParaRPr sz="1000">
              <a:latin typeface="宋体"/>
              <a:cs typeface="宋体"/>
            </a:endParaRPr>
          </a:p>
        </p:txBody>
      </p:sp>
      <p:sp>
        <p:nvSpPr>
          <p:cNvPr id="13" name="object 13"/>
          <p:cNvSpPr/>
          <p:nvPr/>
        </p:nvSpPr>
        <p:spPr>
          <a:xfrm>
            <a:off x="2730500" y="3968750"/>
            <a:ext cx="3543300" cy="1152525"/>
          </a:xfrm>
          <a:custGeom>
            <a:rect l="l" t="t" r="r" b="b"/>
            <a:pathLst>
              <a:path w="3543300" h="1152525">
                <a:moveTo>
                  <a:pt x="0" y="0"/>
                </a:moveTo>
                <a:lnTo>
                  <a:pt x="3543300" y="0"/>
                </a:lnTo>
                <a:lnTo>
                  <a:pt x="3543300" y="1152525"/>
                </a:lnTo>
                <a:lnTo>
                  <a:pt x="0" y="1152525"/>
                </a:lnTo>
                <a:lnTo>
                  <a:pt x="0" y="0"/>
                </a:lnTo>
                <a:close/>
              </a:path>
            </a:pathLst>
          </a:custGeom>
          <a:ln w="6350">
            <a:solidFill>
              <a:srgbClr val="000000"/>
            </a:solidFill>
          </a:ln>
        </p:spPr>
        <p:txBody>
          <a:bodyPr wrap="square" lIns="0" tIns="0" rIns="0" bIns="0" rtlCol="0"/>
          <a:lstStyle/>
          <a:p/>
        </p:txBody>
      </p:sp>
      <p:sp>
        <p:nvSpPr>
          <p:cNvPr id="14" name="object 14"/>
          <p:cNvSpPr txBox="1"/>
          <p:nvPr/>
        </p:nvSpPr>
        <p:spPr>
          <a:xfrm>
            <a:off x="2857499" y="4068452"/>
            <a:ext cx="1358900" cy="575310"/>
          </a:xfrm>
          <a:prstGeom prst="rect">
            <a:avLst/>
          </a:prstGeom>
        </p:spPr>
        <p:txBody>
          <a:bodyPr vert="horz" wrap="square" lIns="0" tIns="42545" rIns="0" bIns="0" rtlCol="0">
            <a:spAutoFit/>
          </a:bodyPr>
          <a:lstStyle/>
          <a:p>
            <a:pPr marL="202565" indent="-189865">
              <a:lnSpc>
                <a:spcPct val="100000"/>
              </a:lnSpc>
              <a:spcBef>
                <a:spcPts val="335"/>
              </a:spcBef>
              <a:buSzPct val="105000"/>
              <a:buFont typeface="Arial"/>
              <a:buChar char="•"/>
              <a:tabLst>
                <a:tab pos="202565"/>
                <a:tab pos="203200"/>
              </a:tabLst>
            </a:pPr>
            <a:r>
              <a:rPr sz="1000">
                <a:latin typeface="宋体"/>
                <a:cs typeface="宋体"/>
              </a:rPr>
              <a:t>生产</a:t>
            </a:r>
            <a:r>
              <a:rPr sz="1000" spc="-10">
                <a:latin typeface="Arial"/>
                <a:cs typeface="Arial"/>
              </a:rPr>
              <a:t>JIT</a:t>
            </a:r>
            <a:r>
              <a:rPr sz="1000" spc="-25">
                <a:latin typeface="宋体"/>
                <a:cs typeface="宋体"/>
              </a:rPr>
              <a:t>配送</a:t>
            </a:r>
            <a:endParaRPr sz="1000">
              <a:latin typeface="宋体"/>
              <a:cs typeface="宋体"/>
            </a:endParaRPr>
          </a:p>
          <a:p>
            <a:pPr marL="202565" indent="-189865">
              <a:lnSpc>
                <a:spcPct val="100000"/>
              </a:lnSpc>
              <a:spcBef>
                <a:spcPts val="300"/>
              </a:spcBef>
              <a:buSzPct val="105000"/>
              <a:buFont typeface="Arial"/>
              <a:buChar char="•"/>
              <a:tabLst>
                <a:tab pos="202565"/>
                <a:tab pos="203200"/>
              </a:tabLst>
            </a:pPr>
            <a:r>
              <a:rPr sz="1000" spc="-10">
                <a:latin typeface="宋体"/>
                <a:cs typeface="宋体"/>
              </a:rPr>
              <a:t>强调零库存资金周转</a:t>
            </a:r>
            <a:endParaRPr sz="1000">
              <a:latin typeface="宋体"/>
              <a:cs typeface="宋体"/>
            </a:endParaRPr>
          </a:p>
          <a:p>
            <a:pPr marL="202565" indent="-189865">
              <a:lnSpc>
                <a:spcPct val="100000"/>
              </a:lnSpc>
              <a:spcBef>
                <a:spcPts val="180"/>
              </a:spcBef>
              <a:buSzPct val="105000"/>
              <a:buChar char="•"/>
              <a:tabLst>
                <a:tab pos="202565"/>
                <a:tab pos="203200"/>
              </a:tabLst>
            </a:pPr>
            <a:r>
              <a:rPr sz="1000" spc="-10">
                <a:latin typeface="Arial"/>
                <a:cs typeface="Arial"/>
              </a:rPr>
              <a:t>4</a:t>
            </a:r>
            <a:r>
              <a:rPr sz="1000" spc="-10">
                <a:latin typeface="宋体"/>
                <a:cs typeface="宋体"/>
              </a:rPr>
              <a:t>小时内配送模式</a:t>
            </a:r>
            <a:endParaRPr sz="1000">
              <a:latin typeface="宋体"/>
              <a:cs typeface="宋体"/>
            </a:endParaRPr>
          </a:p>
        </p:txBody>
      </p:sp>
      <p:grpSp>
        <p:nvGrpSpPr>
          <p:cNvPr id="15" name="object 15"/>
          <p:cNvGrpSpPr/>
          <p:nvPr/>
        </p:nvGrpSpPr>
        <p:grpSpPr>
          <a:xfrm>
            <a:off x="1139825" y="3987799"/>
            <a:ext cx="7534275" cy="2441575"/>
            <a:chOff x="1139825" y="3987799"/>
            <a:chExt cx="7534275" cy="2441575"/>
          </a:xfrm>
        </p:grpSpPr>
        <p:sp>
          <p:nvSpPr>
            <p:cNvPr id="16" name="object 16"/>
            <p:cNvSpPr/>
            <p:nvPr/>
          </p:nvSpPr>
          <p:spPr>
            <a:xfrm>
              <a:off x="1143000" y="5156200"/>
              <a:ext cx="5295900" cy="1270000"/>
            </a:xfrm>
            <a:custGeom>
              <a:rect l="l" t="t" r="r" b="b"/>
              <a:pathLst>
                <a:path w="5295900" h="1270000">
                  <a:moveTo>
                    <a:pt x="0" y="0"/>
                  </a:moveTo>
                  <a:lnTo>
                    <a:pt x="5295900" y="0"/>
                  </a:lnTo>
                  <a:lnTo>
                    <a:pt x="5295900" y="1270000"/>
                  </a:lnTo>
                  <a:lnTo>
                    <a:pt x="0" y="1270000"/>
                  </a:lnTo>
                  <a:lnTo>
                    <a:pt x="0" y="0"/>
                  </a:lnTo>
                  <a:close/>
                </a:path>
              </a:pathLst>
            </a:custGeom>
            <a:ln w="6350">
              <a:solidFill>
                <a:srgbClr val="000000"/>
              </a:solidFill>
              <a:prstDash val="lgDash"/>
            </a:ln>
          </p:spPr>
          <p:txBody>
            <a:bodyPr wrap="square" lIns="0" tIns="0" rIns="0" bIns="0" rtlCol="0"/>
            <a:lstStyle/>
            <a:p/>
          </p:txBody>
        </p:sp>
        <p:sp>
          <p:nvSpPr>
            <p:cNvPr id="17" name="object 17"/>
            <p:cNvSpPr/>
            <p:nvPr/>
          </p:nvSpPr>
          <p:spPr>
            <a:xfrm>
              <a:off x="6453236" y="5422831"/>
              <a:ext cx="868680" cy="277495"/>
            </a:xfrm>
            <a:custGeom>
              <a:rect l="l" t="t" r="r" b="b"/>
              <a:pathLst>
                <a:path w="868678" h="277495">
                  <a:moveTo>
                    <a:pt x="868296" y="96079"/>
                  </a:moveTo>
                  <a:lnTo>
                    <a:pt x="607735" y="212089"/>
                  </a:lnTo>
                  <a:lnTo>
                    <a:pt x="555561" y="233167"/>
                  </a:lnTo>
                  <a:lnTo>
                    <a:pt x="503446" y="250064"/>
                  </a:lnTo>
                  <a:lnTo>
                    <a:pt x="451760" y="262840"/>
                  </a:lnTo>
                  <a:lnTo>
                    <a:pt x="400875" y="271554"/>
                  </a:lnTo>
                  <a:lnTo>
                    <a:pt x="351161" y="276262"/>
                  </a:lnTo>
                  <a:lnTo>
                    <a:pt x="302990" y="277026"/>
                  </a:lnTo>
                  <a:lnTo>
                    <a:pt x="256730" y="273902"/>
                  </a:lnTo>
                  <a:lnTo>
                    <a:pt x="212754" y="266949"/>
                  </a:lnTo>
                  <a:lnTo>
                    <a:pt x="171433" y="256227"/>
                  </a:lnTo>
                  <a:lnTo>
                    <a:pt x="133136" y="241793"/>
                  </a:lnTo>
                  <a:lnTo>
                    <a:pt x="98234" y="223707"/>
                  </a:lnTo>
                  <a:lnTo>
                    <a:pt x="40101" y="176811"/>
                  </a:lnTo>
                  <a:lnTo>
                    <a:pt x="0" y="116008"/>
                  </a:lnTo>
                  <a:lnTo>
                    <a:pt x="260561" y="0"/>
                  </a:lnTo>
                  <a:lnTo>
                    <a:pt x="278173" y="32110"/>
                  </a:lnTo>
                  <a:lnTo>
                    <a:pt x="300663" y="60802"/>
                  </a:lnTo>
                  <a:lnTo>
                    <a:pt x="358796" y="107698"/>
                  </a:lnTo>
                  <a:lnTo>
                    <a:pt x="393697" y="125784"/>
                  </a:lnTo>
                  <a:lnTo>
                    <a:pt x="431994" y="140218"/>
                  </a:lnTo>
                  <a:lnTo>
                    <a:pt x="473316" y="150940"/>
                  </a:lnTo>
                  <a:lnTo>
                    <a:pt x="517292" y="157892"/>
                  </a:lnTo>
                  <a:lnTo>
                    <a:pt x="563551" y="161016"/>
                  </a:lnTo>
                  <a:lnTo>
                    <a:pt x="611723" y="160253"/>
                  </a:lnTo>
                  <a:lnTo>
                    <a:pt x="661437" y="155544"/>
                  </a:lnTo>
                  <a:lnTo>
                    <a:pt x="712322" y="146831"/>
                  </a:lnTo>
                  <a:lnTo>
                    <a:pt x="764007" y="134055"/>
                  </a:lnTo>
                  <a:lnTo>
                    <a:pt x="816122" y="117157"/>
                  </a:lnTo>
                  <a:lnTo>
                    <a:pt x="868296" y="96079"/>
                  </a:lnTo>
                  <a:close/>
                </a:path>
              </a:pathLst>
            </a:custGeom>
            <a:solidFill>
              <a:srgbClr val="CCCCCC"/>
            </a:solidFill>
          </p:spPr>
          <p:txBody>
            <a:bodyPr wrap="square" lIns="0" tIns="0" rIns="0" bIns="0" rtlCol="0"/>
            <a:lstStyle/>
            <a:p/>
          </p:txBody>
        </p:sp>
        <p:sp>
          <p:nvSpPr>
            <p:cNvPr id="18" name="object 18"/>
            <p:cNvSpPr/>
            <p:nvPr/>
          </p:nvSpPr>
          <p:spPr>
            <a:xfrm>
              <a:off x="6453236" y="5056224"/>
              <a:ext cx="1358900" cy="643890"/>
            </a:xfrm>
            <a:custGeom>
              <a:rect l="l" t="t" r="r" b="b"/>
              <a:pathLst>
                <a:path w="1358900" h="643889">
                  <a:moveTo>
                    <a:pt x="732711" y="508777"/>
                  </a:moveTo>
                  <a:lnTo>
                    <a:pt x="780703" y="472702"/>
                  </a:lnTo>
                  <a:lnTo>
                    <a:pt x="823781" y="434164"/>
                  </a:lnTo>
                  <a:lnTo>
                    <a:pt x="861631" y="393618"/>
                  </a:lnTo>
                  <a:lnTo>
                    <a:pt x="893938" y="351522"/>
                  </a:lnTo>
                  <a:lnTo>
                    <a:pt x="920387" y="308332"/>
                  </a:lnTo>
                  <a:lnTo>
                    <a:pt x="940662" y="264507"/>
                  </a:lnTo>
                  <a:lnTo>
                    <a:pt x="954450" y="220502"/>
                  </a:lnTo>
                  <a:lnTo>
                    <a:pt x="961435" y="176775"/>
                  </a:lnTo>
                  <a:lnTo>
                    <a:pt x="824951" y="237543"/>
                  </a:lnTo>
                  <a:lnTo>
                    <a:pt x="1073268" y="4766"/>
                  </a:lnTo>
                  <a:lnTo>
                    <a:pt x="1358482" y="0"/>
                  </a:lnTo>
                  <a:lnTo>
                    <a:pt x="1221998" y="60766"/>
                  </a:lnTo>
                  <a:lnTo>
                    <a:pt x="1216298" y="98888"/>
                  </a:lnTo>
                  <a:lnTo>
                    <a:pt x="1205448" y="137109"/>
                  </a:lnTo>
                  <a:lnTo>
                    <a:pt x="1189697" y="175145"/>
                  </a:lnTo>
                  <a:lnTo>
                    <a:pt x="1169292" y="212716"/>
                  </a:lnTo>
                  <a:lnTo>
                    <a:pt x="1144481" y="249540"/>
                  </a:lnTo>
                  <a:lnTo>
                    <a:pt x="1115513" y="285334"/>
                  </a:lnTo>
                  <a:lnTo>
                    <a:pt x="1082636" y="319816"/>
                  </a:lnTo>
                  <a:lnTo>
                    <a:pt x="1046098" y="352705"/>
                  </a:lnTo>
                  <a:lnTo>
                    <a:pt x="1006147" y="383718"/>
                  </a:lnTo>
                  <a:lnTo>
                    <a:pt x="963031" y="412574"/>
                  </a:lnTo>
                  <a:lnTo>
                    <a:pt x="916998" y="438991"/>
                  </a:lnTo>
                  <a:lnTo>
                    <a:pt x="868297" y="462686"/>
                  </a:lnTo>
                  <a:lnTo>
                    <a:pt x="607735" y="578696"/>
                  </a:lnTo>
                  <a:lnTo>
                    <a:pt x="555561" y="599773"/>
                  </a:lnTo>
                  <a:lnTo>
                    <a:pt x="503446" y="616671"/>
                  </a:lnTo>
                  <a:lnTo>
                    <a:pt x="451760" y="629447"/>
                  </a:lnTo>
                  <a:lnTo>
                    <a:pt x="400875" y="638160"/>
                  </a:lnTo>
                  <a:lnTo>
                    <a:pt x="351162" y="642869"/>
                  </a:lnTo>
                  <a:lnTo>
                    <a:pt x="302990" y="643632"/>
                  </a:lnTo>
                  <a:lnTo>
                    <a:pt x="256731" y="640508"/>
                  </a:lnTo>
                  <a:lnTo>
                    <a:pt x="212755" y="633556"/>
                  </a:lnTo>
                  <a:lnTo>
                    <a:pt x="171433" y="622834"/>
                  </a:lnTo>
                  <a:lnTo>
                    <a:pt x="133136" y="608400"/>
                  </a:lnTo>
                  <a:lnTo>
                    <a:pt x="98235" y="590314"/>
                  </a:lnTo>
                  <a:lnTo>
                    <a:pt x="40102" y="543418"/>
                  </a:lnTo>
                  <a:lnTo>
                    <a:pt x="0" y="482615"/>
                  </a:lnTo>
                  <a:lnTo>
                    <a:pt x="260561" y="366606"/>
                  </a:lnTo>
                  <a:lnTo>
                    <a:pt x="278173" y="398716"/>
                  </a:lnTo>
                  <a:lnTo>
                    <a:pt x="300663" y="427409"/>
                  </a:lnTo>
                  <a:lnTo>
                    <a:pt x="358796" y="474305"/>
                  </a:lnTo>
                  <a:lnTo>
                    <a:pt x="393697" y="492391"/>
                  </a:lnTo>
                  <a:lnTo>
                    <a:pt x="431994" y="506824"/>
                  </a:lnTo>
                  <a:lnTo>
                    <a:pt x="473316" y="517547"/>
                  </a:lnTo>
                  <a:lnTo>
                    <a:pt x="517292" y="524499"/>
                  </a:lnTo>
                  <a:lnTo>
                    <a:pt x="563551" y="527623"/>
                  </a:lnTo>
                  <a:lnTo>
                    <a:pt x="611723" y="526860"/>
                  </a:lnTo>
                  <a:lnTo>
                    <a:pt x="661437" y="522151"/>
                  </a:lnTo>
                  <a:lnTo>
                    <a:pt x="712322" y="513438"/>
                  </a:lnTo>
                  <a:lnTo>
                    <a:pt x="764007" y="500662"/>
                  </a:lnTo>
                  <a:lnTo>
                    <a:pt x="816122" y="483764"/>
                  </a:lnTo>
                  <a:lnTo>
                    <a:pt x="868296" y="462686"/>
                  </a:lnTo>
                </a:path>
              </a:pathLst>
            </a:custGeom>
            <a:ln w="6349">
              <a:solidFill>
                <a:srgbClr val="000000"/>
              </a:solidFill>
            </a:ln>
          </p:spPr>
          <p:txBody>
            <a:bodyPr wrap="square" lIns="0" tIns="0" rIns="0" bIns="0" rtlCol="0"/>
            <a:lstStyle/>
            <a:p/>
          </p:txBody>
        </p:sp>
        <p:sp>
          <p:nvSpPr>
            <p:cNvPr id="19" name="object 19"/>
            <p:cNvSpPr/>
            <p:nvPr/>
          </p:nvSpPr>
          <p:spPr>
            <a:xfrm>
              <a:off x="7429498" y="3987799"/>
              <a:ext cx="1244600" cy="1066800"/>
            </a:xfrm>
            <a:custGeom>
              <a:rect l="l" t="t" r="r" b="b"/>
              <a:pathLst>
                <a:path w="1244600" h="1066800">
                  <a:moveTo>
                    <a:pt x="622300" y="0"/>
                  </a:moveTo>
                  <a:close/>
                </a:path>
                <a:path w="1244600" h="1066800">
                  <a:moveTo>
                    <a:pt x="1244599" y="533400"/>
                  </a:moveTo>
                  <a:lnTo>
                    <a:pt x="0" y="533400"/>
                  </a:lnTo>
                  <a:lnTo>
                    <a:pt x="2063" y="489652"/>
                  </a:lnTo>
                  <a:lnTo>
                    <a:pt x="8145" y="446879"/>
                  </a:lnTo>
                  <a:lnTo>
                    <a:pt x="18086" y="405217"/>
                  </a:lnTo>
                  <a:lnTo>
                    <a:pt x="31726" y="364803"/>
                  </a:lnTo>
                  <a:lnTo>
                    <a:pt x="48904" y="325776"/>
                  </a:lnTo>
                  <a:lnTo>
                    <a:pt x="69461" y="288271"/>
                  </a:lnTo>
                  <a:lnTo>
                    <a:pt x="93236" y="252427"/>
                  </a:lnTo>
                  <a:lnTo>
                    <a:pt x="120069" y="218380"/>
                  </a:lnTo>
                  <a:lnTo>
                    <a:pt x="149800" y="186268"/>
                  </a:lnTo>
                  <a:lnTo>
                    <a:pt x="182269" y="156228"/>
                  </a:lnTo>
                  <a:lnTo>
                    <a:pt x="217315" y="128398"/>
                  </a:lnTo>
                  <a:lnTo>
                    <a:pt x="254779" y="102914"/>
                  </a:lnTo>
                  <a:lnTo>
                    <a:pt x="294501" y="79915"/>
                  </a:lnTo>
                  <a:lnTo>
                    <a:pt x="336319" y="59536"/>
                  </a:lnTo>
                  <a:lnTo>
                    <a:pt x="380075" y="41916"/>
                  </a:lnTo>
                  <a:lnTo>
                    <a:pt x="425607" y="27192"/>
                  </a:lnTo>
                  <a:lnTo>
                    <a:pt x="472756" y="15501"/>
                  </a:lnTo>
                  <a:lnTo>
                    <a:pt x="521362" y="6981"/>
                  </a:lnTo>
                  <a:lnTo>
                    <a:pt x="571265" y="1768"/>
                  </a:lnTo>
                  <a:lnTo>
                    <a:pt x="622300" y="0"/>
                  </a:lnTo>
                  <a:lnTo>
                    <a:pt x="673339" y="1768"/>
                  </a:lnTo>
                  <a:lnTo>
                    <a:pt x="723241" y="6981"/>
                  </a:lnTo>
                  <a:lnTo>
                    <a:pt x="771847" y="15502"/>
                  </a:lnTo>
                  <a:lnTo>
                    <a:pt x="818996" y="27193"/>
                  </a:lnTo>
                  <a:lnTo>
                    <a:pt x="864528" y="41917"/>
                  </a:lnTo>
                  <a:lnTo>
                    <a:pt x="908283" y="59537"/>
                  </a:lnTo>
                  <a:lnTo>
                    <a:pt x="950102" y="79915"/>
                  </a:lnTo>
                  <a:lnTo>
                    <a:pt x="989823" y="102915"/>
                  </a:lnTo>
                  <a:lnTo>
                    <a:pt x="1027287" y="128399"/>
                  </a:lnTo>
                  <a:lnTo>
                    <a:pt x="1062333" y="156229"/>
                  </a:lnTo>
                  <a:lnTo>
                    <a:pt x="1094802" y="186269"/>
                  </a:lnTo>
                  <a:lnTo>
                    <a:pt x="1124532" y="218381"/>
                  </a:lnTo>
                  <a:lnTo>
                    <a:pt x="1151365" y="252428"/>
                  </a:lnTo>
                  <a:lnTo>
                    <a:pt x="1175140" y="288272"/>
                  </a:lnTo>
                  <a:lnTo>
                    <a:pt x="1195697" y="325777"/>
                  </a:lnTo>
                  <a:lnTo>
                    <a:pt x="1212875" y="364804"/>
                  </a:lnTo>
                  <a:lnTo>
                    <a:pt x="1226514" y="405218"/>
                  </a:lnTo>
                  <a:lnTo>
                    <a:pt x="1236455" y="446880"/>
                  </a:lnTo>
                  <a:lnTo>
                    <a:pt x="1242537" y="489653"/>
                  </a:lnTo>
                  <a:lnTo>
                    <a:pt x="1244599" y="533400"/>
                  </a:lnTo>
                  <a:close/>
                </a:path>
                <a:path w="1244600" h="1066800">
                  <a:moveTo>
                    <a:pt x="622300" y="1066799"/>
                  </a:moveTo>
                  <a:lnTo>
                    <a:pt x="571261" y="1065031"/>
                  </a:lnTo>
                  <a:lnTo>
                    <a:pt x="521359" y="1059818"/>
                  </a:lnTo>
                  <a:lnTo>
                    <a:pt x="472754" y="1051297"/>
                  </a:lnTo>
                  <a:lnTo>
                    <a:pt x="425605" y="1039606"/>
                  </a:lnTo>
                  <a:lnTo>
                    <a:pt x="380072" y="1024882"/>
                  </a:lnTo>
                  <a:lnTo>
                    <a:pt x="336317" y="1007262"/>
                  </a:lnTo>
                  <a:lnTo>
                    <a:pt x="294498" y="986883"/>
                  </a:lnTo>
                  <a:lnTo>
                    <a:pt x="254777" y="963884"/>
                  </a:lnTo>
                  <a:lnTo>
                    <a:pt x="217313" y="938400"/>
                  </a:lnTo>
                  <a:lnTo>
                    <a:pt x="182267" y="910570"/>
                  </a:lnTo>
                  <a:lnTo>
                    <a:pt x="149798" y="880530"/>
                  </a:lnTo>
                  <a:lnTo>
                    <a:pt x="120067" y="848418"/>
                  </a:lnTo>
                  <a:lnTo>
                    <a:pt x="93234" y="814371"/>
                  </a:lnTo>
                  <a:lnTo>
                    <a:pt x="69459" y="778527"/>
                  </a:lnTo>
                  <a:lnTo>
                    <a:pt x="48903" y="741022"/>
                  </a:lnTo>
                  <a:lnTo>
                    <a:pt x="31725" y="701995"/>
                  </a:lnTo>
                  <a:lnTo>
                    <a:pt x="18085" y="661581"/>
                  </a:lnTo>
                  <a:lnTo>
                    <a:pt x="8144" y="619919"/>
                  </a:lnTo>
                  <a:lnTo>
                    <a:pt x="2062" y="577146"/>
                  </a:lnTo>
                  <a:lnTo>
                    <a:pt x="0" y="533399"/>
                  </a:lnTo>
                  <a:lnTo>
                    <a:pt x="1244599" y="533400"/>
                  </a:lnTo>
                  <a:lnTo>
                    <a:pt x="1242536" y="577146"/>
                  </a:lnTo>
                  <a:lnTo>
                    <a:pt x="1236454" y="619919"/>
                  </a:lnTo>
                  <a:lnTo>
                    <a:pt x="1226513" y="661581"/>
                  </a:lnTo>
                  <a:lnTo>
                    <a:pt x="1212874" y="701995"/>
                  </a:lnTo>
                  <a:lnTo>
                    <a:pt x="1195695" y="741022"/>
                  </a:lnTo>
                  <a:lnTo>
                    <a:pt x="1175139" y="778527"/>
                  </a:lnTo>
                  <a:lnTo>
                    <a:pt x="1151364" y="814371"/>
                  </a:lnTo>
                  <a:lnTo>
                    <a:pt x="1124531" y="848418"/>
                  </a:lnTo>
                  <a:lnTo>
                    <a:pt x="1094800" y="880530"/>
                  </a:lnTo>
                  <a:lnTo>
                    <a:pt x="1062332" y="910570"/>
                  </a:lnTo>
                  <a:lnTo>
                    <a:pt x="1027285" y="938400"/>
                  </a:lnTo>
                  <a:lnTo>
                    <a:pt x="989822" y="963884"/>
                  </a:lnTo>
                  <a:lnTo>
                    <a:pt x="950100" y="986884"/>
                  </a:lnTo>
                  <a:lnTo>
                    <a:pt x="908282" y="1007262"/>
                  </a:lnTo>
                  <a:lnTo>
                    <a:pt x="864527" y="1024882"/>
                  </a:lnTo>
                  <a:lnTo>
                    <a:pt x="818994" y="1039606"/>
                  </a:lnTo>
                  <a:lnTo>
                    <a:pt x="771845" y="1051297"/>
                  </a:lnTo>
                  <a:lnTo>
                    <a:pt x="723240" y="1059818"/>
                  </a:lnTo>
                  <a:lnTo>
                    <a:pt x="673338" y="1065031"/>
                  </a:lnTo>
                  <a:lnTo>
                    <a:pt x="622300" y="1066799"/>
                  </a:lnTo>
                  <a:close/>
                </a:path>
              </a:pathLst>
            </a:custGeom>
            <a:solidFill>
              <a:srgbClr val="AAAAAA"/>
            </a:solidFill>
          </p:spPr>
          <p:txBody>
            <a:bodyPr wrap="square" lIns="0" tIns="0" rIns="0" bIns="0" rtlCol="0"/>
            <a:lstStyle/>
            <a:p/>
          </p:txBody>
        </p:sp>
      </p:grpSp>
      <p:sp>
        <p:nvSpPr>
          <p:cNvPr id="20" name="object 20"/>
          <p:cNvSpPr txBox="1"/>
          <p:nvPr/>
        </p:nvSpPr>
        <p:spPr>
          <a:xfrm>
            <a:off x="7689850" y="4345225"/>
            <a:ext cx="723900" cy="360680"/>
          </a:xfrm>
          <a:prstGeom prst="rect">
            <a:avLst/>
          </a:prstGeom>
        </p:spPr>
        <p:txBody>
          <a:bodyPr vert="horz" wrap="square" lIns="0" tIns="12700" rIns="0" bIns="0" rtlCol="0">
            <a:spAutoFit/>
          </a:bodyPr>
          <a:lstStyle/>
          <a:p>
            <a:pPr marL="82550" marR="5080" indent="-69850">
              <a:lnSpc>
                <a:spcPct val="100000"/>
              </a:lnSpc>
              <a:spcBef>
                <a:spcPts val="100"/>
              </a:spcBef>
            </a:pPr>
            <a:r>
              <a:rPr sz="1100" b="1" spc="-10">
                <a:latin typeface="Microsoft JhengHei"/>
                <a:cs typeface="Microsoft JhengHei"/>
              </a:rPr>
              <a:t>第三方公共</a:t>
            </a:r>
            <a:r>
              <a:rPr sz="1100" b="1" spc="-15">
                <a:latin typeface="Microsoft JhengHei"/>
                <a:cs typeface="Microsoft JhengHei"/>
              </a:rPr>
              <a:t>物流平台</a:t>
            </a:r>
            <a:endParaRPr sz="1100">
              <a:latin typeface="Microsoft JhengHei"/>
              <a:cs typeface="Microsoft JhengHei"/>
            </a:endParaRPr>
          </a:p>
        </p:txBody>
      </p:sp>
      <p:sp>
        <p:nvSpPr>
          <p:cNvPr id="21" name="object 21"/>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12</a:t>
            </a:fld>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7928609" cy="452120"/>
          </a:xfrm>
          <a:prstGeom prst="rect">
            <a:avLst/>
          </a:prstGeom>
        </p:spPr>
        <p:txBody>
          <a:bodyPr vert="horz" wrap="square" lIns="0" tIns="12700" rIns="0" bIns="0" rtlCol="0">
            <a:spAutoFit/>
          </a:bodyPr>
          <a:lstStyle/>
          <a:p>
            <a:pPr marL="12700">
              <a:lnSpc>
                <a:spcPct val="100000"/>
              </a:lnSpc>
              <a:spcBef>
                <a:spcPts val="100"/>
              </a:spcBef>
            </a:pPr>
            <a:r>
              <a:rPr>
                <a:latin typeface="Arial"/>
                <a:cs typeface="Arial"/>
              </a:rPr>
              <a:t>“1234”</a:t>
            </a:r>
            <a:r>
              <a:rPr spc="-5"/>
              <a:t>服务模式和业务外包是海尔服务战略的最大</a:t>
            </a:r>
          </a:p>
        </p:txBody>
      </p:sp>
      <p:sp>
        <p:nvSpPr>
          <p:cNvPr id="3" name="object 3"/>
          <p:cNvSpPr txBox="1"/>
          <p:nvPr/>
        </p:nvSpPr>
        <p:spPr>
          <a:xfrm>
            <a:off x="623887" y="1217567"/>
            <a:ext cx="736600" cy="452120"/>
          </a:xfrm>
          <a:prstGeom prst="rect">
            <a:avLst/>
          </a:prstGeom>
        </p:spPr>
        <p:txBody>
          <a:bodyPr vert="horz" wrap="square" lIns="0" tIns="12700" rIns="0" bIns="0" rtlCol="0">
            <a:spAutoFit/>
          </a:bodyPr>
          <a:lstStyle/>
          <a:p>
            <a:pPr marL="12700">
              <a:lnSpc>
                <a:spcPct val="100000"/>
              </a:lnSpc>
              <a:spcBef>
                <a:spcPts val="100"/>
              </a:spcBef>
            </a:pPr>
            <a:r>
              <a:rPr sz="2800" b="1" spc="-25">
                <a:latin typeface="Microsoft JhengHei"/>
                <a:cs typeface="Microsoft JhengHei"/>
              </a:rPr>
              <a:t>特点</a:t>
            </a:r>
            <a:endParaRPr sz="2800">
              <a:latin typeface="Microsoft JhengHei"/>
              <a:cs typeface="Microsoft JhengHei"/>
            </a:endParaRPr>
          </a:p>
        </p:txBody>
      </p:sp>
      <p:sp>
        <p:nvSpPr>
          <p:cNvPr id="4" name="object 4"/>
          <p:cNvSpPr txBox="1"/>
          <p:nvPr/>
        </p:nvSpPr>
        <p:spPr>
          <a:xfrm>
            <a:off x="725487" y="3326606"/>
            <a:ext cx="1866900" cy="482600"/>
          </a:xfrm>
          <a:prstGeom prst="rect">
            <a:avLst/>
          </a:prstGeom>
        </p:spPr>
        <p:txBody>
          <a:bodyPr vert="horz" wrap="square" lIns="0" tIns="12700" rIns="0" bIns="0" rtlCol="0">
            <a:spAutoFit/>
          </a:bodyPr>
          <a:lstStyle/>
          <a:p>
            <a:pPr marL="202565" marR="5080" indent="-190500">
              <a:lnSpc>
                <a:spcPct val="100000"/>
              </a:lnSpc>
              <a:spcBef>
                <a:spcPts val="100"/>
              </a:spcBef>
              <a:buSzPct val="105000"/>
              <a:buFont typeface="Arial"/>
              <a:buChar char="•"/>
              <a:tabLst>
                <a:tab pos="202565"/>
                <a:tab pos="203200"/>
              </a:tabLst>
            </a:pPr>
            <a:r>
              <a:rPr sz="1000" spc="-5">
                <a:latin typeface="宋体"/>
                <a:cs typeface="宋体"/>
              </a:rPr>
              <a:t>服务是海尔的核心竞争力之一</a:t>
            </a:r>
            <a:r>
              <a:rPr sz="1000">
                <a:latin typeface="宋体"/>
                <a:cs typeface="宋体"/>
              </a:rPr>
              <a:t>一</a:t>
            </a:r>
            <a:r>
              <a:rPr sz="1000" spc="-10">
                <a:latin typeface="Arial"/>
                <a:cs typeface="Arial"/>
              </a:rPr>
              <a:t>,</a:t>
            </a:r>
            <a:r>
              <a:rPr sz="1000" spc="-5">
                <a:latin typeface="宋体"/>
                <a:cs typeface="宋体"/>
              </a:rPr>
              <a:t>在整体战略中具有最高优</a:t>
            </a:r>
            <a:r>
              <a:rPr sz="1000" spc="-25">
                <a:latin typeface="宋体"/>
                <a:cs typeface="宋体"/>
              </a:rPr>
              <a:t>先级</a:t>
            </a:r>
            <a:endParaRPr sz="1000">
              <a:latin typeface="宋体"/>
              <a:cs typeface="宋体"/>
            </a:endParaRPr>
          </a:p>
        </p:txBody>
      </p:sp>
      <p:sp>
        <p:nvSpPr>
          <p:cNvPr id="5" name="object 5"/>
          <p:cNvSpPr txBox="1"/>
          <p:nvPr/>
        </p:nvSpPr>
        <p:spPr>
          <a:xfrm>
            <a:off x="725487" y="3875246"/>
            <a:ext cx="977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10">
                <a:latin typeface="宋体"/>
                <a:cs typeface="宋体"/>
              </a:rPr>
              <a:t>服务战略选择</a:t>
            </a:r>
            <a:endParaRPr sz="1000">
              <a:latin typeface="宋体"/>
              <a:cs typeface="宋体"/>
            </a:endParaRPr>
          </a:p>
        </p:txBody>
      </p:sp>
      <p:sp>
        <p:nvSpPr>
          <p:cNvPr id="6" name="object 6"/>
          <p:cNvSpPr txBox="1"/>
          <p:nvPr/>
        </p:nvSpPr>
        <p:spPr>
          <a:xfrm>
            <a:off x="725487" y="4035145"/>
            <a:ext cx="1835150" cy="621665"/>
          </a:xfrm>
          <a:prstGeom prst="rect">
            <a:avLst/>
          </a:prstGeom>
        </p:spPr>
        <p:txBody>
          <a:bodyPr vert="horz" wrap="square" lIns="0" tIns="29209" rIns="0" bIns="0" rtlCol="0">
            <a:spAutoFit/>
          </a:bodyPr>
          <a:lstStyle/>
          <a:p>
            <a:pPr marL="584200" indent="-191135">
              <a:lnSpc>
                <a:spcPct val="100000"/>
              </a:lnSpc>
              <a:spcBef>
                <a:spcPts val="229"/>
              </a:spcBef>
              <a:buSzPct val="105000"/>
              <a:buFont typeface="Arial"/>
              <a:buChar char="–"/>
              <a:tabLst>
                <a:tab pos="584200"/>
              </a:tabLst>
            </a:pPr>
            <a:r>
              <a:rPr sz="1000" spc="-10">
                <a:latin typeface="宋体"/>
                <a:cs typeface="宋体"/>
              </a:rPr>
              <a:t>差异化战略</a:t>
            </a:r>
            <a:endParaRPr sz="1000">
              <a:latin typeface="宋体"/>
              <a:cs typeface="宋体"/>
            </a:endParaRPr>
          </a:p>
          <a:p>
            <a:pPr marL="584200" indent="-191135">
              <a:lnSpc>
                <a:spcPct val="100000"/>
              </a:lnSpc>
              <a:spcBef>
                <a:spcPts val="180"/>
              </a:spcBef>
              <a:buSzPct val="105000"/>
              <a:buFont typeface="Arial"/>
              <a:buChar char="–"/>
              <a:tabLst>
                <a:tab pos="584200"/>
              </a:tabLst>
            </a:pPr>
            <a:r>
              <a:rPr sz="1000" spc="-15">
                <a:latin typeface="宋体"/>
                <a:cs typeface="宋体"/>
              </a:rPr>
              <a:t>领先战略</a:t>
            </a:r>
            <a:endParaRPr sz="1000">
              <a:latin typeface="宋体"/>
              <a:cs typeface="宋体"/>
            </a:endParaRPr>
          </a:p>
          <a:p>
            <a:pPr marL="202565" indent="-189865">
              <a:lnSpc>
                <a:spcPct val="100000"/>
              </a:lnSpc>
              <a:spcBef>
                <a:spcPts val="650"/>
              </a:spcBef>
              <a:buSzPct val="105000"/>
              <a:buFont typeface="Arial"/>
              <a:buChar char="•"/>
              <a:tabLst>
                <a:tab pos="202565"/>
                <a:tab pos="203200"/>
              </a:tabLst>
            </a:pPr>
            <a:r>
              <a:rPr sz="1000">
                <a:latin typeface="宋体"/>
                <a:cs typeface="宋体"/>
              </a:rPr>
              <a:t>服务战略目标</a:t>
            </a:r>
            <a:r>
              <a:rPr sz="1000" spc="15">
                <a:latin typeface="Arial"/>
                <a:cs typeface="Arial"/>
              </a:rPr>
              <a:t>: </a:t>
            </a:r>
            <a:r>
              <a:rPr sz="1000" spc="-20">
                <a:latin typeface="Arial"/>
                <a:cs typeface="Arial"/>
              </a:rPr>
              <a:t>1234</a:t>
            </a:r>
            <a:r>
              <a:rPr sz="1000" spc="-15">
                <a:latin typeface="宋体"/>
                <a:cs typeface="宋体"/>
              </a:rPr>
              <a:t>服务模式</a:t>
            </a:r>
            <a:endParaRPr sz="1000">
              <a:latin typeface="宋体"/>
              <a:cs typeface="宋体"/>
            </a:endParaRPr>
          </a:p>
        </p:txBody>
      </p:sp>
      <p:sp>
        <p:nvSpPr>
          <p:cNvPr id="7" name="object 7"/>
          <p:cNvSpPr txBox="1"/>
          <p:nvPr/>
        </p:nvSpPr>
        <p:spPr>
          <a:xfrm>
            <a:off x="1106487" y="4640172"/>
            <a:ext cx="1590675" cy="1607820"/>
          </a:xfrm>
          <a:prstGeom prst="rect">
            <a:avLst/>
          </a:prstGeom>
        </p:spPr>
        <p:txBody>
          <a:bodyPr vert="horz" wrap="square" lIns="0" tIns="86995" rIns="0" bIns="0" rtlCol="0">
            <a:spAutoFit/>
          </a:bodyPr>
          <a:lstStyle/>
          <a:p>
            <a:pPr marL="203200" indent="-190500">
              <a:lnSpc>
                <a:spcPct val="100000"/>
              </a:lnSpc>
              <a:spcBef>
                <a:spcPts val="685"/>
              </a:spcBef>
              <a:buSzPct val="105000"/>
              <a:buFont typeface="Arial"/>
              <a:buChar char="–"/>
              <a:tabLst>
                <a:tab pos="203200"/>
              </a:tabLst>
            </a:pPr>
            <a:r>
              <a:rPr sz="1000">
                <a:latin typeface="宋体"/>
                <a:cs typeface="宋体"/>
              </a:rPr>
              <a:t>一个结果</a:t>
            </a:r>
            <a:r>
              <a:rPr sz="1000" spc="-10">
                <a:latin typeface="Arial"/>
                <a:cs typeface="Arial"/>
              </a:rPr>
              <a:t>:</a:t>
            </a:r>
            <a:r>
              <a:rPr sz="1000" spc="-15">
                <a:latin typeface="宋体"/>
                <a:cs typeface="宋体"/>
              </a:rPr>
              <a:t>服务圆满</a:t>
            </a:r>
            <a:endParaRPr sz="1000">
              <a:latin typeface="宋体"/>
              <a:cs typeface="宋体"/>
            </a:endParaRPr>
          </a:p>
          <a:p>
            <a:pPr marL="203200" marR="167005" indent="-190500">
              <a:lnSpc>
                <a:spcPct val="103899"/>
              </a:lnSpc>
              <a:spcBef>
                <a:spcPts val="610"/>
              </a:spcBef>
              <a:buSzPct val="105000"/>
              <a:buFont typeface="Arial"/>
              <a:buChar char="–"/>
              <a:tabLst>
                <a:tab pos="203200"/>
              </a:tabLst>
            </a:pPr>
            <a:r>
              <a:rPr sz="1000">
                <a:latin typeface="宋体"/>
                <a:cs typeface="宋体"/>
              </a:rPr>
              <a:t>两个理念</a:t>
            </a:r>
            <a:r>
              <a:rPr sz="1000" spc="-10">
                <a:latin typeface="Arial"/>
                <a:cs typeface="Arial"/>
              </a:rPr>
              <a:t>:</a:t>
            </a:r>
            <a:r>
              <a:rPr sz="1000">
                <a:latin typeface="宋体"/>
                <a:cs typeface="宋体"/>
              </a:rPr>
              <a:t>烦恼到零</a:t>
            </a:r>
            <a:r>
              <a:rPr sz="1000" spc="-10">
                <a:latin typeface="Arial"/>
                <a:cs typeface="Arial"/>
              </a:rPr>
              <a:t>,</a:t>
            </a:r>
            <a:r>
              <a:rPr sz="1000" spc="-50">
                <a:latin typeface="宋体"/>
                <a:cs typeface="宋体"/>
              </a:rPr>
              <a:t>真</a:t>
            </a:r>
            <a:r>
              <a:rPr sz="1000" spc="-15">
                <a:latin typeface="宋体"/>
                <a:cs typeface="宋体"/>
              </a:rPr>
              <a:t>诚到永远</a:t>
            </a:r>
            <a:endParaRPr sz="1000">
              <a:latin typeface="宋体"/>
              <a:cs typeface="宋体"/>
            </a:endParaRPr>
          </a:p>
          <a:p>
            <a:pPr marL="203200" indent="-190500">
              <a:lnSpc>
                <a:spcPct val="100000"/>
              </a:lnSpc>
              <a:spcBef>
                <a:spcPts val="615"/>
              </a:spcBef>
              <a:buSzPct val="105000"/>
              <a:buFont typeface="Arial"/>
              <a:buChar char="–"/>
              <a:tabLst>
                <a:tab pos="203200"/>
              </a:tabLst>
            </a:pPr>
            <a:r>
              <a:rPr sz="1000">
                <a:latin typeface="宋体"/>
                <a:cs typeface="宋体"/>
              </a:rPr>
              <a:t>三个控制</a:t>
            </a:r>
            <a:r>
              <a:rPr sz="1000" spc="-10">
                <a:latin typeface="Arial"/>
                <a:cs typeface="Arial"/>
              </a:rPr>
              <a:t>:3</a:t>
            </a:r>
            <a:r>
              <a:rPr sz="1000">
                <a:latin typeface="宋体"/>
                <a:cs typeface="宋体"/>
              </a:rPr>
              <a:t>个</a:t>
            </a:r>
            <a:r>
              <a:rPr sz="1000" spc="-20">
                <a:latin typeface="Arial"/>
                <a:cs typeface="Arial"/>
              </a:rPr>
              <a:t>10PPM</a:t>
            </a:r>
            <a:endParaRPr sz="1000">
              <a:latin typeface="Arial"/>
              <a:cs typeface="Arial"/>
            </a:endParaRPr>
          </a:p>
          <a:p>
            <a:pPr marL="203200" indent="-190500">
              <a:lnSpc>
                <a:spcPts val="1255"/>
              </a:lnSpc>
              <a:spcBef>
                <a:spcPts val="660"/>
              </a:spcBef>
              <a:buSzPct val="105000"/>
              <a:buFont typeface="Arial"/>
              <a:buChar char="–"/>
              <a:tabLst>
                <a:tab pos="203200"/>
              </a:tabLst>
            </a:pPr>
            <a:r>
              <a:rPr sz="1000">
                <a:latin typeface="宋体"/>
                <a:cs typeface="宋体"/>
              </a:rPr>
              <a:t>四个不漏</a:t>
            </a:r>
            <a:r>
              <a:rPr sz="1000" spc="-10">
                <a:latin typeface="Arial"/>
                <a:cs typeface="Arial"/>
              </a:rPr>
              <a:t>:</a:t>
            </a:r>
            <a:r>
              <a:rPr sz="1000" spc="-10">
                <a:latin typeface="宋体"/>
                <a:cs typeface="宋体"/>
              </a:rPr>
              <a:t>记录用户问</a:t>
            </a:r>
            <a:endParaRPr sz="1000">
              <a:latin typeface="宋体"/>
              <a:cs typeface="宋体"/>
            </a:endParaRPr>
          </a:p>
          <a:p>
            <a:pPr marL="203200" marR="5080">
              <a:lnSpc>
                <a:spcPts val="1200"/>
              </a:lnSpc>
              <a:spcBef>
                <a:spcPts val="35"/>
              </a:spcBef>
            </a:pPr>
            <a:r>
              <a:rPr sz="1000">
                <a:latin typeface="宋体"/>
                <a:cs typeface="宋体"/>
              </a:rPr>
              <a:t>题</a:t>
            </a:r>
            <a:r>
              <a:rPr sz="1000" spc="-35">
                <a:latin typeface="Arial"/>
                <a:cs typeface="Arial"/>
              </a:rPr>
              <a:t>, </a:t>
            </a:r>
            <a:r>
              <a:rPr sz="1000">
                <a:latin typeface="宋体"/>
                <a:cs typeface="宋体"/>
              </a:rPr>
              <a:t>处理用户问题</a:t>
            </a:r>
            <a:r>
              <a:rPr sz="1000" spc="-10">
                <a:latin typeface="Arial"/>
                <a:cs typeface="Arial"/>
              </a:rPr>
              <a:t>,</a:t>
            </a:r>
            <a:r>
              <a:rPr sz="1000" spc="-20">
                <a:latin typeface="宋体"/>
                <a:cs typeface="宋体"/>
              </a:rPr>
              <a:t>复审处</a:t>
            </a:r>
            <a:r>
              <a:rPr sz="1000">
                <a:latin typeface="宋体"/>
                <a:cs typeface="宋体"/>
              </a:rPr>
              <a:t>处理结果</a:t>
            </a:r>
            <a:r>
              <a:rPr sz="1000" spc="-10">
                <a:latin typeface="Arial"/>
                <a:cs typeface="Arial"/>
              </a:rPr>
              <a:t>,</a:t>
            </a:r>
            <a:r>
              <a:rPr sz="1000" spc="-10">
                <a:latin typeface="宋体"/>
                <a:cs typeface="宋体"/>
              </a:rPr>
              <a:t>反馈与追究</a:t>
            </a:r>
            <a:endParaRPr sz="1000">
              <a:latin typeface="宋体"/>
              <a:cs typeface="宋体"/>
            </a:endParaRPr>
          </a:p>
          <a:p>
            <a:pPr marL="203200">
              <a:lnSpc>
                <a:spcPct val="100000"/>
              </a:lnSpc>
              <a:spcBef>
                <a:spcPts val="15"/>
              </a:spcBef>
            </a:pPr>
            <a:r>
              <a:rPr sz="1000" spc="-25">
                <a:latin typeface="宋体"/>
                <a:cs typeface="宋体"/>
              </a:rPr>
              <a:t>责任</a:t>
            </a:r>
            <a:endParaRPr sz="1000">
              <a:latin typeface="宋体"/>
              <a:cs typeface="宋体"/>
            </a:endParaRPr>
          </a:p>
        </p:txBody>
      </p:sp>
      <p:sp>
        <p:nvSpPr>
          <p:cNvPr id="8" name="object 8"/>
          <p:cNvSpPr/>
          <p:nvPr/>
        </p:nvSpPr>
        <p:spPr>
          <a:xfrm>
            <a:off x="636587" y="2994024"/>
            <a:ext cx="4097654" cy="3589654"/>
          </a:xfrm>
          <a:custGeom>
            <a:rect l="l" t="t" r="r" b="b"/>
            <a:pathLst>
              <a:path w="4097654" h="3589654">
                <a:moveTo>
                  <a:pt x="0" y="0"/>
                </a:moveTo>
                <a:lnTo>
                  <a:pt x="1846914" y="0"/>
                </a:lnTo>
                <a:lnTo>
                  <a:pt x="2093911" y="1794668"/>
                </a:lnTo>
                <a:lnTo>
                  <a:pt x="1846914" y="3589337"/>
                </a:lnTo>
                <a:lnTo>
                  <a:pt x="0" y="3589337"/>
                </a:lnTo>
                <a:lnTo>
                  <a:pt x="0" y="0"/>
                </a:lnTo>
                <a:close/>
              </a:path>
              <a:path w="4097654" h="3589654">
                <a:moveTo>
                  <a:pt x="2003423" y="0"/>
                </a:moveTo>
                <a:lnTo>
                  <a:pt x="3857205" y="0"/>
                </a:lnTo>
                <a:lnTo>
                  <a:pt x="4097335" y="1794668"/>
                </a:lnTo>
                <a:lnTo>
                  <a:pt x="3857205" y="3589337"/>
                </a:lnTo>
                <a:lnTo>
                  <a:pt x="2003423" y="3589337"/>
                </a:lnTo>
                <a:lnTo>
                  <a:pt x="2243553" y="1794668"/>
                </a:lnTo>
                <a:lnTo>
                  <a:pt x="2003423" y="0"/>
                </a:lnTo>
                <a:close/>
              </a:path>
            </a:pathLst>
          </a:custGeom>
          <a:ln w="6350">
            <a:solidFill>
              <a:srgbClr val="000000"/>
            </a:solidFill>
          </a:ln>
        </p:spPr>
        <p:txBody>
          <a:bodyPr wrap="square" lIns="0" tIns="0" rIns="0" bIns="0" rtlCol="0"/>
          <a:lstStyle/>
          <a:p/>
        </p:txBody>
      </p:sp>
      <p:sp>
        <p:nvSpPr>
          <p:cNvPr id="9" name="object 9"/>
          <p:cNvSpPr txBox="1"/>
          <p:nvPr/>
        </p:nvSpPr>
        <p:spPr>
          <a:xfrm>
            <a:off x="635000" y="2505075"/>
            <a:ext cx="1838325" cy="440055"/>
          </a:xfrm>
          <a:prstGeom prst="rect">
            <a:avLst/>
          </a:prstGeom>
          <a:solidFill>
            <a:srgbClr val="AAAAAA"/>
          </a:solidFill>
        </p:spPr>
        <p:txBody>
          <a:bodyPr vert="horz" wrap="square" lIns="0" tIns="0" rIns="0" bIns="0" rtlCol="0">
            <a:spAutoFit/>
          </a:bodyPr>
          <a:lstStyle/>
          <a:p>
            <a:pPr>
              <a:lnSpc>
                <a:spcPct val="100000"/>
              </a:lnSpc>
            </a:pPr>
            <a:endParaRPr sz="950">
              <a:latin typeface="Times New Roman"/>
              <a:cs typeface="Times New Roman"/>
            </a:endParaRPr>
          </a:p>
          <a:p>
            <a:pPr marL="1270" algn="ctr">
              <a:lnSpc>
                <a:spcPct val="100000"/>
              </a:lnSpc>
            </a:pPr>
            <a:r>
              <a:rPr sz="1200" b="1" spc="-15">
                <a:latin typeface="Microsoft JhengHei"/>
                <a:cs typeface="Microsoft JhengHei"/>
              </a:rPr>
              <a:t>战略定位</a:t>
            </a:r>
            <a:endParaRPr sz="1200">
              <a:latin typeface="Microsoft JhengHei"/>
              <a:cs typeface="Microsoft JhengHei"/>
            </a:endParaRPr>
          </a:p>
        </p:txBody>
      </p:sp>
      <p:sp>
        <p:nvSpPr>
          <p:cNvPr id="10" name="object 10"/>
          <p:cNvSpPr txBox="1"/>
          <p:nvPr/>
        </p:nvSpPr>
        <p:spPr>
          <a:xfrm>
            <a:off x="2974975" y="4538193"/>
            <a:ext cx="1612900" cy="504190"/>
          </a:xfrm>
          <a:prstGeom prst="rect">
            <a:avLst/>
          </a:prstGeom>
        </p:spPr>
        <p:txBody>
          <a:bodyPr vert="horz" wrap="square" lIns="0" tIns="93345" rIns="0" bIns="0" rtlCol="0">
            <a:spAutoFit/>
          </a:bodyPr>
          <a:lstStyle/>
          <a:p>
            <a:pPr marL="202565" indent="-189865">
              <a:lnSpc>
                <a:spcPct val="100000"/>
              </a:lnSpc>
              <a:spcBef>
                <a:spcPts val="735"/>
              </a:spcBef>
              <a:buSzPct val="105000"/>
              <a:buFont typeface="Arial"/>
              <a:buChar char="•"/>
              <a:tabLst>
                <a:tab pos="202565"/>
                <a:tab pos="203200"/>
              </a:tabLst>
            </a:pPr>
            <a:r>
              <a:rPr sz="1000" spc="-5">
                <a:latin typeface="宋体"/>
                <a:cs typeface="宋体"/>
              </a:rPr>
              <a:t>商流本部的核心部门之一</a:t>
            </a:r>
            <a:endParaRPr sz="1000">
              <a:latin typeface="宋体"/>
              <a:cs typeface="宋体"/>
            </a:endParaRPr>
          </a:p>
          <a:p>
            <a:pPr marL="202565" indent="-189865">
              <a:lnSpc>
                <a:spcPct val="100000"/>
              </a:lnSpc>
              <a:spcBef>
                <a:spcPts val="720"/>
              </a:spcBef>
              <a:buSzPct val="105000"/>
              <a:buFont typeface="Arial"/>
              <a:buChar char="•"/>
              <a:tabLst>
                <a:tab pos="202565"/>
                <a:tab pos="203200"/>
              </a:tabLst>
            </a:pPr>
            <a:r>
              <a:rPr sz="1000" spc="-5">
                <a:latin typeface="宋体"/>
                <a:cs typeface="宋体"/>
              </a:rPr>
              <a:t>以特约维修站方式外包</a:t>
            </a:r>
            <a:endParaRPr sz="1000">
              <a:latin typeface="宋体"/>
              <a:cs typeface="宋体"/>
            </a:endParaRPr>
          </a:p>
        </p:txBody>
      </p:sp>
      <p:sp>
        <p:nvSpPr>
          <p:cNvPr id="11" name="object 11"/>
          <p:cNvSpPr txBox="1"/>
          <p:nvPr/>
        </p:nvSpPr>
        <p:spPr>
          <a:xfrm>
            <a:off x="2633661" y="2505075"/>
            <a:ext cx="1838325" cy="440055"/>
          </a:xfrm>
          <a:prstGeom prst="rect">
            <a:avLst/>
          </a:prstGeom>
          <a:solidFill>
            <a:srgbClr val="AAAAAA"/>
          </a:solidFill>
        </p:spPr>
        <p:txBody>
          <a:bodyPr vert="horz" wrap="square" lIns="0" tIns="0" rIns="0" bIns="0" rtlCol="0">
            <a:spAutoFit/>
          </a:bodyPr>
          <a:lstStyle/>
          <a:p>
            <a:pPr>
              <a:lnSpc>
                <a:spcPct val="100000"/>
              </a:lnSpc>
            </a:pPr>
            <a:endParaRPr sz="950">
              <a:latin typeface="Times New Roman"/>
              <a:cs typeface="Times New Roman"/>
            </a:endParaRPr>
          </a:p>
          <a:p>
            <a:pPr algn="ctr">
              <a:lnSpc>
                <a:spcPct val="100000"/>
              </a:lnSpc>
            </a:pPr>
            <a:r>
              <a:rPr sz="1200" b="1" spc="-15">
                <a:latin typeface="Microsoft JhengHei"/>
                <a:cs typeface="Microsoft JhengHei"/>
              </a:rPr>
              <a:t>管理模式</a:t>
            </a:r>
            <a:endParaRPr sz="1200">
              <a:latin typeface="Microsoft JhengHei"/>
              <a:cs typeface="Microsoft JhengHei"/>
            </a:endParaRPr>
          </a:p>
        </p:txBody>
      </p:sp>
      <p:sp>
        <p:nvSpPr>
          <p:cNvPr id="12" name="object 12"/>
          <p:cNvSpPr/>
          <p:nvPr/>
        </p:nvSpPr>
        <p:spPr>
          <a:xfrm>
            <a:off x="4637087" y="2994024"/>
            <a:ext cx="2094230" cy="3589654"/>
          </a:xfrm>
          <a:custGeom>
            <a:rect l="l" t="t" r="r" b="b"/>
            <a:pathLst>
              <a:path w="2094229" h="3589654">
                <a:moveTo>
                  <a:pt x="0" y="0"/>
                </a:moveTo>
                <a:lnTo>
                  <a:pt x="1853782" y="0"/>
                </a:lnTo>
                <a:lnTo>
                  <a:pt x="2093912" y="1794668"/>
                </a:lnTo>
                <a:lnTo>
                  <a:pt x="1853782" y="3589337"/>
                </a:lnTo>
                <a:lnTo>
                  <a:pt x="0" y="3589337"/>
                </a:lnTo>
                <a:lnTo>
                  <a:pt x="240129" y="1794668"/>
                </a:lnTo>
                <a:lnTo>
                  <a:pt x="0" y="0"/>
                </a:lnTo>
                <a:close/>
              </a:path>
            </a:pathLst>
          </a:custGeom>
          <a:ln w="6350">
            <a:solidFill>
              <a:srgbClr val="000000"/>
            </a:solidFill>
          </a:ln>
        </p:spPr>
        <p:txBody>
          <a:bodyPr wrap="square" lIns="0" tIns="0" rIns="0" bIns="0" rtlCol="0"/>
          <a:lstStyle/>
          <a:p/>
        </p:txBody>
      </p:sp>
      <p:sp>
        <p:nvSpPr>
          <p:cNvPr id="13" name="object 13"/>
          <p:cNvSpPr txBox="1"/>
          <p:nvPr/>
        </p:nvSpPr>
        <p:spPr>
          <a:xfrm>
            <a:off x="4946650" y="4099568"/>
            <a:ext cx="1625600" cy="582930"/>
          </a:xfrm>
          <a:prstGeom prst="rect">
            <a:avLst/>
          </a:prstGeom>
        </p:spPr>
        <p:txBody>
          <a:bodyPr vert="horz" wrap="square" lIns="0" tIns="8255" rIns="0" bIns="0" rtlCol="0">
            <a:spAutoFit/>
          </a:bodyPr>
          <a:lstStyle/>
          <a:p>
            <a:pPr marL="202565" marR="5080" indent="-189865">
              <a:lnSpc>
                <a:spcPct val="122900"/>
              </a:lnSpc>
              <a:spcBef>
                <a:spcPts val="65"/>
              </a:spcBef>
              <a:buSzPct val="105000"/>
              <a:buFont typeface="Arial"/>
              <a:buChar char="•"/>
              <a:tabLst>
                <a:tab pos="202565"/>
                <a:tab pos="203200"/>
              </a:tabLst>
            </a:pPr>
            <a:r>
              <a:rPr sz="1000">
                <a:latin typeface="宋体"/>
                <a:cs typeface="宋体"/>
              </a:rPr>
              <a:t>三层结构</a:t>
            </a:r>
            <a:r>
              <a:rPr sz="1000" spc="-10">
                <a:latin typeface="Arial"/>
                <a:cs typeface="Arial"/>
              </a:rPr>
              <a:t>:</a:t>
            </a:r>
            <a:r>
              <a:rPr sz="1000">
                <a:latin typeface="宋体"/>
                <a:cs typeface="宋体"/>
              </a:rPr>
              <a:t>总部呼叫中心</a:t>
            </a:r>
            <a:r>
              <a:rPr sz="1000" spc="-50">
                <a:latin typeface="Arial"/>
                <a:cs typeface="Arial"/>
              </a:rPr>
              <a:t>, </a:t>
            </a:r>
            <a:r>
              <a:rPr sz="1000" spc="-10">
                <a:latin typeface="Arial"/>
                <a:cs typeface="Arial"/>
              </a:rPr>
              <a:t>42</a:t>
            </a:r>
            <a:r>
              <a:rPr sz="1000" spc="-5">
                <a:latin typeface="宋体"/>
                <a:cs typeface="宋体"/>
              </a:rPr>
              <a:t>区域电话中心和特约维</a:t>
            </a:r>
            <a:r>
              <a:rPr sz="1000" spc="-15">
                <a:latin typeface="宋体"/>
                <a:cs typeface="宋体"/>
              </a:rPr>
              <a:t>修站网络</a:t>
            </a:r>
            <a:endParaRPr sz="1000">
              <a:latin typeface="宋体"/>
              <a:cs typeface="宋体"/>
            </a:endParaRPr>
          </a:p>
        </p:txBody>
      </p:sp>
      <p:sp>
        <p:nvSpPr>
          <p:cNvPr id="14" name="object 14"/>
          <p:cNvSpPr txBox="1"/>
          <p:nvPr/>
        </p:nvSpPr>
        <p:spPr>
          <a:xfrm>
            <a:off x="4946650" y="4675800"/>
            <a:ext cx="1647825" cy="677545"/>
          </a:xfrm>
          <a:prstGeom prst="rect">
            <a:avLst/>
          </a:prstGeom>
        </p:spPr>
        <p:txBody>
          <a:bodyPr vert="horz" wrap="square" lIns="0" tIns="85090" rIns="0" bIns="0" rtlCol="0">
            <a:spAutoFit/>
          </a:bodyPr>
          <a:lstStyle/>
          <a:p>
            <a:pPr marL="202565" indent="-189865">
              <a:lnSpc>
                <a:spcPct val="100000"/>
              </a:lnSpc>
              <a:spcBef>
                <a:spcPts val="670"/>
              </a:spcBef>
              <a:buSzPct val="105000"/>
              <a:buFont typeface="Arial"/>
              <a:buChar char="•"/>
              <a:tabLst>
                <a:tab pos="202565"/>
                <a:tab pos="203200"/>
              </a:tabLst>
            </a:pPr>
            <a:r>
              <a:rPr sz="1000" spc="-10">
                <a:latin typeface="宋体"/>
                <a:cs typeface="宋体"/>
              </a:rPr>
              <a:t>服务网点覆盖至县级</a:t>
            </a:r>
            <a:endParaRPr sz="1000">
              <a:latin typeface="宋体"/>
              <a:cs typeface="宋体"/>
            </a:endParaRPr>
          </a:p>
          <a:p>
            <a:pPr marL="202565" marR="5080" indent="-189865">
              <a:lnSpc>
                <a:spcPct val="125800"/>
              </a:lnSpc>
              <a:spcBef>
                <a:spcPts val="340"/>
              </a:spcBef>
              <a:buSzPct val="105000"/>
              <a:buFont typeface="Arial"/>
              <a:buChar char="•"/>
              <a:tabLst>
                <a:tab pos="202565"/>
                <a:tab pos="203200"/>
              </a:tabLst>
            </a:pPr>
            <a:r>
              <a:rPr sz="1000">
                <a:latin typeface="宋体"/>
                <a:cs typeface="宋体"/>
              </a:rPr>
              <a:t>根据服务量预测与分析</a:t>
            </a:r>
            <a:r>
              <a:rPr sz="1000" spc="-10">
                <a:latin typeface="Arial"/>
                <a:cs typeface="Arial"/>
              </a:rPr>
              <a:t>,</a:t>
            </a:r>
            <a:r>
              <a:rPr sz="1000" spc="-50">
                <a:latin typeface="宋体"/>
                <a:cs typeface="宋体"/>
              </a:rPr>
              <a:t>规</a:t>
            </a:r>
            <a:r>
              <a:rPr sz="1000" spc="-10">
                <a:latin typeface="宋体"/>
                <a:cs typeface="宋体"/>
              </a:rPr>
              <a:t>划服务网点数量</a:t>
            </a:r>
            <a:endParaRPr sz="1000">
              <a:latin typeface="宋体"/>
              <a:cs typeface="宋体"/>
            </a:endParaRPr>
          </a:p>
        </p:txBody>
      </p:sp>
      <p:sp>
        <p:nvSpPr>
          <p:cNvPr id="15" name="object 15"/>
          <p:cNvSpPr txBox="1"/>
          <p:nvPr/>
        </p:nvSpPr>
        <p:spPr>
          <a:xfrm>
            <a:off x="4641850" y="2505075"/>
            <a:ext cx="1837055" cy="440055"/>
          </a:xfrm>
          <a:prstGeom prst="rect">
            <a:avLst/>
          </a:prstGeom>
          <a:solidFill>
            <a:srgbClr val="AAAAAA"/>
          </a:solidFill>
        </p:spPr>
        <p:txBody>
          <a:bodyPr vert="horz" wrap="square" lIns="0" tIns="0" rIns="0" bIns="0" rtlCol="0">
            <a:spAutoFit/>
          </a:bodyPr>
          <a:lstStyle/>
          <a:p>
            <a:pPr>
              <a:lnSpc>
                <a:spcPct val="100000"/>
              </a:lnSpc>
            </a:pPr>
            <a:endParaRPr sz="950">
              <a:latin typeface="Times New Roman"/>
              <a:cs typeface="Times New Roman"/>
            </a:endParaRPr>
          </a:p>
          <a:p>
            <a:pPr algn="ctr">
              <a:lnSpc>
                <a:spcPct val="100000"/>
              </a:lnSpc>
            </a:pPr>
            <a:r>
              <a:rPr sz="1200" b="1" spc="-15">
                <a:latin typeface="Microsoft JhengHei"/>
                <a:cs typeface="Microsoft JhengHei"/>
              </a:rPr>
              <a:t>服务网络</a:t>
            </a:r>
            <a:endParaRPr sz="1200">
              <a:latin typeface="Microsoft JhengHei"/>
              <a:cs typeface="Microsoft JhengHei"/>
            </a:endParaRPr>
          </a:p>
        </p:txBody>
      </p:sp>
      <p:grpSp>
        <p:nvGrpSpPr>
          <p:cNvPr id="16" name="object 16"/>
          <p:cNvGrpSpPr/>
          <p:nvPr/>
        </p:nvGrpSpPr>
        <p:grpSpPr>
          <a:xfrm>
            <a:off x="6629400" y="2990849"/>
            <a:ext cx="2100580" cy="3596004"/>
            <a:chOff x="6629400" y="2990849"/>
            <a:chExt cx="2100580" cy="3596004"/>
          </a:xfrm>
        </p:grpSpPr>
        <p:sp>
          <p:nvSpPr>
            <p:cNvPr id="17" name="object 17"/>
            <p:cNvSpPr/>
            <p:nvPr/>
          </p:nvSpPr>
          <p:spPr>
            <a:xfrm>
              <a:off x="6632575" y="2994024"/>
              <a:ext cx="2094230" cy="3589654"/>
            </a:xfrm>
            <a:custGeom>
              <a:rect l="l" t="t" r="r" b="b"/>
              <a:pathLst>
                <a:path w="2094229" h="3589654">
                  <a:moveTo>
                    <a:pt x="1853782" y="3589337"/>
                  </a:moveTo>
                  <a:lnTo>
                    <a:pt x="0" y="3589337"/>
                  </a:lnTo>
                  <a:lnTo>
                    <a:pt x="240129" y="1794668"/>
                  </a:lnTo>
                  <a:lnTo>
                    <a:pt x="0" y="0"/>
                  </a:lnTo>
                  <a:lnTo>
                    <a:pt x="1853782" y="0"/>
                  </a:lnTo>
                  <a:lnTo>
                    <a:pt x="2093911" y="1794668"/>
                  </a:lnTo>
                  <a:lnTo>
                    <a:pt x="1853782" y="3589337"/>
                  </a:lnTo>
                  <a:close/>
                </a:path>
              </a:pathLst>
            </a:custGeom>
            <a:solidFill>
              <a:srgbClr val="FFFFFF"/>
            </a:solidFill>
          </p:spPr>
          <p:txBody>
            <a:bodyPr wrap="square" lIns="0" tIns="0" rIns="0" bIns="0" rtlCol="0"/>
            <a:lstStyle/>
            <a:p/>
          </p:txBody>
        </p:sp>
        <p:sp>
          <p:nvSpPr>
            <p:cNvPr id="18" name="object 18"/>
            <p:cNvSpPr/>
            <p:nvPr/>
          </p:nvSpPr>
          <p:spPr>
            <a:xfrm>
              <a:off x="6632575" y="2994024"/>
              <a:ext cx="2094230" cy="3589654"/>
            </a:xfrm>
            <a:custGeom>
              <a:rect l="l" t="t" r="r" b="b"/>
              <a:pathLst>
                <a:path w="2094229" h="3589654">
                  <a:moveTo>
                    <a:pt x="0" y="0"/>
                  </a:moveTo>
                  <a:lnTo>
                    <a:pt x="1853782" y="0"/>
                  </a:lnTo>
                  <a:lnTo>
                    <a:pt x="2093911" y="1794668"/>
                  </a:lnTo>
                  <a:lnTo>
                    <a:pt x="1853782" y="3589337"/>
                  </a:lnTo>
                  <a:lnTo>
                    <a:pt x="0" y="3589337"/>
                  </a:lnTo>
                  <a:lnTo>
                    <a:pt x="240129" y="1794668"/>
                  </a:lnTo>
                  <a:lnTo>
                    <a:pt x="0" y="0"/>
                  </a:lnTo>
                  <a:close/>
                </a:path>
              </a:pathLst>
            </a:custGeom>
            <a:ln w="6350">
              <a:solidFill>
                <a:srgbClr val="000000"/>
              </a:solidFill>
            </a:ln>
          </p:spPr>
          <p:txBody>
            <a:bodyPr wrap="square" lIns="0" tIns="0" rIns="0" bIns="0" rtlCol="0"/>
            <a:lstStyle/>
            <a:p/>
          </p:txBody>
        </p:sp>
      </p:grpSp>
      <p:sp>
        <p:nvSpPr>
          <p:cNvPr id="19" name="object 19"/>
          <p:cNvSpPr txBox="1"/>
          <p:nvPr/>
        </p:nvSpPr>
        <p:spPr>
          <a:xfrm>
            <a:off x="6865938" y="3508456"/>
            <a:ext cx="977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10">
                <a:latin typeface="宋体"/>
                <a:cs typeface="宋体"/>
              </a:rPr>
              <a:t>服务系统定位</a:t>
            </a:r>
            <a:endParaRPr sz="1000">
              <a:latin typeface="宋体"/>
              <a:cs typeface="宋体"/>
            </a:endParaRPr>
          </a:p>
        </p:txBody>
      </p:sp>
      <p:sp>
        <p:nvSpPr>
          <p:cNvPr id="24" name="object 24"/>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13</a:t>
            </a:fld>
          </a:p>
        </p:txBody>
      </p:sp>
      <p:sp>
        <p:nvSpPr>
          <p:cNvPr id="20" name="object 20"/>
          <p:cNvSpPr txBox="1"/>
          <p:nvPr/>
        </p:nvSpPr>
        <p:spPr>
          <a:xfrm>
            <a:off x="7246938" y="3704207"/>
            <a:ext cx="1266825" cy="1262380"/>
          </a:xfrm>
          <a:prstGeom prst="rect">
            <a:avLst/>
          </a:prstGeom>
        </p:spPr>
        <p:txBody>
          <a:bodyPr vert="horz" wrap="square" lIns="0" tIns="7620" rIns="0" bIns="0" rtlCol="0">
            <a:spAutoFit/>
          </a:bodyPr>
          <a:lstStyle/>
          <a:p>
            <a:pPr marL="203200" marR="5080" indent="-190500">
              <a:lnSpc>
                <a:spcPct val="123800"/>
              </a:lnSpc>
              <a:spcBef>
                <a:spcPts val="60"/>
              </a:spcBef>
              <a:buSzPct val="105000"/>
              <a:buFont typeface="Arial"/>
              <a:buChar char="–"/>
              <a:tabLst>
                <a:tab pos="203200"/>
              </a:tabLst>
            </a:pPr>
            <a:r>
              <a:rPr sz="1000">
                <a:latin typeface="宋体"/>
                <a:cs typeface="宋体"/>
              </a:rPr>
              <a:t>信息中心</a:t>
            </a:r>
            <a:r>
              <a:rPr sz="1000" spc="-10">
                <a:latin typeface="Arial"/>
                <a:cs typeface="Arial"/>
              </a:rPr>
              <a:t>:</a:t>
            </a:r>
            <a:r>
              <a:rPr sz="1000" spc="-15">
                <a:latin typeface="宋体"/>
                <a:cs typeface="宋体"/>
              </a:rPr>
              <a:t>收集用户</a:t>
            </a:r>
            <a:r>
              <a:rPr sz="1000" spc="-10">
                <a:latin typeface="宋体"/>
                <a:cs typeface="宋体"/>
              </a:rPr>
              <a:t>需求和市场信息</a:t>
            </a:r>
            <a:endParaRPr sz="1000">
              <a:latin typeface="宋体"/>
              <a:cs typeface="宋体"/>
            </a:endParaRPr>
          </a:p>
          <a:p>
            <a:pPr marL="203200" marR="5080" indent="-190500">
              <a:lnSpc>
                <a:spcPct val="123800"/>
              </a:lnSpc>
              <a:spcBef>
                <a:spcPts val="300"/>
              </a:spcBef>
              <a:buSzPct val="105000"/>
              <a:buFont typeface="Arial"/>
              <a:buChar char="–"/>
              <a:tabLst>
                <a:tab pos="203200"/>
              </a:tabLst>
            </a:pPr>
            <a:r>
              <a:rPr sz="1000">
                <a:latin typeface="宋体"/>
                <a:cs typeface="宋体"/>
              </a:rPr>
              <a:t>文化中心</a:t>
            </a:r>
            <a:r>
              <a:rPr sz="1000" spc="-10">
                <a:latin typeface="Arial"/>
                <a:cs typeface="Arial"/>
              </a:rPr>
              <a:t>:</a:t>
            </a:r>
            <a:r>
              <a:rPr sz="1000" spc="-15">
                <a:latin typeface="宋体"/>
                <a:cs typeface="宋体"/>
              </a:rPr>
              <a:t>传播海尔</a:t>
            </a:r>
            <a:r>
              <a:rPr sz="1000" spc="-25">
                <a:latin typeface="宋体"/>
                <a:cs typeface="宋体"/>
              </a:rPr>
              <a:t>文化</a:t>
            </a:r>
            <a:endParaRPr sz="1000">
              <a:latin typeface="宋体"/>
              <a:cs typeface="宋体"/>
            </a:endParaRPr>
          </a:p>
          <a:p>
            <a:pPr marL="203200" marR="5080" indent="-190500">
              <a:lnSpc>
                <a:spcPct val="123800"/>
              </a:lnSpc>
              <a:spcBef>
                <a:spcPts val="300"/>
              </a:spcBef>
              <a:buSzPct val="105000"/>
              <a:buFont typeface="Arial"/>
              <a:buChar char="–"/>
              <a:tabLst>
                <a:tab pos="203200"/>
              </a:tabLst>
            </a:pPr>
            <a:r>
              <a:rPr sz="1000">
                <a:latin typeface="宋体"/>
                <a:cs typeface="宋体"/>
              </a:rPr>
              <a:t>培训中心</a:t>
            </a:r>
            <a:r>
              <a:rPr sz="1000" spc="-10">
                <a:latin typeface="Arial"/>
                <a:cs typeface="Arial"/>
              </a:rPr>
              <a:t>:</a:t>
            </a:r>
            <a:r>
              <a:rPr sz="1000" spc="-15">
                <a:latin typeface="宋体"/>
                <a:cs typeface="宋体"/>
              </a:rPr>
              <a:t>培训用户</a:t>
            </a:r>
            <a:r>
              <a:rPr sz="1000" spc="-20">
                <a:latin typeface="宋体"/>
                <a:cs typeface="宋体"/>
              </a:rPr>
              <a:t>和员工</a:t>
            </a:r>
            <a:endParaRPr sz="1000">
              <a:latin typeface="宋体"/>
              <a:cs typeface="宋体"/>
            </a:endParaRPr>
          </a:p>
        </p:txBody>
      </p:sp>
      <p:sp>
        <p:nvSpPr>
          <p:cNvPr id="21" name="object 21"/>
          <p:cNvSpPr txBox="1"/>
          <p:nvPr/>
        </p:nvSpPr>
        <p:spPr>
          <a:xfrm>
            <a:off x="6865938" y="4951419"/>
            <a:ext cx="1612900" cy="868680"/>
          </a:xfrm>
          <a:prstGeom prst="rect">
            <a:avLst/>
          </a:prstGeom>
        </p:spPr>
        <p:txBody>
          <a:bodyPr vert="horz" wrap="square" lIns="0" tIns="93345" rIns="0" bIns="0" rtlCol="0">
            <a:spAutoFit/>
          </a:bodyPr>
          <a:lstStyle/>
          <a:p>
            <a:pPr marL="203200" indent="-190500" algn="just">
              <a:lnSpc>
                <a:spcPct val="100000"/>
              </a:lnSpc>
              <a:spcBef>
                <a:spcPts val="735"/>
              </a:spcBef>
              <a:buSzPct val="105000"/>
              <a:buFont typeface="Arial"/>
              <a:buChar char="•"/>
              <a:tabLst>
                <a:tab pos="203200"/>
              </a:tabLst>
            </a:pPr>
            <a:r>
              <a:rPr sz="1000" spc="-10">
                <a:latin typeface="宋体"/>
                <a:cs typeface="宋体"/>
              </a:rPr>
              <a:t>服务设施定位</a:t>
            </a:r>
            <a:endParaRPr sz="1000">
              <a:latin typeface="宋体"/>
              <a:cs typeface="宋体"/>
            </a:endParaRPr>
          </a:p>
          <a:p>
            <a:pPr marL="584200" marR="5080" indent="-190500" algn="just">
              <a:lnSpc>
                <a:spcPct val="119100"/>
              </a:lnSpc>
              <a:spcBef>
                <a:spcPts val="430"/>
              </a:spcBef>
            </a:pPr>
            <a:r>
              <a:rPr sz="1050">
                <a:latin typeface="Arial"/>
                <a:cs typeface="Arial"/>
              </a:rPr>
              <a:t>– </a:t>
            </a:r>
            <a:r>
              <a:rPr sz="1000" spc="-10">
                <a:latin typeface="宋体"/>
                <a:cs typeface="宋体"/>
              </a:rPr>
              <a:t>集成化的呼叫中心与服务信息系统平</a:t>
            </a:r>
            <a:r>
              <a:rPr sz="1000" spc="-50">
                <a:latin typeface="宋体"/>
                <a:cs typeface="宋体"/>
              </a:rPr>
              <a:t>台</a:t>
            </a:r>
            <a:endParaRPr sz="1000">
              <a:latin typeface="宋体"/>
              <a:cs typeface="宋体"/>
            </a:endParaRPr>
          </a:p>
        </p:txBody>
      </p:sp>
      <p:sp>
        <p:nvSpPr>
          <p:cNvPr id="22" name="object 22"/>
          <p:cNvSpPr txBox="1"/>
          <p:nvPr/>
        </p:nvSpPr>
        <p:spPr>
          <a:xfrm>
            <a:off x="6632575" y="2505075"/>
            <a:ext cx="1838325" cy="440055"/>
          </a:xfrm>
          <a:prstGeom prst="rect">
            <a:avLst/>
          </a:prstGeom>
          <a:solidFill>
            <a:srgbClr val="AAAAAA"/>
          </a:solidFill>
        </p:spPr>
        <p:txBody>
          <a:bodyPr vert="horz" wrap="square" lIns="0" tIns="0" rIns="0" bIns="0" rtlCol="0">
            <a:spAutoFit/>
          </a:bodyPr>
          <a:lstStyle/>
          <a:p>
            <a:pPr>
              <a:lnSpc>
                <a:spcPct val="100000"/>
              </a:lnSpc>
            </a:pPr>
            <a:endParaRPr sz="950">
              <a:latin typeface="Times New Roman"/>
              <a:cs typeface="Times New Roman"/>
            </a:endParaRPr>
          </a:p>
          <a:p>
            <a:pPr algn="ctr">
              <a:lnSpc>
                <a:spcPct val="100000"/>
              </a:lnSpc>
            </a:pPr>
            <a:r>
              <a:rPr sz="1200" b="1" spc="-15">
                <a:latin typeface="Microsoft JhengHei"/>
                <a:cs typeface="Microsoft JhengHei"/>
              </a:rPr>
              <a:t>服务系统</a:t>
            </a:r>
            <a:endParaRPr sz="1200">
              <a:latin typeface="Microsoft JhengHei"/>
              <a:cs typeface="Microsoft JhengHei"/>
            </a:endParaRPr>
          </a:p>
        </p:txBody>
      </p:sp>
      <p:sp>
        <p:nvSpPr>
          <p:cNvPr id="23" name="object 23"/>
          <p:cNvSpPr txBox="1"/>
          <p:nvPr/>
        </p:nvSpPr>
        <p:spPr>
          <a:xfrm>
            <a:off x="3943350" y="1942491"/>
            <a:ext cx="1447800" cy="238760"/>
          </a:xfrm>
          <a:prstGeom prst="rect">
            <a:avLst/>
          </a:prstGeom>
        </p:spPr>
        <p:txBody>
          <a:bodyPr vert="horz" wrap="square" lIns="0" tIns="12700" rIns="0" bIns="0" rtlCol="0">
            <a:spAutoFit/>
          </a:bodyPr>
          <a:lstStyle/>
          <a:p>
            <a:pPr marL="12700">
              <a:lnSpc>
                <a:spcPct val="100000"/>
              </a:lnSpc>
              <a:spcBef>
                <a:spcPts val="100"/>
              </a:spcBef>
            </a:pPr>
            <a:r>
              <a:rPr sz="1400" b="1" spc="-10">
                <a:latin typeface="Microsoft JhengHei"/>
                <a:cs typeface="Microsoft JhengHei"/>
              </a:rPr>
              <a:t>海尔服务战略概述</a:t>
            </a:r>
            <a:endParaRPr sz="1400">
              <a:latin typeface="Microsoft JhengHei"/>
              <a:cs typeface="Microsoft JhengHei"/>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63567"/>
            <a:ext cx="4114800" cy="452120"/>
          </a:xfrm>
          <a:prstGeom prst="rect">
            <a:avLst/>
          </a:prstGeom>
        </p:spPr>
        <p:txBody>
          <a:bodyPr vert="horz" wrap="square" lIns="0" tIns="12700" rIns="0" bIns="0" rtlCol="0">
            <a:spAutoFit/>
          </a:bodyPr>
          <a:lstStyle/>
          <a:p>
            <a:pPr marL="12700">
              <a:lnSpc>
                <a:spcPct val="100000"/>
              </a:lnSpc>
              <a:spcBef>
                <a:spcPts val="100"/>
              </a:spcBef>
              <a:tabLst>
                <a:tab pos="3745865"/>
              </a:tabLst>
            </a:pPr>
            <a:r>
              <a:rPr/>
              <a:t>海尔集团营销组织结</a:t>
            </a:r>
            <a:r>
              <a:rPr spc="-50"/>
              <a:t>构</a:t>
            </a:r>
            <a:r>
              <a:rPr/>
              <a:t>	</a:t>
            </a:r>
            <a:r>
              <a:rPr spc="335"/>
              <a:t>…</a:t>
            </a:r>
          </a:p>
        </p:txBody>
      </p:sp>
      <p:grpSp>
        <p:nvGrpSpPr>
          <p:cNvPr id="3" name="object 3"/>
          <p:cNvGrpSpPr/>
          <p:nvPr/>
        </p:nvGrpSpPr>
        <p:grpSpPr>
          <a:xfrm>
            <a:off x="827088" y="1947862"/>
            <a:ext cx="6130925" cy="4533900"/>
            <a:chOff x="827088" y="1947862"/>
            <a:chExt cx="6130925" cy="4533900"/>
          </a:xfrm>
        </p:grpSpPr>
        <p:sp>
          <p:nvSpPr>
            <p:cNvPr id="4" name="object 4"/>
            <p:cNvSpPr/>
            <p:nvPr/>
          </p:nvSpPr>
          <p:spPr>
            <a:xfrm flipH="1">
              <a:off x="6954838" y="3560140"/>
              <a:ext cx="0" cy="2918460"/>
            </a:xfrm>
            <a:custGeom>
              <a:rect l="l" t="t" r="r" b="b"/>
              <a:pathLst>
                <a:path h="2918460">
                  <a:moveTo>
                    <a:pt x="0" y="0"/>
                  </a:moveTo>
                  <a:lnTo>
                    <a:pt x="0" y="2918416"/>
                  </a:lnTo>
                </a:path>
              </a:pathLst>
            </a:custGeom>
            <a:ln w="6350">
              <a:solidFill>
                <a:srgbClr val="000000"/>
              </a:solidFill>
            </a:ln>
          </p:spPr>
          <p:txBody>
            <a:bodyPr wrap="square" lIns="0" tIns="0" rIns="0" bIns="0" rtlCol="0"/>
            <a:lstStyle/>
            <a:p/>
          </p:txBody>
        </p:sp>
        <p:sp>
          <p:nvSpPr>
            <p:cNvPr id="5" name="object 5"/>
            <p:cNvSpPr/>
            <p:nvPr/>
          </p:nvSpPr>
          <p:spPr>
            <a:xfrm>
              <a:off x="5789612" y="3560140"/>
              <a:ext cx="1905" cy="2918460"/>
            </a:xfrm>
            <a:custGeom>
              <a:rect l="l" t="t" r="r" b="b"/>
              <a:pathLst>
                <a:path w="1904" h="2918460">
                  <a:moveTo>
                    <a:pt x="1587" y="0"/>
                  </a:moveTo>
                  <a:lnTo>
                    <a:pt x="0" y="2918416"/>
                  </a:lnTo>
                </a:path>
              </a:pathLst>
            </a:custGeom>
            <a:ln w="6350">
              <a:solidFill>
                <a:srgbClr val="000000"/>
              </a:solidFill>
            </a:ln>
          </p:spPr>
          <p:txBody>
            <a:bodyPr wrap="square" lIns="0" tIns="0" rIns="0" bIns="0" rtlCol="0"/>
            <a:lstStyle/>
            <a:p/>
          </p:txBody>
        </p:sp>
        <p:sp>
          <p:nvSpPr>
            <p:cNvPr id="6" name="object 6"/>
            <p:cNvSpPr/>
            <p:nvPr/>
          </p:nvSpPr>
          <p:spPr>
            <a:xfrm>
              <a:off x="4633912" y="3560140"/>
              <a:ext cx="1905" cy="2918460"/>
            </a:xfrm>
            <a:custGeom>
              <a:rect l="l" t="t" r="r" b="b"/>
              <a:pathLst>
                <a:path w="1904" h="2918460">
                  <a:moveTo>
                    <a:pt x="1587" y="0"/>
                  </a:moveTo>
                  <a:lnTo>
                    <a:pt x="0" y="2918416"/>
                  </a:lnTo>
                </a:path>
              </a:pathLst>
            </a:custGeom>
            <a:ln w="6350">
              <a:solidFill>
                <a:srgbClr val="000000"/>
              </a:solidFill>
            </a:ln>
          </p:spPr>
          <p:txBody>
            <a:bodyPr wrap="square" lIns="0" tIns="0" rIns="0" bIns="0" rtlCol="0"/>
            <a:lstStyle/>
            <a:p/>
          </p:txBody>
        </p:sp>
        <p:sp>
          <p:nvSpPr>
            <p:cNvPr id="7" name="object 7"/>
            <p:cNvSpPr/>
            <p:nvPr/>
          </p:nvSpPr>
          <p:spPr>
            <a:xfrm>
              <a:off x="3481387" y="3560140"/>
              <a:ext cx="1905" cy="2918460"/>
            </a:xfrm>
            <a:custGeom>
              <a:rect l="l" t="t" r="r" b="b"/>
              <a:pathLst>
                <a:path w="1904" h="2918460">
                  <a:moveTo>
                    <a:pt x="1587" y="0"/>
                  </a:moveTo>
                  <a:lnTo>
                    <a:pt x="0" y="2918416"/>
                  </a:lnTo>
                </a:path>
              </a:pathLst>
            </a:custGeom>
            <a:ln w="6350">
              <a:solidFill>
                <a:srgbClr val="000000"/>
              </a:solidFill>
            </a:ln>
          </p:spPr>
          <p:txBody>
            <a:bodyPr wrap="square" lIns="0" tIns="0" rIns="0" bIns="0" rtlCol="0"/>
            <a:lstStyle/>
            <a:p/>
          </p:txBody>
        </p:sp>
        <p:sp>
          <p:nvSpPr>
            <p:cNvPr id="8" name="object 8"/>
            <p:cNvSpPr/>
            <p:nvPr/>
          </p:nvSpPr>
          <p:spPr>
            <a:xfrm>
              <a:off x="2328863" y="3560140"/>
              <a:ext cx="1905" cy="2918460"/>
            </a:xfrm>
            <a:custGeom>
              <a:rect l="l" t="t" r="r" b="b"/>
              <a:pathLst>
                <a:path w="1905" h="2918460">
                  <a:moveTo>
                    <a:pt x="1587" y="0"/>
                  </a:moveTo>
                  <a:lnTo>
                    <a:pt x="0" y="2918416"/>
                  </a:lnTo>
                </a:path>
              </a:pathLst>
            </a:custGeom>
            <a:ln w="6350">
              <a:solidFill>
                <a:srgbClr val="000000"/>
              </a:solidFill>
            </a:ln>
          </p:spPr>
          <p:txBody>
            <a:bodyPr wrap="square" lIns="0" tIns="0" rIns="0" bIns="0" rtlCol="0"/>
            <a:lstStyle/>
            <a:p/>
          </p:txBody>
        </p:sp>
        <p:sp>
          <p:nvSpPr>
            <p:cNvPr id="9" name="object 9"/>
            <p:cNvSpPr/>
            <p:nvPr/>
          </p:nvSpPr>
          <p:spPr>
            <a:xfrm>
              <a:off x="1652588" y="3819045"/>
              <a:ext cx="5289550" cy="2178685"/>
            </a:xfrm>
            <a:custGeom>
              <a:rect l="l" t="t" r="r" b="b"/>
              <a:pathLst>
                <a:path w="5289550" h="2178685">
                  <a:moveTo>
                    <a:pt x="0" y="0"/>
                  </a:moveTo>
                  <a:lnTo>
                    <a:pt x="5289550" y="0"/>
                  </a:lnTo>
                </a:path>
                <a:path w="5289550" h="2178685">
                  <a:moveTo>
                    <a:pt x="0" y="362820"/>
                  </a:moveTo>
                  <a:lnTo>
                    <a:pt x="5289550" y="362820"/>
                  </a:lnTo>
                </a:path>
                <a:path w="5289550" h="2178685">
                  <a:moveTo>
                    <a:pt x="0" y="725641"/>
                  </a:moveTo>
                  <a:lnTo>
                    <a:pt x="5289550" y="725641"/>
                  </a:lnTo>
                </a:path>
                <a:path w="5289550" h="2178685">
                  <a:moveTo>
                    <a:pt x="0" y="1088462"/>
                  </a:moveTo>
                  <a:lnTo>
                    <a:pt x="5289550" y="1088462"/>
                  </a:lnTo>
                </a:path>
                <a:path w="5289550" h="2178685">
                  <a:moveTo>
                    <a:pt x="0" y="1453044"/>
                  </a:moveTo>
                  <a:lnTo>
                    <a:pt x="5289550" y="1453044"/>
                  </a:lnTo>
                </a:path>
                <a:path w="5289550" h="2178685">
                  <a:moveTo>
                    <a:pt x="0" y="1815864"/>
                  </a:moveTo>
                  <a:lnTo>
                    <a:pt x="5289550" y="1815864"/>
                  </a:lnTo>
                </a:path>
                <a:path w="5289550" h="2178685">
                  <a:moveTo>
                    <a:pt x="0" y="2178685"/>
                  </a:moveTo>
                  <a:lnTo>
                    <a:pt x="5289550" y="2178685"/>
                  </a:lnTo>
                </a:path>
              </a:pathLst>
            </a:custGeom>
            <a:ln w="6350">
              <a:solidFill>
                <a:srgbClr val="000000"/>
              </a:solidFill>
            </a:ln>
          </p:spPr>
          <p:txBody>
            <a:bodyPr wrap="square" lIns="0" tIns="0" rIns="0" bIns="0" rtlCol="0"/>
            <a:lstStyle/>
            <a:p/>
          </p:txBody>
        </p:sp>
        <p:sp>
          <p:nvSpPr>
            <p:cNvPr id="10" name="object 10"/>
            <p:cNvSpPr/>
            <p:nvPr/>
          </p:nvSpPr>
          <p:spPr>
            <a:xfrm>
              <a:off x="830263" y="6362312"/>
              <a:ext cx="6111875" cy="0"/>
            </a:xfrm>
            <a:custGeom>
              <a:rect l="l" t="t" r="r" b="b"/>
              <a:pathLst>
                <a:path w="6111875">
                  <a:moveTo>
                    <a:pt x="0" y="0"/>
                  </a:moveTo>
                  <a:lnTo>
                    <a:pt x="6111875" y="0"/>
                  </a:lnTo>
                </a:path>
              </a:pathLst>
            </a:custGeom>
            <a:ln w="6350">
              <a:solidFill>
                <a:srgbClr val="000000"/>
              </a:solidFill>
            </a:ln>
          </p:spPr>
          <p:txBody>
            <a:bodyPr wrap="square" lIns="0" tIns="0" rIns="0" bIns="0" rtlCol="0"/>
            <a:lstStyle/>
            <a:p/>
          </p:txBody>
        </p:sp>
        <p:sp>
          <p:nvSpPr>
            <p:cNvPr id="11" name="object 11"/>
            <p:cNvSpPr/>
            <p:nvPr/>
          </p:nvSpPr>
          <p:spPr>
            <a:xfrm>
              <a:off x="830263" y="3819045"/>
              <a:ext cx="114300" cy="2178685"/>
            </a:xfrm>
            <a:custGeom>
              <a:rect l="l" t="t" r="r" b="b"/>
              <a:pathLst>
                <a:path w="114300" h="2178685">
                  <a:moveTo>
                    <a:pt x="0" y="0"/>
                  </a:moveTo>
                  <a:lnTo>
                    <a:pt x="114299" y="0"/>
                  </a:lnTo>
                </a:path>
                <a:path w="114300" h="2178685">
                  <a:moveTo>
                    <a:pt x="0" y="362820"/>
                  </a:moveTo>
                  <a:lnTo>
                    <a:pt x="114299" y="362820"/>
                  </a:lnTo>
                </a:path>
                <a:path w="114300" h="2178685">
                  <a:moveTo>
                    <a:pt x="0" y="725641"/>
                  </a:moveTo>
                  <a:lnTo>
                    <a:pt x="114299" y="725641"/>
                  </a:lnTo>
                </a:path>
                <a:path w="114300" h="2178685">
                  <a:moveTo>
                    <a:pt x="0" y="1088462"/>
                  </a:moveTo>
                  <a:lnTo>
                    <a:pt x="114299" y="1088462"/>
                  </a:lnTo>
                </a:path>
                <a:path w="114300" h="2178685">
                  <a:moveTo>
                    <a:pt x="0" y="1453044"/>
                  </a:moveTo>
                  <a:lnTo>
                    <a:pt x="114299" y="1453044"/>
                  </a:lnTo>
                </a:path>
                <a:path w="114300" h="2178685">
                  <a:moveTo>
                    <a:pt x="0" y="1815864"/>
                  </a:moveTo>
                  <a:lnTo>
                    <a:pt x="114299" y="1815864"/>
                  </a:lnTo>
                </a:path>
                <a:path w="114300" h="2178685">
                  <a:moveTo>
                    <a:pt x="0" y="2178685"/>
                  </a:moveTo>
                  <a:lnTo>
                    <a:pt x="114299" y="2178685"/>
                  </a:lnTo>
                </a:path>
              </a:pathLst>
            </a:custGeom>
            <a:ln w="6350">
              <a:solidFill>
                <a:srgbClr val="000000"/>
              </a:solidFill>
            </a:ln>
          </p:spPr>
          <p:txBody>
            <a:bodyPr wrap="square" lIns="0" tIns="0" rIns="0" bIns="0" rtlCol="0"/>
            <a:lstStyle/>
            <a:p/>
          </p:txBody>
        </p:sp>
        <p:sp>
          <p:nvSpPr>
            <p:cNvPr id="12" name="object 12"/>
            <p:cNvSpPr/>
            <p:nvPr/>
          </p:nvSpPr>
          <p:spPr>
            <a:xfrm>
              <a:off x="3795713" y="1957387"/>
              <a:ext cx="1778000" cy="375285"/>
            </a:xfrm>
            <a:custGeom>
              <a:rect l="l" t="t" r="r" b="b"/>
              <a:pathLst>
                <a:path w="1778000" h="375285">
                  <a:moveTo>
                    <a:pt x="0" y="0"/>
                  </a:moveTo>
                  <a:lnTo>
                    <a:pt x="1778000" y="0"/>
                  </a:lnTo>
                  <a:lnTo>
                    <a:pt x="1778000" y="375149"/>
                  </a:lnTo>
                  <a:lnTo>
                    <a:pt x="0" y="375149"/>
                  </a:lnTo>
                  <a:lnTo>
                    <a:pt x="0" y="0"/>
                  </a:lnTo>
                  <a:close/>
                </a:path>
              </a:pathLst>
            </a:custGeom>
            <a:ln w="19050">
              <a:solidFill>
                <a:srgbClr val="000000"/>
              </a:solidFill>
            </a:ln>
          </p:spPr>
          <p:txBody>
            <a:bodyPr wrap="square" lIns="0" tIns="0" rIns="0" bIns="0" rtlCol="0"/>
            <a:lstStyle/>
            <a:p/>
          </p:txBody>
        </p:sp>
      </p:grpSp>
      <p:sp>
        <p:nvSpPr>
          <p:cNvPr id="13" name="object 13"/>
          <p:cNvSpPr txBox="1"/>
          <p:nvPr/>
        </p:nvSpPr>
        <p:spPr>
          <a:xfrm>
            <a:off x="4367213" y="2045585"/>
            <a:ext cx="635000" cy="208279"/>
          </a:xfrm>
          <a:prstGeom prst="rect">
            <a:avLst/>
          </a:prstGeom>
        </p:spPr>
        <p:txBody>
          <a:bodyPr vert="horz" wrap="square" lIns="0" tIns="12700" rIns="0" bIns="0" rtlCol="0">
            <a:spAutoFit/>
          </a:bodyPr>
          <a:lstStyle/>
          <a:p>
            <a:pPr marL="12700">
              <a:lnSpc>
                <a:spcPct val="100000"/>
              </a:lnSpc>
              <a:spcBef>
                <a:spcPts val="100"/>
              </a:spcBef>
            </a:pPr>
            <a:r>
              <a:rPr sz="1200" b="1" spc="-15">
                <a:latin typeface="Microsoft JhengHei"/>
                <a:cs typeface="Microsoft JhengHei"/>
              </a:rPr>
              <a:t>海尔集团</a:t>
            </a:r>
            <a:endParaRPr sz="1200">
              <a:latin typeface="Microsoft JhengHei"/>
              <a:cs typeface="Microsoft JhengHei"/>
            </a:endParaRPr>
          </a:p>
        </p:txBody>
      </p:sp>
      <p:sp>
        <p:nvSpPr>
          <p:cNvPr id="14" name="object 14"/>
          <p:cNvSpPr/>
          <p:nvPr/>
        </p:nvSpPr>
        <p:spPr>
          <a:xfrm>
            <a:off x="674687" y="2642519"/>
            <a:ext cx="1192530" cy="374015"/>
          </a:xfrm>
          <a:custGeom>
            <a:rect l="l" t="t" r="r" b="b"/>
            <a:pathLst>
              <a:path w="1192530" h="374014">
                <a:moveTo>
                  <a:pt x="0" y="0"/>
                </a:moveTo>
                <a:lnTo>
                  <a:pt x="1192212" y="0"/>
                </a:lnTo>
                <a:lnTo>
                  <a:pt x="1192212" y="373388"/>
                </a:lnTo>
                <a:lnTo>
                  <a:pt x="0" y="373388"/>
                </a:lnTo>
                <a:lnTo>
                  <a:pt x="0" y="0"/>
                </a:lnTo>
                <a:close/>
              </a:path>
            </a:pathLst>
          </a:custGeom>
          <a:ln w="6349">
            <a:solidFill>
              <a:srgbClr val="000000"/>
            </a:solidFill>
          </a:ln>
        </p:spPr>
        <p:txBody>
          <a:bodyPr wrap="square" lIns="0" tIns="0" rIns="0" bIns="0" rtlCol="0"/>
          <a:lstStyle/>
          <a:p/>
        </p:txBody>
      </p:sp>
      <p:sp>
        <p:nvSpPr>
          <p:cNvPr id="15" name="object 15"/>
          <p:cNvSpPr txBox="1"/>
          <p:nvPr/>
        </p:nvSpPr>
        <p:spPr>
          <a:xfrm>
            <a:off x="953294" y="2729836"/>
            <a:ext cx="635000" cy="208279"/>
          </a:xfrm>
          <a:prstGeom prst="rect">
            <a:avLst/>
          </a:prstGeom>
        </p:spPr>
        <p:txBody>
          <a:bodyPr vert="horz" wrap="square" lIns="0" tIns="12700" rIns="0" bIns="0" rtlCol="0">
            <a:spAutoFit/>
          </a:bodyPr>
          <a:lstStyle/>
          <a:p>
            <a:pPr marL="12700">
              <a:lnSpc>
                <a:spcPct val="100000"/>
              </a:lnSpc>
              <a:spcBef>
                <a:spcPts val="100"/>
              </a:spcBef>
            </a:pPr>
            <a:r>
              <a:rPr sz="1200" spc="-15">
                <a:latin typeface="宋体"/>
                <a:cs typeface="宋体"/>
              </a:rPr>
              <a:t>产品本部</a:t>
            </a:r>
            <a:endParaRPr sz="1200">
              <a:latin typeface="宋体"/>
              <a:cs typeface="宋体"/>
            </a:endParaRPr>
          </a:p>
        </p:txBody>
      </p:sp>
      <p:sp>
        <p:nvSpPr>
          <p:cNvPr id="16" name="object 16"/>
          <p:cNvSpPr/>
          <p:nvPr/>
        </p:nvSpPr>
        <p:spPr>
          <a:xfrm>
            <a:off x="2381250" y="2642519"/>
            <a:ext cx="1193800" cy="374015"/>
          </a:xfrm>
          <a:custGeom>
            <a:rect l="l" t="t" r="r" b="b"/>
            <a:pathLst>
              <a:path w="1193800" h="374014">
                <a:moveTo>
                  <a:pt x="0" y="0"/>
                </a:moveTo>
                <a:lnTo>
                  <a:pt x="1193800" y="0"/>
                </a:lnTo>
                <a:lnTo>
                  <a:pt x="1193800" y="373388"/>
                </a:lnTo>
                <a:lnTo>
                  <a:pt x="0" y="373388"/>
                </a:lnTo>
                <a:lnTo>
                  <a:pt x="0" y="0"/>
                </a:lnTo>
                <a:close/>
              </a:path>
            </a:pathLst>
          </a:custGeom>
          <a:ln w="6349">
            <a:solidFill>
              <a:srgbClr val="000000"/>
            </a:solidFill>
          </a:ln>
        </p:spPr>
        <p:txBody>
          <a:bodyPr wrap="square" lIns="0" tIns="0" rIns="0" bIns="0" rtlCol="0"/>
          <a:lstStyle/>
          <a:p/>
        </p:txBody>
      </p:sp>
      <p:sp>
        <p:nvSpPr>
          <p:cNvPr id="17" name="object 17"/>
          <p:cNvSpPr txBox="1"/>
          <p:nvPr/>
        </p:nvSpPr>
        <p:spPr>
          <a:xfrm>
            <a:off x="2660650" y="2729836"/>
            <a:ext cx="635000" cy="208279"/>
          </a:xfrm>
          <a:prstGeom prst="rect">
            <a:avLst/>
          </a:prstGeom>
        </p:spPr>
        <p:txBody>
          <a:bodyPr vert="horz" wrap="square" lIns="0" tIns="12700" rIns="0" bIns="0" rtlCol="0">
            <a:spAutoFit/>
          </a:bodyPr>
          <a:lstStyle/>
          <a:p>
            <a:pPr marL="12700">
              <a:lnSpc>
                <a:spcPct val="100000"/>
              </a:lnSpc>
              <a:spcBef>
                <a:spcPts val="100"/>
              </a:spcBef>
            </a:pPr>
            <a:r>
              <a:rPr sz="1200" spc="-15">
                <a:latin typeface="宋体"/>
                <a:cs typeface="宋体"/>
              </a:rPr>
              <a:t>物流本部</a:t>
            </a:r>
            <a:endParaRPr sz="1200">
              <a:latin typeface="宋体"/>
              <a:cs typeface="宋体"/>
            </a:endParaRPr>
          </a:p>
        </p:txBody>
      </p:sp>
      <p:grpSp>
        <p:nvGrpSpPr>
          <p:cNvPr id="18" name="object 18"/>
          <p:cNvGrpSpPr/>
          <p:nvPr/>
        </p:nvGrpSpPr>
        <p:grpSpPr>
          <a:xfrm>
            <a:off x="4084637" y="2639344"/>
            <a:ext cx="1200150" cy="380365"/>
            <a:chOff x="4084637" y="2639344"/>
            <a:chExt cx="1200150" cy="380365"/>
          </a:xfrm>
        </p:grpSpPr>
        <p:sp>
          <p:nvSpPr>
            <p:cNvPr id="19" name="object 19"/>
            <p:cNvSpPr/>
            <p:nvPr/>
          </p:nvSpPr>
          <p:spPr>
            <a:xfrm>
              <a:off x="4087812" y="2642519"/>
              <a:ext cx="1193800" cy="374015"/>
            </a:xfrm>
            <a:custGeom>
              <a:rect l="l" t="t" r="r" b="b"/>
              <a:pathLst>
                <a:path w="1193800" h="374014">
                  <a:moveTo>
                    <a:pt x="1193800" y="373388"/>
                  </a:moveTo>
                  <a:lnTo>
                    <a:pt x="0" y="373388"/>
                  </a:lnTo>
                  <a:lnTo>
                    <a:pt x="0" y="0"/>
                  </a:lnTo>
                  <a:lnTo>
                    <a:pt x="1193800" y="0"/>
                  </a:lnTo>
                  <a:lnTo>
                    <a:pt x="1193800" y="373388"/>
                  </a:lnTo>
                  <a:close/>
                </a:path>
              </a:pathLst>
            </a:custGeom>
            <a:solidFill>
              <a:srgbClr val="C0C0C0"/>
            </a:solidFill>
          </p:spPr>
          <p:txBody>
            <a:bodyPr wrap="square" lIns="0" tIns="0" rIns="0" bIns="0" rtlCol="0"/>
            <a:lstStyle/>
            <a:p/>
          </p:txBody>
        </p:sp>
        <p:sp>
          <p:nvSpPr>
            <p:cNvPr id="20" name="object 20"/>
            <p:cNvSpPr/>
            <p:nvPr/>
          </p:nvSpPr>
          <p:spPr>
            <a:xfrm>
              <a:off x="4087812" y="2642519"/>
              <a:ext cx="1193800" cy="374015"/>
            </a:xfrm>
            <a:custGeom>
              <a:rect l="l" t="t" r="r" b="b"/>
              <a:pathLst>
                <a:path w="1193800" h="374014">
                  <a:moveTo>
                    <a:pt x="0" y="0"/>
                  </a:moveTo>
                  <a:lnTo>
                    <a:pt x="1193800" y="0"/>
                  </a:lnTo>
                  <a:lnTo>
                    <a:pt x="1193800" y="373388"/>
                  </a:lnTo>
                  <a:lnTo>
                    <a:pt x="0" y="373388"/>
                  </a:lnTo>
                  <a:lnTo>
                    <a:pt x="0" y="0"/>
                  </a:lnTo>
                  <a:close/>
                </a:path>
              </a:pathLst>
            </a:custGeom>
            <a:ln w="6350">
              <a:solidFill>
                <a:srgbClr val="000000"/>
              </a:solidFill>
            </a:ln>
          </p:spPr>
          <p:txBody>
            <a:bodyPr wrap="square" lIns="0" tIns="0" rIns="0" bIns="0" rtlCol="0"/>
            <a:lstStyle/>
            <a:p/>
          </p:txBody>
        </p:sp>
      </p:grpSp>
      <p:sp>
        <p:nvSpPr>
          <p:cNvPr id="21" name="object 21"/>
          <p:cNvSpPr txBox="1"/>
          <p:nvPr/>
        </p:nvSpPr>
        <p:spPr>
          <a:xfrm>
            <a:off x="4367212" y="2729836"/>
            <a:ext cx="635000" cy="208279"/>
          </a:xfrm>
          <a:prstGeom prst="rect">
            <a:avLst/>
          </a:prstGeom>
        </p:spPr>
        <p:txBody>
          <a:bodyPr vert="horz" wrap="square" lIns="0" tIns="12700" rIns="0" bIns="0" rtlCol="0">
            <a:spAutoFit/>
          </a:bodyPr>
          <a:lstStyle/>
          <a:p>
            <a:pPr marL="12700">
              <a:lnSpc>
                <a:spcPct val="100000"/>
              </a:lnSpc>
              <a:spcBef>
                <a:spcPts val="100"/>
              </a:spcBef>
            </a:pPr>
            <a:r>
              <a:rPr sz="1200" spc="-15">
                <a:latin typeface="宋体"/>
                <a:cs typeface="宋体"/>
              </a:rPr>
              <a:t>商流本部</a:t>
            </a:r>
            <a:endParaRPr sz="1200">
              <a:latin typeface="宋体"/>
              <a:cs typeface="宋体"/>
            </a:endParaRPr>
          </a:p>
        </p:txBody>
      </p:sp>
      <p:sp>
        <p:nvSpPr>
          <p:cNvPr id="22" name="object 22"/>
          <p:cNvSpPr/>
          <p:nvPr/>
        </p:nvSpPr>
        <p:spPr>
          <a:xfrm>
            <a:off x="5795963" y="2642519"/>
            <a:ext cx="1192530" cy="374015"/>
          </a:xfrm>
          <a:custGeom>
            <a:rect l="l" t="t" r="r" b="b"/>
            <a:pathLst>
              <a:path w="1192529" h="374014">
                <a:moveTo>
                  <a:pt x="0" y="0"/>
                </a:moveTo>
                <a:lnTo>
                  <a:pt x="1192212" y="0"/>
                </a:lnTo>
                <a:lnTo>
                  <a:pt x="1192212" y="373388"/>
                </a:lnTo>
                <a:lnTo>
                  <a:pt x="0" y="373388"/>
                </a:lnTo>
                <a:lnTo>
                  <a:pt x="0" y="0"/>
                </a:lnTo>
                <a:close/>
              </a:path>
            </a:pathLst>
          </a:custGeom>
          <a:ln w="6350">
            <a:solidFill>
              <a:srgbClr val="000000"/>
            </a:solidFill>
          </a:ln>
        </p:spPr>
        <p:txBody>
          <a:bodyPr wrap="square" lIns="0" tIns="0" rIns="0" bIns="0" rtlCol="0"/>
          <a:lstStyle/>
          <a:p/>
        </p:txBody>
      </p:sp>
      <p:sp>
        <p:nvSpPr>
          <p:cNvPr id="23" name="object 23"/>
          <p:cNvSpPr txBox="1"/>
          <p:nvPr/>
        </p:nvSpPr>
        <p:spPr>
          <a:xfrm>
            <a:off x="5998369" y="2729836"/>
            <a:ext cx="78740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资金流本部</a:t>
            </a:r>
            <a:endParaRPr sz="1200">
              <a:latin typeface="宋体"/>
              <a:cs typeface="宋体"/>
            </a:endParaRPr>
          </a:p>
        </p:txBody>
      </p:sp>
      <p:sp>
        <p:nvSpPr>
          <p:cNvPr id="24" name="object 24"/>
          <p:cNvSpPr/>
          <p:nvPr/>
        </p:nvSpPr>
        <p:spPr>
          <a:xfrm>
            <a:off x="7427913" y="2642519"/>
            <a:ext cx="1268730" cy="374015"/>
          </a:xfrm>
          <a:custGeom>
            <a:rect l="l" t="t" r="r" b="b"/>
            <a:pathLst>
              <a:path w="1268729" h="374014">
                <a:moveTo>
                  <a:pt x="0" y="0"/>
                </a:moveTo>
                <a:lnTo>
                  <a:pt x="1268412" y="0"/>
                </a:lnTo>
                <a:lnTo>
                  <a:pt x="1268412" y="373388"/>
                </a:lnTo>
                <a:lnTo>
                  <a:pt x="0" y="373388"/>
                </a:lnTo>
                <a:lnTo>
                  <a:pt x="0" y="0"/>
                </a:lnTo>
                <a:close/>
              </a:path>
            </a:pathLst>
          </a:custGeom>
          <a:ln w="6349">
            <a:solidFill>
              <a:srgbClr val="000000"/>
            </a:solidFill>
          </a:ln>
        </p:spPr>
        <p:txBody>
          <a:bodyPr wrap="square" lIns="0" tIns="0" rIns="0" bIns="0" rtlCol="0"/>
          <a:lstStyle/>
          <a:p/>
        </p:txBody>
      </p:sp>
      <p:sp>
        <p:nvSpPr>
          <p:cNvPr id="25" name="object 25"/>
          <p:cNvSpPr txBox="1"/>
          <p:nvPr/>
        </p:nvSpPr>
        <p:spPr>
          <a:xfrm>
            <a:off x="7439819" y="2729836"/>
            <a:ext cx="124460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海外市场推进本部</a:t>
            </a:r>
            <a:endParaRPr sz="1200">
              <a:latin typeface="宋体"/>
              <a:cs typeface="宋体"/>
            </a:endParaRPr>
          </a:p>
        </p:txBody>
      </p:sp>
      <p:sp>
        <p:nvSpPr>
          <p:cNvPr id="26" name="object 26"/>
          <p:cNvSpPr/>
          <p:nvPr/>
        </p:nvSpPr>
        <p:spPr>
          <a:xfrm>
            <a:off x="1858963" y="3262486"/>
            <a:ext cx="942975" cy="297815"/>
          </a:xfrm>
          <a:custGeom>
            <a:rect l="l" t="t" r="r" b="b"/>
            <a:pathLst>
              <a:path w="942975" h="297814">
                <a:moveTo>
                  <a:pt x="0" y="0"/>
                </a:moveTo>
                <a:lnTo>
                  <a:pt x="942975" y="0"/>
                </a:lnTo>
                <a:lnTo>
                  <a:pt x="942975" y="297653"/>
                </a:lnTo>
                <a:lnTo>
                  <a:pt x="0" y="297653"/>
                </a:lnTo>
                <a:lnTo>
                  <a:pt x="0" y="0"/>
                </a:lnTo>
                <a:close/>
              </a:path>
            </a:pathLst>
          </a:custGeom>
          <a:ln w="6350">
            <a:solidFill>
              <a:srgbClr val="000000"/>
            </a:solidFill>
          </a:ln>
        </p:spPr>
        <p:txBody>
          <a:bodyPr wrap="square" lIns="0" tIns="0" rIns="0" bIns="0" rtlCol="0"/>
          <a:lstStyle/>
          <a:p/>
        </p:txBody>
      </p:sp>
      <p:sp>
        <p:nvSpPr>
          <p:cNvPr id="27" name="object 27"/>
          <p:cNvSpPr txBox="1"/>
          <p:nvPr/>
        </p:nvSpPr>
        <p:spPr>
          <a:xfrm>
            <a:off x="2108200" y="3319158"/>
            <a:ext cx="444500" cy="193040"/>
          </a:xfrm>
          <a:prstGeom prst="rect">
            <a:avLst/>
          </a:prstGeom>
        </p:spPr>
        <p:txBody>
          <a:bodyPr vert="horz" wrap="square" lIns="0" tIns="12700" rIns="0" bIns="0" rtlCol="0">
            <a:spAutoFit/>
          </a:bodyPr>
          <a:lstStyle/>
          <a:p>
            <a:pPr marL="12700">
              <a:lnSpc>
                <a:spcPct val="100000"/>
              </a:lnSpc>
              <a:spcBef>
                <a:spcPts val="100"/>
              </a:spcBef>
            </a:pPr>
            <a:r>
              <a:rPr sz="1100" spc="-20">
                <a:latin typeface="宋体"/>
                <a:cs typeface="宋体"/>
              </a:rPr>
              <a:t>企划部</a:t>
            </a:r>
            <a:endParaRPr sz="1100">
              <a:latin typeface="宋体"/>
              <a:cs typeface="宋体"/>
            </a:endParaRPr>
          </a:p>
        </p:txBody>
      </p:sp>
      <p:sp>
        <p:nvSpPr>
          <p:cNvPr id="28" name="object 28"/>
          <p:cNvSpPr/>
          <p:nvPr/>
        </p:nvSpPr>
        <p:spPr>
          <a:xfrm>
            <a:off x="3011488" y="3262486"/>
            <a:ext cx="942975" cy="297815"/>
          </a:xfrm>
          <a:custGeom>
            <a:rect l="l" t="t" r="r" b="b"/>
            <a:pathLst>
              <a:path w="942975" h="297814">
                <a:moveTo>
                  <a:pt x="0" y="0"/>
                </a:moveTo>
                <a:lnTo>
                  <a:pt x="942974" y="0"/>
                </a:lnTo>
                <a:lnTo>
                  <a:pt x="942974" y="297653"/>
                </a:lnTo>
                <a:lnTo>
                  <a:pt x="0" y="297653"/>
                </a:lnTo>
                <a:lnTo>
                  <a:pt x="0" y="0"/>
                </a:lnTo>
                <a:close/>
              </a:path>
            </a:pathLst>
          </a:custGeom>
          <a:ln w="6350">
            <a:solidFill>
              <a:srgbClr val="000000"/>
            </a:solidFill>
          </a:ln>
        </p:spPr>
        <p:txBody>
          <a:bodyPr wrap="square" lIns="0" tIns="0" rIns="0" bIns="0" rtlCol="0"/>
          <a:lstStyle/>
          <a:p/>
        </p:txBody>
      </p:sp>
      <p:sp>
        <p:nvSpPr>
          <p:cNvPr id="29" name="object 29"/>
          <p:cNvSpPr txBox="1"/>
          <p:nvPr/>
        </p:nvSpPr>
        <p:spPr>
          <a:xfrm>
            <a:off x="3260725" y="3319158"/>
            <a:ext cx="444500" cy="193040"/>
          </a:xfrm>
          <a:prstGeom prst="rect">
            <a:avLst/>
          </a:prstGeom>
        </p:spPr>
        <p:txBody>
          <a:bodyPr vert="horz" wrap="square" lIns="0" tIns="12700" rIns="0" bIns="0" rtlCol="0">
            <a:spAutoFit/>
          </a:bodyPr>
          <a:lstStyle/>
          <a:p>
            <a:pPr marL="12700">
              <a:lnSpc>
                <a:spcPct val="100000"/>
              </a:lnSpc>
              <a:spcBef>
                <a:spcPts val="100"/>
              </a:spcBef>
            </a:pPr>
            <a:r>
              <a:rPr sz="1100" spc="-20">
                <a:latin typeface="宋体"/>
                <a:cs typeface="宋体"/>
              </a:rPr>
              <a:t>广告部</a:t>
            </a:r>
            <a:endParaRPr sz="1100">
              <a:latin typeface="宋体"/>
              <a:cs typeface="宋体"/>
            </a:endParaRPr>
          </a:p>
        </p:txBody>
      </p:sp>
      <p:sp>
        <p:nvSpPr>
          <p:cNvPr id="30" name="object 30"/>
          <p:cNvSpPr/>
          <p:nvPr/>
        </p:nvSpPr>
        <p:spPr>
          <a:xfrm>
            <a:off x="4164012" y="3262486"/>
            <a:ext cx="942975" cy="297815"/>
          </a:xfrm>
          <a:custGeom>
            <a:rect l="l" t="t" r="r" b="b"/>
            <a:pathLst>
              <a:path w="942975" h="297814">
                <a:moveTo>
                  <a:pt x="0" y="0"/>
                </a:moveTo>
                <a:lnTo>
                  <a:pt x="942975" y="0"/>
                </a:lnTo>
                <a:lnTo>
                  <a:pt x="942975" y="297653"/>
                </a:lnTo>
                <a:lnTo>
                  <a:pt x="0" y="297653"/>
                </a:lnTo>
                <a:lnTo>
                  <a:pt x="0" y="0"/>
                </a:lnTo>
                <a:close/>
              </a:path>
            </a:pathLst>
          </a:custGeom>
          <a:ln w="6350">
            <a:solidFill>
              <a:srgbClr val="000000"/>
            </a:solidFill>
          </a:ln>
        </p:spPr>
        <p:txBody>
          <a:bodyPr wrap="square" lIns="0" tIns="0" rIns="0" bIns="0" rtlCol="0"/>
          <a:lstStyle/>
          <a:p/>
        </p:txBody>
      </p:sp>
      <p:sp>
        <p:nvSpPr>
          <p:cNvPr id="31" name="object 31"/>
          <p:cNvSpPr txBox="1"/>
          <p:nvPr/>
        </p:nvSpPr>
        <p:spPr>
          <a:xfrm>
            <a:off x="4273550" y="3319158"/>
            <a:ext cx="723900" cy="193040"/>
          </a:xfrm>
          <a:prstGeom prst="rect">
            <a:avLst/>
          </a:prstGeom>
        </p:spPr>
        <p:txBody>
          <a:bodyPr vert="horz" wrap="square" lIns="0" tIns="12700" rIns="0" bIns="0" rtlCol="0">
            <a:spAutoFit/>
          </a:bodyPr>
          <a:lstStyle/>
          <a:p>
            <a:pPr marL="12700">
              <a:lnSpc>
                <a:spcPct val="100000"/>
              </a:lnSpc>
              <a:spcBef>
                <a:spcPts val="100"/>
              </a:spcBef>
            </a:pPr>
            <a:r>
              <a:rPr sz="1100" spc="-10">
                <a:latin typeface="宋体"/>
                <a:cs typeface="宋体"/>
              </a:rPr>
              <a:t>顾客服务部</a:t>
            </a:r>
            <a:endParaRPr sz="1100">
              <a:latin typeface="宋体"/>
              <a:cs typeface="宋体"/>
            </a:endParaRPr>
          </a:p>
        </p:txBody>
      </p:sp>
      <p:sp>
        <p:nvSpPr>
          <p:cNvPr id="32" name="object 32"/>
          <p:cNvSpPr/>
          <p:nvPr/>
        </p:nvSpPr>
        <p:spPr>
          <a:xfrm>
            <a:off x="6494462" y="3262486"/>
            <a:ext cx="942975" cy="297815"/>
          </a:xfrm>
          <a:custGeom>
            <a:rect l="l" t="t" r="r" b="b"/>
            <a:pathLst>
              <a:path w="942975" h="297814">
                <a:moveTo>
                  <a:pt x="0" y="0"/>
                </a:moveTo>
                <a:lnTo>
                  <a:pt x="942975" y="0"/>
                </a:lnTo>
                <a:lnTo>
                  <a:pt x="942975" y="297653"/>
                </a:lnTo>
                <a:lnTo>
                  <a:pt x="0" y="297653"/>
                </a:lnTo>
                <a:lnTo>
                  <a:pt x="0" y="0"/>
                </a:lnTo>
                <a:close/>
              </a:path>
            </a:pathLst>
          </a:custGeom>
          <a:ln w="6350">
            <a:solidFill>
              <a:srgbClr val="000000"/>
            </a:solidFill>
          </a:ln>
        </p:spPr>
        <p:txBody>
          <a:bodyPr wrap="square" lIns="0" tIns="0" rIns="0" bIns="0" rtlCol="0"/>
          <a:lstStyle/>
          <a:p/>
        </p:txBody>
      </p:sp>
      <p:sp>
        <p:nvSpPr>
          <p:cNvPr id="33" name="object 33"/>
          <p:cNvSpPr txBox="1"/>
          <p:nvPr/>
        </p:nvSpPr>
        <p:spPr>
          <a:xfrm>
            <a:off x="6604000" y="3319158"/>
            <a:ext cx="723900" cy="193040"/>
          </a:xfrm>
          <a:prstGeom prst="rect">
            <a:avLst/>
          </a:prstGeom>
        </p:spPr>
        <p:txBody>
          <a:bodyPr vert="horz" wrap="square" lIns="0" tIns="12700" rIns="0" bIns="0" rtlCol="0">
            <a:spAutoFit/>
          </a:bodyPr>
          <a:lstStyle/>
          <a:p>
            <a:pPr marL="12700">
              <a:lnSpc>
                <a:spcPct val="100000"/>
              </a:lnSpc>
              <a:spcBef>
                <a:spcPts val="100"/>
              </a:spcBef>
            </a:pPr>
            <a:r>
              <a:rPr sz="1100" spc="-10">
                <a:latin typeface="宋体"/>
                <a:cs typeface="宋体"/>
              </a:rPr>
              <a:t>人力资源部</a:t>
            </a:r>
            <a:endParaRPr sz="1100">
              <a:latin typeface="宋体"/>
              <a:cs typeface="宋体"/>
            </a:endParaRPr>
          </a:p>
        </p:txBody>
      </p:sp>
      <p:sp>
        <p:nvSpPr>
          <p:cNvPr id="34" name="object 34"/>
          <p:cNvSpPr/>
          <p:nvPr/>
        </p:nvSpPr>
        <p:spPr>
          <a:xfrm>
            <a:off x="1976438" y="3701040"/>
            <a:ext cx="708025" cy="234315"/>
          </a:xfrm>
          <a:custGeom>
            <a:rect l="l" t="t" r="r" b="b"/>
            <a:pathLst>
              <a:path w="708025" h="234314">
                <a:moveTo>
                  <a:pt x="0" y="0"/>
                </a:moveTo>
                <a:lnTo>
                  <a:pt x="708025" y="0"/>
                </a:lnTo>
                <a:lnTo>
                  <a:pt x="708025" y="234248"/>
                </a:lnTo>
                <a:lnTo>
                  <a:pt x="0" y="234248"/>
                </a:lnTo>
                <a:lnTo>
                  <a:pt x="0" y="0"/>
                </a:lnTo>
                <a:close/>
              </a:path>
            </a:pathLst>
          </a:custGeom>
          <a:ln w="6350">
            <a:solidFill>
              <a:srgbClr val="000000"/>
            </a:solidFill>
          </a:ln>
        </p:spPr>
        <p:txBody>
          <a:bodyPr wrap="square" lIns="0" tIns="0" rIns="0" bIns="0" rtlCol="0"/>
          <a:lstStyle/>
          <a:p/>
        </p:txBody>
      </p:sp>
      <p:sp>
        <p:nvSpPr>
          <p:cNvPr id="35" name="object 35"/>
          <p:cNvSpPr txBox="1"/>
          <p:nvPr/>
        </p:nvSpPr>
        <p:spPr>
          <a:xfrm>
            <a:off x="2063750" y="3733233"/>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工贸公司</a:t>
            </a:r>
            <a:endParaRPr sz="1000">
              <a:latin typeface="宋体"/>
              <a:cs typeface="宋体"/>
            </a:endParaRPr>
          </a:p>
        </p:txBody>
      </p:sp>
      <p:sp>
        <p:nvSpPr>
          <p:cNvPr id="36" name="object 36"/>
          <p:cNvSpPr/>
          <p:nvPr/>
        </p:nvSpPr>
        <p:spPr>
          <a:xfrm>
            <a:off x="3128963" y="3701040"/>
            <a:ext cx="708025" cy="234315"/>
          </a:xfrm>
          <a:custGeom>
            <a:rect l="l" t="t" r="r" b="b"/>
            <a:pathLst>
              <a:path w="708025" h="234314">
                <a:moveTo>
                  <a:pt x="0" y="0"/>
                </a:moveTo>
                <a:lnTo>
                  <a:pt x="708024" y="0"/>
                </a:lnTo>
                <a:lnTo>
                  <a:pt x="708024" y="234248"/>
                </a:lnTo>
                <a:lnTo>
                  <a:pt x="0" y="234248"/>
                </a:lnTo>
                <a:lnTo>
                  <a:pt x="0" y="0"/>
                </a:lnTo>
                <a:close/>
              </a:path>
            </a:pathLst>
          </a:custGeom>
          <a:ln w="6350">
            <a:solidFill>
              <a:srgbClr val="000000"/>
            </a:solidFill>
          </a:ln>
        </p:spPr>
        <p:txBody>
          <a:bodyPr wrap="square" lIns="0" tIns="0" rIns="0" bIns="0" rtlCol="0"/>
          <a:lstStyle/>
          <a:p/>
        </p:txBody>
      </p:sp>
      <p:sp>
        <p:nvSpPr>
          <p:cNvPr id="37" name="object 37"/>
          <p:cNvSpPr txBox="1"/>
          <p:nvPr/>
        </p:nvSpPr>
        <p:spPr>
          <a:xfrm>
            <a:off x="3216275" y="3733233"/>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工贸公司</a:t>
            </a:r>
            <a:endParaRPr sz="1000">
              <a:latin typeface="宋体"/>
              <a:cs typeface="宋体"/>
            </a:endParaRPr>
          </a:p>
        </p:txBody>
      </p:sp>
      <p:sp>
        <p:nvSpPr>
          <p:cNvPr id="38" name="object 38"/>
          <p:cNvSpPr/>
          <p:nvPr/>
        </p:nvSpPr>
        <p:spPr>
          <a:xfrm>
            <a:off x="1976438" y="3701040"/>
            <a:ext cx="5320030" cy="597535"/>
          </a:xfrm>
          <a:custGeom>
            <a:rect l="l" t="t" r="r" b="b"/>
            <a:pathLst>
              <a:path w="5320030" h="597535">
                <a:moveTo>
                  <a:pt x="2305049" y="0"/>
                </a:moveTo>
                <a:lnTo>
                  <a:pt x="3013074" y="0"/>
                </a:lnTo>
                <a:lnTo>
                  <a:pt x="3013074" y="234248"/>
                </a:lnTo>
                <a:lnTo>
                  <a:pt x="2305049" y="234248"/>
                </a:lnTo>
                <a:lnTo>
                  <a:pt x="2305049" y="0"/>
                </a:lnTo>
                <a:close/>
              </a:path>
              <a:path w="5320030" h="597535">
                <a:moveTo>
                  <a:pt x="3459162" y="0"/>
                </a:moveTo>
                <a:lnTo>
                  <a:pt x="4167187" y="0"/>
                </a:lnTo>
                <a:lnTo>
                  <a:pt x="4167187" y="234248"/>
                </a:lnTo>
                <a:lnTo>
                  <a:pt x="3459162" y="234248"/>
                </a:lnTo>
                <a:lnTo>
                  <a:pt x="3459162" y="0"/>
                </a:lnTo>
                <a:close/>
              </a:path>
              <a:path w="5320030" h="597535">
                <a:moveTo>
                  <a:pt x="4610100" y="0"/>
                </a:moveTo>
                <a:lnTo>
                  <a:pt x="5319712" y="0"/>
                </a:lnTo>
                <a:lnTo>
                  <a:pt x="5319712" y="234248"/>
                </a:lnTo>
                <a:lnTo>
                  <a:pt x="4610100" y="234248"/>
                </a:lnTo>
                <a:lnTo>
                  <a:pt x="4610100" y="0"/>
                </a:lnTo>
                <a:close/>
              </a:path>
              <a:path w="5320030" h="597535">
                <a:moveTo>
                  <a:pt x="0" y="362820"/>
                </a:moveTo>
                <a:lnTo>
                  <a:pt x="708025" y="362820"/>
                </a:lnTo>
                <a:lnTo>
                  <a:pt x="708025" y="597069"/>
                </a:lnTo>
                <a:lnTo>
                  <a:pt x="0" y="597069"/>
                </a:lnTo>
                <a:lnTo>
                  <a:pt x="0" y="362820"/>
                </a:lnTo>
                <a:close/>
              </a:path>
            </a:pathLst>
          </a:custGeom>
          <a:ln w="6350">
            <a:solidFill>
              <a:srgbClr val="000000"/>
            </a:solidFill>
          </a:ln>
        </p:spPr>
        <p:txBody>
          <a:bodyPr wrap="square" lIns="0" tIns="0" rIns="0" bIns="0" rtlCol="0"/>
          <a:lstStyle/>
          <a:p/>
        </p:txBody>
      </p:sp>
      <p:sp>
        <p:nvSpPr>
          <p:cNvPr id="39" name="object 39"/>
          <p:cNvSpPr txBox="1"/>
          <p:nvPr/>
        </p:nvSpPr>
        <p:spPr>
          <a:xfrm>
            <a:off x="2063750" y="4096054"/>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工贸公司</a:t>
            </a:r>
            <a:endParaRPr sz="1000">
              <a:latin typeface="宋体"/>
              <a:cs typeface="宋体"/>
            </a:endParaRPr>
          </a:p>
        </p:txBody>
      </p:sp>
      <p:sp>
        <p:nvSpPr>
          <p:cNvPr id="40" name="object 40"/>
          <p:cNvSpPr/>
          <p:nvPr/>
        </p:nvSpPr>
        <p:spPr>
          <a:xfrm>
            <a:off x="1976438" y="4063861"/>
            <a:ext cx="5320030" cy="597535"/>
          </a:xfrm>
          <a:custGeom>
            <a:rect l="l" t="t" r="r" b="b"/>
            <a:pathLst>
              <a:path w="5320030" h="597535">
                <a:moveTo>
                  <a:pt x="1152524" y="0"/>
                </a:moveTo>
                <a:lnTo>
                  <a:pt x="1860549" y="0"/>
                </a:lnTo>
                <a:lnTo>
                  <a:pt x="1860549" y="234248"/>
                </a:lnTo>
                <a:lnTo>
                  <a:pt x="1152524" y="234248"/>
                </a:lnTo>
                <a:lnTo>
                  <a:pt x="1152524" y="0"/>
                </a:lnTo>
                <a:close/>
              </a:path>
              <a:path w="5320030" h="597535">
                <a:moveTo>
                  <a:pt x="2305049" y="0"/>
                </a:moveTo>
                <a:lnTo>
                  <a:pt x="3013074" y="0"/>
                </a:lnTo>
                <a:lnTo>
                  <a:pt x="3013074" y="234248"/>
                </a:lnTo>
                <a:lnTo>
                  <a:pt x="2305049" y="234248"/>
                </a:lnTo>
                <a:lnTo>
                  <a:pt x="2305049" y="0"/>
                </a:lnTo>
                <a:close/>
              </a:path>
              <a:path w="5320030" h="597535">
                <a:moveTo>
                  <a:pt x="3459162" y="0"/>
                </a:moveTo>
                <a:lnTo>
                  <a:pt x="4167187" y="0"/>
                </a:lnTo>
                <a:lnTo>
                  <a:pt x="4167187" y="234248"/>
                </a:lnTo>
                <a:lnTo>
                  <a:pt x="3459162" y="234248"/>
                </a:lnTo>
                <a:lnTo>
                  <a:pt x="3459162" y="0"/>
                </a:lnTo>
                <a:close/>
              </a:path>
              <a:path w="5320030" h="597535">
                <a:moveTo>
                  <a:pt x="4610100" y="0"/>
                </a:moveTo>
                <a:lnTo>
                  <a:pt x="5319712" y="0"/>
                </a:lnTo>
                <a:lnTo>
                  <a:pt x="5319712" y="234248"/>
                </a:lnTo>
                <a:lnTo>
                  <a:pt x="4610100" y="234248"/>
                </a:lnTo>
                <a:lnTo>
                  <a:pt x="4610100" y="0"/>
                </a:lnTo>
                <a:close/>
              </a:path>
              <a:path w="5320030" h="597535">
                <a:moveTo>
                  <a:pt x="0" y="362820"/>
                </a:moveTo>
                <a:lnTo>
                  <a:pt x="708025" y="362820"/>
                </a:lnTo>
                <a:lnTo>
                  <a:pt x="708025" y="597068"/>
                </a:lnTo>
                <a:lnTo>
                  <a:pt x="0" y="597068"/>
                </a:lnTo>
                <a:lnTo>
                  <a:pt x="0" y="362820"/>
                </a:lnTo>
                <a:close/>
              </a:path>
            </a:pathLst>
          </a:custGeom>
          <a:ln w="6350">
            <a:solidFill>
              <a:srgbClr val="000000"/>
            </a:solidFill>
          </a:ln>
        </p:spPr>
        <p:txBody>
          <a:bodyPr wrap="square" lIns="0" tIns="0" rIns="0" bIns="0" rtlCol="0"/>
          <a:lstStyle/>
          <a:p/>
        </p:txBody>
      </p:sp>
      <p:sp>
        <p:nvSpPr>
          <p:cNvPr id="41" name="object 41"/>
          <p:cNvSpPr txBox="1"/>
          <p:nvPr/>
        </p:nvSpPr>
        <p:spPr>
          <a:xfrm>
            <a:off x="2063750" y="4458875"/>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工贸公司</a:t>
            </a:r>
            <a:endParaRPr sz="1000">
              <a:latin typeface="宋体"/>
              <a:cs typeface="宋体"/>
            </a:endParaRPr>
          </a:p>
        </p:txBody>
      </p:sp>
      <p:sp>
        <p:nvSpPr>
          <p:cNvPr id="42" name="object 42"/>
          <p:cNvSpPr/>
          <p:nvPr/>
        </p:nvSpPr>
        <p:spPr>
          <a:xfrm>
            <a:off x="1976438" y="4426682"/>
            <a:ext cx="5320030" cy="597535"/>
          </a:xfrm>
          <a:custGeom>
            <a:rect l="l" t="t" r="r" b="b"/>
            <a:pathLst>
              <a:path w="5320030" h="597535">
                <a:moveTo>
                  <a:pt x="1152524" y="0"/>
                </a:moveTo>
                <a:lnTo>
                  <a:pt x="1860549" y="0"/>
                </a:lnTo>
                <a:lnTo>
                  <a:pt x="1860549" y="234248"/>
                </a:lnTo>
                <a:lnTo>
                  <a:pt x="1152524" y="234248"/>
                </a:lnTo>
                <a:lnTo>
                  <a:pt x="1152524" y="0"/>
                </a:lnTo>
                <a:close/>
              </a:path>
              <a:path w="5320030" h="597535">
                <a:moveTo>
                  <a:pt x="2305049" y="0"/>
                </a:moveTo>
                <a:lnTo>
                  <a:pt x="3013074" y="0"/>
                </a:lnTo>
                <a:lnTo>
                  <a:pt x="3013074" y="234248"/>
                </a:lnTo>
                <a:lnTo>
                  <a:pt x="2305049" y="234248"/>
                </a:lnTo>
                <a:lnTo>
                  <a:pt x="2305049" y="0"/>
                </a:lnTo>
                <a:close/>
              </a:path>
              <a:path w="5320030" h="597535">
                <a:moveTo>
                  <a:pt x="3459162" y="0"/>
                </a:moveTo>
                <a:lnTo>
                  <a:pt x="4167187" y="0"/>
                </a:lnTo>
                <a:lnTo>
                  <a:pt x="4167187" y="234248"/>
                </a:lnTo>
                <a:lnTo>
                  <a:pt x="3459162" y="234248"/>
                </a:lnTo>
                <a:lnTo>
                  <a:pt x="3459162" y="0"/>
                </a:lnTo>
                <a:close/>
              </a:path>
              <a:path w="5320030" h="597535">
                <a:moveTo>
                  <a:pt x="4610100" y="0"/>
                </a:moveTo>
                <a:lnTo>
                  <a:pt x="5319712" y="0"/>
                </a:lnTo>
                <a:lnTo>
                  <a:pt x="5319712" y="234248"/>
                </a:lnTo>
                <a:lnTo>
                  <a:pt x="4610100" y="234248"/>
                </a:lnTo>
                <a:lnTo>
                  <a:pt x="4610100" y="0"/>
                </a:lnTo>
                <a:close/>
              </a:path>
              <a:path w="5320030" h="597535">
                <a:moveTo>
                  <a:pt x="0" y="362820"/>
                </a:moveTo>
                <a:lnTo>
                  <a:pt x="708025" y="362820"/>
                </a:lnTo>
                <a:lnTo>
                  <a:pt x="708025" y="597068"/>
                </a:lnTo>
                <a:lnTo>
                  <a:pt x="0" y="597068"/>
                </a:lnTo>
                <a:lnTo>
                  <a:pt x="0" y="362820"/>
                </a:lnTo>
                <a:close/>
              </a:path>
            </a:pathLst>
          </a:custGeom>
          <a:ln w="6350">
            <a:solidFill>
              <a:srgbClr val="000000"/>
            </a:solidFill>
          </a:ln>
        </p:spPr>
        <p:txBody>
          <a:bodyPr wrap="square" lIns="0" tIns="0" rIns="0" bIns="0" rtlCol="0"/>
          <a:lstStyle/>
          <a:p/>
        </p:txBody>
      </p:sp>
      <p:sp>
        <p:nvSpPr>
          <p:cNvPr id="43" name="object 43"/>
          <p:cNvSpPr txBox="1"/>
          <p:nvPr/>
        </p:nvSpPr>
        <p:spPr>
          <a:xfrm>
            <a:off x="2063750" y="4821695"/>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工贸公司</a:t>
            </a:r>
            <a:endParaRPr sz="1000">
              <a:latin typeface="宋体"/>
              <a:cs typeface="宋体"/>
            </a:endParaRPr>
          </a:p>
        </p:txBody>
      </p:sp>
      <p:sp>
        <p:nvSpPr>
          <p:cNvPr id="44" name="object 44"/>
          <p:cNvSpPr/>
          <p:nvPr/>
        </p:nvSpPr>
        <p:spPr>
          <a:xfrm>
            <a:off x="1976438" y="4789503"/>
            <a:ext cx="5320030" cy="599440"/>
          </a:xfrm>
          <a:custGeom>
            <a:rect l="l" t="t" r="r" b="b"/>
            <a:pathLst>
              <a:path w="5320030" h="599439">
                <a:moveTo>
                  <a:pt x="1152524" y="0"/>
                </a:moveTo>
                <a:lnTo>
                  <a:pt x="1860549" y="0"/>
                </a:lnTo>
                <a:lnTo>
                  <a:pt x="1860549" y="234248"/>
                </a:lnTo>
                <a:lnTo>
                  <a:pt x="1152524" y="234248"/>
                </a:lnTo>
                <a:lnTo>
                  <a:pt x="1152524" y="0"/>
                </a:lnTo>
                <a:close/>
              </a:path>
              <a:path w="5320030" h="599439">
                <a:moveTo>
                  <a:pt x="2305049" y="0"/>
                </a:moveTo>
                <a:lnTo>
                  <a:pt x="3013074" y="0"/>
                </a:lnTo>
                <a:lnTo>
                  <a:pt x="3013074" y="234248"/>
                </a:lnTo>
                <a:lnTo>
                  <a:pt x="2305049" y="234248"/>
                </a:lnTo>
                <a:lnTo>
                  <a:pt x="2305049" y="0"/>
                </a:lnTo>
                <a:close/>
              </a:path>
              <a:path w="5320030" h="599439">
                <a:moveTo>
                  <a:pt x="3459162" y="0"/>
                </a:moveTo>
                <a:lnTo>
                  <a:pt x="4167187" y="0"/>
                </a:lnTo>
                <a:lnTo>
                  <a:pt x="4167187" y="234248"/>
                </a:lnTo>
                <a:lnTo>
                  <a:pt x="3459162" y="234248"/>
                </a:lnTo>
                <a:lnTo>
                  <a:pt x="3459162" y="0"/>
                </a:lnTo>
                <a:close/>
              </a:path>
              <a:path w="5320030" h="599439">
                <a:moveTo>
                  <a:pt x="4610100" y="0"/>
                </a:moveTo>
                <a:lnTo>
                  <a:pt x="5319712" y="0"/>
                </a:lnTo>
                <a:lnTo>
                  <a:pt x="5319712" y="234248"/>
                </a:lnTo>
                <a:lnTo>
                  <a:pt x="4610100" y="234248"/>
                </a:lnTo>
                <a:lnTo>
                  <a:pt x="4610100" y="0"/>
                </a:lnTo>
                <a:close/>
              </a:path>
              <a:path w="5320030" h="599439">
                <a:moveTo>
                  <a:pt x="0" y="364581"/>
                </a:moveTo>
                <a:lnTo>
                  <a:pt x="708025" y="364581"/>
                </a:lnTo>
                <a:lnTo>
                  <a:pt x="708025" y="598829"/>
                </a:lnTo>
                <a:lnTo>
                  <a:pt x="0" y="598829"/>
                </a:lnTo>
                <a:lnTo>
                  <a:pt x="0" y="364581"/>
                </a:lnTo>
                <a:close/>
              </a:path>
            </a:pathLst>
          </a:custGeom>
          <a:ln w="6350">
            <a:solidFill>
              <a:srgbClr val="000000"/>
            </a:solidFill>
          </a:ln>
        </p:spPr>
        <p:txBody>
          <a:bodyPr wrap="square" lIns="0" tIns="0" rIns="0" bIns="0" rtlCol="0"/>
          <a:lstStyle/>
          <a:p/>
        </p:txBody>
      </p:sp>
      <p:sp>
        <p:nvSpPr>
          <p:cNvPr id="45" name="object 45"/>
          <p:cNvSpPr txBox="1"/>
          <p:nvPr/>
        </p:nvSpPr>
        <p:spPr>
          <a:xfrm>
            <a:off x="2063750" y="5186277"/>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工贸公司</a:t>
            </a:r>
            <a:endParaRPr sz="1000">
              <a:latin typeface="宋体"/>
              <a:cs typeface="宋体"/>
            </a:endParaRPr>
          </a:p>
        </p:txBody>
      </p:sp>
      <p:sp>
        <p:nvSpPr>
          <p:cNvPr id="46" name="object 46"/>
          <p:cNvSpPr/>
          <p:nvPr/>
        </p:nvSpPr>
        <p:spPr>
          <a:xfrm>
            <a:off x="1976438" y="5154084"/>
            <a:ext cx="5320030" cy="597535"/>
          </a:xfrm>
          <a:custGeom>
            <a:rect l="l" t="t" r="r" b="b"/>
            <a:pathLst>
              <a:path w="5320030" h="597535">
                <a:moveTo>
                  <a:pt x="1152524" y="0"/>
                </a:moveTo>
                <a:lnTo>
                  <a:pt x="1860549" y="0"/>
                </a:lnTo>
                <a:lnTo>
                  <a:pt x="1860549" y="234248"/>
                </a:lnTo>
                <a:lnTo>
                  <a:pt x="1152524" y="234248"/>
                </a:lnTo>
                <a:lnTo>
                  <a:pt x="1152524" y="0"/>
                </a:lnTo>
                <a:close/>
              </a:path>
              <a:path w="5320030" h="597535">
                <a:moveTo>
                  <a:pt x="2305049" y="0"/>
                </a:moveTo>
                <a:lnTo>
                  <a:pt x="3013074" y="0"/>
                </a:lnTo>
                <a:lnTo>
                  <a:pt x="3013074" y="234248"/>
                </a:lnTo>
                <a:lnTo>
                  <a:pt x="2305049" y="234248"/>
                </a:lnTo>
                <a:lnTo>
                  <a:pt x="2305049" y="0"/>
                </a:lnTo>
                <a:close/>
              </a:path>
              <a:path w="5320030" h="597535">
                <a:moveTo>
                  <a:pt x="3459162" y="0"/>
                </a:moveTo>
                <a:lnTo>
                  <a:pt x="4167187" y="0"/>
                </a:lnTo>
                <a:lnTo>
                  <a:pt x="4167187" y="234248"/>
                </a:lnTo>
                <a:lnTo>
                  <a:pt x="3459162" y="234248"/>
                </a:lnTo>
                <a:lnTo>
                  <a:pt x="3459162" y="0"/>
                </a:lnTo>
                <a:close/>
              </a:path>
              <a:path w="5320030" h="597535">
                <a:moveTo>
                  <a:pt x="4610100" y="0"/>
                </a:moveTo>
                <a:lnTo>
                  <a:pt x="5319712" y="0"/>
                </a:lnTo>
                <a:lnTo>
                  <a:pt x="5319712" y="234248"/>
                </a:lnTo>
                <a:lnTo>
                  <a:pt x="4610100" y="234248"/>
                </a:lnTo>
                <a:lnTo>
                  <a:pt x="4610100" y="0"/>
                </a:lnTo>
                <a:close/>
              </a:path>
              <a:path w="5320030" h="597535">
                <a:moveTo>
                  <a:pt x="0" y="362820"/>
                </a:moveTo>
                <a:lnTo>
                  <a:pt x="708025" y="362820"/>
                </a:lnTo>
                <a:lnTo>
                  <a:pt x="708025" y="597068"/>
                </a:lnTo>
                <a:lnTo>
                  <a:pt x="0" y="597068"/>
                </a:lnTo>
                <a:lnTo>
                  <a:pt x="0" y="362820"/>
                </a:lnTo>
                <a:close/>
              </a:path>
            </a:pathLst>
          </a:custGeom>
          <a:ln w="6350">
            <a:solidFill>
              <a:srgbClr val="000000"/>
            </a:solidFill>
          </a:ln>
        </p:spPr>
        <p:txBody>
          <a:bodyPr wrap="square" lIns="0" tIns="0" rIns="0" bIns="0" rtlCol="0"/>
          <a:lstStyle/>
          <a:p/>
        </p:txBody>
      </p:sp>
      <p:sp>
        <p:nvSpPr>
          <p:cNvPr id="47" name="object 47"/>
          <p:cNvSpPr txBox="1"/>
          <p:nvPr/>
        </p:nvSpPr>
        <p:spPr>
          <a:xfrm>
            <a:off x="2063750" y="5549098"/>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工贸公司</a:t>
            </a:r>
            <a:endParaRPr sz="1000">
              <a:latin typeface="宋体"/>
              <a:cs typeface="宋体"/>
            </a:endParaRPr>
          </a:p>
        </p:txBody>
      </p:sp>
      <p:sp>
        <p:nvSpPr>
          <p:cNvPr id="48" name="object 48"/>
          <p:cNvSpPr/>
          <p:nvPr/>
        </p:nvSpPr>
        <p:spPr>
          <a:xfrm>
            <a:off x="1976438" y="5516905"/>
            <a:ext cx="5320030" cy="597535"/>
          </a:xfrm>
          <a:custGeom>
            <a:rect l="l" t="t" r="r" b="b"/>
            <a:pathLst>
              <a:path w="5320030" h="597535">
                <a:moveTo>
                  <a:pt x="1152524" y="0"/>
                </a:moveTo>
                <a:lnTo>
                  <a:pt x="1860549" y="0"/>
                </a:lnTo>
                <a:lnTo>
                  <a:pt x="1860549" y="234248"/>
                </a:lnTo>
                <a:lnTo>
                  <a:pt x="1152524" y="234248"/>
                </a:lnTo>
                <a:lnTo>
                  <a:pt x="1152524" y="0"/>
                </a:lnTo>
                <a:close/>
              </a:path>
              <a:path w="5320030" h="597535">
                <a:moveTo>
                  <a:pt x="2305049" y="0"/>
                </a:moveTo>
                <a:lnTo>
                  <a:pt x="3013074" y="0"/>
                </a:lnTo>
                <a:lnTo>
                  <a:pt x="3013074" y="234248"/>
                </a:lnTo>
                <a:lnTo>
                  <a:pt x="2305049" y="234248"/>
                </a:lnTo>
                <a:lnTo>
                  <a:pt x="2305049" y="0"/>
                </a:lnTo>
                <a:close/>
              </a:path>
              <a:path w="5320030" h="597535">
                <a:moveTo>
                  <a:pt x="3459162" y="0"/>
                </a:moveTo>
                <a:lnTo>
                  <a:pt x="4167187" y="0"/>
                </a:lnTo>
                <a:lnTo>
                  <a:pt x="4167187" y="234248"/>
                </a:lnTo>
                <a:lnTo>
                  <a:pt x="3459162" y="234248"/>
                </a:lnTo>
                <a:lnTo>
                  <a:pt x="3459162" y="0"/>
                </a:lnTo>
                <a:close/>
              </a:path>
              <a:path w="5320030" h="597535">
                <a:moveTo>
                  <a:pt x="4610100" y="0"/>
                </a:moveTo>
                <a:lnTo>
                  <a:pt x="5319712" y="0"/>
                </a:lnTo>
                <a:lnTo>
                  <a:pt x="5319712" y="234248"/>
                </a:lnTo>
                <a:lnTo>
                  <a:pt x="4610100" y="234248"/>
                </a:lnTo>
                <a:lnTo>
                  <a:pt x="4610100" y="0"/>
                </a:lnTo>
                <a:close/>
              </a:path>
              <a:path w="5320030" h="597535">
                <a:moveTo>
                  <a:pt x="0" y="362820"/>
                </a:moveTo>
                <a:lnTo>
                  <a:pt x="708025" y="362820"/>
                </a:lnTo>
                <a:lnTo>
                  <a:pt x="708025" y="597068"/>
                </a:lnTo>
                <a:lnTo>
                  <a:pt x="0" y="597068"/>
                </a:lnTo>
                <a:lnTo>
                  <a:pt x="0" y="362820"/>
                </a:lnTo>
                <a:close/>
              </a:path>
            </a:pathLst>
          </a:custGeom>
          <a:ln w="6350">
            <a:solidFill>
              <a:srgbClr val="000000"/>
            </a:solidFill>
          </a:ln>
        </p:spPr>
        <p:txBody>
          <a:bodyPr wrap="square" lIns="0" tIns="0" rIns="0" bIns="0" rtlCol="0"/>
          <a:lstStyle/>
          <a:p/>
        </p:txBody>
      </p:sp>
      <p:sp>
        <p:nvSpPr>
          <p:cNvPr id="49" name="object 49"/>
          <p:cNvSpPr txBox="1"/>
          <p:nvPr/>
        </p:nvSpPr>
        <p:spPr>
          <a:xfrm>
            <a:off x="2063750" y="5911918"/>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工贸公司</a:t>
            </a:r>
            <a:endParaRPr sz="1000">
              <a:latin typeface="宋体"/>
              <a:cs typeface="宋体"/>
            </a:endParaRPr>
          </a:p>
        </p:txBody>
      </p:sp>
      <p:grpSp>
        <p:nvGrpSpPr>
          <p:cNvPr id="50" name="object 50"/>
          <p:cNvGrpSpPr/>
          <p:nvPr/>
        </p:nvGrpSpPr>
        <p:grpSpPr>
          <a:xfrm>
            <a:off x="941388" y="3697865"/>
            <a:ext cx="6358255" cy="2419350"/>
            <a:chOff x="941388" y="3697865"/>
            <a:chExt cx="6358255" cy="2419350"/>
          </a:xfrm>
        </p:grpSpPr>
        <p:sp>
          <p:nvSpPr>
            <p:cNvPr id="51" name="object 51"/>
            <p:cNvSpPr/>
            <p:nvPr/>
          </p:nvSpPr>
          <p:spPr>
            <a:xfrm>
              <a:off x="3128963" y="5879725"/>
              <a:ext cx="4167504" cy="234315"/>
            </a:xfrm>
            <a:custGeom>
              <a:rect l="l" t="t" r="r" b="b"/>
              <a:pathLst>
                <a:path w="4167504" h="234314">
                  <a:moveTo>
                    <a:pt x="0" y="0"/>
                  </a:moveTo>
                  <a:lnTo>
                    <a:pt x="708024" y="0"/>
                  </a:lnTo>
                  <a:lnTo>
                    <a:pt x="708024" y="234248"/>
                  </a:lnTo>
                  <a:lnTo>
                    <a:pt x="0" y="234248"/>
                  </a:lnTo>
                  <a:lnTo>
                    <a:pt x="0" y="0"/>
                  </a:lnTo>
                  <a:close/>
                </a:path>
                <a:path w="4167504" h="234314">
                  <a:moveTo>
                    <a:pt x="1152524" y="0"/>
                  </a:moveTo>
                  <a:lnTo>
                    <a:pt x="1860549" y="0"/>
                  </a:lnTo>
                  <a:lnTo>
                    <a:pt x="1860549" y="234248"/>
                  </a:lnTo>
                  <a:lnTo>
                    <a:pt x="1152524" y="234248"/>
                  </a:lnTo>
                  <a:lnTo>
                    <a:pt x="1152524" y="0"/>
                  </a:lnTo>
                  <a:close/>
                </a:path>
                <a:path w="4167504" h="234314">
                  <a:moveTo>
                    <a:pt x="2306637" y="0"/>
                  </a:moveTo>
                  <a:lnTo>
                    <a:pt x="3014662" y="0"/>
                  </a:lnTo>
                  <a:lnTo>
                    <a:pt x="3014662" y="234248"/>
                  </a:lnTo>
                  <a:lnTo>
                    <a:pt x="2306637" y="234248"/>
                  </a:lnTo>
                  <a:lnTo>
                    <a:pt x="2306637" y="0"/>
                  </a:lnTo>
                  <a:close/>
                </a:path>
                <a:path w="4167504" h="234314">
                  <a:moveTo>
                    <a:pt x="3457575" y="0"/>
                  </a:moveTo>
                  <a:lnTo>
                    <a:pt x="4167187" y="0"/>
                  </a:lnTo>
                  <a:lnTo>
                    <a:pt x="4167187" y="234248"/>
                  </a:lnTo>
                  <a:lnTo>
                    <a:pt x="3457575" y="234248"/>
                  </a:lnTo>
                  <a:lnTo>
                    <a:pt x="3457575" y="0"/>
                  </a:lnTo>
                  <a:close/>
                </a:path>
              </a:pathLst>
            </a:custGeom>
            <a:ln w="6350">
              <a:solidFill>
                <a:srgbClr val="000000"/>
              </a:solidFill>
            </a:ln>
          </p:spPr>
          <p:txBody>
            <a:bodyPr wrap="square" lIns="0" tIns="0" rIns="0" bIns="0" rtlCol="0"/>
            <a:lstStyle/>
            <a:p/>
          </p:txBody>
        </p:sp>
        <p:sp>
          <p:nvSpPr>
            <p:cNvPr id="52" name="object 52"/>
            <p:cNvSpPr/>
            <p:nvPr/>
          </p:nvSpPr>
          <p:spPr>
            <a:xfrm>
              <a:off x="944563" y="3701040"/>
              <a:ext cx="708025" cy="234315"/>
            </a:xfrm>
            <a:custGeom>
              <a:rect l="l" t="t" r="r" b="b"/>
              <a:pathLst>
                <a:path w="708025" h="234314">
                  <a:moveTo>
                    <a:pt x="708025" y="234248"/>
                  </a:moveTo>
                  <a:lnTo>
                    <a:pt x="0" y="234248"/>
                  </a:lnTo>
                  <a:lnTo>
                    <a:pt x="0" y="0"/>
                  </a:lnTo>
                  <a:lnTo>
                    <a:pt x="708025" y="0"/>
                  </a:lnTo>
                  <a:lnTo>
                    <a:pt x="708025" y="234248"/>
                  </a:lnTo>
                  <a:close/>
                </a:path>
              </a:pathLst>
            </a:custGeom>
            <a:solidFill>
              <a:srgbClr val="DDDDDD"/>
            </a:solidFill>
          </p:spPr>
          <p:txBody>
            <a:bodyPr wrap="square" lIns="0" tIns="0" rIns="0" bIns="0" rtlCol="0"/>
            <a:lstStyle/>
            <a:p/>
          </p:txBody>
        </p:sp>
        <p:sp>
          <p:nvSpPr>
            <p:cNvPr id="53" name="object 53"/>
            <p:cNvSpPr/>
            <p:nvPr/>
          </p:nvSpPr>
          <p:spPr>
            <a:xfrm>
              <a:off x="944563" y="3701040"/>
              <a:ext cx="708025" cy="234315"/>
            </a:xfrm>
            <a:custGeom>
              <a:rect l="l" t="t" r="r" b="b"/>
              <a:pathLst>
                <a:path w="708025" h="234314">
                  <a:moveTo>
                    <a:pt x="0" y="0"/>
                  </a:moveTo>
                  <a:lnTo>
                    <a:pt x="708025" y="0"/>
                  </a:lnTo>
                  <a:lnTo>
                    <a:pt x="708025" y="234248"/>
                  </a:lnTo>
                  <a:lnTo>
                    <a:pt x="0" y="234248"/>
                  </a:lnTo>
                  <a:lnTo>
                    <a:pt x="0" y="0"/>
                  </a:lnTo>
                  <a:close/>
                </a:path>
              </a:pathLst>
            </a:custGeom>
            <a:ln w="6350">
              <a:solidFill>
                <a:srgbClr val="000000"/>
              </a:solidFill>
              <a:prstDash val="dash"/>
            </a:ln>
          </p:spPr>
          <p:txBody>
            <a:bodyPr wrap="square" lIns="0" tIns="0" rIns="0" bIns="0" rtlCol="0"/>
            <a:lstStyle/>
            <a:p/>
          </p:txBody>
        </p:sp>
      </p:grpSp>
      <p:sp>
        <p:nvSpPr>
          <p:cNvPr id="54" name="object 54"/>
          <p:cNvSpPr txBox="1"/>
          <p:nvPr/>
        </p:nvSpPr>
        <p:spPr>
          <a:xfrm>
            <a:off x="1031875" y="3733233"/>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华东一部</a:t>
            </a:r>
            <a:endParaRPr sz="1000">
              <a:latin typeface="宋体"/>
              <a:cs typeface="宋体"/>
            </a:endParaRPr>
          </a:p>
        </p:txBody>
      </p:sp>
      <p:grpSp>
        <p:nvGrpSpPr>
          <p:cNvPr id="55" name="object 55"/>
          <p:cNvGrpSpPr/>
          <p:nvPr/>
        </p:nvGrpSpPr>
        <p:grpSpPr>
          <a:xfrm>
            <a:off x="941388" y="4060686"/>
            <a:ext cx="714375" cy="240665"/>
            <a:chOff x="941388" y="4060686"/>
            <a:chExt cx="714375" cy="240665"/>
          </a:xfrm>
        </p:grpSpPr>
        <p:sp>
          <p:nvSpPr>
            <p:cNvPr id="56" name="object 56"/>
            <p:cNvSpPr/>
            <p:nvPr/>
          </p:nvSpPr>
          <p:spPr>
            <a:xfrm>
              <a:off x="944563" y="4063861"/>
              <a:ext cx="708025" cy="234315"/>
            </a:xfrm>
            <a:custGeom>
              <a:rect l="l" t="t" r="r" b="b"/>
              <a:pathLst>
                <a:path w="708025" h="234314">
                  <a:moveTo>
                    <a:pt x="708025" y="234248"/>
                  </a:moveTo>
                  <a:lnTo>
                    <a:pt x="0" y="234248"/>
                  </a:lnTo>
                  <a:lnTo>
                    <a:pt x="0" y="0"/>
                  </a:lnTo>
                  <a:lnTo>
                    <a:pt x="708025" y="0"/>
                  </a:lnTo>
                  <a:lnTo>
                    <a:pt x="708025" y="234248"/>
                  </a:lnTo>
                  <a:close/>
                </a:path>
              </a:pathLst>
            </a:custGeom>
            <a:solidFill>
              <a:srgbClr val="DDDDDD"/>
            </a:solidFill>
          </p:spPr>
          <p:txBody>
            <a:bodyPr wrap="square" lIns="0" tIns="0" rIns="0" bIns="0" rtlCol="0"/>
            <a:lstStyle/>
            <a:p/>
          </p:txBody>
        </p:sp>
        <p:sp>
          <p:nvSpPr>
            <p:cNvPr id="57" name="object 57"/>
            <p:cNvSpPr/>
            <p:nvPr/>
          </p:nvSpPr>
          <p:spPr>
            <a:xfrm>
              <a:off x="944563" y="4063861"/>
              <a:ext cx="708025" cy="234315"/>
            </a:xfrm>
            <a:custGeom>
              <a:rect l="l" t="t" r="r" b="b"/>
              <a:pathLst>
                <a:path w="708025" h="234314">
                  <a:moveTo>
                    <a:pt x="0" y="0"/>
                  </a:moveTo>
                  <a:lnTo>
                    <a:pt x="708025" y="0"/>
                  </a:lnTo>
                  <a:lnTo>
                    <a:pt x="708025" y="234248"/>
                  </a:lnTo>
                  <a:lnTo>
                    <a:pt x="0" y="234248"/>
                  </a:lnTo>
                  <a:lnTo>
                    <a:pt x="0" y="0"/>
                  </a:lnTo>
                  <a:close/>
                </a:path>
              </a:pathLst>
            </a:custGeom>
            <a:ln w="6350">
              <a:solidFill>
                <a:srgbClr val="000000"/>
              </a:solidFill>
              <a:prstDash val="dash"/>
            </a:ln>
          </p:spPr>
          <p:txBody>
            <a:bodyPr wrap="square" lIns="0" tIns="0" rIns="0" bIns="0" rtlCol="0"/>
            <a:lstStyle/>
            <a:p/>
          </p:txBody>
        </p:sp>
      </p:grpSp>
      <p:sp>
        <p:nvSpPr>
          <p:cNvPr id="58" name="object 58"/>
          <p:cNvSpPr txBox="1"/>
          <p:nvPr/>
        </p:nvSpPr>
        <p:spPr>
          <a:xfrm>
            <a:off x="1031875" y="4096054"/>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华东二部</a:t>
            </a:r>
            <a:endParaRPr sz="1000">
              <a:latin typeface="宋体"/>
              <a:cs typeface="宋体"/>
            </a:endParaRPr>
          </a:p>
        </p:txBody>
      </p:sp>
      <p:grpSp>
        <p:nvGrpSpPr>
          <p:cNvPr id="59" name="object 59"/>
          <p:cNvGrpSpPr/>
          <p:nvPr/>
        </p:nvGrpSpPr>
        <p:grpSpPr>
          <a:xfrm>
            <a:off x="941388" y="4423507"/>
            <a:ext cx="714375" cy="240665"/>
            <a:chOff x="941388" y="4423507"/>
            <a:chExt cx="714375" cy="240665"/>
          </a:xfrm>
        </p:grpSpPr>
        <p:sp>
          <p:nvSpPr>
            <p:cNvPr id="60" name="object 60"/>
            <p:cNvSpPr/>
            <p:nvPr/>
          </p:nvSpPr>
          <p:spPr>
            <a:xfrm>
              <a:off x="944563" y="4426682"/>
              <a:ext cx="708025" cy="234315"/>
            </a:xfrm>
            <a:custGeom>
              <a:rect l="l" t="t" r="r" b="b"/>
              <a:pathLst>
                <a:path w="708025" h="234314">
                  <a:moveTo>
                    <a:pt x="708025" y="234248"/>
                  </a:moveTo>
                  <a:lnTo>
                    <a:pt x="0" y="234248"/>
                  </a:lnTo>
                  <a:lnTo>
                    <a:pt x="0" y="0"/>
                  </a:lnTo>
                  <a:lnTo>
                    <a:pt x="708025" y="0"/>
                  </a:lnTo>
                  <a:lnTo>
                    <a:pt x="708025" y="234248"/>
                  </a:lnTo>
                  <a:close/>
                </a:path>
              </a:pathLst>
            </a:custGeom>
            <a:solidFill>
              <a:srgbClr val="DDDDDD"/>
            </a:solidFill>
          </p:spPr>
          <p:txBody>
            <a:bodyPr wrap="square" lIns="0" tIns="0" rIns="0" bIns="0" rtlCol="0"/>
            <a:lstStyle/>
            <a:p/>
          </p:txBody>
        </p:sp>
        <p:sp>
          <p:nvSpPr>
            <p:cNvPr id="61" name="object 61"/>
            <p:cNvSpPr/>
            <p:nvPr/>
          </p:nvSpPr>
          <p:spPr>
            <a:xfrm>
              <a:off x="944563" y="4426682"/>
              <a:ext cx="708025" cy="234315"/>
            </a:xfrm>
            <a:custGeom>
              <a:rect l="l" t="t" r="r" b="b"/>
              <a:pathLst>
                <a:path w="708025" h="234314">
                  <a:moveTo>
                    <a:pt x="0" y="0"/>
                  </a:moveTo>
                  <a:lnTo>
                    <a:pt x="708025" y="0"/>
                  </a:lnTo>
                  <a:lnTo>
                    <a:pt x="708025" y="234248"/>
                  </a:lnTo>
                  <a:lnTo>
                    <a:pt x="0" y="234248"/>
                  </a:lnTo>
                  <a:lnTo>
                    <a:pt x="0" y="0"/>
                  </a:lnTo>
                  <a:close/>
                </a:path>
              </a:pathLst>
            </a:custGeom>
            <a:ln w="6350">
              <a:solidFill>
                <a:srgbClr val="000000"/>
              </a:solidFill>
              <a:prstDash val="dash"/>
            </a:ln>
          </p:spPr>
          <p:txBody>
            <a:bodyPr wrap="square" lIns="0" tIns="0" rIns="0" bIns="0" rtlCol="0"/>
            <a:lstStyle/>
            <a:p/>
          </p:txBody>
        </p:sp>
      </p:grpSp>
      <p:sp>
        <p:nvSpPr>
          <p:cNvPr id="62" name="object 62"/>
          <p:cNvSpPr txBox="1"/>
          <p:nvPr/>
        </p:nvSpPr>
        <p:spPr>
          <a:xfrm>
            <a:off x="1031875" y="4458875"/>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华东三部</a:t>
            </a:r>
            <a:endParaRPr sz="1000">
              <a:latin typeface="宋体"/>
              <a:cs typeface="宋体"/>
            </a:endParaRPr>
          </a:p>
        </p:txBody>
      </p:sp>
      <p:grpSp>
        <p:nvGrpSpPr>
          <p:cNvPr id="63" name="object 63"/>
          <p:cNvGrpSpPr/>
          <p:nvPr/>
        </p:nvGrpSpPr>
        <p:grpSpPr>
          <a:xfrm>
            <a:off x="941388" y="4786328"/>
            <a:ext cx="714375" cy="240665"/>
            <a:chOff x="941388" y="4786328"/>
            <a:chExt cx="714375" cy="240665"/>
          </a:xfrm>
        </p:grpSpPr>
        <p:sp>
          <p:nvSpPr>
            <p:cNvPr id="64" name="object 64"/>
            <p:cNvSpPr/>
            <p:nvPr/>
          </p:nvSpPr>
          <p:spPr>
            <a:xfrm>
              <a:off x="944563" y="4789503"/>
              <a:ext cx="708025" cy="234315"/>
            </a:xfrm>
            <a:custGeom>
              <a:rect l="l" t="t" r="r" b="b"/>
              <a:pathLst>
                <a:path w="708025" h="234314">
                  <a:moveTo>
                    <a:pt x="708025" y="234248"/>
                  </a:moveTo>
                  <a:lnTo>
                    <a:pt x="0" y="234248"/>
                  </a:lnTo>
                  <a:lnTo>
                    <a:pt x="0" y="0"/>
                  </a:lnTo>
                  <a:lnTo>
                    <a:pt x="708025" y="0"/>
                  </a:lnTo>
                  <a:lnTo>
                    <a:pt x="708025" y="234248"/>
                  </a:lnTo>
                  <a:close/>
                </a:path>
              </a:pathLst>
            </a:custGeom>
            <a:solidFill>
              <a:srgbClr val="DDDDDD"/>
            </a:solidFill>
          </p:spPr>
          <p:txBody>
            <a:bodyPr wrap="square" lIns="0" tIns="0" rIns="0" bIns="0" rtlCol="0"/>
            <a:lstStyle/>
            <a:p/>
          </p:txBody>
        </p:sp>
        <p:sp>
          <p:nvSpPr>
            <p:cNvPr id="65" name="object 65"/>
            <p:cNvSpPr/>
            <p:nvPr/>
          </p:nvSpPr>
          <p:spPr>
            <a:xfrm>
              <a:off x="944563" y="4789503"/>
              <a:ext cx="708025" cy="234315"/>
            </a:xfrm>
            <a:custGeom>
              <a:rect l="l" t="t" r="r" b="b"/>
              <a:pathLst>
                <a:path w="708025" h="234314">
                  <a:moveTo>
                    <a:pt x="0" y="0"/>
                  </a:moveTo>
                  <a:lnTo>
                    <a:pt x="708025" y="0"/>
                  </a:lnTo>
                  <a:lnTo>
                    <a:pt x="708025" y="234248"/>
                  </a:lnTo>
                  <a:lnTo>
                    <a:pt x="0" y="234248"/>
                  </a:lnTo>
                  <a:lnTo>
                    <a:pt x="0" y="0"/>
                  </a:lnTo>
                  <a:close/>
                </a:path>
              </a:pathLst>
            </a:custGeom>
            <a:ln w="6350">
              <a:solidFill>
                <a:srgbClr val="000000"/>
              </a:solidFill>
              <a:prstDash val="dash"/>
            </a:ln>
          </p:spPr>
          <p:txBody>
            <a:bodyPr wrap="square" lIns="0" tIns="0" rIns="0" bIns="0" rtlCol="0"/>
            <a:lstStyle/>
            <a:p/>
          </p:txBody>
        </p:sp>
      </p:grpSp>
      <p:sp>
        <p:nvSpPr>
          <p:cNvPr id="66" name="object 66"/>
          <p:cNvSpPr txBox="1"/>
          <p:nvPr/>
        </p:nvSpPr>
        <p:spPr>
          <a:xfrm>
            <a:off x="1031875" y="4821695"/>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华北一部</a:t>
            </a:r>
            <a:endParaRPr sz="1000">
              <a:latin typeface="宋体"/>
              <a:cs typeface="宋体"/>
            </a:endParaRPr>
          </a:p>
        </p:txBody>
      </p:sp>
      <p:grpSp>
        <p:nvGrpSpPr>
          <p:cNvPr id="67" name="object 67"/>
          <p:cNvGrpSpPr/>
          <p:nvPr/>
        </p:nvGrpSpPr>
        <p:grpSpPr>
          <a:xfrm>
            <a:off x="941388" y="5150909"/>
            <a:ext cx="714375" cy="240665"/>
            <a:chOff x="941388" y="5150909"/>
            <a:chExt cx="714375" cy="240665"/>
          </a:xfrm>
        </p:grpSpPr>
        <p:sp>
          <p:nvSpPr>
            <p:cNvPr id="68" name="object 68"/>
            <p:cNvSpPr/>
            <p:nvPr/>
          </p:nvSpPr>
          <p:spPr>
            <a:xfrm>
              <a:off x="944563" y="5154084"/>
              <a:ext cx="708025" cy="234315"/>
            </a:xfrm>
            <a:custGeom>
              <a:rect l="l" t="t" r="r" b="b"/>
              <a:pathLst>
                <a:path w="708025" h="234314">
                  <a:moveTo>
                    <a:pt x="708025" y="234248"/>
                  </a:moveTo>
                  <a:lnTo>
                    <a:pt x="0" y="234248"/>
                  </a:lnTo>
                  <a:lnTo>
                    <a:pt x="0" y="0"/>
                  </a:lnTo>
                  <a:lnTo>
                    <a:pt x="708025" y="0"/>
                  </a:lnTo>
                  <a:lnTo>
                    <a:pt x="708025" y="234248"/>
                  </a:lnTo>
                  <a:close/>
                </a:path>
              </a:pathLst>
            </a:custGeom>
            <a:solidFill>
              <a:srgbClr val="DDDDDD"/>
            </a:solidFill>
          </p:spPr>
          <p:txBody>
            <a:bodyPr wrap="square" lIns="0" tIns="0" rIns="0" bIns="0" rtlCol="0"/>
            <a:lstStyle/>
            <a:p/>
          </p:txBody>
        </p:sp>
        <p:sp>
          <p:nvSpPr>
            <p:cNvPr id="69" name="object 69"/>
            <p:cNvSpPr/>
            <p:nvPr/>
          </p:nvSpPr>
          <p:spPr>
            <a:xfrm>
              <a:off x="944563" y="5154084"/>
              <a:ext cx="708025" cy="234315"/>
            </a:xfrm>
            <a:custGeom>
              <a:rect l="l" t="t" r="r" b="b"/>
              <a:pathLst>
                <a:path w="708025" h="234314">
                  <a:moveTo>
                    <a:pt x="0" y="0"/>
                  </a:moveTo>
                  <a:lnTo>
                    <a:pt x="708025" y="0"/>
                  </a:lnTo>
                  <a:lnTo>
                    <a:pt x="708025" y="234248"/>
                  </a:lnTo>
                  <a:lnTo>
                    <a:pt x="0" y="234248"/>
                  </a:lnTo>
                  <a:lnTo>
                    <a:pt x="0" y="0"/>
                  </a:lnTo>
                  <a:close/>
                </a:path>
              </a:pathLst>
            </a:custGeom>
            <a:ln w="6350">
              <a:solidFill>
                <a:srgbClr val="000000"/>
              </a:solidFill>
              <a:prstDash val="dash"/>
            </a:ln>
          </p:spPr>
          <p:txBody>
            <a:bodyPr wrap="square" lIns="0" tIns="0" rIns="0" bIns="0" rtlCol="0"/>
            <a:lstStyle/>
            <a:p/>
          </p:txBody>
        </p:sp>
      </p:grpSp>
      <p:sp>
        <p:nvSpPr>
          <p:cNvPr id="70" name="object 70"/>
          <p:cNvSpPr txBox="1"/>
          <p:nvPr/>
        </p:nvSpPr>
        <p:spPr>
          <a:xfrm>
            <a:off x="1031875" y="5186277"/>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华北二部</a:t>
            </a:r>
            <a:endParaRPr sz="1000">
              <a:latin typeface="宋体"/>
              <a:cs typeface="宋体"/>
            </a:endParaRPr>
          </a:p>
        </p:txBody>
      </p:sp>
      <p:grpSp>
        <p:nvGrpSpPr>
          <p:cNvPr id="71" name="object 71"/>
          <p:cNvGrpSpPr/>
          <p:nvPr/>
        </p:nvGrpSpPr>
        <p:grpSpPr>
          <a:xfrm>
            <a:off x="941388" y="5513730"/>
            <a:ext cx="714375" cy="240665"/>
            <a:chOff x="941388" y="5513730"/>
            <a:chExt cx="714375" cy="240665"/>
          </a:xfrm>
        </p:grpSpPr>
        <p:sp>
          <p:nvSpPr>
            <p:cNvPr id="72" name="object 72"/>
            <p:cNvSpPr/>
            <p:nvPr/>
          </p:nvSpPr>
          <p:spPr>
            <a:xfrm>
              <a:off x="944563" y="5516905"/>
              <a:ext cx="708025" cy="234315"/>
            </a:xfrm>
            <a:custGeom>
              <a:rect l="l" t="t" r="r" b="b"/>
              <a:pathLst>
                <a:path w="708025" h="234314">
                  <a:moveTo>
                    <a:pt x="708025" y="234248"/>
                  </a:moveTo>
                  <a:lnTo>
                    <a:pt x="0" y="234248"/>
                  </a:lnTo>
                  <a:lnTo>
                    <a:pt x="0" y="0"/>
                  </a:lnTo>
                  <a:lnTo>
                    <a:pt x="708025" y="0"/>
                  </a:lnTo>
                  <a:lnTo>
                    <a:pt x="708025" y="234248"/>
                  </a:lnTo>
                  <a:close/>
                </a:path>
              </a:pathLst>
            </a:custGeom>
            <a:solidFill>
              <a:srgbClr val="DDDDDD"/>
            </a:solidFill>
          </p:spPr>
          <p:txBody>
            <a:bodyPr wrap="square" lIns="0" tIns="0" rIns="0" bIns="0" rtlCol="0"/>
            <a:lstStyle/>
            <a:p/>
          </p:txBody>
        </p:sp>
        <p:sp>
          <p:nvSpPr>
            <p:cNvPr id="73" name="object 73"/>
            <p:cNvSpPr/>
            <p:nvPr/>
          </p:nvSpPr>
          <p:spPr>
            <a:xfrm>
              <a:off x="944563" y="5516905"/>
              <a:ext cx="708025" cy="234315"/>
            </a:xfrm>
            <a:custGeom>
              <a:rect l="l" t="t" r="r" b="b"/>
              <a:pathLst>
                <a:path w="708025" h="234314">
                  <a:moveTo>
                    <a:pt x="0" y="0"/>
                  </a:moveTo>
                  <a:lnTo>
                    <a:pt x="708025" y="0"/>
                  </a:lnTo>
                  <a:lnTo>
                    <a:pt x="708025" y="234248"/>
                  </a:lnTo>
                  <a:lnTo>
                    <a:pt x="0" y="234248"/>
                  </a:lnTo>
                  <a:lnTo>
                    <a:pt x="0" y="0"/>
                  </a:lnTo>
                  <a:close/>
                </a:path>
              </a:pathLst>
            </a:custGeom>
            <a:ln w="6350">
              <a:solidFill>
                <a:srgbClr val="000000"/>
              </a:solidFill>
              <a:prstDash val="dash"/>
            </a:ln>
          </p:spPr>
          <p:txBody>
            <a:bodyPr wrap="square" lIns="0" tIns="0" rIns="0" bIns="0" rtlCol="0"/>
            <a:lstStyle/>
            <a:p/>
          </p:txBody>
        </p:sp>
      </p:grpSp>
      <p:sp>
        <p:nvSpPr>
          <p:cNvPr id="74" name="object 74"/>
          <p:cNvSpPr txBox="1"/>
          <p:nvPr/>
        </p:nvSpPr>
        <p:spPr>
          <a:xfrm>
            <a:off x="968375" y="5549098"/>
            <a:ext cx="660400"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宋体"/>
                <a:cs typeface="宋体"/>
              </a:rPr>
              <a:t>中南事业部</a:t>
            </a:r>
            <a:endParaRPr sz="1000">
              <a:latin typeface="宋体"/>
              <a:cs typeface="宋体"/>
            </a:endParaRPr>
          </a:p>
        </p:txBody>
      </p:sp>
      <p:grpSp>
        <p:nvGrpSpPr>
          <p:cNvPr id="75" name="object 75"/>
          <p:cNvGrpSpPr/>
          <p:nvPr/>
        </p:nvGrpSpPr>
        <p:grpSpPr>
          <a:xfrm>
            <a:off x="941388" y="5876550"/>
            <a:ext cx="714375" cy="240665"/>
            <a:chOff x="941388" y="5876550"/>
            <a:chExt cx="714375" cy="240665"/>
          </a:xfrm>
        </p:grpSpPr>
        <p:sp>
          <p:nvSpPr>
            <p:cNvPr id="76" name="object 76"/>
            <p:cNvSpPr/>
            <p:nvPr/>
          </p:nvSpPr>
          <p:spPr>
            <a:xfrm>
              <a:off x="944563" y="5879725"/>
              <a:ext cx="708025" cy="234315"/>
            </a:xfrm>
            <a:custGeom>
              <a:rect l="l" t="t" r="r" b="b"/>
              <a:pathLst>
                <a:path w="708025" h="234314">
                  <a:moveTo>
                    <a:pt x="708025" y="234248"/>
                  </a:moveTo>
                  <a:lnTo>
                    <a:pt x="0" y="234248"/>
                  </a:lnTo>
                  <a:lnTo>
                    <a:pt x="0" y="0"/>
                  </a:lnTo>
                  <a:lnTo>
                    <a:pt x="708025" y="0"/>
                  </a:lnTo>
                  <a:lnTo>
                    <a:pt x="708025" y="234248"/>
                  </a:lnTo>
                  <a:close/>
                </a:path>
              </a:pathLst>
            </a:custGeom>
            <a:solidFill>
              <a:srgbClr val="DDDDDD"/>
            </a:solidFill>
          </p:spPr>
          <p:txBody>
            <a:bodyPr wrap="square" lIns="0" tIns="0" rIns="0" bIns="0" rtlCol="0"/>
            <a:lstStyle/>
            <a:p/>
          </p:txBody>
        </p:sp>
        <p:sp>
          <p:nvSpPr>
            <p:cNvPr id="77" name="object 77"/>
            <p:cNvSpPr/>
            <p:nvPr/>
          </p:nvSpPr>
          <p:spPr>
            <a:xfrm>
              <a:off x="944563" y="5879725"/>
              <a:ext cx="708025" cy="234315"/>
            </a:xfrm>
            <a:custGeom>
              <a:rect l="l" t="t" r="r" b="b"/>
              <a:pathLst>
                <a:path w="708025" h="234314">
                  <a:moveTo>
                    <a:pt x="0" y="0"/>
                  </a:moveTo>
                  <a:lnTo>
                    <a:pt x="708025" y="0"/>
                  </a:lnTo>
                  <a:lnTo>
                    <a:pt x="708025" y="234248"/>
                  </a:lnTo>
                  <a:lnTo>
                    <a:pt x="0" y="234248"/>
                  </a:lnTo>
                  <a:lnTo>
                    <a:pt x="0" y="0"/>
                  </a:lnTo>
                  <a:close/>
                </a:path>
              </a:pathLst>
            </a:custGeom>
            <a:ln w="6350">
              <a:solidFill>
                <a:srgbClr val="000000"/>
              </a:solidFill>
              <a:prstDash val="dash"/>
            </a:ln>
          </p:spPr>
          <p:txBody>
            <a:bodyPr wrap="square" lIns="0" tIns="0" rIns="0" bIns="0" rtlCol="0"/>
            <a:lstStyle/>
            <a:p/>
          </p:txBody>
        </p:sp>
      </p:grpSp>
      <p:sp>
        <p:nvSpPr>
          <p:cNvPr id="78" name="object 78"/>
          <p:cNvSpPr txBox="1"/>
          <p:nvPr/>
        </p:nvSpPr>
        <p:spPr>
          <a:xfrm>
            <a:off x="968375" y="5911918"/>
            <a:ext cx="660400"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宋体"/>
                <a:cs typeface="宋体"/>
              </a:rPr>
              <a:t>西南事业部</a:t>
            </a:r>
            <a:endParaRPr sz="1000">
              <a:latin typeface="宋体"/>
              <a:cs typeface="宋体"/>
            </a:endParaRPr>
          </a:p>
        </p:txBody>
      </p:sp>
      <p:grpSp>
        <p:nvGrpSpPr>
          <p:cNvPr id="79" name="object 79"/>
          <p:cNvGrpSpPr/>
          <p:nvPr/>
        </p:nvGrpSpPr>
        <p:grpSpPr>
          <a:xfrm>
            <a:off x="823912" y="2339049"/>
            <a:ext cx="7242175" cy="4026535"/>
            <a:chOff x="823912" y="2339049"/>
            <a:chExt cx="7242175" cy="4026535"/>
          </a:xfrm>
        </p:grpSpPr>
        <p:sp>
          <p:nvSpPr>
            <p:cNvPr id="80" name="object 80"/>
            <p:cNvSpPr/>
            <p:nvPr/>
          </p:nvSpPr>
          <p:spPr>
            <a:xfrm>
              <a:off x="2332037" y="3015908"/>
              <a:ext cx="2352675" cy="247015"/>
            </a:xfrm>
            <a:custGeom>
              <a:rect l="l" t="t" r="r" b="b"/>
              <a:pathLst>
                <a:path w="2352675" h="247014">
                  <a:moveTo>
                    <a:pt x="2352675" y="0"/>
                  </a:moveTo>
                  <a:lnTo>
                    <a:pt x="2352675" y="123288"/>
                  </a:lnTo>
                  <a:lnTo>
                    <a:pt x="0" y="123288"/>
                  </a:lnTo>
                  <a:lnTo>
                    <a:pt x="0" y="246577"/>
                  </a:lnTo>
                </a:path>
              </a:pathLst>
            </a:custGeom>
            <a:ln w="6349">
              <a:solidFill>
                <a:srgbClr val="000000"/>
              </a:solidFill>
            </a:ln>
          </p:spPr>
          <p:txBody>
            <a:bodyPr wrap="square" lIns="0" tIns="0" rIns="0" bIns="0" rtlCol="0"/>
            <a:lstStyle/>
            <a:p/>
          </p:txBody>
        </p:sp>
        <p:sp>
          <p:nvSpPr>
            <p:cNvPr id="81" name="object 81"/>
            <p:cNvSpPr/>
            <p:nvPr/>
          </p:nvSpPr>
          <p:spPr>
            <a:xfrm>
              <a:off x="3484562" y="3015908"/>
              <a:ext cx="1200150" cy="247015"/>
            </a:xfrm>
            <a:custGeom>
              <a:rect l="l" t="t" r="r" b="b"/>
              <a:pathLst>
                <a:path w="1200150" h="247014">
                  <a:moveTo>
                    <a:pt x="1200149" y="0"/>
                  </a:moveTo>
                  <a:lnTo>
                    <a:pt x="1200149" y="123288"/>
                  </a:lnTo>
                  <a:lnTo>
                    <a:pt x="0" y="123288"/>
                  </a:lnTo>
                  <a:lnTo>
                    <a:pt x="0" y="246577"/>
                  </a:lnTo>
                </a:path>
              </a:pathLst>
            </a:custGeom>
            <a:ln w="6350">
              <a:solidFill>
                <a:srgbClr val="000000"/>
              </a:solidFill>
            </a:ln>
          </p:spPr>
          <p:txBody>
            <a:bodyPr wrap="square" lIns="0" tIns="0" rIns="0" bIns="0" rtlCol="0"/>
            <a:lstStyle/>
            <a:p/>
          </p:txBody>
        </p:sp>
        <p:sp>
          <p:nvSpPr>
            <p:cNvPr id="82" name="object 82"/>
            <p:cNvSpPr/>
            <p:nvPr/>
          </p:nvSpPr>
          <p:spPr>
            <a:xfrm>
              <a:off x="4637087" y="3015908"/>
              <a:ext cx="47625" cy="247015"/>
            </a:xfrm>
            <a:custGeom>
              <a:rect l="l" t="t" r="r" b="b"/>
              <a:pathLst>
                <a:path w="47625" h="247014">
                  <a:moveTo>
                    <a:pt x="47625" y="0"/>
                  </a:moveTo>
                  <a:lnTo>
                    <a:pt x="47625" y="123288"/>
                  </a:lnTo>
                  <a:lnTo>
                    <a:pt x="0" y="123288"/>
                  </a:lnTo>
                  <a:lnTo>
                    <a:pt x="0" y="246576"/>
                  </a:lnTo>
                </a:path>
              </a:pathLst>
            </a:custGeom>
            <a:ln w="6350">
              <a:solidFill>
                <a:srgbClr val="000000"/>
              </a:solidFill>
            </a:ln>
          </p:spPr>
          <p:txBody>
            <a:bodyPr wrap="square" lIns="0" tIns="0" rIns="0" bIns="0" rtlCol="0"/>
            <a:lstStyle/>
            <a:p/>
          </p:txBody>
        </p:sp>
        <p:sp>
          <p:nvSpPr>
            <p:cNvPr id="83" name="object 83"/>
            <p:cNvSpPr/>
            <p:nvPr/>
          </p:nvSpPr>
          <p:spPr>
            <a:xfrm>
              <a:off x="4683919" y="3016789"/>
              <a:ext cx="1106805" cy="247015"/>
            </a:xfrm>
            <a:custGeom>
              <a:rect l="l" t="t" r="r" b="b"/>
              <a:pathLst>
                <a:path w="1106804" h="247014">
                  <a:moveTo>
                    <a:pt x="0" y="0"/>
                  </a:moveTo>
                  <a:lnTo>
                    <a:pt x="0" y="123288"/>
                  </a:lnTo>
                  <a:lnTo>
                    <a:pt x="1106487" y="123288"/>
                  </a:lnTo>
                  <a:lnTo>
                    <a:pt x="1106487" y="246576"/>
                  </a:lnTo>
                </a:path>
              </a:pathLst>
            </a:custGeom>
            <a:ln w="6350">
              <a:solidFill>
                <a:srgbClr val="000000"/>
              </a:solidFill>
            </a:ln>
          </p:spPr>
          <p:txBody>
            <a:bodyPr wrap="square" lIns="0" tIns="0" rIns="0" bIns="0" rtlCol="0"/>
            <a:lstStyle/>
            <a:p/>
          </p:txBody>
        </p:sp>
        <p:sp>
          <p:nvSpPr>
            <p:cNvPr id="84" name="object 84"/>
            <p:cNvSpPr/>
            <p:nvPr/>
          </p:nvSpPr>
          <p:spPr>
            <a:xfrm>
              <a:off x="4684713" y="3015908"/>
              <a:ext cx="2270125" cy="247015"/>
            </a:xfrm>
            <a:custGeom>
              <a:rect l="l" t="t" r="r" b="b"/>
              <a:pathLst>
                <a:path w="2270125" h="247014">
                  <a:moveTo>
                    <a:pt x="0" y="0"/>
                  </a:moveTo>
                  <a:lnTo>
                    <a:pt x="0" y="123288"/>
                  </a:lnTo>
                  <a:lnTo>
                    <a:pt x="2270125" y="123288"/>
                  </a:lnTo>
                  <a:lnTo>
                    <a:pt x="2270125" y="246576"/>
                  </a:lnTo>
                </a:path>
              </a:pathLst>
            </a:custGeom>
            <a:ln w="6349">
              <a:solidFill>
                <a:srgbClr val="000000"/>
              </a:solidFill>
            </a:ln>
          </p:spPr>
          <p:txBody>
            <a:bodyPr wrap="square" lIns="0" tIns="0" rIns="0" bIns="0" rtlCol="0"/>
            <a:lstStyle/>
            <a:p/>
          </p:txBody>
        </p:sp>
        <p:sp>
          <p:nvSpPr>
            <p:cNvPr id="85" name="object 85"/>
            <p:cNvSpPr/>
            <p:nvPr/>
          </p:nvSpPr>
          <p:spPr>
            <a:xfrm>
              <a:off x="4683919" y="3016789"/>
              <a:ext cx="2281555" cy="247015"/>
            </a:xfrm>
            <a:custGeom>
              <a:rect l="l" t="t" r="r" b="b"/>
              <a:pathLst>
                <a:path w="2281554" h="247014">
                  <a:moveTo>
                    <a:pt x="0" y="0"/>
                  </a:moveTo>
                  <a:lnTo>
                    <a:pt x="0" y="123288"/>
                  </a:lnTo>
                  <a:lnTo>
                    <a:pt x="2281237" y="123288"/>
                  </a:lnTo>
                  <a:lnTo>
                    <a:pt x="2281237" y="246576"/>
                  </a:lnTo>
                </a:path>
              </a:pathLst>
            </a:custGeom>
            <a:ln w="6350">
              <a:solidFill>
                <a:srgbClr val="000000"/>
              </a:solidFill>
            </a:ln>
          </p:spPr>
          <p:txBody>
            <a:bodyPr wrap="square" lIns="0" tIns="0" rIns="0" bIns="0" rtlCol="0"/>
            <a:lstStyle/>
            <a:p/>
          </p:txBody>
        </p:sp>
        <p:sp>
          <p:nvSpPr>
            <p:cNvPr id="86" name="object 86"/>
            <p:cNvSpPr/>
            <p:nvPr/>
          </p:nvSpPr>
          <p:spPr>
            <a:xfrm>
              <a:off x="1271587" y="2343105"/>
              <a:ext cx="3413125" cy="299720"/>
            </a:xfrm>
            <a:custGeom>
              <a:rect l="l" t="t" r="r" b="b"/>
              <a:pathLst>
                <a:path w="3413125" h="299719">
                  <a:moveTo>
                    <a:pt x="3413125" y="0"/>
                  </a:moveTo>
                  <a:lnTo>
                    <a:pt x="3413125" y="143273"/>
                  </a:lnTo>
                  <a:lnTo>
                    <a:pt x="0" y="143273"/>
                  </a:lnTo>
                  <a:lnTo>
                    <a:pt x="0" y="299415"/>
                  </a:lnTo>
                </a:path>
              </a:pathLst>
            </a:custGeom>
            <a:ln w="6350">
              <a:solidFill>
                <a:srgbClr val="000000"/>
              </a:solidFill>
            </a:ln>
          </p:spPr>
          <p:txBody>
            <a:bodyPr wrap="square" lIns="0" tIns="0" rIns="0" bIns="0" rtlCol="0"/>
            <a:lstStyle/>
            <a:p/>
          </p:txBody>
        </p:sp>
        <p:sp>
          <p:nvSpPr>
            <p:cNvPr id="87" name="object 87"/>
            <p:cNvSpPr/>
            <p:nvPr/>
          </p:nvSpPr>
          <p:spPr>
            <a:xfrm>
              <a:off x="2977356" y="2342224"/>
              <a:ext cx="1706880" cy="299720"/>
            </a:xfrm>
            <a:custGeom>
              <a:rect l="l" t="t" r="r" b="b"/>
              <a:pathLst>
                <a:path w="1706879" h="299719">
                  <a:moveTo>
                    <a:pt x="1706562" y="0"/>
                  </a:moveTo>
                  <a:lnTo>
                    <a:pt x="1706562" y="143273"/>
                  </a:lnTo>
                  <a:lnTo>
                    <a:pt x="0" y="143273"/>
                  </a:lnTo>
                  <a:lnTo>
                    <a:pt x="0" y="299415"/>
                  </a:lnTo>
                </a:path>
              </a:pathLst>
            </a:custGeom>
            <a:ln w="6350">
              <a:solidFill>
                <a:srgbClr val="000000"/>
              </a:solidFill>
            </a:ln>
          </p:spPr>
          <p:txBody>
            <a:bodyPr wrap="square" lIns="0" tIns="0" rIns="0" bIns="0" rtlCol="0"/>
            <a:lstStyle/>
            <a:p/>
          </p:txBody>
        </p:sp>
        <p:sp>
          <p:nvSpPr>
            <p:cNvPr id="88" name="object 88"/>
            <p:cNvSpPr/>
            <p:nvPr/>
          </p:nvSpPr>
          <p:spPr>
            <a:xfrm flipH="1">
              <a:off x="4684713" y="2343105"/>
              <a:ext cx="0" cy="299720"/>
            </a:xfrm>
            <a:custGeom>
              <a:rect l="l" t="t" r="r" b="b"/>
              <a:pathLst>
                <a:path h="299719">
                  <a:moveTo>
                    <a:pt x="0" y="0"/>
                  </a:moveTo>
                  <a:lnTo>
                    <a:pt x="0" y="299415"/>
                  </a:lnTo>
                </a:path>
              </a:pathLst>
            </a:custGeom>
            <a:ln w="6350">
              <a:solidFill>
                <a:srgbClr val="000000"/>
              </a:solidFill>
            </a:ln>
          </p:spPr>
          <p:txBody>
            <a:bodyPr wrap="square" lIns="0" tIns="0" rIns="0" bIns="0" rtlCol="0"/>
            <a:lstStyle/>
            <a:p/>
          </p:txBody>
        </p:sp>
        <p:sp>
          <p:nvSpPr>
            <p:cNvPr id="89" name="object 89"/>
            <p:cNvSpPr/>
            <p:nvPr/>
          </p:nvSpPr>
          <p:spPr>
            <a:xfrm>
              <a:off x="4685507" y="2342224"/>
              <a:ext cx="1706880" cy="299720"/>
            </a:xfrm>
            <a:custGeom>
              <a:rect l="l" t="t" r="r" b="b"/>
              <a:pathLst>
                <a:path w="1706879" h="299719">
                  <a:moveTo>
                    <a:pt x="0" y="0"/>
                  </a:moveTo>
                  <a:lnTo>
                    <a:pt x="0" y="143273"/>
                  </a:lnTo>
                  <a:lnTo>
                    <a:pt x="1706562" y="143273"/>
                  </a:lnTo>
                  <a:lnTo>
                    <a:pt x="1706562" y="299415"/>
                  </a:lnTo>
                </a:path>
              </a:pathLst>
            </a:custGeom>
            <a:ln w="6350">
              <a:solidFill>
                <a:srgbClr val="000000"/>
              </a:solidFill>
            </a:ln>
          </p:spPr>
          <p:txBody>
            <a:bodyPr wrap="square" lIns="0" tIns="0" rIns="0" bIns="0" rtlCol="0"/>
            <a:lstStyle/>
            <a:p/>
          </p:txBody>
        </p:sp>
        <p:sp>
          <p:nvSpPr>
            <p:cNvPr id="90" name="object 90"/>
            <p:cNvSpPr/>
            <p:nvPr/>
          </p:nvSpPr>
          <p:spPr>
            <a:xfrm>
              <a:off x="4684712" y="2343105"/>
              <a:ext cx="3378200" cy="299720"/>
            </a:xfrm>
            <a:custGeom>
              <a:rect l="l" t="t" r="r" b="b"/>
              <a:pathLst>
                <a:path w="3378200" h="299719">
                  <a:moveTo>
                    <a:pt x="0" y="0"/>
                  </a:moveTo>
                  <a:lnTo>
                    <a:pt x="0" y="144426"/>
                  </a:lnTo>
                  <a:lnTo>
                    <a:pt x="3378200" y="144426"/>
                  </a:lnTo>
                  <a:lnTo>
                    <a:pt x="3378200" y="299415"/>
                  </a:lnTo>
                </a:path>
              </a:pathLst>
            </a:custGeom>
            <a:ln w="6350">
              <a:solidFill>
                <a:srgbClr val="000000"/>
              </a:solidFill>
            </a:ln>
          </p:spPr>
          <p:txBody>
            <a:bodyPr wrap="square" lIns="0" tIns="0" rIns="0" bIns="0" rtlCol="0"/>
            <a:lstStyle/>
            <a:p/>
          </p:txBody>
        </p:sp>
        <p:sp>
          <p:nvSpPr>
            <p:cNvPr id="91" name="object 91"/>
            <p:cNvSpPr/>
            <p:nvPr/>
          </p:nvSpPr>
          <p:spPr>
            <a:xfrm>
              <a:off x="827087" y="3144481"/>
              <a:ext cx="1863725" cy="3218180"/>
            </a:xfrm>
            <a:custGeom>
              <a:rect l="l" t="t" r="r" b="b"/>
              <a:pathLst>
                <a:path w="1863725" h="3218179">
                  <a:moveTo>
                    <a:pt x="132013" y="3217831"/>
                  </a:moveTo>
                  <a:lnTo>
                    <a:pt x="0" y="3217831"/>
                  </a:lnTo>
                  <a:lnTo>
                    <a:pt x="0" y="0"/>
                  </a:lnTo>
                  <a:lnTo>
                    <a:pt x="1863725" y="0"/>
                  </a:lnTo>
                </a:path>
              </a:pathLst>
            </a:custGeom>
            <a:ln w="6350">
              <a:solidFill>
                <a:srgbClr val="000000"/>
              </a:solidFill>
            </a:ln>
          </p:spPr>
          <p:txBody>
            <a:bodyPr wrap="square" lIns="0" tIns="0" rIns="0" bIns="0" rtlCol="0"/>
            <a:lstStyle/>
            <a:p/>
          </p:txBody>
        </p:sp>
      </p:grpSp>
      <p:sp>
        <p:nvSpPr>
          <p:cNvPr id="92" name="object 92"/>
          <p:cNvSpPr txBox="1"/>
          <p:nvPr/>
        </p:nvSpPr>
        <p:spPr>
          <a:xfrm>
            <a:off x="1154989" y="6377105"/>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Arial"/>
                <a:cs typeface="Arial"/>
              </a:rPr>
              <a:t>…</a:t>
            </a:r>
            <a:endParaRPr sz="1200">
              <a:latin typeface="Arial"/>
              <a:cs typeface="Arial"/>
            </a:endParaRPr>
          </a:p>
        </p:txBody>
      </p:sp>
      <p:sp>
        <p:nvSpPr>
          <p:cNvPr id="93" name="object 93"/>
          <p:cNvSpPr txBox="1"/>
          <p:nvPr/>
        </p:nvSpPr>
        <p:spPr>
          <a:xfrm>
            <a:off x="2151685" y="6377105"/>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Arial"/>
                <a:cs typeface="Arial"/>
              </a:rPr>
              <a:t>…</a:t>
            </a:r>
            <a:endParaRPr sz="1200">
              <a:latin typeface="Arial"/>
              <a:cs typeface="Arial"/>
            </a:endParaRPr>
          </a:p>
        </p:txBody>
      </p:sp>
      <p:sp>
        <p:nvSpPr>
          <p:cNvPr id="94" name="object 94"/>
          <p:cNvSpPr txBox="1"/>
          <p:nvPr/>
        </p:nvSpPr>
        <p:spPr>
          <a:xfrm>
            <a:off x="3363722" y="6377105"/>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Arial"/>
                <a:cs typeface="Arial"/>
              </a:rPr>
              <a:t>…</a:t>
            </a:r>
            <a:endParaRPr sz="1200">
              <a:latin typeface="Arial"/>
              <a:cs typeface="Arial"/>
            </a:endParaRPr>
          </a:p>
        </p:txBody>
      </p:sp>
      <p:sp>
        <p:nvSpPr>
          <p:cNvPr id="95" name="object 95"/>
          <p:cNvSpPr txBox="1"/>
          <p:nvPr/>
        </p:nvSpPr>
        <p:spPr>
          <a:xfrm>
            <a:off x="4559300" y="6377105"/>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Arial"/>
                <a:cs typeface="Arial"/>
              </a:rPr>
              <a:t>…</a:t>
            </a:r>
            <a:endParaRPr sz="1200">
              <a:latin typeface="Arial"/>
              <a:cs typeface="Arial"/>
            </a:endParaRPr>
          </a:p>
        </p:txBody>
      </p:sp>
      <p:sp>
        <p:nvSpPr>
          <p:cNvPr id="96" name="object 96"/>
          <p:cNvSpPr txBox="1"/>
          <p:nvPr/>
        </p:nvSpPr>
        <p:spPr>
          <a:xfrm>
            <a:off x="5726989" y="6377105"/>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Arial"/>
                <a:cs typeface="Arial"/>
              </a:rPr>
              <a:t>…</a:t>
            </a:r>
            <a:endParaRPr sz="1200">
              <a:latin typeface="Arial"/>
              <a:cs typeface="Arial"/>
            </a:endParaRPr>
          </a:p>
        </p:txBody>
      </p:sp>
      <p:sp>
        <p:nvSpPr>
          <p:cNvPr id="97" name="object 97"/>
          <p:cNvSpPr txBox="1"/>
          <p:nvPr/>
        </p:nvSpPr>
        <p:spPr>
          <a:xfrm>
            <a:off x="6894678" y="6377105"/>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Arial"/>
                <a:cs typeface="Arial"/>
              </a:rPr>
              <a:t>…</a:t>
            </a:r>
            <a:endParaRPr sz="1200">
              <a:latin typeface="Arial"/>
              <a:cs typeface="Arial"/>
            </a:endParaRPr>
          </a:p>
        </p:txBody>
      </p:sp>
      <p:sp>
        <p:nvSpPr>
          <p:cNvPr id="98" name="object 98"/>
          <p:cNvSpPr/>
          <p:nvPr/>
        </p:nvSpPr>
        <p:spPr>
          <a:xfrm>
            <a:off x="5314950" y="3276575"/>
            <a:ext cx="942975" cy="297815"/>
          </a:xfrm>
          <a:custGeom>
            <a:rect l="l" t="t" r="r" b="b"/>
            <a:pathLst>
              <a:path w="942975" h="297814">
                <a:moveTo>
                  <a:pt x="0" y="0"/>
                </a:moveTo>
                <a:lnTo>
                  <a:pt x="942975" y="0"/>
                </a:lnTo>
                <a:lnTo>
                  <a:pt x="942975" y="297653"/>
                </a:lnTo>
                <a:lnTo>
                  <a:pt x="0" y="297653"/>
                </a:lnTo>
                <a:lnTo>
                  <a:pt x="0" y="0"/>
                </a:lnTo>
                <a:close/>
              </a:path>
            </a:pathLst>
          </a:custGeom>
          <a:ln w="6350">
            <a:solidFill>
              <a:srgbClr val="000000"/>
            </a:solidFill>
          </a:ln>
        </p:spPr>
        <p:txBody>
          <a:bodyPr wrap="square" lIns="0" tIns="0" rIns="0" bIns="0" rtlCol="0"/>
          <a:lstStyle/>
          <a:p/>
        </p:txBody>
      </p:sp>
      <p:sp>
        <p:nvSpPr>
          <p:cNvPr id="99" name="object 99"/>
          <p:cNvSpPr txBox="1"/>
          <p:nvPr/>
        </p:nvSpPr>
        <p:spPr>
          <a:xfrm>
            <a:off x="5424487" y="3333248"/>
            <a:ext cx="723900" cy="193040"/>
          </a:xfrm>
          <a:prstGeom prst="rect">
            <a:avLst/>
          </a:prstGeom>
        </p:spPr>
        <p:txBody>
          <a:bodyPr vert="horz" wrap="square" lIns="0" tIns="12700" rIns="0" bIns="0" rtlCol="0">
            <a:spAutoFit/>
          </a:bodyPr>
          <a:lstStyle/>
          <a:p>
            <a:pPr marL="12700">
              <a:lnSpc>
                <a:spcPct val="100000"/>
              </a:lnSpc>
              <a:spcBef>
                <a:spcPts val="100"/>
              </a:spcBef>
            </a:pPr>
            <a:r>
              <a:rPr sz="1100" spc="-10">
                <a:latin typeface="宋体"/>
                <a:cs typeface="宋体"/>
              </a:rPr>
              <a:t>网络订单部</a:t>
            </a:r>
            <a:endParaRPr sz="1100">
              <a:latin typeface="宋体"/>
              <a:cs typeface="宋体"/>
            </a:endParaRPr>
          </a:p>
        </p:txBody>
      </p:sp>
      <p:sp>
        <p:nvSpPr>
          <p:cNvPr id="100" name="object 100"/>
          <p:cNvSpPr/>
          <p:nvPr/>
        </p:nvSpPr>
        <p:spPr>
          <a:xfrm>
            <a:off x="2928937" y="3026486"/>
            <a:ext cx="3489325" cy="3198495"/>
          </a:xfrm>
          <a:custGeom>
            <a:rect l="l" t="t" r="r" b="b"/>
            <a:pathLst>
              <a:path w="3489325" h="3198495">
                <a:moveTo>
                  <a:pt x="57150" y="2800350"/>
                </a:moveTo>
                <a:lnTo>
                  <a:pt x="28575" y="2800350"/>
                </a:lnTo>
                <a:lnTo>
                  <a:pt x="28575" y="2914650"/>
                </a:lnTo>
                <a:lnTo>
                  <a:pt x="57150" y="2914650"/>
                </a:lnTo>
                <a:lnTo>
                  <a:pt x="57150" y="2800350"/>
                </a:lnTo>
                <a:close/>
              </a:path>
              <a:path w="3489325" h="3198495">
                <a:moveTo>
                  <a:pt x="57150" y="2600325"/>
                </a:moveTo>
                <a:lnTo>
                  <a:pt x="28575" y="2600325"/>
                </a:lnTo>
                <a:lnTo>
                  <a:pt x="28575" y="2714625"/>
                </a:lnTo>
                <a:lnTo>
                  <a:pt x="57150" y="2714625"/>
                </a:lnTo>
                <a:lnTo>
                  <a:pt x="57150" y="2600325"/>
                </a:lnTo>
                <a:close/>
              </a:path>
              <a:path w="3489325" h="3198495">
                <a:moveTo>
                  <a:pt x="57150" y="2400300"/>
                </a:moveTo>
                <a:lnTo>
                  <a:pt x="28575" y="2400300"/>
                </a:lnTo>
                <a:lnTo>
                  <a:pt x="28575" y="2514600"/>
                </a:lnTo>
                <a:lnTo>
                  <a:pt x="57150" y="2514600"/>
                </a:lnTo>
                <a:lnTo>
                  <a:pt x="57150" y="2400300"/>
                </a:lnTo>
                <a:close/>
              </a:path>
              <a:path w="3489325" h="3198495">
                <a:moveTo>
                  <a:pt x="57150" y="2200275"/>
                </a:moveTo>
                <a:lnTo>
                  <a:pt x="28575" y="2200275"/>
                </a:lnTo>
                <a:lnTo>
                  <a:pt x="28575" y="2314575"/>
                </a:lnTo>
                <a:lnTo>
                  <a:pt x="57150" y="2314575"/>
                </a:lnTo>
                <a:lnTo>
                  <a:pt x="57150" y="2200275"/>
                </a:lnTo>
                <a:close/>
              </a:path>
              <a:path w="3489325" h="3198495">
                <a:moveTo>
                  <a:pt x="57150" y="2000250"/>
                </a:moveTo>
                <a:lnTo>
                  <a:pt x="28575" y="2000250"/>
                </a:lnTo>
                <a:lnTo>
                  <a:pt x="28575" y="2114550"/>
                </a:lnTo>
                <a:lnTo>
                  <a:pt x="57150" y="2114550"/>
                </a:lnTo>
                <a:lnTo>
                  <a:pt x="57150" y="2000250"/>
                </a:lnTo>
                <a:close/>
              </a:path>
              <a:path w="3489325" h="3198495">
                <a:moveTo>
                  <a:pt x="57150" y="1800225"/>
                </a:moveTo>
                <a:lnTo>
                  <a:pt x="28575" y="1800225"/>
                </a:lnTo>
                <a:lnTo>
                  <a:pt x="28575" y="1914525"/>
                </a:lnTo>
                <a:lnTo>
                  <a:pt x="57150" y="1914525"/>
                </a:lnTo>
                <a:lnTo>
                  <a:pt x="57150" y="1800225"/>
                </a:lnTo>
                <a:close/>
              </a:path>
              <a:path w="3489325" h="3198495">
                <a:moveTo>
                  <a:pt x="57150" y="1600200"/>
                </a:moveTo>
                <a:lnTo>
                  <a:pt x="28575" y="1600200"/>
                </a:lnTo>
                <a:lnTo>
                  <a:pt x="28575" y="1714500"/>
                </a:lnTo>
                <a:lnTo>
                  <a:pt x="57150" y="1714500"/>
                </a:lnTo>
                <a:lnTo>
                  <a:pt x="57150" y="1600200"/>
                </a:lnTo>
                <a:close/>
              </a:path>
              <a:path w="3489325" h="3198495">
                <a:moveTo>
                  <a:pt x="57150" y="1400175"/>
                </a:moveTo>
                <a:lnTo>
                  <a:pt x="28575" y="1400175"/>
                </a:lnTo>
                <a:lnTo>
                  <a:pt x="28575" y="1514475"/>
                </a:lnTo>
                <a:lnTo>
                  <a:pt x="57150" y="1514475"/>
                </a:lnTo>
                <a:lnTo>
                  <a:pt x="57150" y="1400175"/>
                </a:lnTo>
                <a:close/>
              </a:path>
              <a:path w="3489325" h="3198495">
                <a:moveTo>
                  <a:pt x="57150" y="1200150"/>
                </a:moveTo>
                <a:lnTo>
                  <a:pt x="28575" y="1200150"/>
                </a:lnTo>
                <a:lnTo>
                  <a:pt x="28575" y="1314450"/>
                </a:lnTo>
                <a:lnTo>
                  <a:pt x="57150" y="1314450"/>
                </a:lnTo>
                <a:lnTo>
                  <a:pt x="57150" y="1200150"/>
                </a:lnTo>
                <a:close/>
              </a:path>
              <a:path w="3489325" h="3198495">
                <a:moveTo>
                  <a:pt x="57150" y="1000125"/>
                </a:moveTo>
                <a:lnTo>
                  <a:pt x="28575" y="1000125"/>
                </a:lnTo>
                <a:lnTo>
                  <a:pt x="28575" y="1114425"/>
                </a:lnTo>
                <a:lnTo>
                  <a:pt x="57150" y="1114425"/>
                </a:lnTo>
                <a:lnTo>
                  <a:pt x="57150" y="1000125"/>
                </a:lnTo>
                <a:close/>
              </a:path>
              <a:path w="3489325" h="3198495">
                <a:moveTo>
                  <a:pt x="57150" y="800100"/>
                </a:moveTo>
                <a:lnTo>
                  <a:pt x="28575" y="800100"/>
                </a:lnTo>
                <a:lnTo>
                  <a:pt x="28575" y="914400"/>
                </a:lnTo>
                <a:lnTo>
                  <a:pt x="57150" y="914400"/>
                </a:lnTo>
                <a:lnTo>
                  <a:pt x="57150" y="800100"/>
                </a:lnTo>
                <a:close/>
              </a:path>
              <a:path w="3489325" h="3198495">
                <a:moveTo>
                  <a:pt x="57150" y="600075"/>
                </a:moveTo>
                <a:lnTo>
                  <a:pt x="28575" y="600075"/>
                </a:lnTo>
                <a:lnTo>
                  <a:pt x="28575" y="714375"/>
                </a:lnTo>
                <a:lnTo>
                  <a:pt x="57150" y="714375"/>
                </a:lnTo>
                <a:lnTo>
                  <a:pt x="57150" y="600075"/>
                </a:lnTo>
                <a:close/>
              </a:path>
              <a:path w="3489325" h="3198495">
                <a:moveTo>
                  <a:pt x="57150" y="400050"/>
                </a:moveTo>
                <a:lnTo>
                  <a:pt x="28575" y="400050"/>
                </a:lnTo>
                <a:lnTo>
                  <a:pt x="28575" y="514350"/>
                </a:lnTo>
                <a:lnTo>
                  <a:pt x="57150" y="514350"/>
                </a:lnTo>
                <a:lnTo>
                  <a:pt x="57150" y="400050"/>
                </a:lnTo>
                <a:close/>
              </a:path>
              <a:path w="3489325" h="3198495">
                <a:moveTo>
                  <a:pt x="57150" y="200025"/>
                </a:moveTo>
                <a:lnTo>
                  <a:pt x="28575" y="200025"/>
                </a:lnTo>
                <a:lnTo>
                  <a:pt x="28575" y="314325"/>
                </a:lnTo>
                <a:lnTo>
                  <a:pt x="57150" y="314325"/>
                </a:lnTo>
                <a:lnTo>
                  <a:pt x="57150" y="200025"/>
                </a:lnTo>
                <a:close/>
              </a:path>
              <a:path w="3489325" h="3198495">
                <a:moveTo>
                  <a:pt x="57150" y="0"/>
                </a:moveTo>
                <a:lnTo>
                  <a:pt x="28575" y="0"/>
                </a:lnTo>
                <a:lnTo>
                  <a:pt x="28575" y="114300"/>
                </a:lnTo>
                <a:lnTo>
                  <a:pt x="57150" y="114300"/>
                </a:lnTo>
                <a:lnTo>
                  <a:pt x="57150" y="0"/>
                </a:lnTo>
                <a:close/>
              </a:path>
              <a:path w="3489325" h="3198495">
                <a:moveTo>
                  <a:pt x="85725" y="3112732"/>
                </a:moveTo>
                <a:lnTo>
                  <a:pt x="57150" y="3112732"/>
                </a:lnTo>
                <a:lnTo>
                  <a:pt x="57150" y="3000375"/>
                </a:lnTo>
                <a:lnTo>
                  <a:pt x="28575" y="3000375"/>
                </a:lnTo>
                <a:lnTo>
                  <a:pt x="28575" y="3112732"/>
                </a:lnTo>
                <a:lnTo>
                  <a:pt x="0" y="3112732"/>
                </a:lnTo>
                <a:lnTo>
                  <a:pt x="965" y="3114675"/>
                </a:lnTo>
                <a:lnTo>
                  <a:pt x="42862" y="3198457"/>
                </a:lnTo>
                <a:lnTo>
                  <a:pt x="85725" y="3112732"/>
                </a:lnTo>
                <a:close/>
              </a:path>
              <a:path w="3489325" h="3198495">
                <a:moveTo>
                  <a:pt x="3460750" y="2800350"/>
                </a:moveTo>
                <a:lnTo>
                  <a:pt x="3432175" y="2800350"/>
                </a:lnTo>
                <a:lnTo>
                  <a:pt x="3432175" y="2914650"/>
                </a:lnTo>
                <a:lnTo>
                  <a:pt x="3460750" y="2914650"/>
                </a:lnTo>
                <a:lnTo>
                  <a:pt x="3460750" y="2800350"/>
                </a:lnTo>
                <a:close/>
              </a:path>
              <a:path w="3489325" h="3198495">
                <a:moveTo>
                  <a:pt x="3460750" y="2600325"/>
                </a:moveTo>
                <a:lnTo>
                  <a:pt x="3432175" y="2600325"/>
                </a:lnTo>
                <a:lnTo>
                  <a:pt x="3432175" y="2714625"/>
                </a:lnTo>
                <a:lnTo>
                  <a:pt x="3460750" y="2714625"/>
                </a:lnTo>
                <a:lnTo>
                  <a:pt x="3460750" y="2600325"/>
                </a:lnTo>
                <a:close/>
              </a:path>
              <a:path w="3489325" h="3198495">
                <a:moveTo>
                  <a:pt x="3460750" y="2400300"/>
                </a:moveTo>
                <a:lnTo>
                  <a:pt x="3432175" y="2400300"/>
                </a:lnTo>
                <a:lnTo>
                  <a:pt x="3432175" y="2514600"/>
                </a:lnTo>
                <a:lnTo>
                  <a:pt x="3460750" y="2514600"/>
                </a:lnTo>
                <a:lnTo>
                  <a:pt x="3460750" y="2400300"/>
                </a:lnTo>
                <a:close/>
              </a:path>
              <a:path w="3489325" h="3198495">
                <a:moveTo>
                  <a:pt x="3460750" y="2200275"/>
                </a:moveTo>
                <a:lnTo>
                  <a:pt x="3432175" y="2200275"/>
                </a:lnTo>
                <a:lnTo>
                  <a:pt x="3432175" y="2314575"/>
                </a:lnTo>
                <a:lnTo>
                  <a:pt x="3460750" y="2314575"/>
                </a:lnTo>
                <a:lnTo>
                  <a:pt x="3460750" y="2200275"/>
                </a:lnTo>
                <a:close/>
              </a:path>
              <a:path w="3489325" h="3198495">
                <a:moveTo>
                  <a:pt x="3460750" y="2000250"/>
                </a:moveTo>
                <a:lnTo>
                  <a:pt x="3432175" y="2000250"/>
                </a:lnTo>
                <a:lnTo>
                  <a:pt x="3432175" y="2114550"/>
                </a:lnTo>
                <a:lnTo>
                  <a:pt x="3460750" y="2114550"/>
                </a:lnTo>
                <a:lnTo>
                  <a:pt x="3460750" y="2000250"/>
                </a:lnTo>
                <a:close/>
              </a:path>
              <a:path w="3489325" h="3198495">
                <a:moveTo>
                  <a:pt x="3460750" y="1800225"/>
                </a:moveTo>
                <a:lnTo>
                  <a:pt x="3432175" y="1800225"/>
                </a:lnTo>
                <a:lnTo>
                  <a:pt x="3432175" y="1914525"/>
                </a:lnTo>
                <a:lnTo>
                  <a:pt x="3460750" y="1914525"/>
                </a:lnTo>
                <a:lnTo>
                  <a:pt x="3460750" y="1800225"/>
                </a:lnTo>
                <a:close/>
              </a:path>
              <a:path w="3489325" h="3198495">
                <a:moveTo>
                  <a:pt x="3460750" y="1600200"/>
                </a:moveTo>
                <a:lnTo>
                  <a:pt x="3432175" y="1600200"/>
                </a:lnTo>
                <a:lnTo>
                  <a:pt x="3432175" y="1714500"/>
                </a:lnTo>
                <a:lnTo>
                  <a:pt x="3460750" y="1714500"/>
                </a:lnTo>
                <a:lnTo>
                  <a:pt x="3460750" y="1600200"/>
                </a:lnTo>
                <a:close/>
              </a:path>
              <a:path w="3489325" h="3198495">
                <a:moveTo>
                  <a:pt x="3460750" y="1400175"/>
                </a:moveTo>
                <a:lnTo>
                  <a:pt x="3432175" y="1400175"/>
                </a:lnTo>
                <a:lnTo>
                  <a:pt x="3432175" y="1514475"/>
                </a:lnTo>
                <a:lnTo>
                  <a:pt x="3460750" y="1514475"/>
                </a:lnTo>
                <a:lnTo>
                  <a:pt x="3460750" y="1400175"/>
                </a:lnTo>
                <a:close/>
              </a:path>
              <a:path w="3489325" h="3198495">
                <a:moveTo>
                  <a:pt x="3460750" y="1200150"/>
                </a:moveTo>
                <a:lnTo>
                  <a:pt x="3432175" y="1200150"/>
                </a:lnTo>
                <a:lnTo>
                  <a:pt x="3432175" y="1314450"/>
                </a:lnTo>
                <a:lnTo>
                  <a:pt x="3460750" y="1314450"/>
                </a:lnTo>
                <a:lnTo>
                  <a:pt x="3460750" y="1200150"/>
                </a:lnTo>
                <a:close/>
              </a:path>
              <a:path w="3489325" h="3198495">
                <a:moveTo>
                  <a:pt x="3460750" y="1000125"/>
                </a:moveTo>
                <a:lnTo>
                  <a:pt x="3432175" y="1000125"/>
                </a:lnTo>
                <a:lnTo>
                  <a:pt x="3432175" y="1114425"/>
                </a:lnTo>
                <a:lnTo>
                  <a:pt x="3460750" y="1114425"/>
                </a:lnTo>
                <a:lnTo>
                  <a:pt x="3460750" y="1000125"/>
                </a:lnTo>
                <a:close/>
              </a:path>
              <a:path w="3489325" h="3198495">
                <a:moveTo>
                  <a:pt x="3460750" y="800100"/>
                </a:moveTo>
                <a:lnTo>
                  <a:pt x="3432175" y="800100"/>
                </a:lnTo>
                <a:lnTo>
                  <a:pt x="3432175" y="914400"/>
                </a:lnTo>
                <a:lnTo>
                  <a:pt x="3460750" y="914400"/>
                </a:lnTo>
                <a:lnTo>
                  <a:pt x="3460750" y="800100"/>
                </a:lnTo>
                <a:close/>
              </a:path>
              <a:path w="3489325" h="3198495">
                <a:moveTo>
                  <a:pt x="3460750" y="600075"/>
                </a:moveTo>
                <a:lnTo>
                  <a:pt x="3432175" y="600075"/>
                </a:lnTo>
                <a:lnTo>
                  <a:pt x="3432175" y="714375"/>
                </a:lnTo>
                <a:lnTo>
                  <a:pt x="3460750" y="714375"/>
                </a:lnTo>
                <a:lnTo>
                  <a:pt x="3460750" y="600075"/>
                </a:lnTo>
                <a:close/>
              </a:path>
              <a:path w="3489325" h="3198495">
                <a:moveTo>
                  <a:pt x="3460750" y="400050"/>
                </a:moveTo>
                <a:lnTo>
                  <a:pt x="3432175" y="400050"/>
                </a:lnTo>
                <a:lnTo>
                  <a:pt x="3432175" y="514350"/>
                </a:lnTo>
                <a:lnTo>
                  <a:pt x="3460750" y="514350"/>
                </a:lnTo>
                <a:lnTo>
                  <a:pt x="3460750" y="400050"/>
                </a:lnTo>
                <a:close/>
              </a:path>
              <a:path w="3489325" h="3198495">
                <a:moveTo>
                  <a:pt x="3460750" y="200025"/>
                </a:moveTo>
                <a:lnTo>
                  <a:pt x="3432175" y="200025"/>
                </a:lnTo>
                <a:lnTo>
                  <a:pt x="3432175" y="314325"/>
                </a:lnTo>
                <a:lnTo>
                  <a:pt x="3460750" y="314325"/>
                </a:lnTo>
                <a:lnTo>
                  <a:pt x="3460750" y="200025"/>
                </a:lnTo>
                <a:close/>
              </a:path>
              <a:path w="3489325" h="3198495">
                <a:moveTo>
                  <a:pt x="3460750" y="0"/>
                </a:moveTo>
                <a:lnTo>
                  <a:pt x="3432175" y="0"/>
                </a:lnTo>
                <a:lnTo>
                  <a:pt x="3432175" y="114300"/>
                </a:lnTo>
                <a:lnTo>
                  <a:pt x="3460750" y="114300"/>
                </a:lnTo>
                <a:lnTo>
                  <a:pt x="3460750" y="0"/>
                </a:lnTo>
                <a:close/>
              </a:path>
              <a:path w="3489325" h="3198495">
                <a:moveTo>
                  <a:pt x="3489325" y="3112732"/>
                </a:moveTo>
                <a:lnTo>
                  <a:pt x="3460750" y="3112732"/>
                </a:lnTo>
                <a:lnTo>
                  <a:pt x="3460750" y="3000375"/>
                </a:lnTo>
                <a:lnTo>
                  <a:pt x="3432175" y="3000375"/>
                </a:lnTo>
                <a:lnTo>
                  <a:pt x="3432175" y="3112732"/>
                </a:lnTo>
                <a:lnTo>
                  <a:pt x="3403600" y="3112732"/>
                </a:lnTo>
                <a:lnTo>
                  <a:pt x="3404565" y="3114675"/>
                </a:lnTo>
                <a:lnTo>
                  <a:pt x="3446462" y="3198457"/>
                </a:lnTo>
                <a:lnTo>
                  <a:pt x="3489325" y="3112732"/>
                </a:lnTo>
                <a:close/>
              </a:path>
            </a:pathLst>
          </a:custGeom>
          <a:solidFill>
            <a:srgbClr val="000000"/>
          </a:solidFill>
        </p:spPr>
        <p:txBody>
          <a:bodyPr wrap="square" lIns="0" tIns="0" rIns="0" bIns="0" rtlCol="0"/>
          <a:lstStyle/>
          <a:p/>
        </p:txBody>
      </p:sp>
      <p:sp>
        <p:nvSpPr>
          <p:cNvPr id="101" name="object 101"/>
          <p:cNvSpPr/>
          <p:nvPr/>
        </p:nvSpPr>
        <p:spPr>
          <a:xfrm>
            <a:off x="1227138" y="3026476"/>
            <a:ext cx="85725" cy="3198495"/>
          </a:xfrm>
          <a:custGeom>
            <a:rect l="l" t="t" r="r" b="b"/>
            <a:pathLst>
              <a:path w="85725" h="3198495">
                <a:moveTo>
                  <a:pt x="28575" y="114300"/>
                </a:moveTo>
                <a:lnTo>
                  <a:pt x="57150" y="114300"/>
                </a:lnTo>
                <a:lnTo>
                  <a:pt x="57150" y="0"/>
                </a:lnTo>
                <a:lnTo>
                  <a:pt x="28575" y="0"/>
                </a:lnTo>
                <a:lnTo>
                  <a:pt x="28575" y="114300"/>
                </a:lnTo>
                <a:close/>
              </a:path>
              <a:path w="85725" h="3198495">
                <a:moveTo>
                  <a:pt x="28575" y="314324"/>
                </a:moveTo>
                <a:lnTo>
                  <a:pt x="57150" y="314324"/>
                </a:lnTo>
                <a:lnTo>
                  <a:pt x="57150" y="200025"/>
                </a:lnTo>
                <a:lnTo>
                  <a:pt x="28575" y="200025"/>
                </a:lnTo>
                <a:lnTo>
                  <a:pt x="28575" y="314324"/>
                </a:lnTo>
                <a:close/>
              </a:path>
              <a:path w="85725" h="3198495">
                <a:moveTo>
                  <a:pt x="28575" y="514349"/>
                </a:moveTo>
                <a:lnTo>
                  <a:pt x="57150" y="514349"/>
                </a:lnTo>
                <a:lnTo>
                  <a:pt x="57150" y="400049"/>
                </a:lnTo>
                <a:lnTo>
                  <a:pt x="28575" y="400049"/>
                </a:lnTo>
                <a:lnTo>
                  <a:pt x="28575" y="514349"/>
                </a:lnTo>
                <a:close/>
              </a:path>
              <a:path w="85725" h="3198495">
                <a:moveTo>
                  <a:pt x="28575" y="714374"/>
                </a:moveTo>
                <a:lnTo>
                  <a:pt x="57150" y="714374"/>
                </a:lnTo>
                <a:lnTo>
                  <a:pt x="57150" y="600074"/>
                </a:lnTo>
                <a:lnTo>
                  <a:pt x="28575" y="600074"/>
                </a:lnTo>
                <a:lnTo>
                  <a:pt x="28575" y="714374"/>
                </a:lnTo>
                <a:close/>
              </a:path>
              <a:path w="85725" h="3198495">
                <a:moveTo>
                  <a:pt x="28575" y="914399"/>
                </a:moveTo>
                <a:lnTo>
                  <a:pt x="57150" y="914399"/>
                </a:lnTo>
                <a:lnTo>
                  <a:pt x="57150" y="800099"/>
                </a:lnTo>
                <a:lnTo>
                  <a:pt x="28575" y="800099"/>
                </a:lnTo>
                <a:lnTo>
                  <a:pt x="28575" y="914399"/>
                </a:lnTo>
                <a:close/>
              </a:path>
              <a:path w="85725" h="3198495">
                <a:moveTo>
                  <a:pt x="28575" y="1114424"/>
                </a:moveTo>
                <a:lnTo>
                  <a:pt x="57150" y="1114424"/>
                </a:lnTo>
                <a:lnTo>
                  <a:pt x="57150" y="1000124"/>
                </a:lnTo>
                <a:lnTo>
                  <a:pt x="28575" y="1000124"/>
                </a:lnTo>
                <a:lnTo>
                  <a:pt x="28575" y="1114424"/>
                </a:lnTo>
                <a:close/>
              </a:path>
              <a:path w="85725" h="3198495">
                <a:moveTo>
                  <a:pt x="28575" y="1314449"/>
                </a:moveTo>
                <a:lnTo>
                  <a:pt x="57150" y="1314449"/>
                </a:lnTo>
                <a:lnTo>
                  <a:pt x="57150" y="1200149"/>
                </a:lnTo>
                <a:lnTo>
                  <a:pt x="28575" y="1200149"/>
                </a:lnTo>
                <a:lnTo>
                  <a:pt x="28575" y="1314449"/>
                </a:lnTo>
                <a:close/>
              </a:path>
              <a:path w="85725" h="3198495">
                <a:moveTo>
                  <a:pt x="28575" y="1514474"/>
                </a:moveTo>
                <a:lnTo>
                  <a:pt x="57150" y="1514474"/>
                </a:lnTo>
                <a:lnTo>
                  <a:pt x="57150" y="1400174"/>
                </a:lnTo>
                <a:lnTo>
                  <a:pt x="28575" y="1400174"/>
                </a:lnTo>
                <a:lnTo>
                  <a:pt x="28575" y="1514474"/>
                </a:lnTo>
                <a:close/>
              </a:path>
              <a:path w="85725" h="3198495">
                <a:moveTo>
                  <a:pt x="28575" y="1714499"/>
                </a:moveTo>
                <a:lnTo>
                  <a:pt x="57150" y="1714499"/>
                </a:lnTo>
                <a:lnTo>
                  <a:pt x="57150" y="1600199"/>
                </a:lnTo>
                <a:lnTo>
                  <a:pt x="28575" y="1600199"/>
                </a:lnTo>
                <a:lnTo>
                  <a:pt x="28575" y="1714499"/>
                </a:lnTo>
                <a:close/>
              </a:path>
              <a:path w="85725" h="3198495">
                <a:moveTo>
                  <a:pt x="28575" y="1914524"/>
                </a:moveTo>
                <a:lnTo>
                  <a:pt x="57150" y="1914524"/>
                </a:lnTo>
                <a:lnTo>
                  <a:pt x="57150" y="1800224"/>
                </a:lnTo>
                <a:lnTo>
                  <a:pt x="28575" y="1800224"/>
                </a:lnTo>
                <a:lnTo>
                  <a:pt x="28575" y="1914524"/>
                </a:lnTo>
                <a:close/>
              </a:path>
              <a:path w="85725" h="3198495">
                <a:moveTo>
                  <a:pt x="28575" y="2114549"/>
                </a:moveTo>
                <a:lnTo>
                  <a:pt x="57150" y="2114549"/>
                </a:lnTo>
                <a:lnTo>
                  <a:pt x="57150" y="2000249"/>
                </a:lnTo>
                <a:lnTo>
                  <a:pt x="28575" y="2000249"/>
                </a:lnTo>
                <a:lnTo>
                  <a:pt x="28575" y="2114549"/>
                </a:lnTo>
                <a:close/>
              </a:path>
              <a:path w="85725" h="3198495">
                <a:moveTo>
                  <a:pt x="28575" y="2314574"/>
                </a:moveTo>
                <a:lnTo>
                  <a:pt x="57150" y="2314574"/>
                </a:lnTo>
                <a:lnTo>
                  <a:pt x="57150" y="2200274"/>
                </a:lnTo>
                <a:lnTo>
                  <a:pt x="28575" y="2200274"/>
                </a:lnTo>
                <a:lnTo>
                  <a:pt x="28575" y="2314574"/>
                </a:lnTo>
                <a:close/>
              </a:path>
              <a:path w="85725" h="3198495">
                <a:moveTo>
                  <a:pt x="28575" y="2514599"/>
                </a:moveTo>
                <a:lnTo>
                  <a:pt x="57150" y="2514599"/>
                </a:lnTo>
                <a:lnTo>
                  <a:pt x="57150" y="2400299"/>
                </a:lnTo>
                <a:lnTo>
                  <a:pt x="28575" y="2400299"/>
                </a:lnTo>
                <a:lnTo>
                  <a:pt x="28575" y="2514599"/>
                </a:lnTo>
                <a:close/>
              </a:path>
              <a:path w="85725" h="3198495">
                <a:moveTo>
                  <a:pt x="28575" y="2714624"/>
                </a:moveTo>
                <a:lnTo>
                  <a:pt x="57150" y="2714624"/>
                </a:lnTo>
                <a:lnTo>
                  <a:pt x="57150" y="2600324"/>
                </a:lnTo>
                <a:lnTo>
                  <a:pt x="28575" y="2600324"/>
                </a:lnTo>
                <a:lnTo>
                  <a:pt x="28575" y="2714624"/>
                </a:lnTo>
                <a:close/>
              </a:path>
              <a:path w="85725" h="3198495">
                <a:moveTo>
                  <a:pt x="28575" y="2914649"/>
                </a:moveTo>
                <a:lnTo>
                  <a:pt x="57150" y="2914649"/>
                </a:lnTo>
                <a:lnTo>
                  <a:pt x="57150" y="2800349"/>
                </a:lnTo>
                <a:lnTo>
                  <a:pt x="28575" y="2800349"/>
                </a:lnTo>
                <a:lnTo>
                  <a:pt x="28575" y="2914649"/>
                </a:lnTo>
                <a:close/>
              </a:path>
              <a:path w="85725" h="3198495">
                <a:moveTo>
                  <a:pt x="28575" y="3114674"/>
                </a:moveTo>
                <a:lnTo>
                  <a:pt x="57150" y="3114674"/>
                </a:lnTo>
                <a:lnTo>
                  <a:pt x="57150" y="3000374"/>
                </a:lnTo>
                <a:lnTo>
                  <a:pt x="28575" y="3000374"/>
                </a:lnTo>
                <a:lnTo>
                  <a:pt x="28575" y="3114674"/>
                </a:lnTo>
                <a:close/>
              </a:path>
              <a:path w="85725" h="3198495">
                <a:moveTo>
                  <a:pt x="42862" y="3198458"/>
                </a:moveTo>
                <a:lnTo>
                  <a:pt x="85725" y="3112732"/>
                </a:lnTo>
                <a:lnTo>
                  <a:pt x="57150" y="3112732"/>
                </a:lnTo>
                <a:lnTo>
                  <a:pt x="57150" y="3114674"/>
                </a:lnTo>
                <a:lnTo>
                  <a:pt x="971" y="3114674"/>
                </a:lnTo>
                <a:lnTo>
                  <a:pt x="42862" y="3198458"/>
                </a:lnTo>
                <a:close/>
              </a:path>
              <a:path w="85725" h="3198495">
                <a:moveTo>
                  <a:pt x="971" y="3114674"/>
                </a:moveTo>
                <a:lnTo>
                  <a:pt x="28575" y="3114674"/>
                </a:lnTo>
                <a:lnTo>
                  <a:pt x="28575" y="3112732"/>
                </a:lnTo>
                <a:lnTo>
                  <a:pt x="0" y="3112732"/>
                </a:lnTo>
                <a:lnTo>
                  <a:pt x="971" y="3114674"/>
                </a:lnTo>
                <a:close/>
              </a:path>
            </a:pathLst>
          </a:custGeom>
          <a:solidFill>
            <a:srgbClr val="000000"/>
          </a:solidFill>
        </p:spPr>
        <p:txBody>
          <a:bodyPr wrap="square" lIns="0" tIns="0" rIns="0" bIns="0" rtlCol="0"/>
          <a:lstStyle/>
          <a:p/>
        </p:txBody>
      </p:sp>
      <p:sp>
        <p:nvSpPr>
          <p:cNvPr id="102" name="object 102"/>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14</a:t>
            </a:fld>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20"/>
              <a:t>海尔各地工贸公司的组织结构…</a:t>
            </a:r>
          </a:p>
        </p:txBody>
      </p:sp>
      <p:grpSp>
        <p:nvGrpSpPr>
          <p:cNvPr id="3" name="object 3"/>
          <p:cNvGrpSpPr/>
          <p:nvPr/>
        </p:nvGrpSpPr>
        <p:grpSpPr>
          <a:xfrm>
            <a:off x="4043362" y="2000250"/>
            <a:ext cx="977900" cy="398145"/>
            <a:chOff x="4043362" y="2000250"/>
            <a:chExt cx="977900" cy="398145"/>
          </a:xfrm>
        </p:grpSpPr>
        <p:sp>
          <p:nvSpPr>
            <p:cNvPr id="4" name="object 4"/>
            <p:cNvSpPr/>
            <p:nvPr/>
          </p:nvSpPr>
          <p:spPr>
            <a:xfrm>
              <a:off x="4046537" y="2003425"/>
              <a:ext cx="971550" cy="391795"/>
            </a:xfrm>
            <a:custGeom>
              <a:rect l="l" t="t" r="r" b="b"/>
              <a:pathLst>
                <a:path w="971550" h="391794">
                  <a:moveTo>
                    <a:pt x="971550" y="391406"/>
                  </a:moveTo>
                  <a:lnTo>
                    <a:pt x="0" y="391406"/>
                  </a:lnTo>
                  <a:lnTo>
                    <a:pt x="0" y="0"/>
                  </a:lnTo>
                  <a:lnTo>
                    <a:pt x="971550" y="0"/>
                  </a:lnTo>
                  <a:lnTo>
                    <a:pt x="971550" y="391406"/>
                  </a:lnTo>
                  <a:close/>
                </a:path>
              </a:pathLst>
            </a:custGeom>
            <a:solidFill>
              <a:srgbClr val="DDDDDD"/>
            </a:solidFill>
          </p:spPr>
          <p:txBody>
            <a:bodyPr wrap="square" lIns="0" tIns="0" rIns="0" bIns="0" rtlCol="0"/>
            <a:lstStyle/>
            <a:p/>
          </p:txBody>
        </p:sp>
        <p:sp>
          <p:nvSpPr>
            <p:cNvPr id="5" name="object 5"/>
            <p:cNvSpPr/>
            <p:nvPr/>
          </p:nvSpPr>
          <p:spPr>
            <a:xfrm>
              <a:off x="4046537" y="2003425"/>
              <a:ext cx="971550" cy="391795"/>
            </a:xfrm>
            <a:custGeom>
              <a:rect l="l" t="t" r="r" b="b"/>
              <a:pathLst>
                <a:path w="971550" h="391794">
                  <a:moveTo>
                    <a:pt x="0" y="0"/>
                  </a:moveTo>
                  <a:lnTo>
                    <a:pt x="971550" y="0"/>
                  </a:lnTo>
                  <a:lnTo>
                    <a:pt x="971550" y="391406"/>
                  </a:lnTo>
                  <a:lnTo>
                    <a:pt x="0" y="391406"/>
                  </a:lnTo>
                  <a:lnTo>
                    <a:pt x="0" y="0"/>
                  </a:lnTo>
                  <a:close/>
                </a:path>
              </a:pathLst>
            </a:custGeom>
            <a:ln w="6350">
              <a:solidFill>
                <a:srgbClr val="000000"/>
              </a:solidFill>
            </a:ln>
          </p:spPr>
          <p:txBody>
            <a:bodyPr wrap="square" lIns="0" tIns="0" rIns="0" bIns="0" rtlCol="0"/>
            <a:lstStyle/>
            <a:p/>
          </p:txBody>
        </p:sp>
      </p:grpSp>
      <p:sp>
        <p:nvSpPr>
          <p:cNvPr id="6" name="object 6"/>
          <p:cNvSpPr txBox="1"/>
          <p:nvPr/>
        </p:nvSpPr>
        <p:spPr>
          <a:xfrm>
            <a:off x="4291012" y="2099750"/>
            <a:ext cx="482600" cy="208279"/>
          </a:xfrm>
          <a:prstGeom prst="rect">
            <a:avLst/>
          </a:prstGeom>
        </p:spPr>
        <p:txBody>
          <a:bodyPr vert="horz" wrap="square" lIns="0" tIns="12700" rIns="0" bIns="0" rtlCol="0">
            <a:spAutoFit/>
          </a:bodyPr>
          <a:lstStyle/>
          <a:p>
            <a:pPr marL="12700">
              <a:lnSpc>
                <a:spcPct val="100000"/>
              </a:lnSpc>
              <a:spcBef>
                <a:spcPts val="100"/>
              </a:spcBef>
            </a:pPr>
            <a:r>
              <a:rPr sz="1200" spc="-20">
                <a:latin typeface="宋体"/>
                <a:cs typeface="宋体"/>
              </a:rPr>
              <a:t>总经理</a:t>
            </a:r>
            <a:endParaRPr sz="1200">
              <a:latin typeface="宋体"/>
              <a:cs typeface="宋体"/>
            </a:endParaRPr>
          </a:p>
        </p:txBody>
      </p:sp>
      <p:grpSp>
        <p:nvGrpSpPr>
          <p:cNvPr id="7" name="object 7"/>
          <p:cNvGrpSpPr/>
          <p:nvPr/>
        </p:nvGrpSpPr>
        <p:grpSpPr>
          <a:xfrm>
            <a:off x="7091362" y="2122902"/>
            <a:ext cx="914400" cy="398145"/>
            <a:chOff x="7091362" y="2122902"/>
            <a:chExt cx="914400" cy="398145"/>
          </a:xfrm>
        </p:grpSpPr>
        <p:sp>
          <p:nvSpPr>
            <p:cNvPr id="8" name="object 8"/>
            <p:cNvSpPr/>
            <p:nvPr/>
          </p:nvSpPr>
          <p:spPr>
            <a:xfrm>
              <a:off x="7094537" y="2126077"/>
              <a:ext cx="908050" cy="391795"/>
            </a:xfrm>
            <a:custGeom>
              <a:rect l="l" t="t" r="r" b="b"/>
              <a:pathLst>
                <a:path w="908050" h="391794">
                  <a:moveTo>
                    <a:pt x="908050" y="391407"/>
                  </a:moveTo>
                  <a:lnTo>
                    <a:pt x="0" y="391407"/>
                  </a:lnTo>
                  <a:lnTo>
                    <a:pt x="0" y="0"/>
                  </a:lnTo>
                  <a:lnTo>
                    <a:pt x="908050" y="0"/>
                  </a:lnTo>
                  <a:lnTo>
                    <a:pt x="908050" y="391407"/>
                  </a:lnTo>
                  <a:close/>
                </a:path>
              </a:pathLst>
            </a:custGeom>
            <a:solidFill>
              <a:srgbClr val="DDDDDD"/>
            </a:solidFill>
          </p:spPr>
          <p:txBody>
            <a:bodyPr wrap="square" lIns="0" tIns="0" rIns="0" bIns="0" rtlCol="0"/>
            <a:lstStyle/>
            <a:p/>
          </p:txBody>
        </p:sp>
        <p:sp>
          <p:nvSpPr>
            <p:cNvPr id="9" name="object 9"/>
            <p:cNvSpPr/>
            <p:nvPr/>
          </p:nvSpPr>
          <p:spPr>
            <a:xfrm>
              <a:off x="7094537" y="2126077"/>
              <a:ext cx="908050" cy="391795"/>
            </a:xfrm>
            <a:custGeom>
              <a:rect l="l" t="t" r="r" b="b"/>
              <a:pathLst>
                <a:path w="908050" h="391794">
                  <a:moveTo>
                    <a:pt x="0" y="0"/>
                  </a:moveTo>
                  <a:lnTo>
                    <a:pt x="908050" y="0"/>
                  </a:lnTo>
                  <a:lnTo>
                    <a:pt x="908050" y="391407"/>
                  </a:lnTo>
                  <a:lnTo>
                    <a:pt x="0" y="391407"/>
                  </a:lnTo>
                  <a:lnTo>
                    <a:pt x="0" y="0"/>
                  </a:lnTo>
                  <a:close/>
                </a:path>
              </a:pathLst>
            </a:custGeom>
            <a:ln w="6350">
              <a:solidFill>
                <a:srgbClr val="000000"/>
              </a:solidFill>
            </a:ln>
          </p:spPr>
          <p:txBody>
            <a:bodyPr wrap="square" lIns="0" tIns="0" rIns="0" bIns="0" rtlCol="0"/>
            <a:lstStyle/>
            <a:p/>
          </p:txBody>
        </p:sp>
      </p:grpSp>
      <p:sp>
        <p:nvSpPr>
          <p:cNvPr id="10" name="object 10"/>
          <p:cNvSpPr txBox="1"/>
          <p:nvPr/>
        </p:nvSpPr>
        <p:spPr>
          <a:xfrm>
            <a:off x="7231062" y="2222403"/>
            <a:ext cx="635000" cy="208279"/>
          </a:xfrm>
          <a:prstGeom prst="rect">
            <a:avLst/>
          </a:prstGeom>
        </p:spPr>
        <p:txBody>
          <a:bodyPr vert="horz" wrap="square" lIns="0" tIns="12700" rIns="0" bIns="0" rtlCol="0">
            <a:spAutoFit/>
          </a:bodyPr>
          <a:lstStyle/>
          <a:p>
            <a:pPr marL="12700">
              <a:lnSpc>
                <a:spcPct val="100000"/>
              </a:lnSpc>
              <a:spcBef>
                <a:spcPts val="100"/>
              </a:spcBef>
            </a:pPr>
            <a:r>
              <a:rPr sz="1200" spc="-15">
                <a:latin typeface="宋体"/>
                <a:cs typeface="宋体"/>
              </a:rPr>
              <a:t>财务经理</a:t>
            </a:r>
            <a:endParaRPr sz="1200">
              <a:latin typeface="宋体"/>
              <a:cs typeface="宋体"/>
            </a:endParaRPr>
          </a:p>
        </p:txBody>
      </p:sp>
      <p:sp>
        <p:nvSpPr>
          <p:cNvPr id="11" name="object 11"/>
          <p:cNvSpPr/>
          <p:nvPr/>
        </p:nvSpPr>
        <p:spPr>
          <a:xfrm>
            <a:off x="1168400" y="3231757"/>
            <a:ext cx="927100" cy="395605"/>
          </a:xfrm>
          <a:custGeom>
            <a:rect l="l" t="t" r="r" b="b"/>
            <a:pathLst>
              <a:path w="927100" h="395604">
                <a:moveTo>
                  <a:pt x="0" y="0"/>
                </a:moveTo>
                <a:lnTo>
                  <a:pt x="927100" y="0"/>
                </a:lnTo>
                <a:lnTo>
                  <a:pt x="927100" y="395014"/>
                </a:lnTo>
                <a:lnTo>
                  <a:pt x="0" y="395014"/>
                </a:lnTo>
                <a:lnTo>
                  <a:pt x="0" y="0"/>
                </a:lnTo>
                <a:close/>
              </a:path>
            </a:pathLst>
          </a:custGeom>
          <a:ln w="6350">
            <a:solidFill>
              <a:srgbClr val="000000"/>
            </a:solidFill>
          </a:ln>
        </p:spPr>
        <p:txBody>
          <a:bodyPr wrap="square" lIns="0" tIns="0" rIns="0" bIns="0" rtlCol="0"/>
          <a:lstStyle/>
          <a:p/>
        </p:txBody>
      </p:sp>
      <p:sp>
        <p:nvSpPr>
          <p:cNvPr id="12" name="object 12"/>
          <p:cNvSpPr txBox="1"/>
          <p:nvPr/>
        </p:nvSpPr>
        <p:spPr>
          <a:xfrm>
            <a:off x="1314450" y="3235717"/>
            <a:ext cx="635000" cy="361315"/>
          </a:xfrm>
          <a:prstGeom prst="rect">
            <a:avLst/>
          </a:prstGeom>
        </p:spPr>
        <p:txBody>
          <a:bodyPr vert="horz" wrap="square" lIns="0" tIns="43180" rIns="0" bIns="0" rtlCol="0">
            <a:spAutoFit/>
          </a:bodyPr>
          <a:lstStyle/>
          <a:p>
            <a:pPr marL="12700" marR="5080" indent="101600">
              <a:lnSpc>
                <a:spcPts val="1200"/>
              </a:lnSpc>
              <a:spcBef>
                <a:spcPts val="340"/>
              </a:spcBef>
            </a:pPr>
            <a:r>
              <a:rPr sz="1200">
                <a:latin typeface="宋体"/>
                <a:cs typeface="宋体"/>
              </a:rPr>
              <a:t>区域</a:t>
            </a:r>
            <a:r>
              <a:rPr sz="1200" spc="-50">
                <a:latin typeface="Arial"/>
                <a:cs typeface="Arial"/>
              </a:rPr>
              <a:t>A</a:t>
            </a:r>
            <a:r>
              <a:rPr sz="1200" spc="-15">
                <a:latin typeface="宋体"/>
                <a:cs typeface="宋体"/>
              </a:rPr>
              <a:t>市场经理</a:t>
            </a:r>
            <a:endParaRPr sz="1200">
              <a:latin typeface="宋体"/>
              <a:cs typeface="宋体"/>
            </a:endParaRPr>
          </a:p>
        </p:txBody>
      </p:sp>
      <p:sp>
        <p:nvSpPr>
          <p:cNvPr id="13" name="object 13"/>
          <p:cNvSpPr/>
          <p:nvPr/>
        </p:nvSpPr>
        <p:spPr>
          <a:xfrm>
            <a:off x="1168400" y="4045234"/>
            <a:ext cx="927100" cy="396875"/>
          </a:xfrm>
          <a:custGeom>
            <a:rect l="l" t="t" r="r" b="b"/>
            <a:pathLst>
              <a:path w="927100" h="396875">
                <a:moveTo>
                  <a:pt x="0" y="0"/>
                </a:moveTo>
                <a:lnTo>
                  <a:pt x="927100" y="0"/>
                </a:lnTo>
                <a:lnTo>
                  <a:pt x="927100" y="396818"/>
                </a:lnTo>
                <a:lnTo>
                  <a:pt x="0" y="396818"/>
                </a:lnTo>
                <a:lnTo>
                  <a:pt x="0" y="0"/>
                </a:lnTo>
                <a:close/>
              </a:path>
            </a:pathLst>
          </a:custGeom>
          <a:ln w="6350">
            <a:solidFill>
              <a:srgbClr val="000000"/>
            </a:solidFill>
          </a:ln>
        </p:spPr>
        <p:txBody>
          <a:bodyPr wrap="square" lIns="0" tIns="0" rIns="0" bIns="0" rtlCol="0"/>
          <a:lstStyle/>
          <a:p/>
        </p:txBody>
      </p:sp>
      <p:sp>
        <p:nvSpPr>
          <p:cNvPr id="14" name="object 14"/>
          <p:cNvSpPr txBox="1"/>
          <p:nvPr/>
        </p:nvSpPr>
        <p:spPr>
          <a:xfrm>
            <a:off x="1314450" y="4050096"/>
            <a:ext cx="635000" cy="361315"/>
          </a:xfrm>
          <a:prstGeom prst="rect">
            <a:avLst/>
          </a:prstGeom>
        </p:spPr>
        <p:txBody>
          <a:bodyPr vert="horz" wrap="square" lIns="0" tIns="43180" rIns="0" bIns="0" rtlCol="0">
            <a:spAutoFit/>
          </a:bodyPr>
          <a:lstStyle/>
          <a:p>
            <a:pPr marL="12700" marR="5080" indent="101600">
              <a:lnSpc>
                <a:spcPts val="1200"/>
              </a:lnSpc>
              <a:spcBef>
                <a:spcPts val="340"/>
              </a:spcBef>
            </a:pPr>
            <a:r>
              <a:rPr sz="1200">
                <a:latin typeface="宋体"/>
                <a:cs typeface="宋体"/>
              </a:rPr>
              <a:t>区域</a:t>
            </a:r>
            <a:r>
              <a:rPr sz="1200" spc="-50">
                <a:latin typeface="Arial"/>
                <a:cs typeface="Arial"/>
              </a:rPr>
              <a:t>B</a:t>
            </a:r>
            <a:r>
              <a:rPr sz="1200" spc="-15">
                <a:latin typeface="宋体"/>
                <a:cs typeface="宋体"/>
              </a:rPr>
              <a:t>市场经理</a:t>
            </a:r>
            <a:endParaRPr sz="1200">
              <a:latin typeface="宋体"/>
              <a:cs typeface="宋体"/>
            </a:endParaRPr>
          </a:p>
        </p:txBody>
      </p:sp>
      <p:sp>
        <p:nvSpPr>
          <p:cNvPr id="15" name="object 15"/>
          <p:cNvSpPr/>
          <p:nvPr/>
        </p:nvSpPr>
        <p:spPr>
          <a:xfrm>
            <a:off x="1168400" y="4862318"/>
            <a:ext cx="927100" cy="395605"/>
          </a:xfrm>
          <a:custGeom>
            <a:rect l="l" t="t" r="r" b="b"/>
            <a:pathLst>
              <a:path w="927100" h="395604">
                <a:moveTo>
                  <a:pt x="0" y="0"/>
                </a:moveTo>
                <a:lnTo>
                  <a:pt x="927100" y="0"/>
                </a:lnTo>
                <a:lnTo>
                  <a:pt x="927100" y="395014"/>
                </a:lnTo>
                <a:lnTo>
                  <a:pt x="0" y="395014"/>
                </a:lnTo>
                <a:lnTo>
                  <a:pt x="0" y="0"/>
                </a:lnTo>
                <a:close/>
              </a:path>
            </a:pathLst>
          </a:custGeom>
          <a:ln w="6350">
            <a:solidFill>
              <a:srgbClr val="000000"/>
            </a:solidFill>
          </a:ln>
        </p:spPr>
        <p:txBody>
          <a:bodyPr wrap="square" lIns="0" tIns="0" rIns="0" bIns="0" rtlCol="0"/>
          <a:lstStyle/>
          <a:p/>
        </p:txBody>
      </p:sp>
      <p:sp>
        <p:nvSpPr>
          <p:cNvPr id="16" name="object 16"/>
          <p:cNvSpPr txBox="1"/>
          <p:nvPr/>
        </p:nvSpPr>
        <p:spPr>
          <a:xfrm>
            <a:off x="1314450" y="4866278"/>
            <a:ext cx="635000" cy="361315"/>
          </a:xfrm>
          <a:prstGeom prst="rect">
            <a:avLst/>
          </a:prstGeom>
        </p:spPr>
        <p:txBody>
          <a:bodyPr vert="horz" wrap="square" lIns="0" tIns="43180" rIns="0" bIns="0" rtlCol="0">
            <a:spAutoFit/>
          </a:bodyPr>
          <a:lstStyle/>
          <a:p>
            <a:pPr marL="12700" marR="5080" indent="97155">
              <a:lnSpc>
                <a:spcPts val="1200"/>
              </a:lnSpc>
              <a:spcBef>
                <a:spcPts val="340"/>
              </a:spcBef>
            </a:pPr>
            <a:r>
              <a:rPr sz="1200">
                <a:latin typeface="宋体"/>
                <a:cs typeface="宋体"/>
              </a:rPr>
              <a:t>区域</a:t>
            </a:r>
            <a:r>
              <a:rPr sz="1200" spc="-50">
                <a:latin typeface="Arial"/>
                <a:cs typeface="Arial"/>
              </a:rPr>
              <a:t>C</a:t>
            </a:r>
            <a:r>
              <a:rPr sz="1200" spc="-15">
                <a:latin typeface="宋体"/>
                <a:cs typeface="宋体"/>
              </a:rPr>
              <a:t>市场经理</a:t>
            </a:r>
            <a:endParaRPr sz="1200">
              <a:latin typeface="宋体"/>
              <a:cs typeface="宋体"/>
            </a:endParaRPr>
          </a:p>
        </p:txBody>
      </p:sp>
      <p:sp>
        <p:nvSpPr>
          <p:cNvPr id="17" name="object 17"/>
          <p:cNvSpPr/>
          <p:nvPr/>
        </p:nvSpPr>
        <p:spPr>
          <a:xfrm>
            <a:off x="1168400" y="5677599"/>
            <a:ext cx="927100" cy="396875"/>
          </a:xfrm>
          <a:custGeom>
            <a:rect l="l" t="t" r="r" b="b"/>
            <a:pathLst>
              <a:path w="927100" h="396875">
                <a:moveTo>
                  <a:pt x="0" y="0"/>
                </a:moveTo>
                <a:lnTo>
                  <a:pt x="927100" y="0"/>
                </a:lnTo>
                <a:lnTo>
                  <a:pt x="927100" y="396818"/>
                </a:lnTo>
                <a:lnTo>
                  <a:pt x="0" y="396818"/>
                </a:lnTo>
                <a:lnTo>
                  <a:pt x="0" y="0"/>
                </a:lnTo>
                <a:close/>
              </a:path>
            </a:pathLst>
          </a:custGeom>
          <a:ln w="6350">
            <a:solidFill>
              <a:srgbClr val="000000"/>
            </a:solidFill>
          </a:ln>
        </p:spPr>
        <p:txBody>
          <a:bodyPr wrap="square" lIns="0" tIns="0" rIns="0" bIns="0" rtlCol="0"/>
          <a:lstStyle/>
          <a:p/>
        </p:txBody>
      </p:sp>
      <p:sp>
        <p:nvSpPr>
          <p:cNvPr id="18" name="object 18"/>
          <p:cNvSpPr txBox="1"/>
          <p:nvPr/>
        </p:nvSpPr>
        <p:spPr>
          <a:xfrm>
            <a:off x="1314450" y="5682461"/>
            <a:ext cx="635000" cy="859790"/>
          </a:xfrm>
          <a:prstGeom prst="rect">
            <a:avLst/>
          </a:prstGeom>
        </p:spPr>
        <p:txBody>
          <a:bodyPr vert="horz" wrap="square" lIns="0" tIns="43180" rIns="0" bIns="0" rtlCol="0">
            <a:spAutoFit/>
          </a:bodyPr>
          <a:lstStyle/>
          <a:p>
            <a:pPr marL="12700" marR="5080" indent="97155">
              <a:lnSpc>
                <a:spcPts val="1200"/>
              </a:lnSpc>
              <a:spcBef>
                <a:spcPts val="340"/>
              </a:spcBef>
            </a:pPr>
            <a:r>
              <a:rPr sz="1200">
                <a:latin typeface="宋体"/>
                <a:cs typeface="宋体"/>
              </a:rPr>
              <a:t>区域</a:t>
            </a:r>
            <a:r>
              <a:rPr sz="1200" spc="-50">
                <a:latin typeface="Arial"/>
                <a:cs typeface="Arial"/>
              </a:rPr>
              <a:t>D</a:t>
            </a:r>
            <a:r>
              <a:rPr sz="1200" spc="-15">
                <a:latin typeface="宋体"/>
                <a:cs typeface="宋体"/>
              </a:rPr>
              <a:t>市场经理</a:t>
            </a:r>
            <a:endParaRPr sz="1200">
              <a:latin typeface="宋体"/>
              <a:cs typeface="宋体"/>
            </a:endParaRPr>
          </a:p>
          <a:p>
            <a:pPr>
              <a:lnSpc>
                <a:spcPct val="100000"/>
              </a:lnSpc>
            </a:pPr>
            <a:endParaRPr sz="1200">
              <a:latin typeface="宋体"/>
              <a:cs typeface="宋体"/>
            </a:endParaRPr>
          </a:p>
          <a:p>
            <a:pPr marL="100965">
              <a:lnSpc>
                <a:spcPct val="100000"/>
              </a:lnSpc>
              <a:spcBef>
                <a:spcPts val="944"/>
              </a:spcBef>
            </a:pPr>
            <a:r>
              <a:rPr sz="1200" b="1">
                <a:latin typeface="Arial"/>
                <a:cs typeface="Arial"/>
              </a:rPr>
              <a:t>…</a:t>
            </a:r>
            <a:endParaRPr sz="1200">
              <a:latin typeface="Arial"/>
              <a:cs typeface="Arial"/>
            </a:endParaRPr>
          </a:p>
        </p:txBody>
      </p:sp>
      <p:sp>
        <p:nvSpPr>
          <p:cNvPr id="19" name="object 19"/>
          <p:cNvSpPr/>
          <p:nvPr/>
        </p:nvSpPr>
        <p:spPr>
          <a:xfrm>
            <a:off x="2857500" y="3215524"/>
            <a:ext cx="1016000" cy="395605"/>
          </a:xfrm>
          <a:custGeom>
            <a:rect l="l" t="t" r="r" b="b"/>
            <a:pathLst>
              <a:path w="1016000" h="395604">
                <a:moveTo>
                  <a:pt x="0" y="0"/>
                </a:moveTo>
                <a:lnTo>
                  <a:pt x="1016000" y="0"/>
                </a:lnTo>
                <a:lnTo>
                  <a:pt x="1016000" y="395014"/>
                </a:lnTo>
                <a:lnTo>
                  <a:pt x="0" y="395014"/>
                </a:lnTo>
                <a:lnTo>
                  <a:pt x="0" y="0"/>
                </a:lnTo>
                <a:close/>
              </a:path>
            </a:pathLst>
          </a:custGeom>
          <a:ln w="6350">
            <a:solidFill>
              <a:srgbClr val="000000"/>
            </a:solidFill>
          </a:ln>
        </p:spPr>
        <p:txBody>
          <a:bodyPr wrap="square" lIns="0" tIns="0" rIns="0" bIns="0" rtlCol="0"/>
          <a:lstStyle/>
          <a:p/>
        </p:txBody>
      </p:sp>
      <p:sp>
        <p:nvSpPr>
          <p:cNvPr id="20" name="object 20"/>
          <p:cNvSpPr txBox="1"/>
          <p:nvPr/>
        </p:nvSpPr>
        <p:spPr>
          <a:xfrm>
            <a:off x="2895600" y="3313653"/>
            <a:ext cx="93980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产品直销经理</a:t>
            </a:r>
            <a:endParaRPr sz="1200">
              <a:latin typeface="宋体"/>
              <a:cs typeface="宋体"/>
            </a:endParaRPr>
          </a:p>
        </p:txBody>
      </p:sp>
      <p:sp>
        <p:nvSpPr>
          <p:cNvPr id="21" name="object 21"/>
          <p:cNvSpPr/>
          <p:nvPr/>
        </p:nvSpPr>
        <p:spPr>
          <a:xfrm>
            <a:off x="4025900" y="3215524"/>
            <a:ext cx="1016000" cy="395605"/>
          </a:xfrm>
          <a:custGeom>
            <a:rect l="l" t="t" r="r" b="b"/>
            <a:pathLst>
              <a:path w="1016000" h="395604">
                <a:moveTo>
                  <a:pt x="0" y="0"/>
                </a:moveTo>
                <a:lnTo>
                  <a:pt x="1016000" y="0"/>
                </a:lnTo>
                <a:lnTo>
                  <a:pt x="1016000" y="395014"/>
                </a:lnTo>
                <a:lnTo>
                  <a:pt x="0" y="395014"/>
                </a:lnTo>
                <a:lnTo>
                  <a:pt x="0" y="0"/>
                </a:lnTo>
                <a:close/>
              </a:path>
            </a:pathLst>
          </a:custGeom>
          <a:ln w="6350">
            <a:solidFill>
              <a:srgbClr val="000000"/>
            </a:solidFill>
          </a:ln>
        </p:spPr>
        <p:txBody>
          <a:bodyPr wrap="square" lIns="0" tIns="0" rIns="0" bIns="0" rtlCol="0"/>
          <a:lstStyle/>
          <a:p/>
        </p:txBody>
      </p:sp>
      <p:sp>
        <p:nvSpPr>
          <p:cNvPr id="22" name="object 22"/>
          <p:cNvSpPr txBox="1"/>
          <p:nvPr/>
        </p:nvSpPr>
        <p:spPr>
          <a:xfrm>
            <a:off x="4064000" y="3313653"/>
            <a:ext cx="93980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产品型号经理</a:t>
            </a:r>
            <a:endParaRPr sz="1200">
              <a:latin typeface="宋体"/>
              <a:cs typeface="宋体"/>
            </a:endParaRPr>
          </a:p>
        </p:txBody>
      </p:sp>
      <p:sp>
        <p:nvSpPr>
          <p:cNvPr id="23" name="object 23"/>
          <p:cNvSpPr/>
          <p:nvPr/>
        </p:nvSpPr>
        <p:spPr>
          <a:xfrm>
            <a:off x="3429000" y="3812554"/>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24" name="object 24"/>
          <p:cNvSpPr txBox="1"/>
          <p:nvPr/>
        </p:nvSpPr>
        <p:spPr>
          <a:xfrm>
            <a:off x="3511550" y="3804617"/>
            <a:ext cx="330200" cy="208279"/>
          </a:xfrm>
          <a:prstGeom prst="rect">
            <a:avLst/>
          </a:prstGeom>
        </p:spPr>
        <p:txBody>
          <a:bodyPr vert="horz" wrap="square" lIns="0" tIns="12700" rIns="0" bIns="0" rtlCol="0">
            <a:spAutoFit/>
          </a:bodyPr>
          <a:lstStyle/>
          <a:p>
            <a:pPr marL="12700">
              <a:lnSpc>
                <a:spcPct val="100000"/>
              </a:lnSpc>
              <a:spcBef>
                <a:spcPts val="100"/>
              </a:spcBef>
            </a:pPr>
            <a:r>
              <a:rPr sz="1200" spc="-25">
                <a:latin typeface="宋体"/>
                <a:cs typeface="宋体"/>
              </a:rPr>
              <a:t>冰箱</a:t>
            </a:r>
            <a:endParaRPr sz="1200">
              <a:latin typeface="宋体"/>
              <a:cs typeface="宋体"/>
            </a:endParaRPr>
          </a:p>
        </p:txBody>
      </p:sp>
      <p:sp>
        <p:nvSpPr>
          <p:cNvPr id="25" name="object 25"/>
          <p:cNvSpPr/>
          <p:nvPr/>
        </p:nvSpPr>
        <p:spPr>
          <a:xfrm>
            <a:off x="3429000" y="4256270"/>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26" name="object 26"/>
          <p:cNvSpPr txBox="1"/>
          <p:nvPr/>
        </p:nvSpPr>
        <p:spPr>
          <a:xfrm>
            <a:off x="3511550" y="4248332"/>
            <a:ext cx="330200" cy="208279"/>
          </a:xfrm>
          <a:prstGeom prst="rect">
            <a:avLst/>
          </a:prstGeom>
        </p:spPr>
        <p:txBody>
          <a:bodyPr vert="horz" wrap="square" lIns="0" tIns="12700" rIns="0" bIns="0" rtlCol="0">
            <a:spAutoFit/>
          </a:bodyPr>
          <a:lstStyle/>
          <a:p>
            <a:pPr marL="12700">
              <a:lnSpc>
                <a:spcPct val="100000"/>
              </a:lnSpc>
              <a:spcBef>
                <a:spcPts val="100"/>
              </a:spcBef>
            </a:pPr>
            <a:r>
              <a:rPr sz="1200" spc="-25">
                <a:latin typeface="宋体"/>
                <a:cs typeface="宋体"/>
              </a:rPr>
              <a:t>彩电</a:t>
            </a:r>
            <a:endParaRPr sz="1200">
              <a:latin typeface="宋体"/>
              <a:cs typeface="宋体"/>
            </a:endParaRPr>
          </a:p>
        </p:txBody>
      </p:sp>
      <p:sp>
        <p:nvSpPr>
          <p:cNvPr id="27" name="object 27"/>
          <p:cNvSpPr/>
          <p:nvPr/>
        </p:nvSpPr>
        <p:spPr>
          <a:xfrm>
            <a:off x="3429000" y="4699984"/>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28" name="object 28"/>
          <p:cNvSpPr txBox="1"/>
          <p:nvPr/>
        </p:nvSpPr>
        <p:spPr>
          <a:xfrm>
            <a:off x="3511550" y="4692047"/>
            <a:ext cx="330200" cy="208279"/>
          </a:xfrm>
          <a:prstGeom prst="rect">
            <a:avLst/>
          </a:prstGeom>
        </p:spPr>
        <p:txBody>
          <a:bodyPr vert="horz" wrap="square" lIns="0" tIns="12700" rIns="0" bIns="0" rtlCol="0">
            <a:spAutoFit/>
          </a:bodyPr>
          <a:lstStyle/>
          <a:p>
            <a:pPr marL="12700">
              <a:lnSpc>
                <a:spcPct val="100000"/>
              </a:lnSpc>
              <a:spcBef>
                <a:spcPts val="100"/>
              </a:spcBef>
            </a:pPr>
            <a:r>
              <a:rPr sz="1200" spc="-25">
                <a:latin typeface="宋体"/>
                <a:cs typeface="宋体"/>
              </a:rPr>
              <a:t>空调</a:t>
            </a:r>
            <a:endParaRPr sz="1200">
              <a:latin typeface="宋体"/>
              <a:cs typeface="宋体"/>
            </a:endParaRPr>
          </a:p>
        </p:txBody>
      </p:sp>
      <p:sp>
        <p:nvSpPr>
          <p:cNvPr id="29" name="object 29"/>
          <p:cNvSpPr/>
          <p:nvPr/>
        </p:nvSpPr>
        <p:spPr>
          <a:xfrm>
            <a:off x="3429000" y="5143698"/>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30" name="object 30"/>
          <p:cNvSpPr txBox="1"/>
          <p:nvPr/>
        </p:nvSpPr>
        <p:spPr>
          <a:xfrm>
            <a:off x="3435350" y="5135761"/>
            <a:ext cx="482600" cy="208279"/>
          </a:xfrm>
          <a:prstGeom prst="rect">
            <a:avLst/>
          </a:prstGeom>
        </p:spPr>
        <p:txBody>
          <a:bodyPr vert="horz" wrap="square" lIns="0" tIns="12700" rIns="0" bIns="0" rtlCol="0">
            <a:spAutoFit/>
          </a:bodyPr>
          <a:lstStyle/>
          <a:p>
            <a:pPr marL="12700">
              <a:lnSpc>
                <a:spcPct val="100000"/>
              </a:lnSpc>
              <a:spcBef>
                <a:spcPts val="100"/>
              </a:spcBef>
            </a:pPr>
            <a:r>
              <a:rPr sz="1200" spc="-20">
                <a:latin typeface="宋体"/>
                <a:cs typeface="宋体"/>
              </a:rPr>
              <a:t>洗衣机</a:t>
            </a:r>
            <a:endParaRPr sz="1200">
              <a:latin typeface="宋体"/>
              <a:cs typeface="宋体"/>
            </a:endParaRPr>
          </a:p>
        </p:txBody>
      </p:sp>
      <p:grpSp>
        <p:nvGrpSpPr>
          <p:cNvPr id="31" name="object 31"/>
          <p:cNvGrpSpPr/>
          <p:nvPr/>
        </p:nvGrpSpPr>
        <p:grpSpPr>
          <a:xfrm>
            <a:off x="3363118" y="3608265"/>
            <a:ext cx="1720214" cy="1653539"/>
            <a:chOff x="3363118" y="3608265"/>
            <a:chExt cx="1720214" cy="1653539"/>
          </a:xfrm>
        </p:grpSpPr>
        <p:sp>
          <p:nvSpPr>
            <p:cNvPr id="32" name="object 32"/>
            <p:cNvSpPr/>
            <p:nvPr/>
          </p:nvSpPr>
          <p:spPr>
            <a:xfrm>
              <a:off x="3366293" y="3611440"/>
              <a:ext cx="63500" cy="316230"/>
            </a:xfrm>
            <a:custGeom>
              <a:rect l="l" t="t" r="r" b="b"/>
              <a:pathLst>
                <a:path w="63500" h="316229">
                  <a:moveTo>
                    <a:pt x="0" y="0"/>
                  </a:moveTo>
                  <a:lnTo>
                    <a:pt x="0" y="315650"/>
                  </a:lnTo>
                  <a:lnTo>
                    <a:pt x="63500" y="315650"/>
                  </a:lnTo>
                </a:path>
              </a:pathLst>
            </a:custGeom>
            <a:ln w="6350">
              <a:solidFill>
                <a:srgbClr val="000000"/>
              </a:solidFill>
            </a:ln>
          </p:spPr>
          <p:txBody>
            <a:bodyPr wrap="square" lIns="0" tIns="0" rIns="0" bIns="0" rtlCol="0"/>
            <a:lstStyle/>
            <a:p/>
          </p:txBody>
        </p:sp>
        <p:sp>
          <p:nvSpPr>
            <p:cNvPr id="33" name="object 33"/>
            <p:cNvSpPr/>
            <p:nvPr/>
          </p:nvSpPr>
          <p:spPr>
            <a:xfrm>
              <a:off x="3366293" y="3611440"/>
              <a:ext cx="63500" cy="759460"/>
            </a:xfrm>
            <a:custGeom>
              <a:rect l="l" t="t" r="r" b="b"/>
              <a:pathLst>
                <a:path w="63500" h="759460">
                  <a:moveTo>
                    <a:pt x="0" y="0"/>
                  </a:moveTo>
                  <a:lnTo>
                    <a:pt x="0" y="759365"/>
                  </a:lnTo>
                  <a:lnTo>
                    <a:pt x="63500" y="759365"/>
                  </a:lnTo>
                </a:path>
              </a:pathLst>
            </a:custGeom>
            <a:ln w="6350">
              <a:solidFill>
                <a:srgbClr val="000000"/>
              </a:solidFill>
            </a:ln>
          </p:spPr>
          <p:txBody>
            <a:bodyPr wrap="square" lIns="0" tIns="0" rIns="0" bIns="0" rtlCol="0"/>
            <a:lstStyle/>
            <a:p/>
          </p:txBody>
        </p:sp>
        <p:sp>
          <p:nvSpPr>
            <p:cNvPr id="34" name="object 34"/>
            <p:cNvSpPr/>
            <p:nvPr/>
          </p:nvSpPr>
          <p:spPr>
            <a:xfrm>
              <a:off x="3366293" y="3611440"/>
              <a:ext cx="63500" cy="1203325"/>
            </a:xfrm>
            <a:custGeom>
              <a:rect l="l" t="t" r="r" b="b"/>
              <a:pathLst>
                <a:path w="63500" h="1203325">
                  <a:moveTo>
                    <a:pt x="0" y="0"/>
                  </a:moveTo>
                  <a:lnTo>
                    <a:pt x="0" y="1203080"/>
                  </a:lnTo>
                  <a:lnTo>
                    <a:pt x="63500" y="1203080"/>
                  </a:lnTo>
                </a:path>
              </a:pathLst>
            </a:custGeom>
            <a:ln w="6350">
              <a:solidFill>
                <a:srgbClr val="000000"/>
              </a:solidFill>
            </a:ln>
          </p:spPr>
          <p:txBody>
            <a:bodyPr wrap="square" lIns="0" tIns="0" rIns="0" bIns="0" rtlCol="0"/>
            <a:lstStyle/>
            <a:p/>
          </p:txBody>
        </p:sp>
        <p:sp>
          <p:nvSpPr>
            <p:cNvPr id="35" name="object 35"/>
            <p:cNvSpPr/>
            <p:nvPr/>
          </p:nvSpPr>
          <p:spPr>
            <a:xfrm>
              <a:off x="3366293" y="3611440"/>
              <a:ext cx="63500" cy="1647189"/>
            </a:xfrm>
            <a:custGeom>
              <a:rect l="l" t="t" r="r" b="b"/>
              <a:pathLst>
                <a:path w="63500" h="1647189">
                  <a:moveTo>
                    <a:pt x="0" y="0"/>
                  </a:moveTo>
                  <a:lnTo>
                    <a:pt x="0" y="1646795"/>
                  </a:lnTo>
                  <a:lnTo>
                    <a:pt x="63500" y="1646795"/>
                  </a:lnTo>
                </a:path>
              </a:pathLst>
            </a:custGeom>
            <a:ln w="6350">
              <a:solidFill>
                <a:srgbClr val="000000"/>
              </a:solidFill>
            </a:ln>
          </p:spPr>
          <p:txBody>
            <a:bodyPr wrap="square" lIns="0" tIns="0" rIns="0" bIns="0" rtlCol="0"/>
            <a:lstStyle/>
            <a:p/>
          </p:txBody>
        </p:sp>
        <p:sp>
          <p:nvSpPr>
            <p:cNvPr id="36" name="object 36"/>
            <p:cNvSpPr/>
            <p:nvPr/>
          </p:nvSpPr>
          <p:spPr>
            <a:xfrm>
              <a:off x="4584699" y="3812554"/>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grpSp>
      <p:sp>
        <p:nvSpPr>
          <p:cNvPr id="37" name="object 37"/>
          <p:cNvSpPr txBox="1"/>
          <p:nvPr/>
        </p:nvSpPr>
        <p:spPr>
          <a:xfrm>
            <a:off x="4667249" y="3804617"/>
            <a:ext cx="330200" cy="208279"/>
          </a:xfrm>
          <a:prstGeom prst="rect">
            <a:avLst/>
          </a:prstGeom>
        </p:spPr>
        <p:txBody>
          <a:bodyPr vert="horz" wrap="square" lIns="0" tIns="12700" rIns="0" bIns="0" rtlCol="0">
            <a:spAutoFit/>
          </a:bodyPr>
          <a:lstStyle/>
          <a:p>
            <a:pPr marL="12700">
              <a:lnSpc>
                <a:spcPct val="100000"/>
              </a:lnSpc>
              <a:spcBef>
                <a:spcPts val="100"/>
              </a:spcBef>
            </a:pPr>
            <a:r>
              <a:rPr sz="1200" spc="-25">
                <a:latin typeface="宋体"/>
                <a:cs typeface="宋体"/>
              </a:rPr>
              <a:t>冰箱</a:t>
            </a:r>
            <a:endParaRPr sz="1200">
              <a:latin typeface="宋体"/>
              <a:cs typeface="宋体"/>
            </a:endParaRPr>
          </a:p>
        </p:txBody>
      </p:sp>
      <p:sp>
        <p:nvSpPr>
          <p:cNvPr id="38" name="object 38"/>
          <p:cNvSpPr/>
          <p:nvPr/>
        </p:nvSpPr>
        <p:spPr>
          <a:xfrm>
            <a:off x="4584699" y="4256270"/>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39" name="object 39"/>
          <p:cNvSpPr txBox="1"/>
          <p:nvPr/>
        </p:nvSpPr>
        <p:spPr>
          <a:xfrm>
            <a:off x="4667249" y="4248332"/>
            <a:ext cx="330200" cy="208279"/>
          </a:xfrm>
          <a:prstGeom prst="rect">
            <a:avLst/>
          </a:prstGeom>
        </p:spPr>
        <p:txBody>
          <a:bodyPr vert="horz" wrap="square" lIns="0" tIns="12700" rIns="0" bIns="0" rtlCol="0">
            <a:spAutoFit/>
          </a:bodyPr>
          <a:lstStyle/>
          <a:p>
            <a:pPr marL="12700">
              <a:lnSpc>
                <a:spcPct val="100000"/>
              </a:lnSpc>
              <a:spcBef>
                <a:spcPts val="100"/>
              </a:spcBef>
            </a:pPr>
            <a:r>
              <a:rPr sz="1200" spc="-25">
                <a:latin typeface="宋体"/>
                <a:cs typeface="宋体"/>
              </a:rPr>
              <a:t>彩电</a:t>
            </a:r>
            <a:endParaRPr sz="1200">
              <a:latin typeface="宋体"/>
              <a:cs typeface="宋体"/>
            </a:endParaRPr>
          </a:p>
        </p:txBody>
      </p:sp>
      <p:sp>
        <p:nvSpPr>
          <p:cNvPr id="40" name="object 40"/>
          <p:cNvSpPr/>
          <p:nvPr/>
        </p:nvSpPr>
        <p:spPr>
          <a:xfrm>
            <a:off x="4584699" y="4699984"/>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41" name="object 41"/>
          <p:cNvSpPr txBox="1"/>
          <p:nvPr/>
        </p:nvSpPr>
        <p:spPr>
          <a:xfrm>
            <a:off x="4667249" y="4692047"/>
            <a:ext cx="330200" cy="208279"/>
          </a:xfrm>
          <a:prstGeom prst="rect">
            <a:avLst/>
          </a:prstGeom>
        </p:spPr>
        <p:txBody>
          <a:bodyPr vert="horz" wrap="square" lIns="0" tIns="12700" rIns="0" bIns="0" rtlCol="0">
            <a:spAutoFit/>
          </a:bodyPr>
          <a:lstStyle/>
          <a:p>
            <a:pPr marL="12700">
              <a:lnSpc>
                <a:spcPct val="100000"/>
              </a:lnSpc>
              <a:spcBef>
                <a:spcPts val="100"/>
              </a:spcBef>
            </a:pPr>
            <a:r>
              <a:rPr sz="1200" spc="-25">
                <a:latin typeface="宋体"/>
                <a:cs typeface="宋体"/>
              </a:rPr>
              <a:t>空调</a:t>
            </a:r>
            <a:endParaRPr sz="1200">
              <a:latin typeface="宋体"/>
              <a:cs typeface="宋体"/>
            </a:endParaRPr>
          </a:p>
        </p:txBody>
      </p:sp>
      <p:sp>
        <p:nvSpPr>
          <p:cNvPr id="42" name="object 42"/>
          <p:cNvSpPr/>
          <p:nvPr/>
        </p:nvSpPr>
        <p:spPr>
          <a:xfrm>
            <a:off x="4584699" y="5143698"/>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43" name="object 43"/>
          <p:cNvSpPr txBox="1"/>
          <p:nvPr/>
        </p:nvSpPr>
        <p:spPr>
          <a:xfrm>
            <a:off x="4591049" y="5135761"/>
            <a:ext cx="482600" cy="208279"/>
          </a:xfrm>
          <a:prstGeom prst="rect">
            <a:avLst/>
          </a:prstGeom>
        </p:spPr>
        <p:txBody>
          <a:bodyPr vert="horz" wrap="square" lIns="0" tIns="12700" rIns="0" bIns="0" rtlCol="0">
            <a:spAutoFit/>
          </a:bodyPr>
          <a:lstStyle/>
          <a:p>
            <a:pPr marL="12700">
              <a:lnSpc>
                <a:spcPct val="100000"/>
              </a:lnSpc>
              <a:spcBef>
                <a:spcPts val="100"/>
              </a:spcBef>
            </a:pPr>
            <a:r>
              <a:rPr sz="1200" spc="-20">
                <a:latin typeface="宋体"/>
                <a:cs typeface="宋体"/>
              </a:rPr>
              <a:t>洗衣机</a:t>
            </a:r>
            <a:endParaRPr sz="1200">
              <a:latin typeface="宋体"/>
              <a:cs typeface="宋体"/>
            </a:endParaRPr>
          </a:p>
        </p:txBody>
      </p:sp>
      <p:grpSp>
        <p:nvGrpSpPr>
          <p:cNvPr id="44" name="object 44"/>
          <p:cNvGrpSpPr/>
          <p:nvPr/>
        </p:nvGrpSpPr>
        <p:grpSpPr>
          <a:xfrm>
            <a:off x="936614" y="2391656"/>
            <a:ext cx="3652520" cy="3489325"/>
            <a:chOff x="936614" y="2391656"/>
            <a:chExt cx="3652520" cy="3489325"/>
          </a:xfrm>
        </p:grpSpPr>
        <p:sp>
          <p:nvSpPr>
            <p:cNvPr id="45" name="object 45"/>
            <p:cNvSpPr/>
            <p:nvPr/>
          </p:nvSpPr>
          <p:spPr>
            <a:xfrm>
              <a:off x="4521993" y="3604225"/>
              <a:ext cx="63500" cy="316230"/>
            </a:xfrm>
            <a:custGeom>
              <a:rect l="l" t="t" r="r" b="b"/>
              <a:pathLst>
                <a:path w="63500" h="316229">
                  <a:moveTo>
                    <a:pt x="0" y="0"/>
                  </a:moveTo>
                  <a:lnTo>
                    <a:pt x="0" y="315650"/>
                  </a:lnTo>
                  <a:lnTo>
                    <a:pt x="63500" y="315650"/>
                  </a:lnTo>
                </a:path>
              </a:pathLst>
            </a:custGeom>
            <a:ln w="6350">
              <a:solidFill>
                <a:srgbClr val="000000"/>
              </a:solidFill>
            </a:ln>
          </p:spPr>
          <p:txBody>
            <a:bodyPr wrap="square" lIns="0" tIns="0" rIns="0" bIns="0" rtlCol="0"/>
            <a:lstStyle/>
            <a:p/>
          </p:txBody>
        </p:sp>
        <p:sp>
          <p:nvSpPr>
            <p:cNvPr id="46" name="object 46"/>
            <p:cNvSpPr/>
            <p:nvPr/>
          </p:nvSpPr>
          <p:spPr>
            <a:xfrm>
              <a:off x="4521993" y="3604225"/>
              <a:ext cx="63500" cy="759460"/>
            </a:xfrm>
            <a:custGeom>
              <a:rect l="l" t="t" r="r" b="b"/>
              <a:pathLst>
                <a:path w="63500" h="759460">
                  <a:moveTo>
                    <a:pt x="0" y="0"/>
                  </a:moveTo>
                  <a:lnTo>
                    <a:pt x="0" y="759365"/>
                  </a:lnTo>
                  <a:lnTo>
                    <a:pt x="63500" y="759365"/>
                  </a:lnTo>
                </a:path>
              </a:pathLst>
            </a:custGeom>
            <a:ln w="6350">
              <a:solidFill>
                <a:srgbClr val="000000"/>
              </a:solidFill>
            </a:ln>
          </p:spPr>
          <p:txBody>
            <a:bodyPr wrap="square" lIns="0" tIns="0" rIns="0" bIns="0" rtlCol="0"/>
            <a:lstStyle/>
            <a:p/>
          </p:txBody>
        </p:sp>
        <p:sp>
          <p:nvSpPr>
            <p:cNvPr id="47" name="object 47"/>
            <p:cNvSpPr/>
            <p:nvPr/>
          </p:nvSpPr>
          <p:spPr>
            <a:xfrm>
              <a:off x="4521993" y="3604224"/>
              <a:ext cx="63500" cy="1203325"/>
            </a:xfrm>
            <a:custGeom>
              <a:rect l="l" t="t" r="r" b="b"/>
              <a:pathLst>
                <a:path w="63500" h="1203325">
                  <a:moveTo>
                    <a:pt x="0" y="0"/>
                  </a:moveTo>
                  <a:lnTo>
                    <a:pt x="0" y="1203080"/>
                  </a:lnTo>
                  <a:lnTo>
                    <a:pt x="63500" y="1203080"/>
                  </a:lnTo>
                </a:path>
              </a:pathLst>
            </a:custGeom>
            <a:ln w="6350">
              <a:solidFill>
                <a:srgbClr val="000000"/>
              </a:solidFill>
            </a:ln>
          </p:spPr>
          <p:txBody>
            <a:bodyPr wrap="square" lIns="0" tIns="0" rIns="0" bIns="0" rtlCol="0"/>
            <a:lstStyle/>
            <a:p/>
          </p:txBody>
        </p:sp>
        <p:sp>
          <p:nvSpPr>
            <p:cNvPr id="48" name="object 48"/>
            <p:cNvSpPr/>
            <p:nvPr/>
          </p:nvSpPr>
          <p:spPr>
            <a:xfrm>
              <a:off x="4521993" y="3604225"/>
              <a:ext cx="63500" cy="1647189"/>
            </a:xfrm>
            <a:custGeom>
              <a:rect l="l" t="t" r="r" b="b"/>
              <a:pathLst>
                <a:path w="63500" h="1647189">
                  <a:moveTo>
                    <a:pt x="0" y="0"/>
                  </a:moveTo>
                  <a:lnTo>
                    <a:pt x="0" y="1646795"/>
                  </a:lnTo>
                  <a:lnTo>
                    <a:pt x="63500" y="1646795"/>
                  </a:lnTo>
                </a:path>
              </a:pathLst>
            </a:custGeom>
            <a:ln w="6350">
              <a:solidFill>
                <a:srgbClr val="000000"/>
              </a:solidFill>
            </a:ln>
          </p:spPr>
          <p:txBody>
            <a:bodyPr wrap="square" lIns="0" tIns="0" rIns="0" bIns="0" rtlCol="0"/>
            <a:lstStyle/>
            <a:p/>
          </p:txBody>
        </p:sp>
        <p:sp>
          <p:nvSpPr>
            <p:cNvPr id="49" name="object 49"/>
            <p:cNvSpPr/>
            <p:nvPr/>
          </p:nvSpPr>
          <p:spPr>
            <a:xfrm>
              <a:off x="939789" y="2394831"/>
              <a:ext cx="3592829" cy="3482975"/>
            </a:xfrm>
            <a:custGeom>
              <a:rect l="l" t="t" r="r" b="b"/>
              <a:pathLst>
                <a:path w="3592829" h="3482975">
                  <a:moveTo>
                    <a:pt x="3592523" y="0"/>
                  </a:moveTo>
                  <a:lnTo>
                    <a:pt x="3592523" y="401483"/>
                  </a:lnTo>
                  <a:lnTo>
                    <a:pt x="0" y="401483"/>
                  </a:lnTo>
                  <a:lnTo>
                    <a:pt x="0" y="3482981"/>
                  </a:lnTo>
                  <a:lnTo>
                    <a:pt x="228611" y="3482981"/>
                  </a:lnTo>
                </a:path>
              </a:pathLst>
            </a:custGeom>
            <a:ln w="6350">
              <a:solidFill>
                <a:srgbClr val="000000"/>
              </a:solidFill>
            </a:ln>
          </p:spPr>
          <p:txBody>
            <a:bodyPr wrap="square" lIns="0" tIns="0" rIns="0" bIns="0" rtlCol="0"/>
            <a:lstStyle/>
            <a:p/>
          </p:txBody>
        </p:sp>
        <p:sp>
          <p:nvSpPr>
            <p:cNvPr id="50" name="object 50"/>
            <p:cNvSpPr/>
            <p:nvPr/>
          </p:nvSpPr>
          <p:spPr>
            <a:xfrm>
              <a:off x="939800" y="3430166"/>
              <a:ext cx="2082800" cy="1652270"/>
            </a:xfrm>
            <a:custGeom>
              <a:rect l="l" t="t" r="r" b="b"/>
              <a:pathLst>
                <a:path w="2082800" h="1652270">
                  <a:moveTo>
                    <a:pt x="0" y="0"/>
                  </a:moveTo>
                  <a:lnTo>
                    <a:pt x="228600" y="0"/>
                  </a:lnTo>
                </a:path>
                <a:path w="2082800" h="1652270">
                  <a:moveTo>
                    <a:pt x="0" y="809869"/>
                  </a:moveTo>
                  <a:lnTo>
                    <a:pt x="228600" y="809869"/>
                  </a:lnTo>
                </a:path>
                <a:path w="2082800" h="1652270">
                  <a:moveTo>
                    <a:pt x="0" y="1652206"/>
                  </a:moveTo>
                  <a:lnTo>
                    <a:pt x="228600" y="1652206"/>
                  </a:lnTo>
                </a:path>
                <a:path w="2082800" h="1652270">
                  <a:moveTo>
                    <a:pt x="1524000" y="243501"/>
                  </a:moveTo>
                  <a:lnTo>
                    <a:pt x="2082800" y="243501"/>
                  </a:lnTo>
                  <a:lnTo>
                    <a:pt x="2082800" y="578993"/>
                  </a:lnTo>
                  <a:lnTo>
                    <a:pt x="1524000" y="578993"/>
                  </a:lnTo>
                  <a:lnTo>
                    <a:pt x="1524000" y="243501"/>
                  </a:lnTo>
                  <a:close/>
                </a:path>
              </a:pathLst>
            </a:custGeom>
            <a:ln w="6350">
              <a:solidFill>
                <a:srgbClr val="000000"/>
              </a:solidFill>
            </a:ln>
          </p:spPr>
          <p:txBody>
            <a:bodyPr wrap="square" lIns="0" tIns="0" rIns="0" bIns="0" rtlCol="0"/>
            <a:lstStyle/>
            <a:p/>
          </p:txBody>
        </p:sp>
      </p:grpSp>
      <p:sp>
        <p:nvSpPr>
          <p:cNvPr id="51" name="object 51"/>
          <p:cNvSpPr txBox="1"/>
          <p:nvPr/>
        </p:nvSpPr>
        <p:spPr>
          <a:xfrm>
            <a:off x="2501900" y="3742036"/>
            <a:ext cx="482600" cy="208279"/>
          </a:xfrm>
          <a:prstGeom prst="rect">
            <a:avLst/>
          </a:prstGeom>
        </p:spPr>
        <p:txBody>
          <a:bodyPr vert="horz" wrap="square" lIns="0" tIns="12700" rIns="0" bIns="0" rtlCol="0">
            <a:spAutoFit/>
          </a:bodyPr>
          <a:lstStyle/>
          <a:p>
            <a:pPr marL="12700">
              <a:lnSpc>
                <a:spcPct val="100000"/>
              </a:lnSpc>
              <a:spcBef>
                <a:spcPts val="100"/>
              </a:spcBef>
            </a:pPr>
            <a:r>
              <a:rPr sz="1200" spc="-20">
                <a:latin typeface="宋体"/>
                <a:cs typeface="宋体"/>
              </a:rPr>
              <a:t>促销员</a:t>
            </a:r>
            <a:endParaRPr sz="1200">
              <a:latin typeface="宋体"/>
              <a:cs typeface="宋体"/>
            </a:endParaRPr>
          </a:p>
        </p:txBody>
      </p:sp>
      <p:grpSp>
        <p:nvGrpSpPr>
          <p:cNvPr id="52" name="object 52"/>
          <p:cNvGrpSpPr/>
          <p:nvPr/>
        </p:nvGrpSpPr>
        <p:grpSpPr>
          <a:xfrm>
            <a:off x="2092325" y="2391657"/>
            <a:ext cx="3930650" cy="1285240"/>
            <a:chOff x="2092325" y="2391657"/>
            <a:chExt cx="3930650" cy="1285240"/>
          </a:xfrm>
        </p:grpSpPr>
        <p:sp>
          <p:nvSpPr>
            <p:cNvPr id="53" name="object 53"/>
            <p:cNvSpPr/>
            <p:nvPr/>
          </p:nvSpPr>
          <p:spPr>
            <a:xfrm>
              <a:off x="2095500" y="3430166"/>
              <a:ext cx="647700" cy="243840"/>
            </a:xfrm>
            <a:custGeom>
              <a:rect l="l" t="t" r="r" b="b"/>
              <a:pathLst>
                <a:path w="647700" h="243839">
                  <a:moveTo>
                    <a:pt x="0" y="0"/>
                  </a:moveTo>
                  <a:lnTo>
                    <a:pt x="647700" y="0"/>
                  </a:lnTo>
                  <a:lnTo>
                    <a:pt x="647700" y="243502"/>
                  </a:lnTo>
                </a:path>
              </a:pathLst>
            </a:custGeom>
            <a:ln w="6349">
              <a:solidFill>
                <a:srgbClr val="000000"/>
              </a:solidFill>
            </a:ln>
          </p:spPr>
          <p:txBody>
            <a:bodyPr wrap="square" lIns="0" tIns="0" rIns="0" bIns="0" rtlCol="0"/>
            <a:lstStyle/>
            <a:p/>
          </p:txBody>
        </p:sp>
        <p:sp>
          <p:nvSpPr>
            <p:cNvPr id="54" name="object 54"/>
            <p:cNvSpPr/>
            <p:nvPr/>
          </p:nvSpPr>
          <p:spPr>
            <a:xfrm>
              <a:off x="3365499" y="2394832"/>
              <a:ext cx="1167130" cy="821055"/>
            </a:xfrm>
            <a:custGeom>
              <a:rect l="l" t="t" r="r" b="b"/>
              <a:pathLst>
                <a:path w="1167129" h="821055">
                  <a:moveTo>
                    <a:pt x="1166812" y="0"/>
                  </a:moveTo>
                  <a:lnTo>
                    <a:pt x="1166812" y="409394"/>
                  </a:lnTo>
                  <a:lnTo>
                    <a:pt x="0" y="409394"/>
                  </a:lnTo>
                  <a:lnTo>
                    <a:pt x="0" y="820691"/>
                  </a:lnTo>
                </a:path>
              </a:pathLst>
            </a:custGeom>
            <a:ln w="6350">
              <a:solidFill>
                <a:srgbClr val="000000"/>
              </a:solidFill>
            </a:ln>
          </p:spPr>
          <p:txBody>
            <a:bodyPr wrap="square" lIns="0" tIns="0" rIns="0" bIns="0" rtlCol="0"/>
            <a:lstStyle/>
            <a:p/>
          </p:txBody>
        </p:sp>
        <p:sp>
          <p:nvSpPr>
            <p:cNvPr id="55" name="object 55"/>
            <p:cNvSpPr/>
            <p:nvPr/>
          </p:nvSpPr>
          <p:spPr>
            <a:xfrm>
              <a:off x="4532312" y="2394832"/>
              <a:ext cx="1905" cy="821055"/>
            </a:xfrm>
            <a:custGeom>
              <a:rect l="l" t="t" r="r" b="b"/>
              <a:pathLst>
                <a:path w="1904" h="821055">
                  <a:moveTo>
                    <a:pt x="0" y="0"/>
                  </a:moveTo>
                  <a:lnTo>
                    <a:pt x="0" y="409394"/>
                  </a:lnTo>
                  <a:lnTo>
                    <a:pt x="1587" y="409394"/>
                  </a:lnTo>
                  <a:lnTo>
                    <a:pt x="1587" y="820691"/>
                  </a:lnTo>
                </a:path>
              </a:pathLst>
            </a:custGeom>
            <a:ln w="6350">
              <a:solidFill>
                <a:srgbClr val="000000"/>
              </a:solidFill>
            </a:ln>
          </p:spPr>
          <p:txBody>
            <a:bodyPr wrap="square" lIns="0" tIns="0" rIns="0" bIns="0" rtlCol="0"/>
            <a:lstStyle/>
            <a:p/>
          </p:txBody>
        </p:sp>
        <p:sp>
          <p:nvSpPr>
            <p:cNvPr id="56" name="object 56"/>
            <p:cNvSpPr/>
            <p:nvPr/>
          </p:nvSpPr>
          <p:spPr>
            <a:xfrm>
              <a:off x="5219700" y="3215524"/>
              <a:ext cx="800100" cy="395605"/>
            </a:xfrm>
            <a:custGeom>
              <a:rect l="l" t="t" r="r" b="b"/>
              <a:pathLst>
                <a:path w="800100" h="395604">
                  <a:moveTo>
                    <a:pt x="0" y="0"/>
                  </a:moveTo>
                  <a:lnTo>
                    <a:pt x="800100" y="0"/>
                  </a:lnTo>
                  <a:lnTo>
                    <a:pt x="800100" y="395014"/>
                  </a:lnTo>
                  <a:lnTo>
                    <a:pt x="0" y="395014"/>
                  </a:lnTo>
                  <a:lnTo>
                    <a:pt x="0" y="0"/>
                  </a:lnTo>
                  <a:close/>
                </a:path>
              </a:pathLst>
            </a:custGeom>
            <a:ln w="6350">
              <a:solidFill>
                <a:srgbClr val="000000"/>
              </a:solidFill>
            </a:ln>
          </p:spPr>
          <p:txBody>
            <a:bodyPr wrap="square" lIns="0" tIns="0" rIns="0" bIns="0" rtlCol="0"/>
            <a:lstStyle/>
            <a:p/>
          </p:txBody>
        </p:sp>
      </p:grpSp>
      <p:sp>
        <p:nvSpPr>
          <p:cNvPr id="57" name="object 57"/>
          <p:cNvSpPr txBox="1"/>
          <p:nvPr/>
        </p:nvSpPr>
        <p:spPr>
          <a:xfrm>
            <a:off x="5302250" y="3313653"/>
            <a:ext cx="635000" cy="208279"/>
          </a:xfrm>
          <a:prstGeom prst="rect">
            <a:avLst/>
          </a:prstGeom>
        </p:spPr>
        <p:txBody>
          <a:bodyPr vert="horz" wrap="square" lIns="0" tIns="12700" rIns="0" bIns="0" rtlCol="0">
            <a:spAutoFit/>
          </a:bodyPr>
          <a:lstStyle/>
          <a:p>
            <a:pPr marL="12700">
              <a:lnSpc>
                <a:spcPct val="100000"/>
              </a:lnSpc>
              <a:spcBef>
                <a:spcPts val="100"/>
              </a:spcBef>
            </a:pPr>
            <a:r>
              <a:rPr sz="1200" spc="-15">
                <a:latin typeface="宋体"/>
                <a:cs typeface="宋体"/>
              </a:rPr>
              <a:t>电话中心</a:t>
            </a:r>
            <a:endParaRPr sz="1200">
              <a:latin typeface="宋体"/>
              <a:cs typeface="宋体"/>
            </a:endParaRPr>
          </a:p>
        </p:txBody>
      </p:sp>
      <p:sp>
        <p:nvSpPr>
          <p:cNvPr id="58" name="object 58"/>
          <p:cNvSpPr/>
          <p:nvPr/>
        </p:nvSpPr>
        <p:spPr>
          <a:xfrm>
            <a:off x="5372100" y="3918974"/>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59" name="object 59"/>
          <p:cNvSpPr txBox="1"/>
          <p:nvPr/>
        </p:nvSpPr>
        <p:spPr>
          <a:xfrm>
            <a:off x="5378450" y="3911036"/>
            <a:ext cx="482600" cy="208279"/>
          </a:xfrm>
          <a:prstGeom prst="rect">
            <a:avLst/>
          </a:prstGeom>
        </p:spPr>
        <p:txBody>
          <a:bodyPr vert="horz" wrap="square" lIns="0" tIns="12700" rIns="0" bIns="0" rtlCol="0">
            <a:spAutoFit/>
          </a:bodyPr>
          <a:lstStyle/>
          <a:p>
            <a:pPr marL="12700">
              <a:lnSpc>
                <a:spcPct val="100000"/>
              </a:lnSpc>
              <a:spcBef>
                <a:spcPts val="100"/>
              </a:spcBef>
            </a:pPr>
            <a:r>
              <a:rPr sz="1200" spc="-20">
                <a:latin typeface="宋体"/>
                <a:cs typeface="宋体"/>
              </a:rPr>
              <a:t>信息员</a:t>
            </a:r>
            <a:endParaRPr sz="1200">
              <a:latin typeface="宋体"/>
              <a:cs typeface="宋体"/>
            </a:endParaRPr>
          </a:p>
        </p:txBody>
      </p:sp>
      <p:grpSp>
        <p:nvGrpSpPr>
          <p:cNvPr id="60" name="object 60"/>
          <p:cNvGrpSpPr/>
          <p:nvPr/>
        </p:nvGrpSpPr>
        <p:grpSpPr>
          <a:xfrm>
            <a:off x="5617368" y="3212349"/>
            <a:ext cx="1574165" cy="711200"/>
            <a:chOff x="5617368" y="3212349"/>
            <a:chExt cx="1574165" cy="711200"/>
          </a:xfrm>
        </p:grpSpPr>
        <p:sp>
          <p:nvSpPr>
            <p:cNvPr id="61" name="object 61"/>
            <p:cNvSpPr/>
            <p:nvPr/>
          </p:nvSpPr>
          <p:spPr>
            <a:xfrm flipH="1">
              <a:off x="5620543" y="3611440"/>
              <a:ext cx="0" cy="308610"/>
            </a:xfrm>
            <a:custGeom>
              <a:rect l="l" t="t" r="r" b="b"/>
              <a:pathLst>
                <a:path h="308610">
                  <a:moveTo>
                    <a:pt x="0" y="0"/>
                  </a:moveTo>
                  <a:lnTo>
                    <a:pt x="0" y="308435"/>
                  </a:lnTo>
                </a:path>
              </a:pathLst>
            </a:custGeom>
            <a:ln w="6350">
              <a:solidFill>
                <a:srgbClr val="000000"/>
              </a:solidFill>
            </a:ln>
          </p:spPr>
          <p:txBody>
            <a:bodyPr wrap="square" lIns="0" tIns="0" rIns="0" bIns="0" rtlCol="0"/>
            <a:lstStyle/>
            <a:p/>
          </p:txBody>
        </p:sp>
        <p:sp>
          <p:nvSpPr>
            <p:cNvPr id="62" name="object 62"/>
            <p:cNvSpPr/>
            <p:nvPr/>
          </p:nvSpPr>
          <p:spPr>
            <a:xfrm>
              <a:off x="6172200" y="3215524"/>
              <a:ext cx="1016000" cy="395605"/>
            </a:xfrm>
            <a:custGeom>
              <a:rect l="l" t="t" r="r" b="b"/>
              <a:pathLst>
                <a:path w="1016000" h="395604">
                  <a:moveTo>
                    <a:pt x="0" y="0"/>
                  </a:moveTo>
                  <a:lnTo>
                    <a:pt x="1016000" y="0"/>
                  </a:lnTo>
                  <a:lnTo>
                    <a:pt x="1016000" y="395014"/>
                  </a:lnTo>
                  <a:lnTo>
                    <a:pt x="0" y="395014"/>
                  </a:lnTo>
                  <a:lnTo>
                    <a:pt x="0" y="0"/>
                  </a:lnTo>
                  <a:close/>
                </a:path>
              </a:pathLst>
            </a:custGeom>
            <a:ln w="6350">
              <a:solidFill>
                <a:srgbClr val="000000"/>
              </a:solidFill>
            </a:ln>
          </p:spPr>
          <p:txBody>
            <a:bodyPr wrap="square" lIns="0" tIns="0" rIns="0" bIns="0" rtlCol="0"/>
            <a:lstStyle/>
            <a:p/>
          </p:txBody>
        </p:sp>
      </p:grpSp>
      <p:sp>
        <p:nvSpPr>
          <p:cNvPr id="63" name="object 63"/>
          <p:cNvSpPr txBox="1"/>
          <p:nvPr/>
        </p:nvSpPr>
        <p:spPr>
          <a:xfrm>
            <a:off x="6210300" y="3313653"/>
            <a:ext cx="93980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售后服务经理</a:t>
            </a:r>
            <a:endParaRPr sz="1200">
              <a:latin typeface="宋体"/>
              <a:cs typeface="宋体"/>
            </a:endParaRPr>
          </a:p>
        </p:txBody>
      </p:sp>
      <p:sp>
        <p:nvSpPr>
          <p:cNvPr id="64" name="object 64"/>
          <p:cNvSpPr/>
          <p:nvPr/>
        </p:nvSpPr>
        <p:spPr>
          <a:xfrm>
            <a:off x="6743700" y="3812554"/>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65" name="object 65"/>
          <p:cNvSpPr txBox="1"/>
          <p:nvPr/>
        </p:nvSpPr>
        <p:spPr>
          <a:xfrm>
            <a:off x="6775450" y="3795645"/>
            <a:ext cx="432434" cy="208279"/>
          </a:xfrm>
          <a:prstGeom prst="rect">
            <a:avLst/>
          </a:prstGeom>
        </p:spPr>
        <p:txBody>
          <a:bodyPr vert="horz" wrap="square" lIns="0" tIns="12700" rIns="0" bIns="0" rtlCol="0">
            <a:spAutoFit/>
          </a:bodyPr>
          <a:lstStyle/>
          <a:p>
            <a:pPr marL="12700">
              <a:lnSpc>
                <a:spcPct val="100000"/>
              </a:lnSpc>
              <a:spcBef>
                <a:spcPts val="100"/>
              </a:spcBef>
            </a:pPr>
            <a:r>
              <a:rPr sz="1200">
                <a:latin typeface="宋体"/>
                <a:cs typeface="宋体"/>
              </a:rPr>
              <a:t>区域</a:t>
            </a:r>
            <a:r>
              <a:rPr sz="1200" spc="-50">
                <a:latin typeface="Arial"/>
                <a:cs typeface="Arial"/>
              </a:rPr>
              <a:t>A</a:t>
            </a:r>
            <a:endParaRPr sz="1200">
              <a:latin typeface="Arial"/>
              <a:cs typeface="Arial"/>
            </a:endParaRPr>
          </a:p>
        </p:txBody>
      </p:sp>
      <p:sp>
        <p:nvSpPr>
          <p:cNvPr id="66" name="object 66"/>
          <p:cNvSpPr/>
          <p:nvPr/>
        </p:nvSpPr>
        <p:spPr>
          <a:xfrm>
            <a:off x="6743700" y="4256270"/>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67" name="object 67"/>
          <p:cNvSpPr txBox="1"/>
          <p:nvPr/>
        </p:nvSpPr>
        <p:spPr>
          <a:xfrm>
            <a:off x="6775450" y="4239360"/>
            <a:ext cx="432434" cy="208279"/>
          </a:xfrm>
          <a:prstGeom prst="rect">
            <a:avLst/>
          </a:prstGeom>
        </p:spPr>
        <p:txBody>
          <a:bodyPr vert="horz" wrap="square" lIns="0" tIns="12700" rIns="0" bIns="0" rtlCol="0">
            <a:spAutoFit/>
          </a:bodyPr>
          <a:lstStyle/>
          <a:p>
            <a:pPr marL="12700">
              <a:lnSpc>
                <a:spcPct val="100000"/>
              </a:lnSpc>
              <a:spcBef>
                <a:spcPts val="100"/>
              </a:spcBef>
            </a:pPr>
            <a:r>
              <a:rPr sz="1200">
                <a:latin typeface="宋体"/>
                <a:cs typeface="宋体"/>
              </a:rPr>
              <a:t>区域</a:t>
            </a:r>
            <a:r>
              <a:rPr sz="1200" spc="-50">
                <a:latin typeface="Arial"/>
                <a:cs typeface="Arial"/>
              </a:rPr>
              <a:t>B</a:t>
            </a:r>
            <a:endParaRPr sz="1200">
              <a:latin typeface="Arial"/>
              <a:cs typeface="Arial"/>
            </a:endParaRPr>
          </a:p>
        </p:txBody>
      </p:sp>
      <p:sp>
        <p:nvSpPr>
          <p:cNvPr id="68" name="object 68"/>
          <p:cNvSpPr/>
          <p:nvPr/>
        </p:nvSpPr>
        <p:spPr>
          <a:xfrm>
            <a:off x="6743700" y="4699984"/>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69" name="object 69"/>
          <p:cNvSpPr txBox="1"/>
          <p:nvPr/>
        </p:nvSpPr>
        <p:spPr>
          <a:xfrm>
            <a:off x="6771481" y="4683075"/>
            <a:ext cx="440690" cy="208279"/>
          </a:xfrm>
          <a:prstGeom prst="rect">
            <a:avLst/>
          </a:prstGeom>
        </p:spPr>
        <p:txBody>
          <a:bodyPr vert="horz" wrap="square" lIns="0" tIns="12700" rIns="0" bIns="0" rtlCol="0">
            <a:spAutoFit/>
          </a:bodyPr>
          <a:lstStyle/>
          <a:p>
            <a:pPr marL="12700">
              <a:lnSpc>
                <a:spcPct val="100000"/>
              </a:lnSpc>
              <a:spcBef>
                <a:spcPts val="100"/>
              </a:spcBef>
            </a:pPr>
            <a:r>
              <a:rPr sz="1200">
                <a:latin typeface="宋体"/>
                <a:cs typeface="宋体"/>
              </a:rPr>
              <a:t>区域</a:t>
            </a:r>
            <a:r>
              <a:rPr sz="1200" spc="-50">
                <a:latin typeface="Arial"/>
                <a:cs typeface="Arial"/>
              </a:rPr>
              <a:t>C</a:t>
            </a:r>
            <a:endParaRPr sz="1200">
              <a:latin typeface="Arial"/>
              <a:cs typeface="Arial"/>
            </a:endParaRPr>
          </a:p>
        </p:txBody>
      </p:sp>
      <p:sp>
        <p:nvSpPr>
          <p:cNvPr id="70" name="object 70"/>
          <p:cNvSpPr/>
          <p:nvPr/>
        </p:nvSpPr>
        <p:spPr>
          <a:xfrm>
            <a:off x="6743700" y="5143698"/>
            <a:ext cx="495300" cy="189865"/>
          </a:xfrm>
          <a:custGeom>
            <a:rect l="l" t="t" r="r" b="b"/>
            <a:pathLst>
              <a:path w="495300" h="189864">
                <a:moveTo>
                  <a:pt x="0" y="0"/>
                </a:moveTo>
                <a:lnTo>
                  <a:pt x="495300" y="0"/>
                </a:lnTo>
                <a:lnTo>
                  <a:pt x="495300" y="189390"/>
                </a:lnTo>
                <a:lnTo>
                  <a:pt x="0" y="189390"/>
                </a:lnTo>
                <a:lnTo>
                  <a:pt x="0" y="0"/>
                </a:lnTo>
                <a:close/>
              </a:path>
            </a:pathLst>
          </a:custGeom>
          <a:ln w="6350">
            <a:solidFill>
              <a:srgbClr val="000000"/>
            </a:solidFill>
          </a:ln>
        </p:spPr>
        <p:txBody>
          <a:bodyPr wrap="square" lIns="0" tIns="0" rIns="0" bIns="0" rtlCol="0"/>
          <a:lstStyle/>
          <a:p/>
        </p:txBody>
      </p:sp>
      <p:sp>
        <p:nvSpPr>
          <p:cNvPr id="71" name="object 71"/>
          <p:cNvSpPr txBox="1"/>
          <p:nvPr/>
        </p:nvSpPr>
        <p:spPr>
          <a:xfrm>
            <a:off x="6771481" y="5126789"/>
            <a:ext cx="440690" cy="208279"/>
          </a:xfrm>
          <a:prstGeom prst="rect">
            <a:avLst/>
          </a:prstGeom>
        </p:spPr>
        <p:txBody>
          <a:bodyPr vert="horz" wrap="square" lIns="0" tIns="12700" rIns="0" bIns="0" rtlCol="0">
            <a:spAutoFit/>
          </a:bodyPr>
          <a:lstStyle/>
          <a:p>
            <a:pPr marL="12700">
              <a:lnSpc>
                <a:spcPct val="100000"/>
              </a:lnSpc>
              <a:spcBef>
                <a:spcPts val="100"/>
              </a:spcBef>
            </a:pPr>
            <a:r>
              <a:rPr sz="1200">
                <a:latin typeface="宋体"/>
                <a:cs typeface="宋体"/>
              </a:rPr>
              <a:t>区域</a:t>
            </a:r>
            <a:r>
              <a:rPr sz="1200" spc="-50">
                <a:latin typeface="Arial"/>
                <a:cs typeface="Arial"/>
              </a:rPr>
              <a:t>D</a:t>
            </a:r>
            <a:endParaRPr sz="1200">
              <a:latin typeface="Arial"/>
              <a:cs typeface="Arial"/>
            </a:endParaRPr>
          </a:p>
        </p:txBody>
      </p:sp>
      <p:grpSp>
        <p:nvGrpSpPr>
          <p:cNvPr id="72" name="object 72"/>
          <p:cNvGrpSpPr/>
          <p:nvPr/>
        </p:nvGrpSpPr>
        <p:grpSpPr>
          <a:xfrm>
            <a:off x="6676231" y="3212348"/>
            <a:ext cx="985519" cy="2049145"/>
            <a:chOff x="6676231" y="3212348"/>
            <a:chExt cx="985519" cy="2049145"/>
          </a:xfrm>
        </p:grpSpPr>
        <p:sp>
          <p:nvSpPr>
            <p:cNvPr id="73" name="object 73"/>
            <p:cNvSpPr/>
            <p:nvPr/>
          </p:nvSpPr>
          <p:spPr>
            <a:xfrm>
              <a:off x="7418387" y="3215523"/>
              <a:ext cx="240029" cy="1116965"/>
            </a:xfrm>
            <a:custGeom>
              <a:rect l="l" t="t" r="r" b="b"/>
              <a:pathLst>
                <a:path w="240027" h="1116964">
                  <a:moveTo>
                    <a:pt x="0" y="0"/>
                  </a:moveTo>
                  <a:lnTo>
                    <a:pt x="239712" y="0"/>
                  </a:lnTo>
                  <a:lnTo>
                    <a:pt x="239712" y="1116501"/>
                  </a:lnTo>
                  <a:lnTo>
                    <a:pt x="0" y="1116501"/>
                  </a:lnTo>
                  <a:lnTo>
                    <a:pt x="0" y="0"/>
                  </a:lnTo>
                  <a:close/>
                </a:path>
              </a:pathLst>
            </a:custGeom>
            <a:ln w="6350">
              <a:solidFill>
                <a:srgbClr val="000000"/>
              </a:solidFill>
            </a:ln>
          </p:spPr>
          <p:txBody>
            <a:bodyPr wrap="square" lIns="0" tIns="0" rIns="0" bIns="0" rtlCol="0"/>
            <a:lstStyle/>
            <a:p/>
          </p:txBody>
        </p:sp>
        <p:sp>
          <p:nvSpPr>
            <p:cNvPr id="74" name="object 74"/>
            <p:cNvSpPr/>
            <p:nvPr/>
          </p:nvSpPr>
          <p:spPr>
            <a:xfrm>
              <a:off x="6679406" y="3611440"/>
              <a:ext cx="63500" cy="316230"/>
            </a:xfrm>
            <a:custGeom>
              <a:rect l="l" t="t" r="r" b="b"/>
              <a:pathLst>
                <a:path w="63500" h="316229">
                  <a:moveTo>
                    <a:pt x="0" y="0"/>
                  </a:moveTo>
                  <a:lnTo>
                    <a:pt x="0" y="315650"/>
                  </a:lnTo>
                  <a:lnTo>
                    <a:pt x="63500" y="315650"/>
                  </a:lnTo>
                </a:path>
              </a:pathLst>
            </a:custGeom>
            <a:ln w="6350">
              <a:solidFill>
                <a:srgbClr val="000000"/>
              </a:solidFill>
            </a:ln>
          </p:spPr>
          <p:txBody>
            <a:bodyPr wrap="square" lIns="0" tIns="0" rIns="0" bIns="0" rtlCol="0"/>
            <a:lstStyle/>
            <a:p/>
          </p:txBody>
        </p:sp>
        <p:sp>
          <p:nvSpPr>
            <p:cNvPr id="75" name="object 75"/>
            <p:cNvSpPr/>
            <p:nvPr/>
          </p:nvSpPr>
          <p:spPr>
            <a:xfrm>
              <a:off x="6679406" y="3611440"/>
              <a:ext cx="63500" cy="759460"/>
            </a:xfrm>
            <a:custGeom>
              <a:rect l="l" t="t" r="r" b="b"/>
              <a:pathLst>
                <a:path w="63500" h="759460">
                  <a:moveTo>
                    <a:pt x="0" y="0"/>
                  </a:moveTo>
                  <a:lnTo>
                    <a:pt x="0" y="759365"/>
                  </a:lnTo>
                  <a:lnTo>
                    <a:pt x="63500" y="759365"/>
                  </a:lnTo>
                </a:path>
              </a:pathLst>
            </a:custGeom>
            <a:ln w="6350">
              <a:solidFill>
                <a:srgbClr val="000000"/>
              </a:solidFill>
            </a:ln>
          </p:spPr>
          <p:txBody>
            <a:bodyPr wrap="square" lIns="0" tIns="0" rIns="0" bIns="0" rtlCol="0"/>
            <a:lstStyle/>
            <a:p/>
          </p:txBody>
        </p:sp>
        <p:sp>
          <p:nvSpPr>
            <p:cNvPr id="76" name="object 76"/>
            <p:cNvSpPr/>
            <p:nvPr/>
          </p:nvSpPr>
          <p:spPr>
            <a:xfrm>
              <a:off x="6679406" y="3611440"/>
              <a:ext cx="63500" cy="1203325"/>
            </a:xfrm>
            <a:custGeom>
              <a:rect l="l" t="t" r="r" b="b"/>
              <a:pathLst>
                <a:path w="63500" h="1203325">
                  <a:moveTo>
                    <a:pt x="0" y="0"/>
                  </a:moveTo>
                  <a:lnTo>
                    <a:pt x="0" y="1203080"/>
                  </a:lnTo>
                  <a:lnTo>
                    <a:pt x="63500" y="1203080"/>
                  </a:lnTo>
                </a:path>
              </a:pathLst>
            </a:custGeom>
            <a:ln w="6350">
              <a:solidFill>
                <a:srgbClr val="000000"/>
              </a:solidFill>
            </a:ln>
          </p:spPr>
          <p:txBody>
            <a:bodyPr wrap="square" lIns="0" tIns="0" rIns="0" bIns="0" rtlCol="0"/>
            <a:lstStyle/>
            <a:p/>
          </p:txBody>
        </p:sp>
        <p:sp>
          <p:nvSpPr>
            <p:cNvPr id="77" name="object 77"/>
            <p:cNvSpPr/>
            <p:nvPr/>
          </p:nvSpPr>
          <p:spPr>
            <a:xfrm>
              <a:off x="6679406" y="3611440"/>
              <a:ext cx="63500" cy="1647189"/>
            </a:xfrm>
            <a:custGeom>
              <a:rect l="l" t="t" r="r" b="b"/>
              <a:pathLst>
                <a:path w="63500" h="1647189">
                  <a:moveTo>
                    <a:pt x="0" y="0"/>
                  </a:moveTo>
                  <a:lnTo>
                    <a:pt x="0" y="1646795"/>
                  </a:lnTo>
                  <a:lnTo>
                    <a:pt x="63500" y="1646795"/>
                  </a:lnTo>
                </a:path>
              </a:pathLst>
            </a:custGeom>
            <a:ln w="6350">
              <a:solidFill>
                <a:srgbClr val="000000"/>
              </a:solidFill>
            </a:ln>
          </p:spPr>
          <p:txBody>
            <a:bodyPr wrap="square" lIns="0" tIns="0" rIns="0" bIns="0" rtlCol="0"/>
            <a:lstStyle/>
            <a:p/>
          </p:txBody>
        </p:sp>
      </p:grpSp>
      <p:sp>
        <p:nvSpPr>
          <p:cNvPr id="78" name="object 78"/>
          <p:cNvSpPr txBox="1"/>
          <p:nvPr/>
        </p:nvSpPr>
        <p:spPr>
          <a:xfrm>
            <a:off x="7438390" y="3532474"/>
            <a:ext cx="177800" cy="482600"/>
          </a:xfrm>
          <a:prstGeom prst="rect">
            <a:avLst/>
          </a:prstGeom>
        </p:spPr>
        <p:txBody>
          <a:bodyPr vert="vert" wrap="square" lIns="0" tIns="0" rIns="0" bIns="0" rtlCol="0">
            <a:spAutoFit/>
          </a:bodyPr>
          <a:lstStyle/>
          <a:p>
            <a:pPr marL="12700">
              <a:lnSpc>
                <a:spcPts val="1370"/>
              </a:lnSpc>
            </a:pPr>
            <a:r>
              <a:rPr sz="1200" spc="-20">
                <a:latin typeface="宋体"/>
                <a:cs typeface="宋体"/>
              </a:rPr>
              <a:t>财务部</a:t>
            </a:r>
            <a:endParaRPr sz="1200">
              <a:latin typeface="宋体"/>
              <a:cs typeface="宋体"/>
            </a:endParaRPr>
          </a:p>
        </p:txBody>
      </p:sp>
      <p:sp>
        <p:nvSpPr>
          <p:cNvPr id="79" name="object 79"/>
          <p:cNvSpPr/>
          <p:nvPr/>
        </p:nvSpPr>
        <p:spPr>
          <a:xfrm>
            <a:off x="7850187" y="3215523"/>
            <a:ext cx="240029" cy="1116965"/>
          </a:xfrm>
          <a:custGeom>
            <a:rect l="l" t="t" r="r" b="b"/>
            <a:pathLst>
              <a:path w="240027" h="1116964">
                <a:moveTo>
                  <a:pt x="0" y="0"/>
                </a:moveTo>
                <a:lnTo>
                  <a:pt x="239712" y="0"/>
                </a:lnTo>
                <a:lnTo>
                  <a:pt x="239712" y="1116501"/>
                </a:lnTo>
                <a:lnTo>
                  <a:pt x="0" y="1116501"/>
                </a:lnTo>
                <a:lnTo>
                  <a:pt x="0" y="0"/>
                </a:lnTo>
                <a:close/>
              </a:path>
            </a:pathLst>
          </a:custGeom>
          <a:ln w="6350">
            <a:solidFill>
              <a:srgbClr val="000000"/>
            </a:solidFill>
          </a:ln>
        </p:spPr>
        <p:txBody>
          <a:bodyPr wrap="square" lIns="0" tIns="0" rIns="0" bIns="0" rtlCol="0"/>
          <a:lstStyle/>
          <a:p/>
        </p:txBody>
      </p:sp>
      <p:sp>
        <p:nvSpPr>
          <p:cNvPr id="80" name="object 80"/>
          <p:cNvSpPr txBox="1"/>
          <p:nvPr/>
        </p:nvSpPr>
        <p:spPr>
          <a:xfrm>
            <a:off x="7870190" y="3532474"/>
            <a:ext cx="177800" cy="482600"/>
          </a:xfrm>
          <a:prstGeom prst="rect">
            <a:avLst/>
          </a:prstGeom>
        </p:spPr>
        <p:txBody>
          <a:bodyPr vert="vert" wrap="square" lIns="0" tIns="0" rIns="0" bIns="0" rtlCol="0">
            <a:spAutoFit/>
          </a:bodyPr>
          <a:lstStyle/>
          <a:p>
            <a:pPr marL="12700">
              <a:lnSpc>
                <a:spcPts val="1370"/>
              </a:lnSpc>
            </a:pPr>
            <a:r>
              <a:rPr sz="1200" spc="-20">
                <a:latin typeface="宋体"/>
                <a:cs typeface="宋体"/>
              </a:rPr>
              <a:t>人事部</a:t>
            </a:r>
            <a:endParaRPr sz="1200">
              <a:latin typeface="宋体"/>
              <a:cs typeface="宋体"/>
            </a:endParaRPr>
          </a:p>
        </p:txBody>
      </p:sp>
      <p:sp>
        <p:nvSpPr>
          <p:cNvPr id="81" name="object 81"/>
          <p:cNvSpPr/>
          <p:nvPr/>
        </p:nvSpPr>
        <p:spPr>
          <a:xfrm>
            <a:off x="8281987" y="3215523"/>
            <a:ext cx="240029" cy="1116965"/>
          </a:xfrm>
          <a:custGeom>
            <a:rect l="l" t="t" r="r" b="b"/>
            <a:pathLst>
              <a:path w="240027" h="1116964">
                <a:moveTo>
                  <a:pt x="0" y="0"/>
                </a:moveTo>
                <a:lnTo>
                  <a:pt x="239712" y="0"/>
                </a:lnTo>
                <a:lnTo>
                  <a:pt x="239712" y="1116501"/>
                </a:lnTo>
                <a:lnTo>
                  <a:pt x="0" y="1116501"/>
                </a:lnTo>
                <a:lnTo>
                  <a:pt x="0" y="0"/>
                </a:lnTo>
                <a:close/>
              </a:path>
            </a:pathLst>
          </a:custGeom>
          <a:ln w="6350">
            <a:solidFill>
              <a:srgbClr val="000000"/>
            </a:solidFill>
          </a:ln>
        </p:spPr>
        <p:txBody>
          <a:bodyPr wrap="square" lIns="0" tIns="0" rIns="0" bIns="0" rtlCol="0"/>
          <a:lstStyle/>
          <a:p/>
        </p:txBody>
      </p:sp>
      <p:sp>
        <p:nvSpPr>
          <p:cNvPr id="82" name="object 82"/>
          <p:cNvSpPr txBox="1"/>
          <p:nvPr/>
        </p:nvSpPr>
        <p:spPr>
          <a:xfrm>
            <a:off x="8301990" y="3532474"/>
            <a:ext cx="177800" cy="482600"/>
          </a:xfrm>
          <a:prstGeom prst="rect">
            <a:avLst/>
          </a:prstGeom>
        </p:spPr>
        <p:txBody>
          <a:bodyPr vert="vert" wrap="square" lIns="0" tIns="0" rIns="0" bIns="0" rtlCol="0">
            <a:spAutoFit/>
          </a:bodyPr>
          <a:lstStyle/>
          <a:p>
            <a:pPr marL="12700">
              <a:lnSpc>
                <a:spcPts val="1370"/>
              </a:lnSpc>
            </a:pPr>
            <a:r>
              <a:rPr sz="1200" spc="-20">
                <a:latin typeface="宋体"/>
                <a:cs typeface="宋体"/>
              </a:rPr>
              <a:t>综合部</a:t>
            </a:r>
            <a:endParaRPr sz="1200">
              <a:latin typeface="宋体"/>
              <a:cs typeface="宋体"/>
            </a:endParaRPr>
          </a:p>
        </p:txBody>
      </p:sp>
      <p:grpSp>
        <p:nvGrpSpPr>
          <p:cNvPr id="83" name="object 83"/>
          <p:cNvGrpSpPr/>
          <p:nvPr/>
        </p:nvGrpSpPr>
        <p:grpSpPr>
          <a:xfrm>
            <a:off x="4529137" y="2390755"/>
            <a:ext cx="3877945" cy="829310"/>
            <a:chOff x="4529137" y="2390755"/>
            <a:chExt cx="3877945" cy="829310"/>
          </a:xfrm>
        </p:grpSpPr>
        <p:sp>
          <p:nvSpPr>
            <p:cNvPr id="84" name="object 84"/>
            <p:cNvSpPr/>
            <p:nvPr/>
          </p:nvSpPr>
          <p:spPr>
            <a:xfrm>
              <a:off x="7538243" y="2516582"/>
              <a:ext cx="9525" cy="698500"/>
            </a:xfrm>
            <a:custGeom>
              <a:rect l="l" t="t" r="r" b="b"/>
              <a:pathLst>
                <a:path w="9525" h="698500">
                  <a:moveTo>
                    <a:pt x="9525" y="0"/>
                  </a:moveTo>
                  <a:lnTo>
                    <a:pt x="9525" y="348049"/>
                  </a:lnTo>
                  <a:lnTo>
                    <a:pt x="0" y="348049"/>
                  </a:lnTo>
                  <a:lnTo>
                    <a:pt x="0" y="698039"/>
                  </a:lnTo>
                </a:path>
              </a:pathLst>
            </a:custGeom>
            <a:ln w="6350">
              <a:solidFill>
                <a:srgbClr val="000000"/>
              </a:solidFill>
            </a:ln>
          </p:spPr>
          <p:txBody>
            <a:bodyPr wrap="square" lIns="0" tIns="0" rIns="0" bIns="0" rtlCol="0"/>
            <a:lstStyle/>
            <a:p/>
          </p:txBody>
        </p:sp>
        <p:sp>
          <p:nvSpPr>
            <p:cNvPr id="85" name="object 85"/>
            <p:cNvSpPr/>
            <p:nvPr/>
          </p:nvSpPr>
          <p:spPr>
            <a:xfrm>
              <a:off x="4533106" y="2395733"/>
              <a:ext cx="3870325" cy="821055"/>
            </a:xfrm>
            <a:custGeom>
              <a:rect l="l" t="t" r="r" b="b"/>
              <a:pathLst>
                <a:path w="3870325" h="821055">
                  <a:moveTo>
                    <a:pt x="0" y="0"/>
                  </a:moveTo>
                  <a:lnTo>
                    <a:pt x="0" y="409394"/>
                  </a:lnTo>
                  <a:lnTo>
                    <a:pt x="3870324" y="409394"/>
                  </a:lnTo>
                  <a:lnTo>
                    <a:pt x="3870324" y="820692"/>
                  </a:lnTo>
                </a:path>
              </a:pathLst>
            </a:custGeom>
            <a:ln w="6350">
              <a:solidFill>
                <a:srgbClr val="000000"/>
              </a:solidFill>
            </a:ln>
          </p:spPr>
          <p:txBody>
            <a:bodyPr wrap="square" lIns="0" tIns="0" rIns="0" bIns="0" rtlCol="0"/>
            <a:lstStyle/>
            <a:p/>
          </p:txBody>
        </p:sp>
        <p:sp>
          <p:nvSpPr>
            <p:cNvPr id="86" name="object 86"/>
            <p:cNvSpPr/>
            <p:nvPr/>
          </p:nvSpPr>
          <p:spPr>
            <a:xfrm>
              <a:off x="4533107" y="2393930"/>
              <a:ext cx="3438525" cy="821055"/>
            </a:xfrm>
            <a:custGeom>
              <a:rect l="l" t="t" r="r" b="b"/>
              <a:pathLst>
                <a:path w="3438525" h="821055">
                  <a:moveTo>
                    <a:pt x="0" y="0"/>
                  </a:moveTo>
                  <a:lnTo>
                    <a:pt x="0" y="409394"/>
                  </a:lnTo>
                  <a:lnTo>
                    <a:pt x="3438525" y="409394"/>
                  </a:lnTo>
                  <a:lnTo>
                    <a:pt x="3438525" y="820692"/>
                  </a:lnTo>
                </a:path>
              </a:pathLst>
            </a:custGeom>
            <a:ln w="6349">
              <a:solidFill>
                <a:srgbClr val="000000"/>
              </a:solidFill>
            </a:ln>
          </p:spPr>
          <p:txBody>
            <a:bodyPr wrap="square" lIns="0" tIns="0" rIns="0" bIns="0" rtlCol="0"/>
            <a:lstStyle/>
            <a:p/>
          </p:txBody>
        </p:sp>
        <p:sp>
          <p:nvSpPr>
            <p:cNvPr id="87" name="object 87"/>
            <p:cNvSpPr/>
            <p:nvPr/>
          </p:nvSpPr>
          <p:spPr>
            <a:xfrm>
              <a:off x="4532312" y="2394832"/>
              <a:ext cx="1087755" cy="821055"/>
            </a:xfrm>
            <a:custGeom>
              <a:rect l="l" t="t" r="r" b="b"/>
              <a:pathLst>
                <a:path w="1087754" h="821055">
                  <a:moveTo>
                    <a:pt x="0" y="0"/>
                  </a:moveTo>
                  <a:lnTo>
                    <a:pt x="0" y="409426"/>
                  </a:lnTo>
                  <a:lnTo>
                    <a:pt x="1087437" y="409426"/>
                  </a:lnTo>
                  <a:lnTo>
                    <a:pt x="1087437" y="820692"/>
                  </a:lnTo>
                </a:path>
              </a:pathLst>
            </a:custGeom>
            <a:ln w="6350">
              <a:solidFill>
                <a:srgbClr val="000000"/>
              </a:solidFill>
            </a:ln>
          </p:spPr>
          <p:txBody>
            <a:bodyPr wrap="square" lIns="0" tIns="0" rIns="0" bIns="0" rtlCol="0"/>
            <a:lstStyle/>
            <a:p/>
          </p:txBody>
        </p:sp>
        <p:sp>
          <p:nvSpPr>
            <p:cNvPr id="88" name="object 88"/>
            <p:cNvSpPr/>
            <p:nvPr/>
          </p:nvSpPr>
          <p:spPr>
            <a:xfrm>
              <a:off x="4532312" y="2394832"/>
              <a:ext cx="2148205" cy="821055"/>
            </a:xfrm>
            <a:custGeom>
              <a:rect l="l" t="t" r="r" b="b"/>
              <a:pathLst>
                <a:path w="2148204" h="821055">
                  <a:moveTo>
                    <a:pt x="0" y="0"/>
                  </a:moveTo>
                  <a:lnTo>
                    <a:pt x="0" y="409426"/>
                  </a:lnTo>
                  <a:lnTo>
                    <a:pt x="2147887" y="409426"/>
                  </a:lnTo>
                  <a:lnTo>
                    <a:pt x="2147887" y="820692"/>
                  </a:lnTo>
                </a:path>
              </a:pathLst>
            </a:custGeom>
            <a:ln w="6349">
              <a:solidFill>
                <a:srgbClr val="000000"/>
              </a:solidFill>
            </a:ln>
          </p:spPr>
          <p:txBody>
            <a:bodyPr wrap="square" lIns="0" tIns="0" rIns="0" bIns="0" rtlCol="0"/>
            <a:lstStyle/>
            <a:p/>
          </p:txBody>
        </p:sp>
      </p:grpSp>
      <p:sp>
        <p:nvSpPr>
          <p:cNvPr id="89" name="object 89"/>
          <p:cNvSpPr txBox="1"/>
          <p:nvPr/>
        </p:nvSpPr>
        <p:spPr>
          <a:xfrm>
            <a:off x="2660650" y="4253789"/>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Arial"/>
                <a:cs typeface="Arial"/>
              </a:rPr>
              <a:t>…</a:t>
            </a:r>
            <a:endParaRPr sz="1200">
              <a:latin typeface="Arial"/>
              <a:cs typeface="Arial"/>
            </a:endParaRPr>
          </a:p>
        </p:txBody>
      </p:sp>
      <p:sp>
        <p:nvSpPr>
          <p:cNvPr id="93" name="object 93"/>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15</a:t>
            </a:fld>
          </a:p>
        </p:txBody>
      </p:sp>
      <p:sp>
        <p:nvSpPr>
          <p:cNvPr id="90" name="object 90"/>
          <p:cNvSpPr txBox="1"/>
          <p:nvPr/>
        </p:nvSpPr>
        <p:spPr>
          <a:xfrm>
            <a:off x="3536950" y="5554271"/>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Arial"/>
                <a:cs typeface="Arial"/>
              </a:rPr>
              <a:t>…</a:t>
            </a:r>
            <a:endParaRPr sz="1200">
              <a:latin typeface="Arial"/>
              <a:cs typeface="Arial"/>
            </a:endParaRPr>
          </a:p>
        </p:txBody>
      </p:sp>
      <p:sp>
        <p:nvSpPr>
          <p:cNvPr id="91" name="object 91"/>
          <p:cNvSpPr txBox="1"/>
          <p:nvPr/>
        </p:nvSpPr>
        <p:spPr>
          <a:xfrm>
            <a:off x="4679950" y="5509178"/>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Arial"/>
                <a:cs typeface="Arial"/>
              </a:rPr>
              <a:t>…</a:t>
            </a:r>
            <a:endParaRPr sz="1200">
              <a:latin typeface="Arial"/>
              <a:cs typeface="Arial"/>
            </a:endParaRPr>
          </a:p>
        </p:txBody>
      </p:sp>
      <p:sp>
        <p:nvSpPr>
          <p:cNvPr id="92" name="object 92"/>
          <p:cNvSpPr txBox="1"/>
          <p:nvPr/>
        </p:nvSpPr>
        <p:spPr>
          <a:xfrm>
            <a:off x="6877050" y="5492944"/>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Arial"/>
                <a:cs typeface="Arial"/>
              </a:rPr>
              <a:t>…</a:t>
            </a:r>
            <a:endParaRPr sz="1200">
              <a:latin typeface="Arial"/>
              <a:cs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33412" y="950157"/>
            <a:ext cx="7691120" cy="452120"/>
          </a:xfrm>
          <a:prstGeom prst="rect">
            <a:avLst/>
          </a:prstGeom>
        </p:spPr>
        <p:txBody>
          <a:bodyPr vert="horz" wrap="square" lIns="0" tIns="12700" rIns="0" bIns="0" rtlCol="0">
            <a:spAutoFit/>
          </a:bodyPr>
          <a:lstStyle/>
          <a:p>
            <a:pPr marL="12700">
              <a:lnSpc>
                <a:spcPct val="100000"/>
              </a:lnSpc>
              <a:spcBef>
                <a:spcPts val="100"/>
              </a:spcBef>
            </a:pPr>
            <a:r>
              <a:rPr/>
              <a:t>海尔的营销组织有利于贴近市场终端</a:t>
            </a:r>
            <a:r>
              <a:rPr>
                <a:latin typeface="Arial"/>
                <a:cs typeface="Arial"/>
              </a:rPr>
              <a:t>, </a:t>
            </a:r>
            <a:r>
              <a:rPr spc="-10"/>
              <a:t>但同时也带</a:t>
            </a:r>
          </a:p>
        </p:txBody>
      </p:sp>
      <p:sp>
        <p:nvSpPr>
          <p:cNvPr id="3" name="object 3"/>
          <p:cNvSpPr txBox="1"/>
          <p:nvPr/>
        </p:nvSpPr>
        <p:spPr>
          <a:xfrm>
            <a:off x="633412" y="1217567"/>
            <a:ext cx="5359400" cy="452120"/>
          </a:xfrm>
          <a:prstGeom prst="rect">
            <a:avLst/>
          </a:prstGeom>
        </p:spPr>
        <p:txBody>
          <a:bodyPr vert="horz" wrap="square" lIns="0" tIns="12700" rIns="0" bIns="0" rtlCol="0">
            <a:spAutoFit/>
          </a:bodyPr>
          <a:lstStyle/>
          <a:p>
            <a:pPr marL="12700">
              <a:lnSpc>
                <a:spcPct val="100000"/>
              </a:lnSpc>
              <a:spcBef>
                <a:spcPts val="100"/>
              </a:spcBef>
            </a:pPr>
            <a:r>
              <a:rPr sz="2800" b="1" spc="-5">
                <a:latin typeface="Microsoft JhengHei"/>
                <a:cs typeface="Microsoft JhengHei"/>
              </a:rPr>
              <a:t>来管理难度上升、组织臃肿等问题</a:t>
            </a:r>
            <a:endParaRPr sz="2800">
              <a:latin typeface="Microsoft JhengHei"/>
              <a:cs typeface="Microsoft JhengHei"/>
            </a:endParaRPr>
          </a:p>
        </p:txBody>
      </p:sp>
      <p:sp>
        <p:nvSpPr>
          <p:cNvPr id="4" name="object 4"/>
          <p:cNvSpPr txBox="1"/>
          <p:nvPr/>
        </p:nvSpPr>
        <p:spPr>
          <a:xfrm>
            <a:off x="5888037" y="2505075"/>
            <a:ext cx="2832100" cy="417830"/>
          </a:xfrm>
          <a:prstGeom prst="rect">
            <a:avLst/>
          </a:prstGeom>
          <a:solidFill>
            <a:srgbClr val="C0C0C0"/>
          </a:solidFill>
        </p:spPr>
        <p:txBody>
          <a:bodyPr vert="horz" wrap="square" lIns="0" tIns="120014" rIns="0" bIns="0" rtlCol="0">
            <a:spAutoFit/>
          </a:bodyPr>
          <a:lstStyle/>
          <a:p>
            <a:pPr marL="86995" algn="ctr">
              <a:lnSpc>
                <a:spcPct val="100000"/>
              </a:lnSpc>
              <a:spcBef>
                <a:spcPts val="944"/>
              </a:spcBef>
            </a:pPr>
            <a:r>
              <a:rPr sz="1200" b="1" spc="-25">
                <a:latin typeface="Microsoft JhengHei"/>
                <a:cs typeface="Microsoft JhengHei"/>
              </a:rPr>
              <a:t>优点</a:t>
            </a:r>
            <a:endParaRPr sz="1200">
              <a:latin typeface="Microsoft JhengHei"/>
              <a:cs typeface="Microsoft JhengHei"/>
            </a:endParaRPr>
          </a:p>
        </p:txBody>
      </p:sp>
      <p:sp>
        <p:nvSpPr>
          <p:cNvPr id="5" name="object 5"/>
          <p:cNvSpPr txBox="1"/>
          <p:nvPr/>
        </p:nvSpPr>
        <p:spPr>
          <a:xfrm>
            <a:off x="619125" y="2505075"/>
            <a:ext cx="5075555" cy="417830"/>
          </a:xfrm>
          <a:prstGeom prst="rect">
            <a:avLst/>
          </a:prstGeom>
          <a:solidFill>
            <a:srgbClr val="C0C0C0"/>
          </a:solidFill>
        </p:spPr>
        <p:txBody>
          <a:bodyPr vert="horz" wrap="square" lIns="0" tIns="120014" rIns="0" bIns="0" rtlCol="0">
            <a:spAutoFit/>
          </a:bodyPr>
          <a:lstStyle/>
          <a:p>
            <a:pPr marL="85090" algn="ctr">
              <a:lnSpc>
                <a:spcPct val="100000"/>
              </a:lnSpc>
              <a:spcBef>
                <a:spcPts val="944"/>
              </a:spcBef>
            </a:pPr>
            <a:r>
              <a:rPr sz="1200" b="1" spc="-10">
                <a:latin typeface="Microsoft JhengHei"/>
                <a:cs typeface="Microsoft JhengHei"/>
              </a:rPr>
              <a:t>海尔营销组织的特点</a:t>
            </a:r>
            <a:endParaRPr sz="1200">
              <a:latin typeface="Microsoft JhengHei"/>
              <a:cs typeface="Microsoft JhengHei"/>
            </a:endParaRPr>
          </a:p>
        </p:txBody>
      </p:sp>
      <p:sp>
        <p:nvSpPr>
          <p:cNvPr id="6" name="object 6"/>
          <p:cNvSpPr txBox="1"/>
          <p:nvPr/>
        </p:nvSpPr>
        <p:spPr>
          <a:xfrm>
            <a:off x="638175" y="2997199"/>
            <a:ext cx="5076825" cy="3576954"/>
          </a:xfrm>
          <a:prstGeom prst="rect">
            <a:avLst/>
          </a:prstGeom>
          <a:ln w="6350">
            <a:solidFill>
              <a:srgbClr val="000000"/>
            </a:solidFill>
          </a:ln>
        </p:spPr>
        <p:txBody>
          <a:bodyPr vert="horz" wrap="square" lIns="0" tIns="79375" rIns="0" bIns="0" rtlCol="0">
            <a:spAutoFit/>
          </a:bodyPr>
          <a:lstStyle/>
          <a:p>
            <a:pPr marL="388620" marR="327025" indent="-189230">
              <a:lnSpc>
                <a:spcPct val="140000"/>
              </a:lnSpc>
              <a:spcBef>
                <a:spcPts val="625"/>
              </a:spcBef>
              <a:buSzPct val="105000"/>
              <a:buFont typeface="Arial"/>
              <a:buChar char="•"/>
              <a:tabLst>
                <a:tab pos="388620"/>
                <a:tab pos="389255"/>
              </a:tabLst>
            </a:pPr>
            <a:r>
              <a:rPr sz="1000">
                <a:latin typeface="宋体"/>
                <a:cs typeface="宋体"/>
              </a:rPr>
              <a:t>矩阵管理</a:t>
            </a:r>
            <a:r>
              <a:rPr sz="1000" spc="-10">
                <a:latin typeface="Arial"/>
                <a:cs typeface="Arial"/>
              </a:rPr>
              <a:t>:</a:t>
            </a:r>
            <a:r>
              <a:rPr sz="1000" spc="-5">
                <a:latin typeface="宋体"/>
                <a:cs typeface="宋体"/>
              </a:rPr>
              <a:t>企划部、广告部、顾客服务部、财务部等对各工贸公司进行业务归口</a:t>
            </a:r>
            <a:r>
              <a:rPr sz="1000">
                <a:latin typeface="宋体"/>
                <a:cs typeface="宋体"/>
              </a:rPr>
              <a:t>管理</a:t>
            </a:r>
            <a:r>
              <a:rPr sz="1000" spc="-10">
                <a:latin typeface="Arial"/>
                <a:cs typeface="Arial"/>
              </a:rPr>
              <a:t>,</a:t>
            </a:r>
            <a:r>
              <a:rPr sz="1000">
                <a:latin typeface="宋体"/>
                <a:cs typeface="宋体"/>
              </a:rPr>
              <a:t>收集信息</a:t>
            </a:r>
            <a:r>
              <a:rPr sz="1000" spc="-10">
                <a:latin typeface="Arial"/>
                <a:cs typeface="Arial"/>
              </a:rPr>
              <a:t>,</a:t>
            </a:r>
            <a:r>
              <a:rPr sz="1000" spc="-5">
                <a:latin typeface="宋体"/>
                <a:cs typeface="宋体"/>
              </a:rPr>
              <a:t>并负责监控各工贸公司的政策宣传、贯彻与执行情况</a:t>
            </a:r>
            <a:endParaRPr sz="1000">
              <a:latin typeface="宋体"/>
              <a:cs typeface="宋体"/>
            </a:endParaRPr>
          </a:p>
          <a:p>
            <a:pPr marL="388620" marR="257175" indent="-189230">
              <a:lnSpc>
                <a:spcPct val="146600"/>
              </a:lnSpc>
              <a:spcBef>
                <a:spcPts val="520"/>
              </a:spcBef>
              <a:buSzPct val="105000"/>
              <a:buFont typeface="Arial"/>
              <a:buChar char="•"/>
              <a:tabLst>
                <a:tab pos="388620"/>
                <a:tab pos="389255"/>
              </a:tabLst>
            </a:pPr>
            <a:r>
              <a:rPr sz="1000">
                <a:latin typeface="宋体"/>
                <a:cs typeface="宋体"/>
              </a:rPr>
              <a:t>内部优化</a:t>
            </a:r>
            <a:r>
              <a:rPr sz="1000" spc="-10">
                <a:latin typeface="Arial"/>
                <a:cs typeface="Arial"/>
              </a:rPr>
              <a:t>:</a:t>
            </a:r>
            <a:r>
              <a:rPr sz="1000">
                <a:latin typeface="宋体"/>
                <a:cs typeface="宋体"/>
              </a:rPr>
              <a:t>企划部负责对商流本部所有部门的管理体系进行审核和评价</a:t>
            </a:r>
            <a:r>
              <a:rPr sz="1000" spc="-35">
                <a:latin typeface="Arial"/>
                <a:cs typeface="Arial"/>
              </a:rPr>
              <a:t>, </a:t>
            </a:r>
            <a:r>
              <a:rPr sz="1000" spc="-15">
                <a:latin typeface="宋体"/>
                <a:cs typeface="宋体"/>
              </a:rPr>
              <a:t>对于体系</a:t>
            </a:r>
            <a:r>
              <a:rPr sz="1000" spc="-10">
                <a:latin typeface="宋体"/>
                <a:cs typeface="宋体"/>
              </a:rPr>
              <a:t>问题有权责成整改</a:t>
            </a:r>
            <a:endParaRPr sz="1000">
              <a:latin typeface="宋体"/>
              <a:cs typeface="宋体"/>
            </a:endParaRPr>
          </a:p>
          <a:p>
            <a:pPr marL="388620" marR="222250" indent="-189230">
              <a:lnSpc>
                <a:spcPct val="143300"/>
              </a:lnSpc>
              <a:spcBef>
                <a:spcPts val="480"/>
              </a:spcBef>
              <a:buSzPct val="105000"/>
              <a:buFont typeface="Arial"/>
              <a:buChar char="•"/>
              <a:tabLst>
                <a:tab pos="388620"/>
                <a:tab pos="389255"/>
              </a:tabLst>
            </a:pPr>
            <a:r>
              <a:rPr sz="1000">
                <a:latin typeface="宋体"/>
                <a:cs typeface="宋体"/>
              </a:rPr>
              <a:t>费用整合</a:t>
            </a:r>
            <a:r>
              <a:rPr sz="1000" spc="-10">
                <a:latin typeface="Arial"/>
                <a:cs typeface="Arial"/>
              </a:rPr>
              <a:t>:</a:t>
            </a:r>
            <a:r>
              <a:rPr sz="1000" spc="-5">
                <a:latin typeface="宋体"/>
                <a:cs typeface="宋体"/>
              </a:rPr>
              <a:t>本部广告部负责整体形象、活动，各地工贸公司负责当地市场推广和</a:t>
            </a:r>
            <a:r>
              <a:rPr sz="1000">
                <a:latin typeface="宋体"/>
                <a:cs typeface="宋体"/>
              </a:rPr>
              <a:t>促销活动</a:t>
            </a:r>
            <a:r>
              <a:rPr sz="1000" spc="-35">
                <a:latin typeface="Arial"/>
                <a:cs typeface="Arial"/>
              </a:rPr>
              <a:t>; </a:t>
            </a:r>
            <a:r>
              <a:rPr sz="1000">
                <a:latin typeface="宋体"/>
                <a:cs typeface="宋体"/>
              </a:rPr>
              <a:t>产品事业部负责新产品上市推广</a:t>
            </a:r>
            <a:r>
              <a:rPr sz="1000" spc="-35">
                <a:latin typeface="Arial"/>
                <a:cs typeface="Arial"/>
              </a:rPr>
              <a:t>, </a:t>
            </a:r>
            <a:r>
              <a:rPr sz="1000" spc="-5">
                <a:latin typeface="宋体"/>
                <a:cs typeface="宋体"/>
              </a:rPr>
              <a:t>并会同各地工贸公司产品经理和市场经理共同实施当地新产品市场推广和促销活动</a:t>
            </a:r>
            <a:endParaRPr sz="1000">
              <a:latin typeface="宋体"/>
              <a:cs typeface="宋体"/>
            </a:endParaRPr>
          </a:p>
          <a:p>
            <a:pPr>
              <a:lnSpc>
                <a:spcPct val="100000"/>
              </a:lnSpc>
              <a:spcBef>
                <a:spcPts val="40"/>
              </a:spcBef>
              <a:buFont typeface="Arial"/>
              <a:buChar char="•"/>
            </a:pPr>
            <a:endParaRPr sz="750">
              <a:latin typeface="宋体"/>
              <a:cs typeface="宋体"/>
            </a:endParaRPr>
          </a:p>
          <a:p>
            <a:pPr marL="388620" indent="-189230">
              <a:lnSpc>
                <a:spcPct val="100000"/>
              </a:lnSpc>
              <a:buSzPct val="105000"/>
              <a:buFont typeface="Arial"/>
              <a:buChar char="•"/>
              <a:tabLst>
                <a:tab pos="388620"/>
                <a:tab pos="389255"/>
              </a:tabLst>
            </a:pPr>
            <a:r>
              <a:rPr sz="1000">
                <a:latin typeface="宋体"/>
                <a:cs typeface="宋体"/>
              </a:rPr>
              <a:t>双重管理</a:t>
            </a:r>
            <a:r>
              <a:rPr sz="1000" spc="-10">
                <a:latin typeface="Arial"/>
                <a:cs typeface="Arial"/>
              </a:rPr>
              <a:t>:</a:t>
            </a:r>
            <a:r>
              <a:rPr sz="1000" spc="-5">
                <a:latin typeface="宋体"/>
                <a:cs typeface="宋体"/>
              </a:rPr>
              <a:t>工贸公司财务与人事系统受商流本部与集团相应本部双重领导</a:t>
            </a:r>
            <a:endParaRPr sz="1000">
              <a:latin typeface="宋体"/>
              <a:cs typeface="宋体"/>
            </a:endParaRPr>
          </a:p>
          <a:p>
            <a:pPr>
              <a:lnSpc>
                <a:spcPct val="100000"/>
              </a:lnSpc>
              <a:spcBef>
                <a:spcPts val="55"/>
              </a:spcBef>
              <a:buFont typeface="Arial"/>
              <a:buChar char="•"/>
            </a:pPr>
            <a:endParaRPr sz="800">
              <a:latin typeface="宋体"/>
              <a:cs typeface="宋体"/>
            </a:endParaRPr>
          </a:p>
          <a:p>
            <a:pPr marL="388620" indent="-189230">
              <a:lnSpc>
                <a:spcPct val="100000"/>
              </a:lnSpc>
              <a:buSzPct val="105000"/>
              <a:buFont typeface="Arial"/>
              <a:buChar char="•"/>
              <a:tabLst>
                <a:tab pos="388620"/>
                <a:tab pos="389255"/>
              </a:tabLst>
            </a:pPr>
            <a:r>
              <a:rPr sz="1000">
                <a:latin typeface="宋体"/>
                <a:cs typeface="宋体"/>
              </a:rPr>
              <a:t>物流整合</a:t>
            </a:r>
            <a:r>
              <a:rPr sz="1000" spc="-10">
                <a:latin typeface="Arial"/>
                <a:cs typeface="Arial"/>
              </a:rPr>
              <a:t>:</a:t>
            </a:r>
            <a:r>
              <a:rPr sz="1000">
                <a:latin typeface="宋体"/>
                <a:cs typeface="宋体"/>
              </a:rPr>
              <a:t>物流业务完全与各工贸公司相分离</a:t>
            </a:r>
            <a:r>
              <a:rPr sz="1000" spc="-5">
                <a:latin typeface="Arial"/>
                <a:cs typeface="Arial"/>
              </a:rPr>
              <a:t>, </a:t>
            </a:r>
            <a:r>
              <a:rPr sz="1000" spc="-10">
                <a:latin typeface="宋体"/>
                <a:cs typeface="宋体"/>
              </a:rPr>
              <a:t>在总部层面实现整合</a:t>
            </a:r>
            <a:endParaRPr sz="1000">
              <a:latin typeface="宋体"/>
              <a:cs typeface="宋体"/>
            </a:endParaRPr>
          </a:p>
        </p:txBody>
      </p:sp>
      <p:sp>
        <p:nvSpPr>
          <p:cNvPr id="7" name="object 7"/>
          <p:cNvSpPr txBox="1"/>
          <p:nvPr/>
        </p:nvSpPr>
        <p:spPr>
          <a:xfrm>
            <a:off x="5888037" y="4799012"/>
            <a:ext cx="2832100" cy="417830"/>
          </a:xfrm>
          <a:prstGeom prst="rect">
            <a:avLst/>
          </a:prstGeom>
          <a:solidFill>
            <a:srgbClr val="C0C0C0"/>
          </a:solidFill>
        </p:spPr>
        <p:txBody>
          <a:bodyPr vert="horz" wrap="square" lIns="0" tIns="120014" rIns="0" bIns="0" rtlCol="0">
            <a:spAutoFit/>
          </a:bodyPr>
          <a:lstStyle/>
          <a:p>
            <a:pPr marL="86995" algn="ctr">
              <a:lnSpc>
                <a:spcPct val="100000"/>
              </a:lnSpc>
              <a:spcBef>
                <a:spcPts val="944"/>
              </a:spcBef>
            </a:pPr>
            <a:r>
              <a:rPr sz="1200" b="1" spc="-25">
                <a:latin typeface="Microsoft JhengHei"/>
                <a:cs typeface="Microsoft JhengHei"/>
              </a:rPr>
              <a:t>缺点</a:t>
            </a:r>
            <a:endParaRPr sz="1200">
              <a:latin typeface="Microsoft JhengHei"/>
              <a:cs typeface="Microsoft JhengHei"/>
            </a:endParaRPr>
          </a:p>
        </p:txBody>
      </p:sp>
      <p:sp>
        <p:nvSpPr>
          <p:cNvPr id="8" name="object 8"/>
          <p:cNvSpPr/>
          <p:nvPr/>
        </p:nvSpPr>
        <p:spPr>
          <a:xfrm>
            <a:off x="6973887" y="3449319"/>
            <a:ext cx="660400" cy="736600"/>
          </a:xfrm>
          <a:custGeom>
            <a:rect l="l" t="t" r="r" b="b"/>
            <a:pathLst>
              <a:path w="660400" h="736600">
                <a:moveTo>
                  <a:pt x="660400" y="223520"/>
                </a:moveTo>
                <a:lnTo>
                  <a:pt x="437515" y="223520"/>
                </a:lnTo>
                <a:lnTo>
                  <a:pt x="437515" y="0"/>
                </a:lnTo>
                <a:lnTo>
                  <a:pt x="222885" y="0"/>
                </a:lnTo>
                <a:lnTo>
                  <a:pt x="222885" y="223520"/>
                </a:lnTo>
                <a:lnTo>
                  <a:pt x="0" y="223520"/>
                </a:lnTo>
                <a:lnTo>
                  <a:pt x="0" y="514350"/>
                </a:lnTo>
                <a:lnTo>
                  <a:pt x="222885" y="514350"/>
                </a:lnTo>
                <a:lnTo>
                  <a:pt x="222885" y="736600"/>
                </a:lnTo>
                <a:lnTo>
                  <a:pt x="437515" y="736600"/>
                </a:lnTo>
                <a:lnTo>
                  <a:pt x="437515" y="514350"/>
                </a:lnTo>
                <a:lnTo>
                  <a:pt x="660400" y="514350"/>
                </a:lnTo>
                <a:lnTo>
                  <a:pt x="660400" y="223520"/>
                </a:lnTo>
                <a:close/>
              </a:path>
            </a:pathLst>
          </a:custGeom>
          <a:solidFill>
            <a:srgbClr val="AAAAAA"/>
          </a:solidFill>
        </p:spPr>
        <p:txBody>
          <a:bodyPr wrap="square" lIns="0" tIns="0" rIns="0" bIns="0" rtlCol="0"/>
          <a:lstStyle/>
          <a:p/>
        </p:txBody>
      </p:sp>
      <p:sp>
        <p:nvSpPr>
          <p:cNvPr id="9" name="object 9"/>
          <p:cNvSpPr txBox="1"/>
          <p:nvPr/>
        </p:nvSpPr>
        <p:spPr>
          <a:xfrm>
            <a:off x="5888037" y="2997200"/>
            <a:ext cx="2832100" cy="1640205"/>
          </a:xfrm>
          <a:prstGeom prst="rect">
            <a:avLst/>
          </a:prstGeom>
          <a:ln w="6350">
            <a:solidFill>
              <a:srgbClr val="000000"/>
            </a:solidFill>
          </a:ln>
        </p:spPr>
        <p:txBody>
          <a:bodyPr vert="horz" wrap="square" lIns="0" tIns="63500" rIns="0" bIns="0" rtlCol="0">
            <a:spAutoFit/>
          </a:bodyPr>
          <a:lstStyle/>
          <a:p>
            <a:pPr marL="307340" indent="-188595">
              <a:lnSpc>
                <a:spcPct val="100000"/>
              </a:lnSpc>
              <a:spcBef>
                <a:spcPts val="500"/>
              </a:spcBef>
              <a:buSzPct val="105000"/>
              <a:buFont typeface="Arial"/>
              <a:buChar char="•"/>
              <a:tabLst>
                <a:tab pos="307340"/>
                <a:tab pos="307975"/>
              </a:tabLst>
            </a:pPr>
            <a:r>
              <a:rPr sz="1000">
                <a:latin typeface="宋体"/>
                <a:cs typeface="宋体"/>
              </a:rPr>
              <a:t>组织扁平化</a:t>
            </a:r>
            <a:r>
              <a:rPr sz="1000" spc="-5">
                <a:latin typeface="Arial"/>
                <a:cs typeface="Arial"/>
              </a:rPr>
              <a:t>, </a:t>
            </a:r>
            <a:r>
              <a:rPr sz="1000" spc="-10">
                <a:latin typeface="宋体"/>
                <a:cs typeface="宋体"/>
              </a:rPr>
              <a:t>反应速度快</a:t>
            </a:r>
            <a:endParaRPr sz="1000">
              <a:latin typeface="宋体"/>
              <a:cs typeface="宋体"/>
            </a:endParaRPr>
          </a:p>
          <a:p>
            <a:pPr marL="307340" indent="-188595">
              <a:lnSpc>
                <a:spcPct val="100000"/>
              </a:lnSpc>
              <a:spcBef>
                <a:spcPts val="660"/>
              </a:spcBef>
              <a:buSzPct val="105000"/>
              <a:buFont typeface="Arial"/>
              <a:buChar char="•"/>
              <a:tabLst>
                <a:tab pos="307340"/>
                <a:tab pos="307975"/>
              </a:tabLst>
            </a:pPr>
            <a:r>
              <a:rPr sz="1000">
                <a:latin typeface="宋体"/>
                <a:cs typeface="宋体"/>
              </a:rPr>
              <a:t>地区决策权力大</a:t>
            </a:r>
            <a:r>
              <a:rPr sz="1000" spc="-5">
                <a:latin typeface="Arial"/>
                <a:cs typeface="Arial"/>
              </a:rPr>
              <a:t>, </a:t>
            </a:r>
            <a:r>
              <a:rPr sz="1000" spc="-10">
                <a:latin typeface="宋体"/>
                <a:cs typeface="宋体"/>
              </a:rPr>
              <a:t>有利于区域营销</a:t>
            </a:r>
            <a:endParaRPr sz="1000">
              <a:latin typeface="宋体"/>
              <a:cs typeface="宋体"/>
            </a:endParaRPr>
          </a:p>
          <a:p>
            <a:pPr marL="307340" indent="-188595">
              <a:lnSpc>
                <a:spcPct val="100000"/>
              </a:lnSpc>
              <a:spcBef>
                <a:spcPts val="660"/>
              </a:spcBef>
              <a:buSzPct val="105000"/>
              <a:buFont typeface="Arial"/>
              <a:buChar char="•"/>
              <a:tabLst>
                <a:tab pos="307340"/>
                <a:tab pos="307975"/>
              </a:tabLst>
            </a:pPr>
            <a:r>
              <a:rPr sz="1000">
                <a:latin typeface="宋体"/>
                <a:cs typeface="宋体"/>
              </a:rPr>
              <a:t>贴近市场</a:t>
            </a:r>
            <a:r>
              <a:rPr sz="1000" spc="-10">
                <a:latin typeface="Arial"/>
                <a:cs typeface="Arial"/>
              </a:rPr>
              <a:t>,</a:t>
            </a:r>
            <a:r>
              <a:rPr sz="1000" spc="-15">
                <a:latin typeface="宋体"/>
                <a:cs typeface="宋体"/>
              </a:rPr>
              <a:t>强化终端</a:t>
            </a:r>
            <a:endParaRPr sz="1000">
              <a:latin typeface="宋体"/>
              <a:cs typeface="宋体"/>
            </a:endParaRPr>
          </a:p>
          <a:p>
            <a:pPr marL="307340" marR="183515" indent="-188595">
              <a:lnSpc>
                <a:spcPct val="105000"/>
              </a:lnSpc>
              <a:spcBef>
                <a:spcPts val="600"/>
              </a:spcBef>
              <a:buSzPct val="105000"/>
              <a:buFont typeface="Arial"/>
              <a:buChar char="•"/>
              <a:tabLst>
                <a:tab pos="307340"/>
                <a:tab pos="307975"/>
              </a:tabLst>
            </a:pPr>
            <a:r>
              <a:rPr sz="1000">
                <a:latin typeface="宋体"/>
                <a:cs typeface="宋体"/>
              </a:rPr>
              <a:t>目标管理为主</a:t>
            </a:r>
            <a:r>
              <a:rPr sz="1000" spc="-35">
                <a:latin typeface="Arial"/>
                <a:cs typeface="Arial"/>
              </a:rPr>
              <a:t>, </a:t>
            </a:r>
            <a:r>
              <a:rPr sz="1000">
                <a:latin typeface="宋体"/>
                <a:cs typeface="宋体"/>
              </a:rPr>
              <a:t>目标量化</a:t>
            </a:r>
            <a:r>
              <a:rPr sz="1000" spc="-35">
                <a:latin typeface="Arial"/>
                <a:cs typeface="Arial"/>
              </a:rPr>
              <a:t>, </a:t>
            </a:r>
            <a:r>
              <a:rPr sz="1000">
                <a:latin typeface="宋体"/>
                <a:cs typeface="宋体"/>
              </a:rPr>
              <a:t>分解可行</a:t>
            </a:r>
            <a:r>
              <a:rPr sz="1000" spc="-10">
                <a:latin typeface="Arial"/>
                <a:cs typeface="Arial"/>
              </a:rPr>
              <a:t>,</a:t>
            </a:r>
            <a:r>
              <a:rPr sz="1000" spc="-20">
                <a:latin typeface="宋体"/>
                <a:cs typeface="宋体"/>
              </a:rPr>
              <a:t>考核严</a:t>
            </a:r>
            <a:r>
              <a:rPr sz="1000">
                <a:latin typeface="宋体"/>
                <a:cs typeface="宋体"/>
              </a:rPr>
              <a:t>格</a:t>
            </a:r>
            <a:r>
              <a:rPr sz="1000" spc="-10">
                <a:latin typeface="Arial"/>
                <a:cs typeface="Arial"/>
              </a:rPr>
              <a:t>,</a:t>
            </a:r>
            <a:r>
              <a:rPr sz="1000" spc="-10">
                <a:latin typeface="宋体"/>
                <a:cs typeface="宋体"/>
              </a:rPr>
              <a:t>考核体系较为科学</a:t>
            </a:r>
            <a:endParaRPr sz="1000">
              <a:latin typeface="宋体"/>
              <a:cs typeface="宋体"/>
            </a:endParaRPr>
          </a:p>
          <a:p>
            <a:pPr marL="307340" marR="34290" indent="-188595">
              <a:lnSpc>
                <a:spcPct val="105000"/>
              </a:lnSpc>
              <a:spcBef>
                <a:spcPts val="600"/>
              </a:spcBef>
              <a:buSzPct val="105000"/>
              <a:buFont typeface="Arial"/>
              <a:buChar char="•"/>
              <a:tabLst>
                <a:tab pos="307340"/>
                <a:tab pos="307975"/>
              </a:tabLst>
            </a:pPr>
            <a:r>
              <a:rPr sz="1000">
                <a:latin typeface="宋体"/>
                <a:cs typeface="宋体"/>
              </a:rPr>
              <a:t>人财物资源配置既有统一性</a:t>
            </a:r>
            <a:r>
              <a:rPr sz="1000" spc="-35">
                <a:latin typeface="Arial"/>
                <a:cs typeface="Arial"/>
              </a:rPr>
              <a:t>, </a:t>
            </a:r>
            <a:r>
              <a:rPr sz="1000" spc="-10">
                <a:latin typeface="宋体"/>
                <a:cs typeface="宋体"/>
              </a:rPr>
              <a:t>又考虑当地实际</a:t>
            </a:r>
            <a:r>
              <a:rPr sz="1000">
                <a:latin typeface="宋体"/>
                <a:cs typeface="宋体"/>
              </a:rPr>
              <a:t>际需求</a:t>
            </a:r>
            <a:r>
              <a:rPr sz="1000" spc="-10">
                <a:latin typeface="Arial"/>
                <a:cs typeface="Arial"/>
              </a:rPr>
              <a:t>,</a:t>
            </a:r>
            <a:r>
              <a:rPr sz="1000" spc="-10">
                <a:latin typeface="宋体"/>
                <a:cs typeface="宋体"/>
              </a:rPr>
              <a:t>有利于终端营销</a:t>
            </a:r>
            <a:endParaRPr sz="1000">
              <a:latin typeface="宋体"/>
              <a:cs typeface="宋体"/>
            </a:endParaRPr>
          </a:p>
        </p:txBody>
      </p:sp>
      <p:sp>
        <p:nvSpPr>
          <p:cNvPr id="10" name="object 10"/>
          <p:cNvSpPr/>
          <p:nvPr/>
        </p:nvSpPr>
        <p:spPr>
          <a:xfrm>
            <a:off x="6877050" y="5835650"/>
            <a:ext cx="854075" cy="208279"/>
          </a:xfrm>
          <a:custGeom>
            <a:rect l="l" t="t" r="r" b="b"/>
            <a:pathLst>
              <a:path w="854075" h="208277">
                <a:moveTo>
                  <a:pt x="854075" y="207962"/>
                </a:moveTo>
                <a:lnTo>
                  <a:pt x="0" y="207962"/>
                </a:lnTo>
                <a:lnTo>
                  <a:pt x="0" y="0"/>
                </a:lnTo>
                <a:lnTo>
                  <a:pt x="854075" y="0"/>
                </a:lnTo>
                <a:lnTo>
                  <a:pt x="854075" y="207962"/>
                </a:lnTo>
                <a:close/>
              </a:path>
            </a:pathLst>
          </a:custGeom>
          <a:solidFill>
            <a:srgbClr val="AAAAAA"/>
          </a:solidFill>
        </p:spPr>
        <p:txBody>
          <a:bodyPr wrap="square" lIns="0" tIns="0" rIns="0" bIns="0" rtlCol="0"/>
          <a:lstStyle/>
          <a:p/>
        </p:txBody>
      </p:sp>
      <p:sp>
        <p:nvSpPr>
          <p:cNvPr id="11" name="object 11"/>
          <p:cNvSpPr txBox="1"/>
          <p:nvPr/>
        </p:nvSpPr>
        <p:spPr>
          <a:xfrm>
            <a:off x="5888037" y="5302250"/>
            <a:ext cx="2832100" cy="1273175"/>
          </a:xfrm>
          <a:prstGeom prst="rect">
            <a:avLst/>
          </a:prstGeom>
          <a:ln w="6350">
            <a:solidFill>
              <a:srgbClr val="000000"/>
            </a:solidFill>
          </a:ln>
        </p:spPr>
        <p:txBody>
          <a:bodyPr vert="horz" wrap="square" lIns="0" tIns="101600" rIns="0" bIns="0" rtlCol="0">
            <a:spAutoFit/>
          </a:bodyPr>
          <a:lstStyle/>
          <a:p>
            <a:pPr marL="307340" indent="-188595">
              <a:lnSpc>
                <a:spcPct val="100000"/>
              </a:lnSpc>
              <a:spcBef>
                <a:spcPts val="800"/>
              </a:spcBef>
              <a:buSzPct val="105000"/>
              <a:buFont typeface="Arial"/>
              <a:buChar char="•"/>
              <a:tabLst>
                <a:tab pos="307340"/>
                <a:tab pos="307975"/>
              </a:tabLst>
            </a:pPr>
            <a:r>
              <a:rPr sz="1000">
                <a:latin typeface="宋体"/>
                <a:cs typeface="宋体"/>
              </a:rPr>
              <a:t>存在多头管理</a:t>
            </a:r>
            <a:r>
              <a:rPr sz="1000" spc="-5">
                <a:latin typeface="Arial"/>
                <a:cs typeface="Arial"/>
              </a:rPr>
              <a:t>, </a:t>
            </a:r>
            <a:r>
              <a:rPr sz="1000" spc="-10">
                <a:latin typeface="宋体"/>
                <a:cs typeface="宋体"/>
              </a:rPr>
              <a:t>交叉管理难度大</a:t>
            </a:r>
            <a:endParaRPr sz="1000">
              <a:latin typeface="宋体"/>
              <a:cs typeface="宋体"/>
            </a:endParaRPr>
          </a:p>
          <a:p>
            <a:pPr marL="307340" indent="-188595">
              <a:lnSpc>
                <a:spcPct val="100000"/>
              </a:lnSpc>
              <a:spcBef>
                <a:spcPts val="660"/>
              </a:spcBef>
              <a:buSzPct val="105000"/>
              <a:buFont typeface="Arial"/>
              <a:buChar char="•"/>
              <a:tabLst>
                <a:tab pos="307340"/>
                <a:tab pos="307975"/>
              </a:tabLst>
            </a:pPr>
            <a:r>
              <a:rPr sz="1000">
                <a:latin typeface="宋体"/>
                <a:cs typeface="宋体"/>
              </a:rPr>
              <a:t>人员费用大</a:t>
            </a:r>
            <a:r>
              <a:rPr sz="1000" spc="-5">
                <a:latin typeface="Arial"/>
                <a:cs typeface="Arial"/>
              </a:rPr>
              <a:t>, </a:t>
            </a:r>
            <a:r>
              <a:rPr sz="1000" spc="-10">
                <a:latin typeface="宋体"/>
                <a:cs typeface="宋体"/>
              </a:rPr>
              <a:t>组织体系庞大</a:t>
            </a:r>
            <a:endParaRPr sz="1000">
              <a:latin typeface="宋体"/>
              <a:cs typeface="宋体"/>
            </a:endParaRPr>
          </a:p>
          <a:p>
            <a:pPr marL="307340" indent="-188595">
              <a:lnSpc>
                <a:spcPct val="100000"/>
              </a:lnSpc>
              <a:spcBef>
                <a:spcPts val="660"/>
              </a:spcBef>
              <a:buSzPct val="105000"/>
              <a:buFont typeface="Arial"/>
              <a:buChar char="•"/>
              <a:tabLst>
                <a:tab pos="307340"/>
                <a:tab pos="307975"/>
              </a:tabLst>
            </a:pPr>
            <a:r>
              <a:rPr sz="1000">
                <a:latin typeface="宋体"/>
                <a:cs typeface="宋体"/>
              </a:rPr>
              <a:t>过分要求量化</a:t>
            </a:r>
            <a:r>
              <a:rPr sz="1000" spc="-5">
                <a:latin typeface="Arial"/>
                <a:cs typeface="Arial"/>
              </a:rPr>
              <a:t>, </a:t>
            </a:r>
            <a:r>
              <a:rPr sz="1000" spc="-10">
                <a:latin typeface="宋体"/>
                <a:cs typeface="宋体"/>
              </a:rPr>
              <a:t>缺乏灵活性</a:t>
            </a:r>
            <a:endParaRPr sz="1000">
              <a:latin typeface="宋体"/>
              <a:cs typeface="宋体"/>
            </a:endParaRPr>
          </a:p>
          <a:p>
            <a:pPr marL="307340" indent="-188595">
              <a:lnSpc>
                <a:spcPct val="100000"/>
              </a:lnSpc>
              <a:spcBef>
                <a:spcPts val="660"/>
              </a:spcBef>
              <a:buSzPct val="105000"/>
              <a:buFont typeface="Arial"/>
              <a:buChar char="•"/>
              <a:tabLst>
                <a:tab pos="307340"/>
                <a:tab pos="307975"/>
              </a:tabLst>
            </a:pPr>
            <a:r>
              <a:rPr sz="1000">
                <a:latin typeface="宋体"/>
                <a:cs typeface="宋体"/>
              </a:rPr>
              <a:t>人员激励多为负激励</a:t>
            </a:r>
            <a:r>
              <a:rPr sz="1000" spc="-10">
                <a:latin typeface="Arial"/>
                <a:cs typeface="Arial"/>
              </a:rPr>
              <a:t>,</a:t>
            </a:r>
            <a:r>
              <a:rPr sz="1000" spc="-10">
                <a:latin typeface="宋体"/>
                <a:cs typeface="宋体"/>
              </a:rPr>
              <a:t>人员积极性受挫</a:t>
            </a:r>
            <a:endParaRPr sz="1000">
              <a:latin typeface="宋体"/>
              <a:cs typeface="宋体"/>
            </a:endParaRPr>
          </a:p>
        </p:txBody>
      </p:sp>
      <p:sp>
        <p:nvSpPr>
          <p:cNvPr id="12" name="object 12"/>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16</a:t>
            </a:fld>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63567"/>
            <a:ext cx="7848600" cy="452120"/>
          </a:xfrm>
          <a:prstGeom prst="rect">
            <a:avLst/>
          </a:prstGeom>
        </p:spPr>
        <p:txBody>
          <a:bodyPr vert="horz" wrap="square" lIns="0" tIns="12700" rIns="0" bIns="0" rtlCol="0">
            <a:spAutoFit/>
          </a:bodyPr>
          <a:lstStyle/>
          <a:p>
            <a:pPr marL="12700">
              <a:lnSpc>
                <a:spcPct val="100000"/>
              </a:lnSpc>
              <a:spcBef>
                <a:spcPts val="100"/>
              </a:spcBef>
            </a:pPr>
            <a:r>
              <a:rPr spc="-5"/>
              <a:t>海尔商流本部对各地工贸公司的人员编制有严格的</a:t>
            </a:r>
          </a:p>
        </p:txBody>
      </p:sp>
      <p:sp>
        <p:nvSpPr>
          <p:cNvPr id="3" name="object 3"/>
          <p:cNvSpPr txBox="1"/>
          <p:nvPr/>
        </p:nvSpPr>
        <p:spPr>
          <a:xfrm>
            <a:off x="623887" y="1204157"/>
            <a:ext cx="581406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规定和统一的规划</a:t>
            </a:r>
            <a:r>
              <a:rPr sz="2800" b="1">
                <a:latin typeface="Arial"/>
                <a:cs typeface="Arial"/>
              </a:rPr>
              <a:t>,</a:t>
            </a:r>
            <a:r>
              <a:rPr sz="2800" b="1" spc="-10">
                <a:latin typeface="Microsoft JhengHei"/>
                <a:cs typeface="Microsoft JhengHei"/>
              </a:rPr>
              <a:t>强调人才的本土化</a:t>
            </a:r>
            <a:endParaRPr sz="2800">
              <a:latin typeface="Microsoft JhengHei"/>
              <a:cs typeface="Microsoft JhengHei"/>
            </a:endParaRPr>
          </a:p>
        </p:txBody>
      </p:sp>
      <p:sp>
        <p:nvSpPr>
          <p:cNvPr id="4" name="object 4"/>
          <p:cNvSpPr/>
          <p:nvPr/>
        </p:nvSpPr>
        <p:spPr>
          <a:xfrm>
            <a:off x="3778551" y="3665294"/>
            <a:ext cx="1871980" cy="845819"/>
          </a:xfrm>
          <a:custGeom>
            <a:rect l="l" t="t" r="r" b="b"/>
            <a:pathLst>
              <a:path w="1871979" h="845819">
                <a:moveTo>
                  <a:pt x="1312727" y="845670"/>
                </a:moveTo>
                <a:lnTo>
                  <a:pt x="1312727" y="625758"/>
                </a:lnTo>
                <a:lnTo>
                  <a:pt x="0" y="625758"/>
                </a:lnTo>
                <a:lnTo>
                  <a:pt x="0" y="219912"/>
                </a:lnTo>
                <a:lnTo>
                  <a:pt x="1312727" y="219912"/>
                </a:lnTo>
                <a:lnTo>
                  <a:pt x="1312727" y="0"/>
                </a:lnTo>
                <a:lnTo>
                  <a:pt x="1871935" y="422835"/>
                </a:lnTo>
                <a:lnTo>
                  <a:pt x="1312727" y="845670"/>
                </a:lnTo>
                <a:close/>
              </a:path>
            </a:pathLst>
          </a:custGeom>
          <a:solidFill>
            <a:srgbClr val="DDDDDD"/>
          </a:solidFill>
        </p:spPr>
        <p:txBody>
          <a:bodyPr wrap="square" lIns="0" tIns="0" rIns="0" bIns="0" rtlCol="0"/>
          <a:lstStyle/>
          <a:p/>
        </p:txBody>
      </p:sp>
      <p:grpSp>
        <p:nvGrpSpPr>
          <p:cNvPr id="5" name="object 5"/>
          <p:cNvGrpSpPr/>
          <p:nvPr/>
        </p:nvGrpSpPr>
        <p:grpSpPr>
          <a:xfrm>
            <a:off x="633413" y="3016250"/>
            <a:ext cx="2975610" cy="3254375"/>
            <a:chOff x="633413" y="3016250"/>
            <a:chExt cx="2975610" cy="3254375"/>
          </a:xfrm>
        </p:grpSpPr>
        <p:sp>
          <p:nvSpPr>
            <p:cNvPr id="6" name="object 6"/>
            <p:cNvSpPr/>
            <p:nvPr/>
          </p:nvSpPr>
          <p:spPr>
            <a:xfrm>
              <a:off x="1710994" y="5158384"/>
              <a:ext cx="1843405" cy="1112520"/>
            </a:xfrm>
            <a:custGeom>
              <a:rect l="l" t="t" r="r" b="b"/>
              <a:pathLst>
                <a:path w="1843404" h="1112520">
                  <a:moveTo>
                    <a:pt x="1843341" y="731062"/>
                  </a:moveTo>
                  <a:lnTo>
                    <a:pt x="606425" y="731062"/>
                  </a:lnTo>
                  <a:lnTo>
                    <a:pt x="606425" y="541769"/>
                  </a:lnTo>
                  <a:lnTo>
                    <a:pt x="821601" y="541769"/>
                  </a:lnTo>
                  <a:lnTo>
                    <a:pt x="410794" y="0"/>
                  </a:lnTo>
                  <a:lnTo>
                    <a:pt x="0" y="541769"/>
                  </a:lnTo>
                  <a:lnTo>
                    <a:pt x="215176" y="541769"/>
                  </a:lnTo>
                  <a:lnTo>
                    <a:pt x="215176" y="731062"/>
                  </a:lnTo>
                  <a:lnTo>
                    <a:pt x="210667" y="731062"/>
                  </a:lnTo>
                  <a:lnTo>
                    <a:pt x="210667" y="1112075"/>
                  </a:lnTo>
                  <a:lnTo>
                    <a:pt x="215176" y="1112075"/>
                  </a:lnTo>
                  <a:lnTo>
                    <a:pt x="606425" y="1112075"/>
                  </a:lnTo>
                  <a:lnTo>
                    <a:pt x="1843341" y="1112075"/>
                  </a:lnTo>
                  <a:lnTo>
                    <a:pt x="1843341" y="731062"/>
                  </a:lnTo>
                  <a:close/>
                </a:path>
              </a:pathLst>
            </a:custGeom>
            <a:solidFill>
              <a:srgbClr val="DDDDDD"/>
            </a:solidFill>
          </p:spPr>
          <p:txBody>
            <a:bodyPr wrap="square" lIns="0" tIns="0" rIns="0" bIns="0" rtlCol="0"/>
            <a:lstStyle/>
            <a:p/>
          </p:txBody>
        </p:sp>
        <p:sp>
          <p:nvSpPr>
            <p:cNvPr id="7" name="object 7"/>
            <p:cNvSpPr/>
            <p:nvPr/>
          </p:nvSpPr>
          <p:spPr>
            <a:xfrm>
              <a:off x="636588" y="3019425"/>
              <a:ext cx="2969260" cy="2137410"/>
            </a:xfrm>
            <a:custGeom>
              <a:rect l="l" t="t" r="r" b="b"/>
              <a:pathLst>
                <a:path w="2969260" h="2137410">
                  <a:moveTo>
                    <a:pt x="0" y="0"/>
                  </a:moveTo>
                  <a:lnTo>
                    <a:pt x="2968914" y="0"/>
                  </a:lnTo>
                  <a:lnTo>
                    <a:pt x="2968914" y="2137409"/>
                  </a:lnTo>
                  <a:lnTo>
                    <a:pt x="0" y="2137409"/>
                  </a:lnTo>
                  <a:lnTo>
                    <a:pt x="0" y="0"/>
                  </a:lnTo>
                  <a:close/>
                </a:path>
              </a:pathLst>
            </a:custGeom>
            <a:ln w="6350">
              <a:solidFill>
                <a:srgbClr val="000000"/>
              </a:solidFill>
            </a:ln>
          </p:spPr>
          <p:txBody>
            <a:bodyPr wrap="square" lIns="0" tIns="0" rIns="0" bIns="0" rtlCol="0"/>
            <a:lstStyle/>
            <a:p/>
          </p:txBody>
        </p:sp>
      </p:grpSp>
      <p:grpSp>
        <p:nvGrpSpPr>
          <p:cNvPr id="8" name="object 8"/>
          <p:cNvGrpSpPr/>
          <p:nvPr/>
        </p:nvGrpSpPr>
        <p:grpSpPr>
          <a:xfrm>
            <a:off x="5749636" y="3016250"/>
            <a:ext cx="2975610" cy="3255010"/>
            <a:chOff x="5749636" y="3016250"/>
            <a:chExt cx="2975610" cy="3255010"/>
          </a:xfrm>
        </p:grpSpPr>
        <p:sp>
          <p:nvSpPr>
            <p:cNvPr id="9" name="object 9"/>
            <p:cNvSpPr/>
            <p:nvPr/>
          </p:nvSpPr>
          <p:spPr>
            <a:xfrm>
              <a:off x="5802465" y="5168455"/>
              <a:ext cx="1639570" cy="1102995"/>
            </a:xfrm>
            <a:custGeom>
              <a:rect l="l" t="t" r="r" b="b"/>
              <a:pathLst>
                <a:path w="1639570" h="1102995">
                  <a:moveTo>
                    <a:pt x="1639443" y="0"/>
                  </a:moveTo>
                  <a:lnTo>
                    <a:pt x="1228648" y="0"/>
                  </a:lnTo>
                  <a:lnTo>
                    <a:pt x="1228648" y="720991"/>
                  </a:lnTo>
                  <a:lnTo>
                    <a:pt x="0" y="720991"/>
                  </a:lnTo>
                  <a:lnTo>
                    <a:pt x="0" y="1102004"/>
                  </a:lnTo>
                  <a:lnTo>
                    <a:pt x="1228648" y="1102004"/>
                  </a:lnTo>
                  <a:lnTo>
                    <a:pt x="1228648" y="1102779"/>
                  </a:lnTo>
                  <a:lnTo>
                    <a:pt x="1639443" y="1102779"/>
                  </a:lnTo>
                  <a:lnTo>
                    <a:pt x="1639443" y="0"/>
                  </a:lnTo>
                  <a:close/>
                </a:path>
              </a:pathLst>
            </a:custGeom>
            <a:solidFill>
              <a:srgbClr val="DDDDDD"/>
            </a:solidFill>
          </p:spPr>
          <p:txBody>
            <a:bodyPr wrap="square" lIns="0" tIns="0" rIns="0" bIns="0" rtlCol="0"/>
            <a:lstStyle/>
            <a:p/>
          </p:txBody>
        </p:sp>
        <p:sp>
          <p:nvSpPr>
            <p:cNvPr id="10" name="object 10"/>
            <p:cNvSpPr/>
            <p:nvPr/>
          </p:nvSpPr>
          <p:spPr>
            <a:xfrm>
              <a:off x="5752811" y="3019425"/>
              <a:ext cx="2969260" cy="2137410"/>
            </a:xfrm>
            <a:custGeom>
              <a:rect l="l" t="t" r="r" b="b"/>
              <a:pathLst>
                <a:path w="2969259" h="2137410">
                  <a:moveTo>
                    <a:pt x="0" y="0"/>
                  </a:moveTo>
                  <a:lnTo>
                    <a:pt x="2968914" y="0"/>
                  </a:lnTo>
                  <a:lnTo>
                    <a:pt x="2968914" y="2137409"/>
                  </a:lnTo>
                  <a:lnTo>
                    <a:pt x="0" y="2137409"/>
                  </a:lnTo>
                  <a:lnTo>
                    <a:pt x="0" y="0"/>
                  </a:lnTo>
                  <a:close/>
                </a:path>
              </a:pathLst>
            </a:custGeom>
            <a:ln w="6350">
              <a:solidFill>
                <a:srgbClr val="000000"/>
              </a:solidFill>
            </a:ln>
          </p:spPr>
          <p:txBody>
            <a:bodyPr wrap="square" lIns="0" tIns="0" rIns="0" bIns="0" rtlCol="0"/>
            <a:lstStyle/>
            <a:p/>
          </p:txBody>
        </p:sp>
      </p:grpSp>
      <p:sp>
        <p:nvSpPr>
          <p:cNvPr id="11" name="object 11"/>
          <p:cNvSpPr txBox="1"/>
          <p:nvPr/>
        </p:nvSpPr>
        <p:spPr>
          <a:xfrm>
            <a:off x="740500" y="3107735"/>
            <a:ext cx="2741930" cy="1009650"/>
          </a:xfrm>
          <a:prstGeom prst="rect">
            <a:avLst/>
          </a:prstGeom>
        </p:spPr>
        <p:txBody>
          <a:bodyPr vert="horz" wrap="square" lIns="0" tIns="8255" rIns="0" bIns="0" rtlCol="0">
            <a:spAutoFit/>
          </a:bodyPr>
          <a:lstStyle/>
          <a:p>
            <a:pPr marL="188595" marR="62230" indent="-189230" algn="just">
              <a:lnSpc>
                <a:spcPct val="122900"/>
              </a:lnSpc>
              <a:spcBef>
                <a:spcPts val="65"/>
              </a:spcBef>
              <a:buSzPct val="105000"/>
              <a:buFont typeface="Arial"/>
              <a:buChar char="•"/>
              <a:tabLst>
                <a:tab pos="189230"/>
              </a:tabLst>
            </a:pPr>
            <a:r>
              <a:rPr sz="1000">
                <a:latin typeface="宋体"/>
                <a:cs typeface="宋体"/>
              </a:rPr>
              <a:t>依据历史销售数据</a:t>
            </a:r>
            <a:r>
              <a:rPr sz="1000" spc="-10">
                <a:latin typeface="Arial"/>
                <a:cs typeface="Arial"/>
              </a:rPr>
              <a:t>/</a:t>
            </a:r>
            <a:r>
              <a:rPr sz="1000">
                <a:latin typeface="宋体"/>
                <a:cs typeface="宋体"/>
              </a:rPr>
              <a:t>人力成本构成</a:t>
            </a:r>
            <a:r>
              <a:rPr sz="1000" spc="-10">
                <a:latin typeface="Arial"/>
                <a:cs typeface="Arial"/>
              </a:rPr>
              <a:t>/</a:t>
            </a:r>
            <a:r>
              <a:rPr sz="1000" spc="-10">
                <a:latin typeface="宋体"/>
                <a:cs typeface="宋体"/>
              </a:rPr>
              <a:t>人力成本效</a:t>
            </a:r>
            <a:r>
              <a:rPr sz="1000">
                <a:latin typeface="宋体"/>
                <a:cs typeface="宋体"/>
              </a:rPr>
              <a:t>率</a:t>
            </a:r>
            <a:r>
              <a:rPr sz="1000" spc="-10">
                <a:latin typeface="Arial"/>
                <a:cs typeface="Arial"/>
              </a:rPr>
              <a:t>/</a:t>
            </a:r>
            <a:r>
              <a:rPr sz="1000" spc="-5">
                <a:latin typeface="宋体"/>
                <a:cs typeface="宋体"/>
              </a:rPr>
              <a:t>年度经营目标等制定各地工贸年度人力资</a:t>
            </a:r>
            <a:r>
              <a:rPr sz="1000" spc="-20">
                <a:latin typeface="宋体"/>
                <a:cs typeface="宋体"/>
              </a:rPr>
              <a:t>源编制</a:t>
            </a:r>
            <a:endParaRPr sz="1000">
              <a:latin typeface="宋体"/>
              <a:cs typeface="宋体"/>
            </a:endParaRPr>
          </a:p>
          <a:p>
            <a:pPr marL="188595" marR="5080" indent="-189230" algn="just">
              <a:lnSpc>
                <a:spcPct val="120000"/>
              </a:lnSpc>
              <a:spcBef>
                <a:spcPts val="480"/>
              </a:spcBef>
              <a:buSzPct val="105000"/>
              <a:buFont typeface="Arial"/>
              <a:buChar char="•"/>
              <a:tabLst>
                <a:tab pos="189230"/>
              </a:tabLst>
            </a:pPr>
            <a:r>
              <a:rPr sz="1000" spc="-5">
                <a:latin typeface="宋体"/>
                <a:cs typeface="宋体"/>
              </a:rPr>
              <a:t>按照编制和工资水平确定各地工贸人力资源费</a:t>
            </a:r>
            <a:r>
              <a:rPr sz="1000" spc="-20">
                <a:latin typeface="宋体"/>
                <a:cs typeface="宋体"/>
              </a:rPr>
              <a:t>用预算</a:t>
            </a:r>
            <a:endParaRPr sz="1000">
              <a:latin typeface="宋体"/>
              <a:cs typeface="宋体"/>
            </a:endParaRPr>
          </a:p>
        </p:txBody>
      </p:sp>
      <p:sp>
        <p:nvSpPr>
          <p:cNvPr id="18" name="object 18"/>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17</a:t>
            </a:fld>
          </a:p>
        </p:txBody>
      </p:sp>
      <p:sp>
        <p:nvSpPr>
          <p:cNvPr id="12" name="object 12"/>
          <p:cNvSpPr txBox="1"/>
          <p:nvPr/>
        </p:nvSpPr>
        <p:spPr>
          <a:xfrm>
            <a:off x="740500" y="4102301"/>
            <a:ext cx="1852930" cy="504190"/>
          </a:xfrm>
          <a:prstGeom prst="rect">
            <a:avLst/>
          </a:prstGeom>
        </p:spPr>
        <p:txBody>
          <a:bodyPr vert="horz" wrap="square" lIns="0" tIns="93345" rIns="0" bIns="0" rtlCol="0">
            <a:spAutoFit/>
          </a:bodyPr>
          <a:lstStyle/>
          <a:p>
            <a:pPr marL="188595" indent="-189230">
              <a:lnSpc>
                <a:spcPct val="100000"/>
              </a:lnSpc>
              <a:spcBef>
                <a:spcPts val="735"/>
              </a:spcBef>
              <a:buSzPct val="105000"/>
              <a:buFont typeface="Arial"/>
              <a:buChar char="•"/>
              <a:tabLst>
                <a:tab pos="188595"/>
                <a:tab pos="189230"/>
              </a:tabLst>
            </a:pPr>
            <a:r>
              <a:rPr sz="1000" spc="-5">
                <a:latin typeface="宋体"/>
                <a:cs typeface="宋体"/>
              </a:rPr>
              <a:t>确定统一的招聘流程和标准</a:t>
            </a:r>
            <a:endParaRPr sz="1000">
              <a:latin typeface="宋体"/>
              <a:cs typeface="宋体"/>
            </a:endParaRPr>
          </a:p>
          <a:p>
            <a:pPr marL="188595" indent="-189230">
              <a:lnSpc>
                <a:spcPct val="100000"/>
              </a:lnSpc>
              <a:spcBef>
                <a:spcPts val="720"/>
              </a:spcBef>
              <a:buSzPct val="105000"/>
              <a:buFont typeface="Arial"/>
              <a:buChar char="•"/>
              <a:tabLst>
                <a:tab pos="188595"/>
                <a:tab pos="189230"/>
              </a:tabLst>
            </a:pPr>
            <a:r>
              <a:rPr sz="1000" spc="-5">
                <a:latin typeface="宋体"/>
                <a:cs typeface="宋体"/>
              </a:rPr>
              <a:t>对工贸公司招聘人员进行抽查</a:t>
            </a:r>
            <a:endParaRPr sz="1000">
              <a:latin typeface="宋体"/>
              <a:cs typeface="宋体"/>
            </a:endParaRPr>
          </a:p>
        </p:txBody>
      </p:sp>
      <p:sp>
        <p:nvSpPr>
          <p:cNvPr id="13" name="object 13"/>
          <p:cNvSpPr txBox="1"/>
          <p:nvPr/>
        </p:nvSpPr>
        <p:spPr>
          <a:xfrm>
            <a:off x="5855218" y="3098930"/>
            <a:ext cx="2684780" cy="408940"/>
          </a:xfrm>
          <a:prstGeom prst="rect">
            <a:avLst/>
          </a:prstGeom>
        </p:spPr>
        <p:txBody>
          <a:bodyPr vert="horz" wrap="square" lIns="0" tIns="12700" rIns="0" bIns="0" rtlCol="0">
            <a:spAutoFit/>
          </a:bodyPr>
          <a:lstStyle/>
          <a:p>
            <a:pPr marL="188595" marR="5080" indent="-189230">
              <a:lnSpc>
                <a:spcPct val="125800"/>
              </a:lnSpc>
              <a:spcBef>
                <a:spcPts val="100"/>
              </a:spcBef>
              <a:buSzPct val="105000"/>
              <a:buFont typeface="Arial"/>
              <a:buChar char="•"/>
              <a:tabLst>
                <a:tab pos="188595"/>
                <a:tab pos="189230"/>
              </a:tabLst>
            </a:pPr>
            <a:r>
              <a:rPr sz="1000">
                <a:latin typeface="宋体"/>
                <a:cs typeface="宋体"/>
              </a:rPr>
              <a:t>按照总部统一规定的人员编制</a:t>
            </a:r>
            <a:r>
              <a:rPr sz="1000" spc="-35">
                <a:latin typeface="Arial"/>
                <a:cs typeface="Arial"/>
              </a:rPr>
              <a:t>, </a:t>
            </a:r>
            <a:r>
              <a:rPr sz="1000" spc="-10">
                <a:latin typeface="宋体"/>
                <a:cs typeface="宋体"/>
              </a:rPr>
              <a:t>并结合工贸公</a:t>
            </a:r>
            <a:r>
              <a:rPr sz="1000" spc="-5">
                <a:latin typeface="宋体"/>
                <a:cs typeface="宋体"/>
              </a:rPr>
              <a:t>司业务需求确定具体招聘计划</a:t>
            </a:r>
            <a:endParaRPr sz="1000">
              <a:latin typeface="宋体"/>
              <a:cs typeface="宋体"/>
            </a:endParaRPr>
          </a:p>
        </p:txBody>
      </p:sp>
      <p:sp>
        <p:nvSpPr>
          <p:cNvPr id="14" name="object 14"/>
          <p:cNvSpPr txBox="1"/>
          <p:nvPr/>
        </p:nvSpPr>
        <p:spPr>
          <a:xfrm>
            <a:off x="5855218" y="3492702"/>
            <a:ext cx="2684780" cy="929640"/>
          </a:xfrm>
          <a:prstGeom prst="rect">
            <a:avLst/>
          </a:prstGeom>
        </p:spPr>
        <p:txBody>
          <a:bodyPr vert="horz" wrap="square" lIns="0" tIns="93345" rIns="0" bIns="0" rtlCol="0">
            <a:spAutoFit/>
          </a:bodyPr>
          <a:lstStyle/>
          <a:p>
            <a:pPr marL="188595" indent="-189230">
              <a:lnSpc>
                <a:spcPct val="100000"/>
              </a:lnSpc>
              <a:spcBef>
                <a:spcPts val="735"/>
              </a:spcBef>
              <a:buSzPct val="105000"/>
              <a:buFont typeface="Arial"/>
              <a:buChar char="•"/>
              <a:tabLst>
                <a:tab pos="188595"/>
                <a:tab pos="189230"/>
              </a:tabLst>
            </a:pPr>
            <a:r>
              <a:rPr sz="1000" spc="-15">
                <a:latin typeface="宋体"/>
                <a:cs typeface="宋体"/>
              </a:rPr>
              <a:t>实施招聘</a:t>
            </a:r>
            <a:endParaRPr sz="1000">
              <a:latin typeface="宋体"/>
              <a:cs typeface="宋体"/>
            </a:endParaRPr>
          </a:p>
          <a:p>
            <a:pPr marL="188595" indent="-189230">
              <a:lnSpc>
                <a:spcPct val="100000"/>
              </a:lnSpc>
              <a:spcBef>
                <a:spcPts val="720"/>
              </a:spcBef>
              <a:buSzPct val="105000"/>
              <a:buFont typeface="Arial"/>
              <a:buChar char="•"/>
              <a:tabLst>
                <a:tab pos="188595"/>
                <a:tab pos="189230"/>
              </a:tabLst>
            </a:pPr>
            <a:r>
              <a:rPr sz="1000" spc="-10">
                <a:latin typeface="宋体"/>
                <a:cs typeface="宋体"/>
              </a:rPr>
              <a:t>日常人事管理</a:t>
            </a:r>
            <a:endParaRPr sz="1000">
              <a:latin typeface="宋体"/>
              <a:cs typeface="宋体"/>
            </a:endParaRPr>
          </a:p>
          <a:p>
            <a:pPr marL="188595" marR="5080" indent="-189230">
              <a:lnSpc>
                <a:spcPct val="125800"/>
              </a:lnSpc>
              <a:spcBef>
                <a:spcPts val="345"/>
              </a:spcBef>
              <a:buSzPct val="105000"/>
              <a:buFont typeface="Arial"/>
              <a:buChar char="•"/>
              <a:tabLst>
                <a:tab pos="188595"/>
                <a:tab pos="189230"/>
              </a:tabLst>
            </a:pPr>
            <a:r>
              <a:rPr sz="1000">
                <a:latin typeface="宋体"/>
                <a:cs typeface="宋体"/>
              </a:rPr>
              <a:t>除总经理和财务经理由总部派驻外</a:t>
            </a:r>
            <a:r>
              <a:rPr sz="1000" spc="-35">
                <a:latin typeface="Arial"/>
                <a:cs typeface="Arial"/>
              </a:rPr>
              <a:t>, </a:t>
            </a:r>
            <a:r>
              <a:rPr sz="1000" spc="-15">
                <a:latin typeface="宋体"/>
                <a:cs typeface="宋体"/>
              </a:rPr>
              <a:t>其他人员</a:t>
            </a:r>
            <a:r>
              <a:rPr sz="1000" spc="-10">
                <a:latin typeface="宋体"/>
                <a:cs typeface="宋体"/>
              </a:rPr>
              <a:t>全部本地化</a:t>
            </a:r>
            <a:endParaRPr sz="1000">
              <a:latin typeface="宋体"/>
              <a:cs typeface="宋体"/>
            </a:endParaRPr>
          </a:p>
        </p:txBody>
      </p:sp>
      <p:sp>
        <p:nvSpPr>
          <p:cNvPr id="15" name="object 15"/>
          <p:cNvSpPr txBox="1"/>
          <p:nvPr/>
        </p:nvSpPr>
        <p:spPr>
          <a:xfrm>
            <a:off x="3554340" y="5599805"/>
            <a:ext cx="2223770" cy="982344"/>
          </a:xfrm>
          <a:prstGeom prst="rect">
            <a:avLst/>
          </a:prstGeom>
          <a:ln w="6350">
            <a:solidFill>
              <a:srgbClr val="000000"/>
            </a:solidFill>
          </a:ln>
        </p:spPr>
        <p:txBody>
          <a:bodyPr vert="horz" wrap="square" lIns="0" tIns="0" rIns="0" bIns="0" rtlCol="0">
            <a:spAutoFit/>
          </a:bodyPr>
          <a:lstStyle/>
          <a:p>
            <a:pPr>
              <a:lnSpc>
                <a:spcPct val="100000"/>
              </a:lnSpc>
            </a:pPr>
            <a:endParaRPr sz="1000">
              <a:latin typeface="Times New Roman"/>
              <a:cs typeface="Times New Roman"/>
            </a:endParaRPr>
          </a:p>
          <a:p>
            <a:pPr>
              <a:lnSpc>
                <a:spcPct val="100000"/>
              </a:lnSpc>
              <a:spcBef>
                <a:spcPts val="30"/>
              </a:spcBef>
            </a:pPr>
            <a:endParaRPr sz="950">
              <a:latin typeface="Times New Roman"/>
              <a:cs typeface="Times New Roman"/>
            </a:endParaRPr>
          </a:p>
          <a:p>
            <a:pPr marL="425450" marR="104139" indent="-288925">
              <a:lnSpc>
                <a:spcPct val="125800"/>
              </a:lnSpc>
            </a:pPr>
            <a:r>
              <a:rPr sz="1000">
                <a:latin typeface="宋体"/>
                <a:cs typeface="宋体"/>
              </a:rPr>
              <a:t>实际需求与规划存在差异</a:t>
            </a:r>
            <a:r>
              <a:rPr sz="1000" spc="-35">
                <a:latin typeface="Arial"/>
                <a:cs typeface="Arial"/>
              </a:rPr>
              <a:t>, </a:t>
            </a:r>
            <a:r>
              <a:rPr sz="1000" spc="-15">
                <a:latin typeface="宋体"/>
                <a:cs typeface="宋体"/>
              </a:rPr>
              <a:t>需向商流</a:t>
            </a:r>
            <a:r>
              <a:rPr sz="1000" spc="-5">
                <a:latin typeface="宋体"/>
                <a:cs typeface="宋体"/>
              </a:rPr>
              <a:t>本部人力资源部提出申请</a:t>
            </a:r>
            <a:endParaRPr sz="1000">
              <a:latin typeface="宋体"/>
              <a:cs typeface="宋体"/>
            </a:endParaRPr>
          </a:p>
        </p:txBody>
      </p:sp>
      <p:sp>
        <p:nvSpPr>
          <p:cNvPr id="16" name="object 16"/>
          <p:cNvSpPr txBox="1"/>
          <p:nvPr/>
        </p:nvSpPr>
        <p:spPr>
          <a:xfrm>
            <a:off x="638175" y="2505075"/>
            <a:ext cx="2968625" cy="440055"/>
          </a:xfrm>
          <a:prstGeom prst="rect">
            <a:avLst/>
          </a:prstGeom>
          <a:solidFill>
            <a:srgbClr val="AAAAAA"/>
          </a:solidFill>
        </p:spPr>
        <p:txBody>
          <a:bodyPr vert="horz" wrap="square" lIns="0" tIns="0" rIns="0" bIns="0" rtlCol="0">
            <a:spAutoFit/>
          </a:bodyPr>
          <a:lstStyle/>
          <a:p>
            <a:pPr>
              <a:lnSpc>
                <a:spcPct val="100000"/>
              </a:lnSpc>
            </a:pPr>
            <a:endParaRPr sz="950">
              <a:latin typeface="Times New Roman"/>
              <a:cs typeface="Times New Roman"/>
            </a:endParaRPr>
          </a:p>
          <a:p>
            <a:pPr marL="642620">
              <a:lnSpc>
                <a:spcPct val="100000"/>
              </a:lnSpc>
            </a:pPr>
            <a:r>
              <a:rPr sz="1200" b="1" spc="-5">
                <a:latin typeface="Microsoft JhengHei"/>
                <a:cs typeface="Microsoft JhengHei"/>
              </a:rPr>
              <a:t>海尔商流本部人力资源部</a:t>
            </a:r>
            <a:endParaRPr sz="1200">
              <a:latin typeface="Microsoft JhengHei"/>
              <a:cs typeface="Microsoft JhengHei"/>
            </a:endParaRPr>
          </a:p>
        </p:txBody>
      </p:sp>
      <p:sp>
        <p:nvSpPr>
          <p:cNvPr id="17" name="object 17"/>
          <p:cNvSpPr txBox="1"/>
          <p:nvPr/>
        </p:nvSpPr>
        <p:spPr>
          <a:xfrm>
            <a:off x="5756275" y="2505075"/>
            <a:ext cx="2968625" cy="440055"/>
          </a:xfrm>
          <a:prstGeom prst="rect">
            <a:avLst/>
          </a:prstGeom>
          <a:solidFill>
            <a:srgbClr val="AAAAAA"/>
          </a:solidFill>
        </p:spPr>
        <p:txBody>
          <a:bodyPr vert="horz" wrap="square" lIns="0" tIns="0" rIns="0" bIns="0" rtlCol="0">
            <a:spAutoFit/>
          </a:bodyPr>
          <a:lstStyle/>
          <a:p>
            <a:pPr>
              <a:lnSpc>
                <a:spcPct val="100000"/>
              </a:lnSpc>
            </a:pPr>
            <a:endParaRPr sz="950">
              <a:latin typeface="Times New Roman"/>
              <a:cs typeface="Times New Roman"/>
            </a:endParaRPr>
          </a:p>
          <a:p>
            <a:pPr marL="948690">
              <a:lnSpc>
                <a:spcPct val="100000"/>
              </a:lnSpc>
            </a:pPr>
            <a:r>
              <a:rPr sz="1200" b="1" spc="-10">
                <a:latin typeface="Microsoft JhengHei"/>
                <a:cs typeface="Microsoft JhengHei"/>
              </a:rPr>
              <a:t>工贸公司人事部</a:t>
            </a:r>
            <a:endParaRPr sz="1200">
              <a:latin typeface="Microsoft JhengHei"/>
              <a:cs typeface="Microsoft JhengHei"/>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594225" y="6853254"/>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18</a:t>
            </a:r>
            <a:endParaRPr sz="900">
              <a:latin typeface="Arial"/>
              <a:cs typeface="Arial"/>
            </a:endParaRPr>
          </a:p>
        </p:txBody>
      </p:sp>
      <p:sp>
        <p:nvSpPr>
          <p:cNvPr id="3" name="object 3"/>
          <p:cNvSpPr/>
          <p:nvPr/>
        </p:nvSpPr>
        <p:spPr>
          <a:xfrm>
            <a:off x="0" y="752475"/>
            <a:ext cx="9334500" cy="19050"/>
          </a:xfrm>
          <a:custGeom>
            <a:rect l="l" t="t" r="r" b="b"/>
            <a:pathLst>
              <a:path w="9334500" h="19050">
                <a:moveTo>
                  <a:pt x="0" y="0"/>
                </a:moveTo>
                <a:lnTo>
                  <a:pt x="9334500" y="0"/>
                </a:lnTo>
                <a:lnTo>
                  <a:pt x="9334500" y="19050"/>
                </a:lnTo>
                <a:lnTo>
                  <a:pt x="0" y="19050"/>
                </a:lnTo>
                <a:lnTo>
                  <a:pt x="0" y="0"/>
                </a:lnTo>
                <a:close/>
              </a:path>
            </a:pathLst>
          </a:custGeom>
          <a:solidFill>
            <a:srgbClr val="000000"/>
          </a:solidFill>
        </p:spPr>
        <p:txBody>
          <a:bodyPr wrap="square" lIns="0" tIns="0" rIns="0" bIns="0" rtlCol="0"/>
          <a:lstStyle/>
          <a:p/>
        </p:txBody>
      </p:sp>
      <p:pic>
        <p:nvPicPr>
          <p:cNvPr id="4" name="object 4"/>
          <p:cNvPicPr/>
          <p:nvPr/>
        </p:nvPicPr>
        <p:blipFill>
          <a:blip r:embed="rId2"/>
          <a:stretch>
            <a:fillRect/>
          </a:stretch>
        </p:blipFill>
        <p:spPr>
          <a:xfrm>
            <a:off x="6950075" y="271462"/>
            <a:ext cx="755650" cy="412750"/>
          </a:xfrm>
          <a:prstGeom prst="rect">
            <a:avLst/>
          </a:prstGeom>
        </p:spPr>
      </p:pic>
      <p:pic>
        <p:nvPicPr>
          <p:cNvPr id="5" name="object 5"/>
          <p:cNvPicPr/>
          <p:nvPr/>
        </p:nvPicPr>
        <p:blipFill>
          <a:blip r:embed="rId3"/>
          <a:stretch>
            <a:fillRect/>
          </a:stretch>
        </p:blipFill>
        <p:spPr>
          <a:xfrm>
            <a:off x="7899400" y="368300"/>
            <a:ext cx="1130300" cy="301625"/>
          </a:xfrm>
          <a:prstGeom prst="rect">
            <a:avLst/>
          </a:prstGeom>
        </p:spPr>
      </p:pic>
      <p:sp>
        <p:nvSpPr>
          <p:cNvPr id="6" name="object 6"/>
          <p:cNvSpPr txBox="1">
            <a:spLocks noGrp="1"/>
          </p:cNvSpPr>
          <p:nvPr>
            <p:ph type="title"/>
          </p:nvPr>
        </p:nvSpPr>
        <p:spPr>
          <a:xfrm>
            <a:off x="623887" y="950157"/>
            <a:ext cx="8342630" cy="452120"/>
          </a:xfrm>
          <a:prstGeom prst="rect">
            <a:avLst/>
          </a:prstGeom>
        </p:spPr>
        <p:txBody>
          <a:bodyPr vert="horz" wrap="square" lIns="0" tIns="12700" rIns="0" bIns="0" rtlCol="0">
            <a:spAutoFit/>
          </a:bodyPr>
          <a:lstStyle/>
          <a:p>
            <a:pPr marL="12700">
              <a:lnSpc>
                <a:spcPct val="100000"/>
              </a:lnSpc>
              <a:spcBef>
                <a:spcPts val="100"/>
              </a:spcBef>
            </a:pPr>
            <a:r>
              <a:rPr/>
              <a:t>通过以市场链为纽带的</a:t>
            </a:r>
            <a:r>
              <a:rPr spc="-10">
                <a:latin typeface="Arial"/>
                <a:cs typeface="Arial"/>
              </a:rPr>
              <a:t>BPR,</a:t>
            </a:r>
            <a:r>
              <a:rPr spc="-5"/>
              <a:t>海尔的市场与营销组织结</a:t>
            </a:r>
          </a:p>
        </p:txBody>
      </p:sp>
      <p:sp>
        <p:nvSpPr>
          <p:cNvPr id="7" name="object 7"/>
          <p:cNvSpPr txBox="1"/>
          <p:nvPr/>
        </p:nvSpPr>
        <p:spPr>
          <a:xfrm>
            <a:off x="623887" y="1217567"/>
            <a:ext cx="7848600" cy="706120"/>
          </a:xfrm>
          <a:prstGeom prst="rect">
            <a:avLst/>
          </a:prstGeom>
        </p:spPr>
        <p:txBody>
          <a:bodyPr vert="horz" wrap="square" lIns="0" tIns="185420" rIns="0" bIns="0" rtlCol="0">
            <a:spAutoFit/>
          </a:bodyPr>
          <a:lstStyle/>
          <a:p>
            <a:pPr marL="12700" marR="5080">
              <a:lnSpc>
                <a:spcPct val="59500"/>
              </a:lnSpc>
              <a:spcBef>
                <a:spcPts val="1460"/>
              </a:spcBef>
            </a:pPr>
            <a:r>
              <a:rPr sz="2800" b="1" spc="-5">
                <a:latin typeface="Microsoft JhengHei"/>
                <a:cs typeface="Microsoft JhengHei"/>
              </a:rPr>
              <a:t>结构基本实现从直线职能制到扁平化、以流程为导</a:t>
            </a:r>
            <a:r>
              <a:rPr sz="2800" b="1" spc="-10">
                <a:latin typeface="Microsoft JhengHei"/>
                <a:cs typeface="Microsoft JhengHei"/>
              </a:rPr>
              <a:t>向的组织结构</a:t>
            </a:r>
            <a:endParaRPr sz="2800">
              <a:latin typeface="Microsoft JhengHei"/>
              <a:cs typeface="Microsoft JhengHei"/>
            </a:endParaRPr>
          </a:p>
        </p:txBody>
      </p:sp>
      <p:sp>
        <p:nvSpPr>
          <p:cNvPr id="8" name="object 8"/>
          <p:cNvSpPr/>
          <p:nvPr/>
        </p:nvSpPr>
        <p:spPr>
          <a:xfrm>
            <a:off x="1206500" y="3302000"/>
            <a:ext cx="3543300" cy="3112135"/>
          </a:xfrm>
          <a:custGeom>
            <a:rect l="l" t="t" r="r" b="b"/>
            <a:pathLst>
              <a:path w="3543300" h="3112135">
                <a:moveTo>
                  <a:pt x="3543300" y="3073412"/>
                </a:moveTo>
                <a:lnTo>
                  <a:pt x="3530587" y="3067050"/>
                </a:lnTo>
                <a:lnTo>
                  <a:pt x="3467100" y="3035312"/>
                </a:lnTo>
                <a:lnTo>
                  <a:pt x="3467100" y="3067050"/>
                </a:lnTo>
                <a:lnTo>
                  <a:pt x="44450" y="3067050"/>
                </a:lnTo>
                <a:lnTo>
                  <a:pt x="44450" y="76200"/>
                </a:lnTo>
                <a:lnTo>
                  <a:pt x="76200" y="76200"/>
                </a:lnTo>
                <a:lnTo>
                  <a:pt x="38100" y="0"/>
                </a:lnTo>
                <a:lnTo>
                  <a:pt x="20955" y="34290"/>
                </a:lnTo>
                <a:lnTo>
                  <a:pt x="0" y="76200"/>
                </a:lnTo>
                <a:lnTo>
                  <a:pt x="31750" y="76200"/>
                </a:lnTo>
                <a:lnTo>
                  <a:pt x="31750" y="3073400"/>
                </a:lnTo>
                <a:lnTo>
                  <a:pt x="38100" y="3073400"/>
                </a:lnTo>
                <a:lnTo>
                  <a:pt x="38100" y="3079762"/>
                </a:lnTo>
                <a:lnTo>
                  <a:pt x="3467100" y="3079762"/>
                </a:lnTo>
                <a:lnTo>
                  <a:pt x="3467100" y="3111512"/>
                </a:lnTo>
                <a:lnTo>
                  <a:pt x="3530600" y="3079762"/>
                </a:lnTo>
                <a:lnTo>
                  <a:pt x="3543300" y="3073412"/>
                </a:lnTo>
                <a:close/>
              </a:path>
            </a:pathLst>
          </a:custGeom>
          <a:solidFill>
            <a:srgbClr val="000000"/>
          </a:solidFill>
        </p:spPr>
        <p:txBody>
          <a:bodyPr wrap="square" lIns="0" tIns="0" rIns="0" bIns="0" rtlCol="0"/>
          <a:lstStyle/>
          <a:p/>
        </p:txBody>
      </p:sp>
      <p:sp>
        <p:nvSpPr>
          <p:cNvPr id="9" name="object 9"/>
          <p:cNvSpPr txBox="1"/>
          <p:nvPr/>
        </p:nvSpPr>
        <p:spPr>
          <a:xfrm>
            <a:off x="660400" y="3420268"/>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流程导向</a:t>
            </a:r>
            <a:endParaRPr sz="1000">
              <a:latin typeface="宋体"/>
              <a:cs typeface="宋体"/>
            </a:endParaRPr>
          </a:p>
        </p:txBody>
      </p:sp>
      <p:sp>
        <p:nvSpPr>
          <p:cNvPr id="10" name="object 10"/>
          <p:cNvSpPr txBox="1"/>
          <p:nvPr/>
        </p:nvSpPr>
        <p:spPr>
          <a:xfrm>
            <a:off x="1438275" y="6409992"/>
            <a:ext cx="755650"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Arial"/>
                <a:cs typeface="Arial"/>
              </a:rPr>
              <a:t>1999</a:t>
            </a:r>
            <a:r>
              <a:rPr sz="1000">
                <a:latin typeface="宋体"/>
                <a:cs typeface="宋体"/>
              </a:rPr>
              <a:t>年</a:t>
            </a:r>
            <a:r>
              <a:rPr sz="1000" spc="-10">
                <a:latin typeface="Arial"/>
                <a:cs typeface="Arial"/>
              </a:rPr>
              <a:t>9</a:t>
            </a:r>
            <a:r>
              <a:rPr sz="1000" spc="-25">
                <a:latin typeface="宋体"/>
                <a:cs typeface="宋体"/>
              </a:rPr>
              <a:t>月前</a:t>
            </a:r>
            <a:endParaRPr sz="1000">
              <a:latin typeface="宋体"/>
              <a:cs typeface="宋体"/>
            </a:endParaRPr>
          </a:p>
        </p:txBody>
      </p:sp>
      <p:sp>
        <p:nvSpPr>
          <p:cNvPr id="11" name="object 11"/>
          <p:cNvSpPr txBox="1"/>
          <p:nvPr/>
        </p:nvSpPr>
        <p:spPr>
          <a:xfrm>
            <a:off x="3848100" y="6409992"/>
            <a:ext cx="685800"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Arial"/>
                <a:cs typeface="Arial"/>
              </a:rPr>
              <a:t>2003</a:t>
            </a:r>
            <a:r>
              <a:rPr sz="1000" spc="-20">
                <a:latin typeface="宋体"/>
                <a:cs typeface="宋体"/>
              </a:rPr>
              <a:t>年以后</a:t>
            </a:r>
            <a:endParaRPr sz="1000">
              <a:latin typeface="宋体"/>
              <a:cs typeface="宋体"/>
            </a:endParaRPr>
          </a:p>
        </p:txBody>
      </p:sp>
      <p:sp>
        <p:nvSpPr>
          <p:cNvPr id="12" name="object 12"/>
          <p:cNvSpPr txBox="1"/>
          <p:nvPr/>
        </p:nvSpPr>
        <p:spPr>
          <a:xfrm>
            <a:off x="2628106" y="6409992"/>
            <a:ext cx="770890"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Arial"/>
                <a:cs typeface="Arial"/>
              </a:rPr>
              <a:t>1999/9~2002</a:t>
            </a:r>
            <a:endParaRPr sz="1000">
              <a:latin typeface="Arial"/>
              <a:cs typeface="Arial"/>
            </a:endParaRPr>
          </a:p>
        </p:txBody>
      </p:sp>
      <p:grpSp>
        <p:nvGrpSpPr>
          <p:cNvPr id="13" name="object 13"/>
          <p:cNvGrpSpPr/>
          <p:nvPr/>
        </p:nvGrpSpPr>
        <p:grpSpPr>
          <a:xfrm>
            <a:off x="1347787" y="5546724"/>
            <a:ext cx="987425" cy="601980"/>
            <a:chOff x="1347787" y="5546724"/>
            <a:chExt cx="987425" cy="601980"/>
          </a:xfrm>
        </p:grpSpPr>
        <p:sp>
          <p:nvSpPr>
            <p:cNvPr id="14" name="object 14"/>
            <p:cNvSpPr/>
            <p:nvPr/>
          </p:nvSpPr>
          <p:spPr>
            <a:xfrm>
              <a:off x="1350962" y="5549899"/>
              <a:ext cx="981075" cy="595630"/>
            </a:xfrm>
            <a:custGeom>
              <a:rect l="l" t="t" r="r" b="b"/>
              <a:pathLst>
                <a:path w="981075" h="595629">
                  <a:moveTo>
                    <a:pt x="981075" y="297657"/>
                  </a:moveTo>
                  <a:lnTo>
                    <a:pt x="0" y="297657"/>
                  </a:lnTo>
                  <a:lnTo>
                    <a:pt x="3300" y="262943"/>
                  </a:lnTo>
                  <a:lnTo>
                    <a:pt x="28598" y="197269"/>
                  </a:lnTo>
                  <a:lnTo>
                    <a:pt x="76371" y="138086"/>
                  </a:lnTo>
                  <a:lnTo>
                    <a:pt x="107766" y="111487"/>
                  </a:lnTo>
                  <a:lnTo>
                    <a:pt x="143676" y="87181"/>
                  </a:lnTo>
                  <a:lnTo>
                    <a:pt x="183733" y="65391"/>
                  </a:lnTo>
                  <a:lnTo>
                    <a:pt x="227568" y="46341"/>
                  </a:lnTo>
                  <a:lnTo>
                    <a:pt x="274814" y="30254"/>
                  </a:lnTo>
                  <a:lnTo>
                    <a:pt x="325102" y="17352"/>
                  </a:lnTo>
                  <a:lnTo>
                    <a:pt x="378066" y="7861"/>
                  </a:lnTo>
                  <a:lnTo>
                    <a:pt x="433343" y="2002"/>
                  </a:lnTo>
                  <a:lnTo>
                    <a:pt x="490537" y="0"/>
                  </a:lnTo>
                  <a:lnTo>
                    <a:pt x="547748" y="2003"/>
                  </a:lnTo>
                  <a:lnTo>
                    <a:pt x="603015" y="7861"/>
                  </a:lnTo>
                  <a:lnTo>
                    <a:pt x="655977" y="17353"/>
                  </a:lnTo>
                  <a:lnTo>
                    <a:pt x="706265" y="30254"/>
                  </a:lnTo>
                  <a:lnTo>
                    <a:pt x="753510" y="46342"/>
                  </a:lnTo>
                  <a:lnTo>
                    <a:pt x="797344" y="65392"/>
                  </a:lnTo>
                  <a:lnTo>
                    <a:pt x="837400" y="87182"/>
                  </a:lnTo>
                  <a:lnTo>
                    <a:pt x="873310" y="111488"/>
                  </a:lnTo>
                  <a:lnTo>
                    <a:pt x="904704" y="138086"/>
                  </a:lnTo>
                  <a:lnTo>
                    <a:pt x="931216" y="166755"/>
                  </a:lnTo>
                  <a:lnTo>
                    <a:pt x="968119" y="229407"/>
                  </a:lnTo>
                  <a:lnTo>
                    <a:pt x="977774" y="262943"/>
                  </a:lnTo>
                  <a:lnTo>
                    <a:pt x="981075" y="297657"/>
                  </a:lnTo>
                  <a:close/>
                </a:path>
                <a:path w="981075" h="595629">
                  <a:moveTo>
                    <a:pt x="490537" y="595312"/>
                  </a:moveTo>
                  <a:lnTo>
                    <a:pt x="433330" y="593309"/>
                  </a:lnTo>
                  <a:lnTo>
                    <a:pt x="378062" y="587450"/>
                  </a:lnTo>
                  <a:lnTo>
                    <a:pt x="325099" y="577959"/>
                  </a:lnTo>
                  <a:lnTo>
                    <a:pt x="274811" y="565058"/>
                  </a:lnTo>
                  <a:lnTo>
                    <a:pt x="227566" y="548970"/>
                  </a:lnTo>
                  <a:lnTo>
                    <a:pt x="183731" y="529920"/>
                  </a:lnTo>
                  <a:lnTo>
                    <a:pt x="143675" y="508130"/>
                  </a:lnTo>
                  <a:lnTo>
                    <a:pt x="107765" y="483825"/>
                  </a:lnTo>
                  <a:lnTo>
                    <a:pt x="76370" y="457226"/>
                  </a:lnTo>
                  <a:lnTo>
                    <a:pt x="49858" y="428557"/>
                  </a:lnTo>
                  <a:lnTo>
                    <a:pt x="12955" y="365906"/>
                  </a:lnTo>
                  <a:lnTo>
                    <a:pt x="0" y="297655"/>
                  </a:lnTo>
                  <a:lnTo>
                    <a:pt x="981075" y="297657"/>
                  </a:lnTo>
                  <a:lnTo>
                    <a:pt x="968119" y="365906"/>
                  </a:lnTo>
                  <a:lnTo>
                    <a:pt x="931216" y="428557"/>
                  </a:lnTo>
                  <a:lnTo>
                    <a:pt x="904704" y="457226"/>
                  </a:lnTo>
                  <a:lnTo>
                    <a:pt x="873309" y="483825"/>
                  </a:lnTo>
                  <a:lnTo>
                    <a:pt x="837400" y="508131"/>
                  </a:lnTo>
                  <a:lnTo>
                    <a:pt x="797343" y="529920"/>
                  </a:lnTo>
                  <a:lnTo>
                    <a:pt x="753508" y="548971"/>
                  </a:lnTo>
                  <a:lnTo>
                    <a:pt x="706263" y="565058"/>
                  </a:lnTo>
                  <a:lnTo>
                    <a:pt x="655975" y="577959"/>
                  </a:lnTo>
                  <a:lnTo>
                    <a:pt x="603013" y="587451"/>
                  </a:lnTo>
                  <a:lnTo>
                    <a:pt x="547744" y="593309"/>
                  </a:lnTo>
                  <a:lnTo>
                    <a:pt x="490537" y="595312"/>
                  </a:lnTo>
                  <a:close/>
                </a:path>
              </a:pathLst>
            </a:custGeom>
            <a:solidFill>
              <a:srgbClr val="DDDDDD"/>
            </a:solidFill>
          </p:spPr>
          <p:txBody>
            <a:bodyPr wrap="square" lIns="0" tIns="0" rIns="0" bIns="0" rtlCol="0"/>
            <a:lstStyle/>
            <a:p/>
          </p:txBody>
        </p:sp>
        <p:sp>
          <p:nvSpPr>
            <p:cNvPr id="15" name="object 15"/>
            <p:cNvSpPr/>
            <p:nvPr/>
          </p:nvSpPr>
          <p:spPr>
            <a:xfrm>
              <a:off x="1350962" y="5549899"/>
              <a:ext cx="981075" cy="595630"/>
            </a:xfrm>
            <a:custGeom>
              <a:rect l="l" t="t" r="r" b="b"/>
              <a:pathLst>
                <a:path w="981075" h="595629">
                  <a:moveTo>
                    <a:pt x="0" y="297657"/>
                  </a:moveTo>
                  <a:lnTo>
                    <a:pt x="12955" y="229407"/>
                  </a:lnTo>
                  <a:lnTo>
                    <a:pt x="49859" y="166755"/>
                  </a:lnTo>
                  <a:lnTo>
                    <a:pt x="76371" y="138086"/>
                  </a:lnTo>
                  <a:lnTo>
                    <a:pt x="107765" y="111488"/>
                  </a:lnTo>
                  <a:lnTo>
                    <a:pt x="143675" y="87182"/>
                  </a:lnTo>
                  <a:lnTo>
                    <a:pt x="183731" y="65392"/>
                  </a:lnTo>
                  <a:lnTo>
                    <a:pt x="227566" y="46342"/>
                  </a:lnTo>
                  <a:lnTo>
                    <a:pt x="274811" y="30254"/>
                  </a:lnTo>
                  <a:lnTo>
                    <a:pt x="325099" y="17353"/>
                  </a:lnTo>
                  <a:lnTo>
                    <a:pt x="378061" y="7861"/>
                  </a:lnTo>
                  <a:lnTo>
                    <a:pt x="433330" y="2003"/>
                  </a:lnTo>
                  <a:lnTo>
                    <a:pt x="490537" y="0"/>
                  </a:lnTo>
                  <a:lnTo>
                    <a:pt x="547744" y="2002"/>
                  </a:lnTo>
                  <a:lnTo>
                    <a:pt x="603012" y="7861"/>
                  </a:lnTo>
                  <a:lnTo>
                    <a:pt x="655975" y="17352"/>
                  </a:lnTo>
                  <a:lnTo>
                    <a:pt x="706263" y="30254"/>
                  </a:lnTo>
                  <a:lnTo>
                    <a:pt x="753508" y="46341"/>
                  </a:lnTo>
                  <a:lnTo>
                    <a:pt x="797343" y="65391"/>
                  </a:lnTo>
                  <a:lnTo>
                    <a:pt x="837399" y="87181"/>
                  </a:lnTo>
                  <a:lnTo>
                    <a:pt x="873309" y="111487"/>
                  </a:lnTo>
                  <a:lnTo>
                    <a:pt x="904704" y="138086"/>
                  </a:lnTo>
                  <a:lnTo>
                    <a:pt x="931216" y="166754"/>
                  </a:lnTo>
                  <a:lnTo>
                    <a:pt x="968119" y="229406"/>
                  </a:lnTo>
                  <a:lnTo>
                    <a:pt x="981075" y="297656"/>
                  </a:lnTo>
                  <a:lnTo>
                    <a:pt x="977774" y="332369"/>
                  </a:lnTo>
                  <a:lnTo>
                    <a:pt x="968119" y="365906"/>
                  </a:lnTo>
                  <a:lnTo>
                    <a:pt x="931216" y="428557"/>
                  </a:lnTo>
                  <a:lnTo>
                    <a:pt x="904704" y="457226"/>
                  </a:lnTo>
                  <a:lnTo>
                    <a:pt x="873309" y="483825"/>
                  </a:lnTo>
                  <a:lnTo>
                    <a:pt x="837400" y="508131"/>
                  </a:lnTo>
                  <a:lnTo>
                    <a:pt x="797343" y="529920"/>
                  </a:lnTo>
                  <a:lnTo>
                    <a:pt x="753508" y="548971"/>
                  </a:lnTo>
                  <a:lnTo>
                    <a:pt x="706263" y="565058"/>
                  </a:lnTo>
                  <a:lnTo>
                    <a:pt x="655975" y="577959"/>
                  </a:lnTo>
                  <a:lnTo>
                    <a:pt x="603013" y="587451"/>
                  </a:lnTo>
                  <a:lnTo>
                    <a:pt x="547744" y="593309"/>
                  </a:lnTo>
                  <a:lnTo>
                    <a:pt x="490537" y="595312"/>
                  </a:lnTo>
                  <a:lnTo>
                    <a:pt x="433330" y="593309"/>
                  </a:lnTo>
                  <a:lnTo>
                    <a:pt x="378062" y="587450"/>
                  </a:lnTo>
                  <a:lnTo>
                    <a:pt x="325099" y="577959"/>
                  </a:lnTo>
                  <a:lnTo>
                    <a:pt x="274811" y="565058"/>
                  </a:lnTo>
                  <a:lnTo>
                    <a:pt x="227566" y="548970"/>
                  </a:lnTo>
                  <a:lnTo>
                    <a:pt x="183731" y="529920"/>
                  </a:lnTo>
                  <a:lnTo>
                    <a:pt x="143675" y="508130"/>
                  </a:lnTo>
                  <a:lnTo>
                    <a:pt x="107765" y="483825"/>
                  </a:lnTo>
                  <a:lnTo>
                    <a:pt x="76370" y="457226"/>
                  </a:lnTo>
                  <a:lnTo>
                    <a:pt x="49858" y="428557"/>
                  </a:lnTo>
                  <a:lnTo>
                    <a:pt x="12955" y="365906"/>
                  </a:lnTo>
                  <a:lnTo>
                    <a:pt x="0" y="297656"/>
                  </a:lnTo>
                  <a:close/>
                </a:path>
              </a:pathLst>
            </a:custGeom>
            <a:ln w="6350">
              <a:solidFill>
                <a:srgbClr val="000000"/>
              </a:solidFill>
            </a:ln>
          </p:spPr>
          <p:txBody>
            <a:bodyPr wrap="square" lIns="0" tIns="0" rIns="0" bIns="0" rtlCol="0"/>
            <a:lstStyle/>
            <a:p/>
          </p:txBody>
        </p:sp>
      </p:grpSp>
      <p:sp>
        <p:nvSpPr>
          <p:cNvPr id="16" name="object 16"/>
          <p:cNvSpPr txBox="1"/>
          <p:nvPr/>
        </p:nvSpPr>
        <p:spPr>
          <a:xfrm>
            <a:off x="685800" y="5686425"/>
            <a:ext cx="1485900" cy="617220"/>
          </a:xfrm>
          <a:prstGeom prst="rect">
            <a:avLst/>
          </a:prstGeom>
        </p:spPr>
        <p:txBody>
          <a:bodyPr vert="horz" wrap="square" lIns="0" tIns="12700" rIns="0" bIns="0" rtlCol="0">
            <a:spAutoFit/>
          </a:bodyPr>
          <a:lstStyle/>
          <a:p>
            <a:pPr marL="901700" marR="5080" indent="-63500">
              <a:lnSpc>
                <a:spcPct val="100000"/>
              </a:lnSpc>
              <a:spcBef>
                <a:spcPts val="100"/>
              </a:spcBef>
            </a:pPr>
            <a:r>
              <a:rPr sz="1000" spc="-10">
                <a:latin typeface="宋体"/>
                <a:cs typeface="宋体"/>
              </a:rPr>
              <a:t>直线职能型</a:t>
            </a:r>
            <a:r>
              <a:rPr sz="1000" spc="-15">
                <a:latin typeface="宋体"/>
                <a:cs typeface="宋体"/>
              </a:rPr>
              <a:t>组织结构</a:t>
            </a:r>
            <a:endParaRPr sz="1000">
              <a:latin typeface="宋体"/>
              <a:cs typeface="宋体"/>
            </a:endParaRPr>
          </a:p>
          <a:p>
            <a:pPr>
              <a:lnSpc>
                <a:spcPct val="100000"/>
              </a:lnSpc>
              <a:spcBef>
                <a:spcPts val="30"/>
              </a:spcBef>
            </a:pPr>
            <a:endParaRPr sz="800">
              <a:latin typeface="宋体"/>
              <a:cs typeface="宋体"/>
            </a:endParaRPr>
          </a:p>
          <a:p>
            <a:pPr marL="12700">
              <a:lnSpc>
                <a:spcPct val="100000"/>
              </a:lnSpc>
            </a:pPr>
            <a:r>
              <a:rPr sz="1000" spc="-15">
                <a:latin typeface="宋体"/>
                <a:cs typeface="宋体"/>
              </a:rPr>
              <a:t>职能导向</a:t>
            </a:r>
            <a:endParaRPr sz="1000">
              <a:latin typeface="宋体"/>
              <a:cs typeface="宋体"/>
            </a:endParaRPr>
          </a:p>
        </p:txBody>
      </p:sp>
      <p:grpSp>
        <p:nvGrpSpPr>
          <p:cNvPr id="17" name="object 17"/>
          <p:cNvGrpSpPr/>
          <p:nvPr/>
        </p:nvGrpSpPr>
        <p:grpSpPr>
          <a:xfrm>
            <a:off x="2541586" y="4518024"/>
            <a:ext cx="987425" cy="601980"/>
            <a:chOff x="2541586" y="4518024"/>
            <a:chExt cx="987425" cy="601980"/>
          </a:xfrm>
        </p:grpSpPr>
        <p:sp>
          <p:nvSpPr>
            <p:cNvPr id="18" name="object 18"/>
            <p:cNvSpPr/>
            <p:nvPr/>
          </p:nvSpPr>
          <p:spPr>
            <a:xfrm>
              <a:off x="2544761" y="4521199"/>
              <a:ext cx="981075" cy="595630"/>
            </a:xfrm>
            <a:custGeom>
              <a:rect l="l" t="t" r="r" b="b"/>
              <a:pathLst>
                <a:path w="981075" h="595629">
                  <a:moveTo>
                    <a:pt x="981075" y="297657"/>
                  </a:moveTo>
                  <a:lnTo>
                    <a:pt x="0" y="297657"/>
                  </a:lnTo>
                  <a:lnTo>
                    <a:pt x="3301" y="262943"/>
                  </a:lnTo>
                  <a:lnTo>
                    <a:pt x="28598" y="197269"/>
                  </a:lnTo>
                  <a:lnTo>
                    <a:pt x="76372" y="138086"/>
                  </a:lnTo>
                  <a:lnTo>
                    <a:pt x="107767" y="111487"/>
                  </a:lnTo>
                  <a:lnTo>
                    <a:pt x="143676" y="87181"/>
                  </a:lnTo>
                  <a:lnTo>
                    <a:pt x="183733" y="65391"/>
                  </a:lnTo>
                  <a:lnTo>
                    <a:pt x="227568" y="46341"/>
                  </a:lnTo>
                  <a:lnTo>
                    <a:pt x="274814" y="30254"/>
                  </a:lnTo>
                  <a:lnTo>
                    <a:pt x="325103" y="17352"/>
                  </a:lnTo>
                  <a:lnTo>
                    <a:pt x="378067" y="7861"/>
                  </a:lnTo>
                  <a:lnTo>
                    <a:pt x="433344" y="2002"/>
                  </a:lnTo>
                  <a:lnTo>
                    <a:pt x="490537" y="0"/>
                  </a:lnTo>
                  <a:lnTo>
                    <a:pt x="547748" y="2003"/>
                  </a:lnTo>
                  <a:lnTo>
                    <a:pt x="603016" y="7861"/>
                  </a:lnTo>
                  <a:lnTo>
                    <a:pt x="655977" y="17353"/>
                  </a:lnTo>
                  <a:lnTo>
                    <a:pt x="706265" y="30254"/>
                  </a:lnTo>
                  <a:lnTo>
                    <a:pt x="753510" y="46342"/>
                  </a:lnTo>
                  <a:lnTo>
                    <a:pt x="797344" y="65392"/>
                  </a:lnTo>
                  <a:lnTo>
                    <a:pt x="837400" y="87182"/>
                  </a:lnTo>
                  <a:lnTo>
                    <a:pt x="873310" y="111488"/>
                  </a:lnTo>
                  <a:lnTo>
                    <a:pt x="904704" y="138086"/>
                  </a:lnTo>
                  <a:lnTo>
                    <a:pt x="931216" y="166755"/>
                  </a:lnTo>
                  <a:lnTo>
                    <a:pt x="968119" y="229407"/>
                  </a:lnTo>
                  <a:lnTo>
                    <a:pt x="977774" y="262943"/>
                  </a:lnTo>
                  <a:lnTo>
                    <a:pt x="981075" y="297657"/>
                  </a:lnTo>
                  <a:close/>
                </a:path>
                <a:path w="981075" h="595629">
                  <a:moveTo>
                    <a:pt x="490537" y="595312"/>
                  </a:moveTo>
                  <a:lnTo>
                    <a:pt x="433330" y="593309"/>
                  </a:lnTo>
                  <a:lnTo>
                    <a:pt x="378062" y="587450"/>
                  </a:lnTo>
                  <a:lnTo>
                    <a:pt x="325099" y="577959"/>
                  </a:lnTo>
                  <a:lnTo>
                    <a:pt x="274811" y="565058"/>
                  </a:lnTo>
                  <a:lnTo>
                    <a:pt x="227566" y="548970"/>
                  </a:lnTo>
                  <a:lnTo>
                    <a:pt x="183731" y="529920"/>
                  </a:lnTo>
                  <a:lnTo>
                    <a:pt x="143675" y="508130"/>
                  </a:lnTo>
                  <a:lnTo>
                    <a:pt x="107765" y="483825"/>
                  </a:lnTo>
                  <a:lnTo>
                    <a:pt x="76370" y="457226"/>
                  </a:lnTo>
                  <a:lnTo>
                    <a:pt x="49858" y="428557"/>
                  </a:lnTo>
                  <a:lnTo>
                    <a:pt x="12955" y="365906"/>
                  </a:lnTo>
                  <a:lnTo>
                    <a:pt x="0" y="297655"/>
                  </a:lnTo>
                  <a:lnTo>
                    <a:pt x="981075" y="297657"/>
                  </a:lnTo>
                  <a:lnTo>
                    <a:pt x="968119" y="365906"/>
                  </a:lnTo>
                  <a:lnTo>
                    <a:pt x="931216" y="428557"/>
                  </a:lnTo>
                  <a:lnTo>
                    <a:pt x="904704" y="457226"/>
                  </a:lnTo>
                  <a:lnTo>
                    <a:pt x="873309" y="483825"/>
                  </a:lnTo>
                  <a:lnTo>
                    <a:pt x="837400" y="508131"/>
                  </a:lnTo>
                  <a:lnTo>
                    <a:pt x="797343" y="529920"/>
                  </a:lnTo>
                  <a:lnTo>
                    <a:pt x="753509" y="548971"/>
                  </a:lnTo>
                  <a:lnTo>
                    <a:pt x="706263" y="565058"/>
                  </a:lnTo>
                  <a:lnTo>
                    <a:pt x="655975" y="577959"/>
                  </a:lnTo>
                  <a:lnTo>
                    <a:pt x="603013" y="587451"/>
                  </a:lnTo>
                  <a:lnTo>
                    <a:pt x="547744" y="593309"/>
                  </a:lnTo>
                  <a:lnTo>
                    <a:pt x="490537" y="595312"/>
                  </a:lnTo>
                  <a:close/>
                </a:path>
              </a:pathLst>
            </a:custGeom>
            <a:solidFill>
              <a:srgbClr val="DDDDDD"/>
            </a:solidFill>
          </p:spPr>
          <p:txBody>
            <a:bodyPr wrap="square" lIns="0" tIns="0" rIns="0" bIns="0" rtlCol="0"/>
            <a:lstStyle/>
            <a:p/>
          </p:txBody>
        </p:sp>
        <p:sp>
          <p:nvSpPr>
            <p:cNvPr id="19" name="object 19"/>
            <p:cNvSpPr/>
            <p:nvPr/>
          </p:nvSpPr>
          <p:spPr>
            <a:xfrm>
              <a:off x="2544761" y="4521199"/>
              <a:ext cx="981075" cy="595630"/>
            </a:xfrm>
            <a:custGeom>
              <a:rect l="l" t="t" r="r" b="b"/>
              <a:pathLst>
                <a:path w="981075" h="595629">
                  <a:moveTo>
                    <a:pt x="0" y="297657"/>
                  </a:moveTo>
                  <a:lnTo>
                    <a:pt x="12956" y="229407"/>
                  </a:lnTo>
                  <a:lnTo>
                    <a:pt x="49859" y="166755"/>
                  </a:lnTo>
                  <a:lnTo>
                    <a:pt x="76371" y="138086"/>
                  </a:lnTo>
                  <a:lnTo>
                    <a:pt x="107766" y="111488"/>
                  </a:lnTo>
                  <a:lnTo>
                    <a:pt x="143675" y="87182"/>
                  </a:lnTo>
                  <a:lnTo>
                    <a:pt x="183731" y="65392"/>
                  </a:lnTo>
                  <a:lnTo>
                    <a:pt x="227566" y="46342"/>
                  </a:lnTo>
                  <a:lnTo>
                    <a:pt x="274811" y="30254"/>
                  </a:lnTo>
                  <a:lnTo>
                    <a:pt x="325099" y="17353"/>
                  </a:lnTo>
                  <a:lnTo>
                    <a:pt x="378062" y="7861"/>
                  </a:lnTo>
                  <a:lnTo>
                    <a:pt x="433330" y="2003"/>
                  </a:lnTo>
                  <a:lnTo>
                    <a:pt x="490537" y="0"/>
                  </a:lnTo>
                  <a:lnTo>
                    <a:pt x="547744" y="2002"/>
                  </a:lnTo>
                  <a:lnTo>
                    <a:pt x="603013" y="7861"/>
                  </a:lnTo>
                  <a:lnTo>
                    <a:pt x="655975" y="17352"/>
                  </a:lnTo>
                  <a:lnTo>
                    <a:pt x="706263" y="30254"/>
                  </a:lnTo>
                  <a:lnTo>
                    <a:pt x="753508" y="46341"/>
                  </a:lnTo>
                  <a:lnTo>
                    <a:pt x="797343" y="65391"/>
                  </a:lnTo>
                  <a:lnTo>
                    <a:pt x="837399" y="87181"/>
                  </a:lnTo>
                  <a:lnTo>
                    <a:pt x="873309" y="111487"/>
                  </a:lnTo>
                  <a:lnTo>
                    <a:pt x="904704" y="138086"/>
                  </a:lnTo>
                  <a:lnTo>
                    <a:pt x="931216" y="166754"/>
                  </a:lnTo>
                  <a:lnTo>
                    <a:pt x="968119" y="229406"/>
                  </a:lnTo>
                  <a:lnTo>
                    <a:pt x="981075" y="297656"/>
                  </a:lnTo>
                  <a:lnTo>
                    <a:pt x="977774" y="332369"/>
                  </a:lnTo>
                  <a:lnTo>
                    <a:pt x="968119" y="365906"/>
                  </a:lnTo>
                  <a:lnTo>
                    <a:pt x="931216" y="428557"/>
                  </a:lnTo>
                  <a:lnTo>
                    <a:pt x="904704" y="457226"/>
                  </a:lnTo>
                  <a:lnTo>
                    <a:pt x="873309" y="483825"/>
                  </a:lnTo>
                  <a:lnTo>
                    <a:pt x="837400" y="508131"/>
                  </a:lnTo>
                  <a:lnTo>
                    <a:pt x="797343" y="529920"/>
                  </a:lnTo>
                  <a:lnTo>
                    <a:pt x="753509" y="548971"/>
                  </a:lnTo>
                  <a:lnTo>
                    <a:pt x="706263" y="565058"/>
                  </a:lnTo>
                  <a:lnTo>
                    <a:pt x="655975" y="577959"/>
                  </a:lnTo>
                  <a:lnTo>
                    <a:pt x="603013" y="587451"/>
                  </a:lnTo>
                  <a:lnTo>
                    <a:pt x="547744" y="593309"/>
                  </a:lnTo>
                  <a:lnTo>
                    <a:pt x="490537" y="595312"/>
                  </a:lnTo>
                  <a:lnTo>
                    <a:pt x="433330" y="593309"/>
                  </a:lnTo>
                  <a:lnTo>
                    <a:pt x="378062" y="587450"/>
                  </a:lnTo>
                  <a:lnTo>
                    <a:pt x="325099" y="577959"/>
                  </a:lnTo>
                  <a:lnTo>
                    <a:pt x="274811" y="565058"/>
                  </a:lnTo>
                  <a:lnTo>
                    <a:pt x="227566" y="548970"/>
                  </a:lnTo>
                  <a:lnTo>
                    <a:pt x="183731" y="529920"/>
                  </a:lnTo>
                  <a:lnTo>
                    <a:pt x="143675" y="508130"/>
                  </a:lnTo>
                  <a:lnTo>
                    <a:pt x="107765" y="483825"/>
                  </a:lnTo>
                  <a:lnTo>
                    <a:pt x="76370" y="457226"/>
                  </a:lnTo>
                  <a:lnTo>
                    <a:pt x="49858" y="428557"/>
                  </a:lnTo>
                  <a:lnTo>
                    <a:pt x="12955" y="365906"/>
                  </a:lnTo>
                  <a:lnTo>
                    <a:pt x="0" y="297656"/>
                  </a:lnTo>
                  <a:close/>
                </a:path>
              </a:pathLst>
            </a:custGeom>
            <a:ln w="6350">
              <a:solidFill>
                <a:srgbClr val="000000"/>
              </a:solidFill>
            </a:ln>
          </p:spPr>
          <p:txBody>
            <a:bodyPr wrap="square" lIns="0" tIns="0" rIns="0" bIns="0" rtlCol="0"/>
            <a:lstStyle/>
            <a:p/>
          </p:txBody>
        </p:sp>
      </p:grpSp>
      <p:sp>
        <p:nvSpPr>
          <p:cNvPr id="20" name="object 20"/>
          <p:cNvSpPr txBox="1"/>
          <p:nvPr/>
        </p:nvSpPr>
        <p:spPr>
          <a:xfrm>
            <a:off x="2705100" y="4657725"/>
            <a:ext cx="660400" cy="330200"/>
          </a:xfrm>
          <a:prstGeom prst="rect">
            <a:avLst/>
          </a:prstGeom>
        </p:spPr>
        <p:txBody>
          <a:bodyPr vert="horz" wrap="square" lIns="0" tIns="12700" rIns="0" bIns="0" rtlCol="0">
            <a:spAutoFit/>
          </a:bodyPr>
          <a:lstStyle/>
          <a:p>
            <a:pPr marL="76200" marR="5080" indent="-63500">
              <a:lnSpc>
                <a:spcPct val="100000"/>
              </a:lnSpc>
              <a:spcBef>
                <a:spcPts val="100"/>
              </a:spcBef>
            </a:pPr>
            <a:r>
              <a:rPr sz="1000" spc="-10">
                <a:latin typeface="宋体"/>
                <a:cs typeface="宋体"/>
              </a:rPr>
              <a:t>流程导向的</a:t>
            </a:r>
            <a:r>
              <a:rPr sz="1000" spc="-15">
                <a:latin typeface="宋体"/>
                <a:cs typeface="宋体"/>
              </a:rPr>
              <a:t>矩阵结构</a:t>
            </a:r>
            <a:endParaRPr sz="1000">
              <a:latin typeface="宋体"/>
              <a:cs typeface="宋体"/>
            </a:endParaRPr>
          </a:p>
        </p:txBody>
      </p:sp>
      <p:grpSp>
        <p:nvGrpSpPr>
          <p:cNvPr id="21" name="object 21"/>
          <p:cNvGrpSpPr/>
          <p:nvPr/>
        </p:nvGrpSpPr>
        <p:grpSpPr>
          <a:xfrm>
            <a:off x="3783011" y="3625849"/>
            <a:ext cx="993775" cy="608330"/>
            <a:chOff x="3783011" y="3625849"/>
            <a:chExt cx="993775" cy="608330"/>
          </a:xfrm>
        </p:grpSpPr>
        <p:sp>
          <p:nvSpPr>
            <p:cNvPr id="22" name="object 22"/>
            <p:cNvSpPr/>
            <p:nvPr/>
          </p:nvSpPr>
          <p:spPr>
            <a:xfrm>
              <a:off x="3789361" y="3632199"/>
              <a:ext cx="981075" cy="595630"/>
            </a:xfrm>
            <a:custGeom>
              <a:rect l="l" t="t" r="r" b="b"/>
              <a:pathLst>
                <a:path w="981075" h="595629">
                  <a:moveTo>
                    <a:pt x="981075" y="297657"/>
                  </a:moveTo>
                  <a:lnTo>
                    <a:pt x="0" y="297657"/>
                  </a:lnTo>
                  <a:lnTo>
                    <a:pt x="3301" y="262943"/>
                  </a:lnTo>
                  <a:lnTo>
                    <a:pt x="28598" y="197269"/>
                  </a:lnTo>
                  <a:lnTo>
                    <a:pt x="76372" y="138086"/>
                  </a:lnTo>
                  <a:lnTo>
                    <a:pt x="107767" y="111487"/>
                  </a:lnTo>
                  <a:lnTo>
                    <a:pt x="143677" y="87181"/>
                  </a:lnTo>
                  <a:lnTo>
                    <a:pt x="183733" y="65391"/>
                  </a:lnTo>
                  <a:lnTo>
                    <a:pt x="227568" y="46341"/>
                  </a:lnTo>
                  <a:lnTo>
                    <a:pt x="274814" y="30254"/>
                  </a:lnTo>
                  <a:lnTo>
                    <a:pt x="325103" y="17352"/>
                  </a:lnTo>
                  <a:lnTo>
                    <a:pt x="378067" y="7861"/>
                  </a:lnTo>
                  <a:lnTo>
                    <a:pt x="433344" y="2002"/>
                  </a:lnTo>
                  <a:lnTo>
                    <a:pt x="490537" y="0"/>
                  </a:lnTo>
                  <a:lnTo>
                    <a:pt x="547748" y="2003"/>
                  </a:lnTo>
                  <a:lnTo>
                    <a:pt x="603016" y="7861"/>
                  </a:lnTo>
                  <a:lnTo>
                    <a:pt x="655977" y="17353"/>
                  </a:lnTo>
                  <a:lnTo>
                    <a:pt x="706265" y="30254"/>
                  </a:lnTo>
                  <a:lnTo>
                    <a:pt x="753510" y="46342"/>
                  </a:lnTo>
                  <a:lnTo>
                    <a:pt x="797345" y="65392"/>
                  </a:lnTo>
                  <a:lnTo>
                    <a:pt x="837401" y="87182"/>
                  </a:lnTo>
                  <a:lnTo>
                    <a:pt x="873310" y="111488"/>
                  </a:lnTo>
                  <a:lnTo>
                    <a:pt x="904705" y="138086"/>
                  </a:lnTo>
                  <a:lnTo>
                    <a:pt x="931216" y="166755"/>
                  </a:lnTo>
                  <a:lnTo>
                    <a:pt x="968120" y="229407"/>
                  </a:lnTo>
                  <a:lnTo>
                    <a:pt x="977775" y="262943"/>
                  </a:lnTo>
                  <a:lnTo>
                    <a:pt x="981075" y="297657"/>
                  </a:lnTo>
                  <a:close/>
                </a:path>
                <a:path w="981075" h="595629">
                  <a:moveTo>
                    <a:pt x="490537" y="595312"/>
                  </a:moveTo>
                  <a:lnTo>
                    <a:pt x="433330" y="593309"/>
                  </a:lnTo>
                  <a:lnTo>
                    <a:pt x="378062" y="587450"/>
                  </a:lnTo>
                  <a:lnTo>
                    <a:pt x="325099" y="577959"/>
                  </a:lnTo>
                  <a:lnTo>
                    <a:pt x="274811" y="565058"/>
                  </a:lnTo>
                  <a:lnTo>
                    <a:pt x="227566" y="548970"/>
                  </a:lnTo>
                  <a:lnTo>
                    <a:pt x="183731" y="529920"/>
                  </a:lnTo>
                  <a:lnTo>
                    <a:pt x="143675" y="508130"/>
                  </a:lnTo>
                  <a:lnTo>
                    <a:pt x="107765" y="483825"/>
                  </a:lnTo>
                  <a:lnTo>
                    <a:pt x="76371" y="457226"/>
                  </a:lnTo>
                  <a:lnTo>
                    <a:pt x="49859" y="428557"/>
                  </a:lnTo>
                  <a:lnTo>
                    <a:pt x="12955" y="365906"/>
                  </a:lnTo>
                  <a:lnTo>
                    <a:pt x="0" y="297655"/>
                  </a:lnTo>
                  <a:lnTo>
                    <a:pt x="981075" y="297657"/>
                  </a:lnTo>
                  <a:lnTo>
                    <a:pt x="968119" y="365906"/>
                  </a:lnTo>
                  <a:lnTo>
                    <a:pt x="931216" y="428557"/>
                  </a:lnTo>
                  <a:lnTo>
                    <a:pt x="904704" y="457226"/>
                  </a:lnTo>
                  <a:lnTo>
                    <a:pt x="873309" y="483825"/>
                  </a:lnTo>
                  <a:lnTo>
                    <a:pt x="837400" y="508131"/>
                  </a:lnTo>
                  <a:lnTo>
                    <a:pt x="797344" y="529920"/>
                  </a:lnTo>
                  <a:lnTo>
                    <a:pt x="753509" y="548971"/>
                  </a:lnTo>
                  <a:lnTo>
                    <a:pt x="706263" y="565058"/>
                  </a:lnTo>
                  <a:lnTo>
                    <a:pt x="655975" y="577959"/>
                  </a:lnTo>
                  <a:lnTo>
                    <a:pt x="603013" y="587451"/>
                  </a:lnTo>
                  <a:lnTo>
                    <a:pt x="547744" y="593309"/>
                  </a:lnTo>
                  <a:lnTo>
                    <a:pt x="490537" y="595312"/>
                  </a:lnTo>
                  <a:close/>
                </a:path>
              </a:pathLst>
            </a:custGeom>
            <a:solidFill>
              <a:srgbClr val="DDDDDD"/>
            </a:solidFill>
          </p:spPr>
          <p:txBody>
            <a:bodyPr wrap="square" lIns="0" tIns="0" rIns="0" bIns="0" rtlCol="0"/>
            <a:lstStyle/>
            <a:p/>
          </p:txBody>
        </p:sp>
        <p:sp>
          <p:nvSpPr>
            <p:cNvPr id="23" name="object 23"/>
            <p:cNvSpPr/>
            <p:nvPr/>
          </p:nvSpPr>
          <p:spPr>
            <a:xfrm>
              <a:off x="3789361" y="3632199"/>
              <a:ext cx="981075" cy="595630"/>
            </a:xfrm>
            <a:custGeom>
              <a:rect l="l" t="t" r="r" b="b"/>
              <a:pathLst>
                <a:path w="981075" h="595629">
                  <a:moveTo>
                    <a:pt x="0" y="297657"/>
                  </a:moveTo>
                  <a:lnTo>
                    <a:pt x="12956" y="229407"/>
                  </a:lnTo>
                  <a:lnTo>
                    <a:pt x="49859" y="166755"/>
                  </a:lnTo>
                  <a:lnTo>
                    <a:pt x="76371" y="138086"/>
                  </a:lnTo>
                  <a:lnTo>
                    <a:pt x="107766" y="111488"/>
                  </a:lnTo>
                  <a:lnTo>
                    <a:pt x="143675" y="87182"/>
                  </a:lnTo>
                  <a:lnTo>
                    <a:pt x="183731" y="65392"/>
                  </a:lnTo>
                  <a:lnTo>
                    <a:pt x="227566" y="46342"/>
                  </a:lnTo>
                  <a:lnTo>
                    <a:pt x="274811" y="30254"/>
                  </a:lnTo>
                  <a:lnTo>
                    <a:pt x="325099" y="17353"/>
                  </a:lnTo>
                  <a:lnTo>
                    <a:pt x="378062" y="7861"/>
                  </a:lnTo>
                  <a:lnTo>
                    <a:pt x="433330" y="2003"/>
                  </a:lnTo>
                  <a:lnTo>
                    <a:pt x="490537" y="0"/>
                  </a:lnTo>
                  <a:lnTo>
                    <a:pt x="547744" y="2002"/>
                  </a:lnTo>
                  <a:lnTo>
                    <a:pt x="603013" y="7861"/>
                  </a:lnTo>
                  <a:lnTo>
                    <a:pt x="655975" y="17352"/>
                  </a:lnTo>
                  <a:lnTo>
                    <a:pt x="706263" y="30254"/>
                  </a:lnTo>
                  <a:lnTo>
                    <a:pt x="753508" y="46341"/>
                  </a:lnTo>
                  <a:lnTo>
                    <a:pt x="797343" y="65391"/>
                  </a:lnTo>
                  <a:lnTo>
                    <a:pt x="837399" y="87181"/>
                  </a:lnTo>
                  <a:lnTo>
                    <a:pt x="873309" y="111487"/>
                  </a:lnTo>
                  <a:lnTo>
                    <a:pt x="904704" y="138086"/>
                  </a:lnTo>
                  <a:lnTo>
                    <a:pt x="931216" y="166754"/>
                  </a:lnTo>
                  <a:lnTo>
                    <a:pt x="968119" y="229406"/>
                  </a:lnTo>
                  <a:lnTo>
                    <a:pt x="981075" y="297656"/>
                  </a:lnTo>
                  <a:lnTo>
                    <a:pt x="977775" y="332369"/>
                  </a:lnTo>
                  <a:lnTo>
                    <a:pt x="968119" y="365906"/>
                  </a:lnTo>
                  <a:lnTo>
                    <a:pt x="931216" y="428557"/>
                  </a:lnTo>
                  <a:lnTo>
                    <a:pt x="904704" y="457226"/>
                  </a:lnTo>
                  <a:lnTo>
                    <a:pt x="873309" y="483825"/>
                  </a:lnTo>
                  <a:lnTo>
                    <a:pt x="837400" y="508131"/>
                  </a:lnTo>
                  <a:lnTo>
                    <a:pt x="797344" y="529920"/>
                  </a:lnTo>
                  <a:lnTo>
                    <a:pt x="753509" y="548971"/>
                  </a:lnTo>
                  <a:lnTo>
                    <a:pt x="706263" y="565058"/>
                  </a:lnTo>
                  <a:lnTo>
                    <a:pt x="655975" y="577959"/>
                  </a:lnTo>
                  <a:lnTo>
                    <a:pt x="603013" y="587451"/>
                  </a:lnTo>
                  <a:lnTo>
                    <a:pt x="547744" y="593309"/>
                  </a:lnTo>
                  <a:lnTo>
                    <a:pt x="490537" y="595312"/>
                  </a:lnTo>
                  <a:lnTo>
                    <a:pt x="433330" y="593309"/>
                  </a:lnTo>
                  <a:lnTo>
                    <a:pt x="378062" y="587450"/>
                  </a:lnTo>
                  <a:lnTo>
                    <a:pt x="325099" y="577959"/>
                  </a:lnTo>
                  <a:lnTo>
                    <a:pt x="274811" y="565058"/>
                  </a:lnTo>
                  <a:lnTo>
                    <a:pt x="227566" y="548970"/>
                  </a:lnTo>
                  <a:lnTo>
                    <a:pt x="183731" y="529920"/>
                  </a:lnTo>
                  <a:lnTo>
                    <a:pt x="143675" y="508130"/>
                  </a:lnTo>
                  <a:lnTo>
                    <a:pt x="107765" y="483825"/>
                  </a:lnTo>
                  <a:lnTo>
                    <a:pt x="76371" y="457226"/>
                  </a:lnTo>
                  <a:lnTo>
                    <a:pt x="49859" y="428557"/>
                  </a:lnTo>
                  <a:lnTo>
                    <a:pt x="12955" y="365906"/>
                  </a:lnTo>
                  <a:lnTo>
                    <a:pt x="0" y="297656"/>
                  </a:lnTo>
                  <a:close/>
                </a:path>
              </a:pathLst>
            </a:custGeom>
            <a:ln w="12700">
              <a:solidFill>
                <a:srgbClr val="000000"/>
              </a:solidFill>
              <a:prstDash val="sysDash"/>
            </a:ln>
          </p:spPr>
          <p:txBody>
            <a:bodyPr wrap="square" lIns="0" tIns="0" rIns="0" bIns="0" rtlCol="0"/>
            <a:lstStyle/>
            <a:p/>
          </p:txBody>
        </p:sp>
      </p:grpSp>
      <p:sp>
        <p:nvSpPr>
          <p:cNvPr id="24" name="object 24"/>
          <p:cNvSpPr txBox="1"/>
          <p:nvPr/>
        </p:nvSpPr>
        <p:spPr>
          <a:xfrm>
            <a:off x="3949700" y="3768725"/>
            <a:ext cx="660400" cy="330200"/>
          </a:xfrm>
          <a:prstGeom prst="rect">
            <a:avLst/>
          </a:prstGeom>
        </p:spPr>
        <p:txBody>
          <a:bodyPr vert="horz" wrap="square" lIns="0" tIns="12700" rIns="0" bIns="0" rtlCol="0">
            <a:spAutoFit/>
          </a:bodyPr>
          <a:lstStyle/>
          <a:p>
            <a:pPr marL="12700" marR="5080">
              <a:lnSpc>
                <a:spcPct val="100000"/>
              </a:lnSpc>
              <a:spcBef>
                <a:spcPts val="100"/>
              </a:spcBef>
            </a:pPr>
            <a:r>
              <a:rPr sz="1000" spc="-10">
                <a:latin typeface="宋体"/>
                <a:cs typeface="宋体"/>
              </a:rPr>
              <a:t>流程导向的价值链结构</a:t>
            </a:r>
            <a:endParaRPr sz="1000">
              <a:latin typeface="宋体"/>
              <a:cs typeface="宋体"/>
            </a:endParaRPr>
          </a:p>
        </p:txBody>
      </p:sp>
      <p:grpSp>
        <p:nvGrpSpPr>
          <p:cNvPr id="25" name="object 25"/>
          <p:cNvGrpSpPr/>
          <p:nvPr/>
        </p:nvGrpSpPr>
        <p:grpSpPr>
          <a:xfrm>
            <a:off x="2194398" y="4362686"/>
            <a:ext cx="2200910" cy="1268095"/>
            <a:chOff x="2194398" y="4362686"/>
            <a:chExt cx="2200910" cy="1268095"/>
          </a:xfrm>
        </p:grpSpPr>
        <p:sp>
          <p:nvSpPr>
            <p:cNvPr id="26" name="object 26"/>
            <p:cNvSpPr/>
            <p:nvPr/>
          </p:nvSpPr>
          <p:spPr>
            <a:xfrm>
              <a:off x="2197573" y="5440800"/>
              <a:ext cx="539750" cy="186690"/>
            </a:xfrm>
            <a:custGeom>
              <a:rect l="l" t="t" r="r" b="b"/>
              <a:pathLst>
                <a:path w="539750" h="186689">
                  <a:moveTo>
                    <a:pt x="539173" y="79251"/>
                  </a:moveTo>
                  <a:lnTo>
                    <a:pt x="380129" y="150062"/>
                  </a:lnTo>
                  <a:lnTo>
                    <a:pt x="326909" y="169753"/>
                  </a:lnTo>
                  <a:lnTo>
                    <a:pt x="273931" y="181798"/>
                  </a:lnTo>
                  <a:lnTo>
                    <a:pt x="222267" y="186420"/>
                  </a:lnTo>
                  <a:lnTo>
                    <a:pt x="172990" y="183843"/>
                  </a:lnTo>
                  <a:lnTo>
                    <a:pt x="127175" y="174291"/>
                  </a:lnTo>
                  <a:lnTo>
                    <a:pt x="85895" y="157988"/>
                  </a:lnTo>
                  <a:lnTo>
                    <a:pt x="50223" y="135158"/>
                  </a:lnTo>
                  <a:lnTo>
                    <a:pt x="21233" y="106024"/>
                  </a:lnTo>
                  <a:lnTo>
                    <a:pt x="0" y="70811"/>
                  </a:lnTo>
                  <a:lnTo>
                    <a:pt x="159044" y="0"/>
                  </a:lnTo>
                  <a:lnTo>
                    <a:pt x="180278" y="35213"/>
                  </a:lnTo>
                  <a:lnTo>
                    <a:pt x="209268" y="64347"/>
                  </a:lnTo>
                  <a:lnTo>
                    <a:pt x="244939" y="87177"/>
                  </a:lnTo>
                  <a:lnTo>
                    <a:pt x="286220" y="103480"/>
                  </a:lnTo>
                  <a:lnTo>
                    <a:pt x="332035" y="113032"/>
                  </a:lnTo>
                  <a:lnTo>
                    <a:pt x="381311" y="115609"/>
                  </a:lnTo>
                  <a:lnTo>
                    <a:pt x="432975" y="110987"/>
                  </a:lnTo>
                  <a:lnTo>
                    <a:pt x="485954" y="98942"/>
                  </a:lnTo>
                  <a:lnTo>
                    <a:pt x="539173" y="79251"/>
                  </a:lnTo>
                  <a:close/>
                </a:path>
              </a:pathLst>
            </a:custGeom>
            <a:solidFill>
              <a:srgbClr val="CCCCCC"/>
            </a:solidFill>
          </p:spPr>
          <p:txBody>
            <a:bodyPr wrap="square" lIns="0" tIns="0" rIns="0" bIns="0" rtlCol="0"/>
            <a:lstStyle/>
            <a:p/>
          </p:txBody>
        </p:sp>
        <p:sp>
          <p:nvSpPr>
            <p:cNvPr id="27" name="object 27"/>
            <p:cNvSpPr/>
            <p:nvPr/>
          </p:nvSpPr>
          <p:spPr>
            <a:xfrm>
              <a:off x="2197573" y="5219937"/>
              <a:ext cx="832485" cy="407670"/>
            </a:xfrm>
            <a:custGeom>
              <a:rect l="l" t="t" r="r" b="b"/>
              <a:pathLst>
                <a:path w="832485" h="407670">
                  <a:moveTo>
                    <a:pt x="456056" y="327446"/>
                  </a:moveTo>
                  <a:lnTo>
                    <a:pt x="500854" y="290026"/>
                  </a:lnTo>
                  <a:lnTo>
                    <a:pt x="537392" y="248542"/>
                  </a:lnTo>
                  <a:lnTo>
                    <a:pt x="564917" y="204209"/>
                  </a:lnTo>
                  <a:lnTo>
                    <a:pt x="582674" y="158244"/>
                  </a:lnTo>
                  <a:lnTo>
                    <a:pt x="589908" y="111861"/>
                  </a:lnTo>
                  <a:lnTo>
                    <a:pt x="506599" y="148953"/>
                  </a:lnTo>
                  <a:lnTo>
                    <a:pt x="655112" y="0"/>
                  </a:lnTo>
                  <a:lnTo>
                    <a:pt x="832262" y="3958"/>
                  </a:lnTo>
                  <a:lnTo>
                    <a:pt x="748953" y="41050"/>
                  </a:lnTo>
                  <a:lnTo>
                    <a:pt x="742548" y="84340"/>
                  </a:lnTo>
                  <a:lnTo>
                    <a:pt x="727053" y="127063"/>
                  </a:lnTo>
                  <a:lnTo>
                    <a:pt x="703209" y="168302"/>
                  </a:lnTo>
                  <a:lnTo>
                    <a:pt x="671758" y="207143"/>
                  </a:lnTo>
                  <a:lnTo>
                    <a:pt x="633441" y="242668"/>
                  </a:lnTo>
                  <a:lnTo>
                    <a:pt x="588998" y="273964"/>
                  </a:lnTo>
                  <a:lnTo>
                    <a:pt x="539173" y="300114"/>
                  </a:lnTo>
                  <a:lnTo>
                    <a:pt x="380129" y="370926"/>
                  </a:lnTo>
                  <a:lnTo>
                    <a:pt x="326910" y="390617"/>
                  </a:lnTo>
                  <a:lnTo>
                    <a:pt x="273931" y="402661"/>
                  </a:lnTo>
                  <a:lnTo>
                    <a:pt x="222267" y="407283"/>
                  </a:lnTo>
                  <a:lnTo>
                    <a:pt x="172990" y="404706"/>
                  </a:lnTo>
                  <a:lnTo>
                    <a:pt x="127175" y="395155"/>
                  </a:lnTo>
                  <a:lnTo>
                    <a:pt x="85895" y="378852"/>
                  </a:lnTo>
                  <a:lnTo>
                    <a:pt x="50223" y="356021"/>
                  </a:lnTo>
                  <a:lnTo>
                    <a:pt x="21234" y="326888"/>
                  </a:lnTo>
                  <a:lnTo>
                    <a:pt x="0" y="291674"/>
                  </a:lnTo>
                  <a:lnTo>
                    <a:pt x="159044" y="220863"/>
                  </a:lnTo>
                  <a:lnTo>
                    <a:pt x="180278" y="256076"/>
                  </a:lnTo>
                  <a:lnTo>
                    <a:pt x="209268" y="285210"/>
                  </a:lnTo>
                  <a:lnTo>
                    <a:pt x="244940" y="308040"/>
                  </a:lnTo>
                  <a:lnTo>
                    <a:pt x="286220" y="324343"/>
                  </a:lnTo>
                  <a:lnTo>
                    <a:pt x="332035" y="333895"/>
                  </a:lnTo>
                  <a:lnTo>
                    <a:pt x="381311" y="336472"/>
                  </a:lnTo>
                  <a:lnTo>
                    <a:pt x="432976" y="331850"/>
                  </a:lnTo>
                  <a:lnTo>
                    <a:pt x="485954" y="319805"/>
                  </a:lnTo>
                  <a:lnTo>
                    <a:pt x="539173" y="300114"/>
                  </a:lnTo>
                </a:path>
              </a:pathLst>
            </a:custGeom>
            <a:ln w="6349">
              <a:solidFill>
                <a:srgbClr val="000000"/>
              </a:solidFill>
            </a:ln>
          </p:spPr>
          <p:txBody>
            <a:bodyPr wrap="square" lIns="0" tIns="0" rIns="0" bIns="0" rtlCol="0"/>
            <a:lstStyle/>
            <a:p/>
          </p:txBody>
        </p:sp>
        <p:sp>
          <p:nvSpPr>
            <p:cNvPr id="28" name="object 28"/>
            <p:cNvSpPr/>
            <p:nvPr/>
          </p:nvSpPr>
          <p:spPr>
            <a:xfrm>
              <a:off x="3556474" y="4589900"/>
              <a:ext cx="539750" cy="186690"/>
            </a:xfrm>
            <a:custGeom>
              <a:rect l="l" t="t" r="r" b="b"/>
              <a:pathLst>
                <a:path w="539750" h="186689">
                  <a:moveTo>
                    <a:pt x="539173" y="79251"/>
                  </a:moveTo>
                  <a:lnTo>
                    <a:pt x="380129" y="150062"/>
                  </a:lnTo>
                  <a:lnTo>
                    <a:pt x="326909" y="169753"/>
                  </a:lnTo>
                  <a:lnTo>
                    <a:pt x="273931" y="181798"/>
                  </a:lnTo>
                  <a:lnTo>
                    <a:pt x="222267" y="186420"/>
                  </a:lnTo>
                  <a:lnTo>
                    <a:pt x="172990" y="183843"/>
                  </a:lnTo>
                  <a:lnTo>
                    <a:pt x="127175" y="174291"/>
                  </a:lnTo>
                  <a:lnTo>
                    <a:pt x="85895" y="157988"/>
                  </a:lnTo>
                  <a:lnTo>
                    <a:pt x="50223" y="135158"/>
                  </a:lnTo>
                  <a:lnTo>
                    <a:pt x="21233" y="106024"/>
                  </a:lnTo>
                  <a:lnTo>
                    <a:pt x="0" y="70811"/>
                  </a:lnTo>
                  <a:lnTo>
                    <a:pt x="159044" y="0"/>
                  </a:lnTo>
                  <a:lnTo>
                    <a:pt x="180278" y="35213"/>
                  </a:lnTo>
                  <a:lnTo>
                    <a:pt x="209267" y="64347"/>
                  </a:lnTo>
                  <a:lnTo>
                    <a:pt x="244939" y="87177"/>
                  </a:lnTo>
                  <a:lnTo>
                    <a:pt x="286219" y="103480"/>
                  </a:lnTo>
                  <a:lnTo>
                    <a:pt x="332034" y="113032"/>
                  </a:lnTo>
                  <a:lnTo>
                    <a:pt x="381311" y="115609"/>
                  </a:lnTo>
                  <a:lnTo>
                    <a:pt x="432975" y="110987"/>
                  </a:lnTo>
                  <a:lnTo>
                    <a:pt x="485954" y="98942"/>
                  </a:lnTo>
                  <a:lnTo>
                    <a:pt x="539173" y="79251"/>
                  </a:lnTo>
                  <a:close/>
                </a:path>
              </a:pathLst>
            </a:custGeom>
            <a:solidFill>
              <a:srgbClr val="CCCCCC"/>
            </a:solidFill>
          </p:spPr>
          <p:txBody>
            <a:bodyPr wrap="square" lIns="0" tIns="0" rIns="0" bIns="0" rtlCol="0"/>
            <a:lstStyle/>
            <a:p/>
          </p:txBody>
        </p:sp>
        <p:sp>
          <p:nvSpPr>
            <p:cNvPr id="29" name="object 29"/>
            <p:cNvSpPr/>
            <p:nvPr/>
          </p:nvSpPr>
          <p:spPr>
            <a:xfrm>
              <a:off x="3556474" y="4369036"/>
              <a:ext cx="832485" cy="407670"/>
            </a:xfrm>
            <a:custGeom>
              <a:rect l="l" t="t" r="r" b="b"/>
              <a:pathLst>
                <a:path w="832485" h="407670">
                  <a:moveTo>
                    <a:pt x="456056" y="327446"/>
                  </a:moveTo>
                  <a:lnTo>
                    <a:pt x="500854" y="290026"/>
                  </a:lnTo>
                  <a:lnTo>
                    <a:pt x="537392" y="248542"/>
                  </a:lnTo>
                  <a:lnTo>
                    <a:pt x="564917" y="204209"/>
                  </a:lnTo>
                  <a:lnTo>
                    <a:pt x="582674" y="158244"/>
                  </a:lnTo>
                  <a:lnTo>
                    <a:pt x="589908" y="111861"/>
                  </a:lnTo>
                  <a:lnTo>
                    <a:pt x="506599" y="148953"/>
                  </a:lnTo>
                  <a:lnTo>
                    <a:pt x="655112" y="0"/>
                  </a:lnTo>
                  <a:lnTo>
                    <a:pt x="832262" y="3959"/>
                  </a:lnTo>
                  <a:lnTo>
                    <a:pt x="748952" y="41050"/>
                  </a:lnTo>
                  <a:lnTo>
                    <a:pt x="742547" y="84340"/>
                  </a:lnTo>
                  <a:lnTo>
                    <a:pt x="727053" y="127063"/>
                  </a:lnTo>
                  <a:lnTo>
                    <a:pt x="703209" y="168302"/>
                  </a:lnTo>
                  <a:lnTo>
                    <a:pt x="671758" y="207143"/>
                  </a:lnTo>
                  <a:lnTo>
                    <a:pt x="633440" y="242669"/>
                  </a:lnTo>
                  <a:lnTo>
                    <a:pt x="588998" y="273964"/>
                  </a:lnTo>
                  <a:lnTo>
                    <a:pt x="539173" y="300114"/>
                  </a:lnTo>
                  <a:lnTo>
                    <a:pt x="380129" y="370926"/>
                  </a:lnTo>
                  <a:lnTo>
                    <a:pt x="326910" y="390617"/>
                  </a:lnTo>
                  <a:lnTo>
                    <a:pt x="273931" y="402661"/>
                  </a:lnTo>
                  <a:lnTo>
                    <a:pt x="222267" y="407283"/>
                  </a:lnTo>
                  <a:lnTo>
                    <a:pt x="172990" y="404706"/>
                  </a:lnTo>
                  <a:lnTo>
                    <a:pt x="127175" y="395155"/>
                  </a:lnTo>
                  <a:lnTo>
                    <a:pt x="85895" y="378852"/>
                  </a:lnTo>
                  <a:lnTo>
                    <a:pt x="50223" y="356021"/>
                  </a:lnTo>
                  <a:lnTo>
                    <a:pt x="21234" y="326888"/>
                  </a:lnTo>
                  <a:lnTo>
                    <a:pt x="0" y="291674"/>
                  </a:lnTo>
                  <a:lnTo>
                    <a:pt x="159044" y="220863"/>
                  </a:lnTo>
                  <a:lnTo>
                    <a:pt x="180278" y="256077"/>
                  </a:lnTo>
                  <a:lnTo>
                    <a:pt x="209267" y="285210"/>
                  </a:lnTo>
                  <a:lnTo>
                    <a:pt x="244939" y="308041"/>
                  </a:lnTo>
                  <a:lnTo>
                    <a:pt x="286219" y="324344"/>
                  </a:lnTo>
                  <a:lnTo>
                    <a:pt x="332035" y="333895"/>
                  </a:lnTo>
                  <a:lnTo>
                    <a:pt x="381311" y="336472"/>
                  </a:lnTo>
                  <a:lnTo>
                    <a:pt x="432975" y="331850"/>
                  </a:lnTo>
                  <a:lnTo>
                    <a:pt x="485954" y="319806"/>
                  </a:lnTo>
                  <a:lnTo>
                    <a:pt x="539173" y="300114"/>
                  </a:lnTo>
                </a:path>
              </a:pathLst>
            </a:custGeom>
            <a:ln w="12699">
              <a:solidFill>
                <a:srgbClr val="000000"/>
              </a:solidFill>
              <a:prstDash val="sysDash"/>
            </a:ln>
          </p:spPr>
          <p:txBody>
            <a:bodyPr wrap="square" lIns="0" tIns="0" rIns="0" bIns="0" rtlCol="0"/>
            <a:lstStyle/>
            <a:p/>
          </p:txBody>
        </p:sp>
      </p:grpSp>
      <p:sp>
        <p:nvSpPr>
          <p:cNvPr id="30" name="object 30"/>
          <p:cNvSpPr txBox="1"/>
          <p:nvPr/>
        </p:nvSpPr>
        <p:spPr>
          <a:xfrm>
            <a:off x="638175" y="2505075"/>
            <a:ext cx="4162425" cy="440055"/>
          </a:xfrm>
          <a:prstGeom prst="rect">
            <a:avLst/>
          </a:prstGeom>
          <a:solidFill>
            <a:srgbClr val="AAAAAA"/>
          </a:solidFill>
        </p:spPr>
        <p:txBody>
          <a:bodyPr vert="horz" wrap="square" lIns="0" tIns="0" rIns="0" bIns="0" rtlCol="0">
            <a:spAutoFit/>
          </a:bodyPr>
          <a:lstStyle/>
          <a:p>
            <a:pPr>
              <a:lnSpc>
                <a:spcPct val="100000"/>
              </a:lnSpc>
            </a:pPr>
            <a:endParaRPr sz="950">
              <a:latin typeface="Times New Roman"/>
              <a:cs typeface="Times New Roman"/>
            </a:endParaRPr>
          </a:p>
          <a:p>
            <a:pPr marR="1905" algn="ctr">
              <a:lnSpc>
                <a:spcPct val="100000"/>
              </a:lnSpc>
            </a:pPr>
            <a:r>
              <a:rPr sz="1200" b="1" spc="-5">
                <a:latin typeface="Microsoft JhengHei"/>
                <a:cs typeface="Microsoft JhengHei"/>
              </a:rPr>
              <a:t>海尔组织结构变革历程</a:t>
            </a:r>
            <a:endParaRPr sz="1200">
              <a:latin typeface="Microsoft JhengHei"/>
              <a:cs typeface="Microsoft JhengHei"/>
            </a:endParaRPr>
          </a:p>
        </p:txBody>
      </p:sp>
      <p:sp>
        <p:nvSpPr>
          <p:cNvPr id="31" name="object 31"/>
          <p:cNvSpPr txBox="1"/>
          <p:nvPr/>
        </p:nvSpPr>
        <p:spPr>
          <a:xfrm>
            <a:off x="5299075" y="2505075"/>
            <a:ext cx="3425825" cy="440055"/>
          </a:xfrm>
          <a:prstGeom prst="rect">
            <a:avLst/>
          </a:prstGeom>
          <a:solidFill>
            <a:srgbClr val="AAAAAA"/>
          </a:solidFill>
        </p:spPr>
        <p:txBody>
          <a:bodyPr vert="horz" wrap="square" lIns="0" tIns="134620" rIns="0" bIns="0" rtlCol="0">
            <a:spAutoFit/>
          </a:bodyPr>
          <a:lstStyle/>
          <a:p>
            <a:pPr marL="634365">
              <a:lnSpc>
                <a:spcPct val="100000"/>
              </a:lnSpc>
              <a:spcBef>
                <a:spcPts val="1060"/>
              </a:spcBef>
            </a:pPr>
            <a:r>
              <a:rPr sz="1200" b="1">
                <a:latin typeface="Microsoft JhengHei"/>
                <a:cs typeface="Microsoft JhengHei"/>
              </a:rPr>
              <a:t>以市场链为纽带的</a:t>
            </a:r>
            <a:r>
              <a:rPr sz="1200" b="1" spc="-10">
                <a:latin typeface="Arial"/>
                <a:cs typeface="Arial"/>
              </a:rPr>
              <a:t>BPR</a:t>
            </a:r>
            <a:r>
              <a:rPr sz="1200" b="1" spc="-15">
                <a:latin typeface="Microsoft JhengHei"/>
                <a:cs typeface="Microsoft JhengHei"/>
              </a:rPr>
              <a:t>核心理念</a:t>
            </a:r>
            <a:endParaRPr sz="1200">
              <a:latin typeface="Microsoft JhengHei"/>
              <a:cs typeface="Microsoft JhengHei"/>
            </a:endParaRPr>
          </a:p>
        </p:txBody>
      </p:sp>
      <p:sp>
        <p:nvSpPr>
          <p:cNvPr id="32" name="object 32"/>
          <p:cNvSpPr/>
          <p:nvPr/>
        </p:nvSpPr>
        <p:spPr>
          <a:xfrm>
            <a:off x="5295900" y="3022600"/>
            <a:ext cx="3429000" cy="3556000"/>
          </a:xfrm>
          <a:custGeom>
            <a:rect l="l" t="t" r="r" b="b"/>
            <a:pathLst>
              <a:path w="3429000" h="3556000">
                <a:moveTo>
                  <a:pt x="0" y="0"/>
                </a:moveTo>
                <a:lnTo>
                  <a:pt x="3429000" y="0"/>
                </a:lnTo>
                <a:lnTo>
                  <a:pt x="3429000" y="3556000"/>
                </a:lnTo>
                <a:lnTo>
                  <a:pt x="0" y="3556000"/>
                </a:lnTo>
                <a:lnTo>
                  <a:pt x="0" y="0"/>
                </a:lnTo>
                <a:close/>
              </a:path>
            </a:pathLst>
          </a:custGeom>
          <a:ln w="6350">
            <a:solidFill>
              <a:srgbClr val="000000"/>
            </a:solidFill>
          </a:ln>
        </p:spPr>
        <p:txBody>
          <a:bodyPr wrap="square" lIns="0" tIns="0" rIns="0" bIns="0" rtlCol="0"/>
          <a:lstStyle/>
          <a:p/>
        </p:txBody>
      </p:sp>
      <p:sp>
        <p:nvSpPr>
          <p:cNvPr id="33" name="object 33"/>
          <p:cNvSpPr txBox="1"/>
          <p:nvPr/>
        </p:nvSpPr>
        <p:spPr>
          <a:xfrm>
            <a:off x="5410199" y="3211888"/>
            <a:ext cx="3263900" cy="2131695"/>
          </a:xfrm>
          <a:prstGeom prst="rect">
            <a:avLst/>
          </a:prstGeom>
        </p:spPr>
        <p:txBody>
          <a:bodyPr vert="horz" wrap="square" lIns="0" tIns="12700" rIns="0" bIns="0" rtlCol="0">
            <a:spAutoFit/>
          </a:bodyPr>
          <a:lstStyle/>
          <a:p>
            <a:pPr marL="189865" indent="-189865">
              <a:lnSpc>
                <a:spcPct val="100000"/>
              </a:lnSpc>
              <a:spcBef>
                <a:spcPts val="100"/>
              </a:spcBef>
              <a:buSzPct val="105000"/>
              <a:buFont typeface="Arial"/>
              <a:buChar char="•"/>
              <a:tabLst>
                <a:tab pos="189865"/>
                <a:tab pos="190500"/>
              </a:tabLst>
            </a:pPr>
            <a:r>
              <a:rPr sz="1000">
                <a:latin typeface="宋体"/>
                <a:cs typeface="宋体"/>
              </a:rPr>
              <a:t>市场链目标</a:t>
            </a:r>
            <a:r>
              <a:rPr sz="1000" spc="-5">
                <a:latin typeface="Arial"/>
                <a:cs typeface="Arial"/>
              </a:rPr>
              <a:t>: </a:t>
            </a:r>
            <a:r>
              <a:rPr sz="1000">
                <a:latin typeface="宋体"/>
                <a:cs typeface="宋体"/>
              </a:rPr>
              <a:t>创造市场美誉</a:t>
            </a:r>
            <a:r>
              <a:rPr sz="1000" spc="-10">
                <a:latin typeface="Arial"/>
                <a:cs typeface="Arial"/>
              </a:rPr>
              <a:t>,</a:t>
            </a:r>
            <a:r>
              <a:rPr sz="1000" spc="-10">
                <a:latin typeface="宋体"/>
                <a:cs typeface="宋体"/>
              </a:rPr>
              <a:t>赢得用户的心</a:t>
            </a:r>
            <a:endParaRPr sz="1000">
              <a:latin typeface="宋体"/>
              <a:cs typeface="宋体"/>
            </a:endParaRPr>
          </a:p>
          <a:p>
            <a:pPr marL="189865" indent="-189865">
              <a:lnSpc>
                <a:spcPct val="100000"/>
              </a:lnSpc>
              <a:spcBef>
                <a:spcPts val="960"/>
              </a:spcBef>
              <a:buSzPct val="105000"/>
              <a:buFont typeface="Arial"/>
              <a:buChar char="•"/>
              <a:tabLst>
                <a:tab pos="189865"/>
                <a:tab pos="190500"/>
              </a:tabLst>
            </a:pPr>
            <a:r>
              <a:rPr sz="1000">
                <a:latin typeface="宋体"/>
                <a:cs typeface="宋体"/>
              </a:rPr>
              <a:t>实行市场链的三个转化</a:t>
            </a:r>
            <a:r>
              <a:rPr sz="1000" spc="-50">
                <a:latin typeface="Arial"/>
                <a:cs typeface="Arial"/>
              </a:rPr>
              <a:t>:</a:t>
            </a:r>
            <a:endParaRPr sz="1000">
              <a:latin typeface="Arial"/>
              <a:cs typeface="Arial"/>
            </a:endParaRPr>
          </a:p>
          <a:p>
            <a:pPr marL="571500" lvl="1" indent="-190500">
              <a:lnSpc>
                <a:spcPct val="100000"/>
              </a:lnSpc>
              <a:spcBef>
                <a:spcPts val="690"/>
              </a:spcBef>
              <a:buSzPct val="105000"/>
              <a:buFont typeface="Arial"/>
              <a:buChar char="–"/>
              <a:tabLst>
                <a:tab pos="571500"/>
              </a:tabLst>
            </a:pPr>
            <a:r>
              <a:rPr sz="1000" spc="-5">
                <a:latin typeface="宋体"/>
                <a:cs typeface="宋体"/>
              </a:rPr>
              <a:t>把外部市场目标转化为企业内部目标</a:t>
            </a:r>
            <a:endParaRPr sz="1000">
              <a:latin typeface="宋体"/>
              <a:cs typeface="宋体"/>
            </a:endParaRPr>
          </a:p>
          <a:p>
            <a:pPr marL="571500" lvl="1" indent="-190500">
              <a:lnSpc>
                <a:spcPct val="100000"/>
              </a:lnSpc>
              <a:spcBef>
                <a:spcPts val="420"/>
              </a:spcBef>
              <a:buSzPct val="105000"/>
              <a:buFont typeface="Arial"/>
              <a:buChar char="–"/>
              <a:tabLst>
                <a:tab pos="571500"/>
              </a:tabLst>
            </a:pPr>
            <a:r>
              <a:rPr sz="1000" spc="-5">
                <a:latin typeface="宋体"/>
                <a:cs typeface="宋体"/>
              </a:rPr>
              <a:t>把企业内部目标转化为每个人的工作目标</a:t>
            </a:r>
            <a:endParaRPr sz="1000">
              <a:latin typeface="宋体"/>
              <a:cs typeface="宋体"/>
            </a:endParaRPr>
          </a:p>
          <a:p>
            <a:pPr marL="571500" lvl="1" indent="-190500">
              <a:lnSpc>
                <a:spcPct val="100000"/>
              </a:lnSpc>
              <a:spcBef>
                <a:spcPts val="420"/>
              </a:spcBef>
              <a:buSzPct val="105000"/>
              <a:buFont typeface="Arial"/>
              <a:buChar char="–"/>
              <a:tabLst>
                <a:tab pos="571500"/>
              </a:tabLst>
            </a:pPr>
            <a:r>
              <a:rPr sz="1000" spc="-5">
                <a:latin typeface="宋体"/>
                <a:cs typeface="宋体"/>
              </a:rPr>
              <a:t>把市场链完成的效果转化为个人的收入</a:t>
            </a:r>
            <a:endParaRPr sz="1000">
              <a:latin typeface="宋体"/>
              <a:cs typeface="宋体"/>
            </a:endParaRPr>
          </a:p>
          <a:p>
            <a:pPr marL="189865" indent="-189865">
              <a:lnSpc>
                <a:spcPct val="100000"/>
              </a:lnSpc>
              <a:spcBef>
                <a:spcPts val="690"/>
              </a:spcBef>
              <a:buSzPct val="105000"/>
              <a:buFont typeface="Arial"/>
              <a:buChar char="•"/>
              <a:tabLst>
                <a:tab pos="189865"/>
                <a:tab pos="190500"/>
              </a:tabLst>
            </a:pPr>
            <a:r>
              <a:rPr sz="1000">
                <a:latin typeface="宋体"/>
                <a:cs typeface="宋体"/>
              </a:rPr>
              <a:t>组织结构转变</a:t>
            </a:r>
            <a:r>
              <a:rPr sz="1000" spc="-50">
                <a:latin typeface="Arial"/>
                <a:cs typeface="Arial"/>
              </a:rPr>
              <a:t>:</a:t>
            </a:r>
            <a:endParaRPr sz="1000">
              <a:latin typeface="Arial"/>
              <a:cs typeface="Arial"/>
            </a:endParaRPr>
          </a:p>
          <a:p>
            <a:pPr marL="571500" marR="5080" lvl="1" indent="-190500">
              <a:lnSpc>
                <a:spcPct val="103899"/>
              </a:lnSpc>
              <a:spcBef>
                <a:spcPts val="580"/>
              </a:spcBef>
              <a:buSzPct val="105000"/>
              <a:buFont typeface="Arial"/>
              <a:buChar char="–"/>
              <a:tabLst>
                <a:tab pos="571500"/>
              </a:tabLst>
            </a:pPr>
            <a:r>
              <a:rPr sz="1000">
                <a:latin typeface="宋体"/>
                <a:cs typeface="宋体"/>
              </a:rPr>
              <a:t>扁平化</a:t>
            </a:r>
            <a:r>
              <a:rPr sz="1000" spc="-10">
                <a:latin typeface="Arial"/>
                <a:cs typeface="Arial"/>
              </a:rPr>
              <a:t>:</a:t>
            </a:r>
            <a:r>
              <a:rPr sz="1000">
                <a:latin typeface="宋体"/>
                <a:cs typeface="宋体"/>
              </a:rPr>
              <a:t>以顾客至上为中心</a:t>
            </a:r>
            <a:r>
              <a:rPr sz="1000" spc="-10">
                <a:latin typeface="Arial"/>
                <a:cs typeface="Arial"/>
              </a:rPr>
              <a:t>,</a:t>
            </a:r>
            <a:r>
              <a:rPr sz="1000">
                <a:latin typeface="宋体"/>
                <a:cs typeface="宋体"/>
              </a:rPr>
              <a:t>流程间互为市场</a:t>
            </a:r>
            <a:r>
              <a:rPr sz="1000" spc="-35">
                <a:latin typeface="Arial"/>
                <a:cs typeface="Arial"/>
              </a:rPr>
              <a:t>, </a:t>
            </a:r>
            <a:r>
              <a:rPr sz="1000" spc="-25">
                <a:latin typeface="宋体"/>
                <a:cs typeface="宋体"/>
              </a:rPr>
              <a:t>成为</a:t>
            </a:r>
            <a:r>
              <a:rPr sz="1000" spc="-5">
                <a:latin typeface="宋体"/>
                <a:cs typeface="宋体"/>
              </a:rPr>
              <a:t>为扁平而非直线职能的结构</a:t>
            </a:r>
            <a:endParaRPr sz="1000">
              <a:latin typeface="宋体"/>
              <a:cs typeface="宋体"/>
            </a:endParaRPr>
          </a:p>
          <a:p>
            <a:pPr marL="571500" marR="75565" lvl="1" indent="-190500">
              <a:lnSpc>
                <a:spcPct val="103899"/>
              </a:lnSpc>
              <a:spcBef>
                <a:spcPts val="325"/>
              </a:spcBef>
              <a:buSzPct val="105000"/>
              <a:buFont typeface="Arial"/>
              <a:buChar char="–"/>
              <a:tabLst>
                <a:tab pos="571500"/>
              </a:tabLst>
            </a:pPr>
            <a:r>
              <a:rPr sz="1000">
                <a:latin typeface="宋体"/>
                <a:cs typeface="宋体"/>
              </a:rPr>
              <a:t>信息化</a:t>
            </a:r>
            <a:r>
              <a:rPr sz="1000" spc="-10">
                <a:latin typeface="Arial"/>
                <a:cs typeface="Arial"/>
              </a:rPr>
              <a:t>:</a:t>
            </a:r>
            <a:r>
              <a:rPr sz="1000">
                <a:latin typeface="宋体"/>
                <a:cs typeface="宋体"/>
              </a:rPr>
              <a:t>以顾客至上为中心</a:t>
            </a:r>
            <a:r>
              <a:rPr sz="1000" spc="-10">
                <a:latin typeface="Arial"/>
                <a:cs typeface="Arial"/>
              </a:rPr>
              <a:t>,</a:t>
            </a:r>
            <a:r>
              <a:rPr sz="1000" spc="-10">
                <a:latin typeface="宋体"/>
                <a:cs typeface="宋体"/>
              </a:rPr>
              <a:t>各流程成为过程连续信息畅通的市场链</a:t>
            </a:r>
            <a:endParaRPr sz="1000">
              <a:latin typeface="宋体"/>
              <a:cs typeface="宋体"/>
            </a:endParaRPr>
          </a:p>
        </p:txBody>
      </p:sp>
      <p:sp>
        <p:nvSpPr>
          <p:cNvPr id="34" name="object 34"/>
          <p:cNvSpPr txBox="1"/>
          <p:nvPr/>
        </p:nvSpPr>
        <p:spPr>
          <a:xfrm>
            <a:off x="619125" y="6882782"/>
            <a:ext cx="1466850" cy="162560"/>
          </a:xfrm>
          <a:prstGeom prst="rect">
            <a:avLst/>
          </a:prstGeom>
        </p:spPr>
        <p:txBody>
          <a:bodyPr vert="horz" wrap="square" lIns="0" tIns="12700" rIns="0" bIns="0" rtlCol="0">
            <a:spAutoFit/>
          </a:bodyPr>
          <a:lstStyle/>
          <a:p>
            <a:pPr marL="12700">
              <a:lnSpc>
                <a:spcPct val="100000"/>
              </a:lnSpc>
              <a:spcBef>
                <a:spcPts val="100"/>
              </a:spcBef>
            </a:pPr>
            <a:r>
              <a:rPr sz="900">
                <a:latin typeface="宋体"/>
                <a:cs typeface="宋体"/>
              </a:rPr>
              <a:t>数据来源</a:t>
            </a:r>
            <a:r>
              <a:rPr sz="900">
                <a:latin typeface="Arial"/>
                <a:cs typeface="Arial"/>
              </a:rPr>
              <a:t>:</a:t>
            </a:r>
            <a:r>
              <a:rPr sz="900">
                <a:latin typeface="宋体"/>
                <a:cs typeface="宋体"/>
              </a:rPr>
              <a:t>罗兰</a:t>
            </a:r>
            <a:r>
              <a:rPr sz="900">
                <a:latin typeface="Arial"/>
                <a:cs typeface="Arial"/>
              </a:rPr>
              <a:t>·</a:t>
            </a:r>
            <a:r>
              <a:rPr sz="900" spc="-10">
                <a:latin typeface="宋体"/>
                <a:cs typeface="宋体"/>
              </a:rPr>
              <a:t>贝格咨询访谈</a:t>
            </a:r>
            <a:endParaRPr sz="9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85420" rIns="0" bIns="0" rtlCol="0">
            <a:spAutoFit/>
          </a:bodyPr>
          <a:lstStyle/>
          <a:p>
            <a:pPr marL="12700" marR="5080">
              <a:lnSpc>
                <a:spcPct val="59500"/>
              </a:lnSpc>
              <a:spcBef>
                <a:spcPts val="1460"/>
              </a:spcBef>
            </a:pPr>
            <a:r>
              <a:rPr spc="-5"/>
              <a:t>海尔实地销售组织的核心功能是网点建设与终端管理、区域市场营销、产品管理和服务网点管理</a:t>
            </a:r>
          </a:p>
        </p:txBody>
      </p:sp>
      <p:sp>
        <p:nvSpPr>
          <p:cNvPr id="3" name="object 3"/>
          <p:cNvSpPr/>
          <p:nvPr/>
        </p:nvSpPr>
        <p:spPr>
          <a:xfrm>
            <a:off x="7365998" y="3936999"/>
            <a:ext cx="1295400" cy="1066800"/>
          </a:xfrm>
          <a:custGeom>
            <a:rect l="l" t="t" r="r" b="b"/>
            <a:pathLst>
              <a:path w="1295400" h="1066800">
                <a:moveTo>
                  <a:pt x="647700" y="0"/>
                </a:moveTo>
                <a:close/>
              </a:path>
              <a:path w="1295400" h="1066800">
                <a:moveTo>
                  <a:pt x="1295399" y="533400"/>
                </a:moveTo>
                <a:lnTo>
                  <a:pt x="0" y="533400"/>
                </a:lnTo>
                <a:lnTo>
                  <a:pt x="2148" y="489652"/>
                </a:lnTo>
                <a:lnTo>
                  <a:pt x="8478" y="446879"/>
                </a:lnTo>
                <a:lnTo>
                  <a:pt x="18825" y="405217"/>
                </a:lnTo>
                <a:lnTo>
                  <a:pt x="33021" y="364803"/>
                </a:lnTo>
                <a:lnTo>
                  <a:pt x="50900" y="325776"/>
                </a:lnTo>
                <a:lnTo>
                  <a:pt x="72296" y="288271"/>
                </a:lnTo>
                <a:lnTo>
                  <a:pt x="97041" y="252427"/>
                </a:lnTo>
                <a:lnTo>
                  <a:pt x="124970" y="218380"/>
                </a:lnTo>
                <a:lnTo>
                  <a:pt x="155914" y="186268"/>
                </a:lnTo>
                <a:lnTo>
                  <a:pt x="189708" y="156228"/>
                </a:lnTo>
                <a:lnTo>
                  <a:pt x="226185" y="128398"/>
                </a:lnTo>
                <a:lnTo>
                  <a:pt x="265178" y="102914"/>
                </a:lnTo>
                <a:lnTo>
                  <a:pt x="306521" y="79915"/>
                </a:lnTo>
                <a:lnTo>
                  <a:pt x="350046" y="59536"/>
                </a:lnTo>
                <a:lnTo>
                  <a:pt x="395588" y="41916"/>
                </a:lnTo>
                <a:lnTo>
                  <a:pt x="442979" y="27192"/>
                </a:lnTo>
                <a:lnTo>
                  <a:pt x="492052" y="15501"/>
                </a:lnTo>
                <a:lnTo>
                  <a:pt x="542642" y="6981"/>
                </a:lnTo>
                <a:lnTo>
                  <a:pt x="594582" y="1768"/>
                </a:lnTo>
                <a:lnTo>
                  <a:pt x="647700" y="0"/>
                </a:lnTo>
                <a:lnTo>
                  <a:pt x="700822" y="1768"/>
                </a:lnTo>
                <a:lnTo>
                  <a:pt x="752761" y="6981"/>
                </a:lnTo>
                <a:lnTo>
                  <a:pt x="803351" y="15502"/>
                </a:lnTo>
                <a:lnTo>
                  <a:pt x="852424" y="27193"/>
                </a:lnTo>
                <a:lnTo>
                  <a:pt x="899815" y="41917"/>
                </a:lnTo>
                <a:lnTo>
                  <a:pt x="945356" y="59537"/>
                </a:lnTo>
                <a:lnTo>
                  <a:pt x="988881" y="79915"/>
                </a:lnTo>
                <a:lnTo>
                  <a:pt x="1030224" y="102915"/>
                </a:lnTo>
                <a:lnTo>
                  <a:pt x="1069217" y="128399"/>
                </a:lnTo>
                <a:lnTo>
                  <a:pt x="1105693" y="156229"/>
                </a:lnTo>
                <a:lnTo>
                  <a:pt x="1139487" y="186269"/>
                </a:lnTo>
                <a:lnTo>
                  <a:pt x="1170432" y="218381"/>
                </a:lnTo>
                <a:lnTo>
                  <a:pt x="1198360" y="252428"/>
                </a:lnTo>
                <a:lnTo>
                  <a:pt x="1223105" y="288272"/>
                </a:lnTo>
                <a:lnTo>
                  <a:pt x="1244500" y="325777"/>
                </a:lnTo>
                <a:lnTo>
                  <a:pt x="1262380" y="364804"/>
                </a:lnTo>
                <a:lnTo>
                  <a:pt x="1276576" y="405218"/>
                </a:lnTo>
                <a:lnTo>
                  <a:pt x="1286922" y="446880"/>
                </a:lnTo>
                <a:lnTo>
                  <a:pt x="1293252" y="489653"/>
                </a:lnTo>
                <a:lnTo>
                  <a:pt x="1295399" y="533400"/>
                </a:lnTo>
                <a:close/>
              </a:path>
              <a:path w="1295400" h="1066800">
                <a:moveTo>
                  <a:pt x="647700" y="1066799"/>
                </a:moveTo>
                <a:lnTo>
                  <a:pt x="594578" y="1065031"/>
                </a:lnTo>
                <a:lnTo>
                  <a:pt x="542639" y="1059818"/>
                </a:lnTo>
                <a:lnTo>
                  <a:pt x="492050" y="1051297"/>
                </a:lnTo>
                <a:lnTo>
                  <a:pt x="442976" y="1039606"/>
                </a:lnTo>
                <a:lnTo>
                  <a:pt x="395586" y="1024882"/>
                </a:lnTo>
                <a:lnTo>
                  <a:pt x="350044" y="1007262"/>
                </a:lnTo>
                <a:lnTo>
                  <a:pt x="306519" y="986883"/>
                </a:lnTo>
                <a:lnTo>
                  <a:pt x="265176" y="963884"/>
                </a:lnTo>
                <a:lnTo>
                  <a:pt x="226183" y="938400"/>
                </a:lnTo>
                <a:lnTo>
                  <a:pt x="189707" y="910570"/>
                </a:lnTo>
                <a:lnTo>
                  <a:pt x="155913" y="880530"/>
                </a:lnTo>
                <a:lnTo>
                  <a:pt x="124968" y="848418"/>
                </a:lnTo>
                <a:lnTo>
                  <a:pt x="97040" y="814371"/>
                </a:lnTo>
                <a:lnTo>
                  <a:pt x="72295" y="778527"/>
                </a:lnTo>
                <a:lnTo>
                  <a:pt x="50899" y="741022"/>
                </a:lnTo>
                <a:lnTo>
                  <a:pt x="33020" y="701995"/>
                </a:lnTo>
                <a:lnTo>
                  <a:pt x="18823" y="661581"/>
                </a:lnTo>
                <a:lnTo>
                  <a:pt x="8477" y="619919"/>
                </a:lnTo>
                <a:lnTo>
                  <a:pt x="2147" y="577146"/>
                </a:lnTo>
                <a:lnTo>
                  <a:pt x="0" y="533399"/>
                </a:lnTo>
                <a:lnTo>
                  <a:pt x="1295399" y="533400"/>
                </a:lnTo>
                <a:lnTo>
                  <a:pt x="1293252" y="577146"/>
                </a:lnTo>
                <a:lnTo>
                  <a:pt x="1286921" y="619919"/>
                </a:lnTo>
                <a:lnTo>
                  <a:pt x="1276575" y="661581"/>
                </a:lnTo>
                <a:lnTo>
                  <a:pt x="1262379" y="701995"/>
                </a:lnTo>
                <a:lnTo>
                  <a:pt x="1244499" y="741022"/>
                </a:lnTo>
                <a:lnTo>
                  <a:pt x="1223104" y="778527"/>
                </a:lnTo>
                <a:lnTo>
                  <a:pt x="1198359" y="814371"/>
                </a:lnTo>
                <a:lnTo>
                  <a:pt x="1170430" y="848418"/>
                </a:lnTo>
                <a:lnTo>
                  <a:pt x="1139486" y="880530"/>
                </a:lnTo>
                <a:lnTo>
                  <a:pt x="1105692" y="910570"/>
                </a:lnTo>
                <a:lnTo>
                  <a:pt x="1069215" y="938400"/>
                </a:lnTo>
                <a:lnTo>
                  <a:pt x="1030222" y="963884"/>
                </a:lnTo>
                <a:lnTo>
                  <a:pt x="988880" y="986884"/>
                </a:lnTo>
                <a:lnTo>
                  <a:pt x="945355" y="1007262"/>
                </a:lnTo>
                <a:lnTo>
                  <a:pt x="899813" y="1024882"/>
                </a:lnTo>
                <a:lnTo>
                  <a:pt x="852423" y="1039606"/>
                </a:lnTo>
                <a:lnTo>
                  <a:pt x="803349" y="1051297"/>
                </a:lnTo>
                <a:lnTo>
                  <a:pt x="752760" y="1059818"/>
                </a:lnTo>
                <a:lnTo>
                  <a:pt x="700821" y="1065031"/>
                </a:lnTo>
                <a:lnTo>
                  <a:pt x="647700" y="1066799"/>
                </a:lnTo>
                <a:close/>
              </a:path>
            </a:pathLst>
          </a:custGeom>
          <a:solidFill>
            <a:srgbClr val="AAAAAA"/>
          </a:solidFill>
        </p:spPr>
        <p:txBody>
          <a:bodyPr wrap="square" lIns="0" tIns="0" rIns="0" bIns="0" rtlCol="0"/>
          <a:lstStyle/>
          <a:p/>
        </p:txBody>
      </p:sp>
      <p:sp>
        <p:nvSpPr>
          <p:cNvPr id="4" name="object 4"/>
          <p:cNvSpPr txBox="1"/>
          <p:nvPr/>
        </p:nvSpPr>
        <p:spPr>
          <a:xfrm>
            <a:off x="7556500" y="4309268"/>
            <a:ext cx="914400" cy="330200"/>
          </a:xfrm>
          <a:prstGeom prst="rect">
            <a:avLst/>
          </a:prstGeom>
        </p:spPr>
        <p:txBody>
          <a:bodyPr vert="horz" wrap="square" lIns="0" tIns="12700" rIns="0" bIns="0" rtlCol="0">
            <a:spAutoFit/>
          </a:bodyPr>
          <a:lstStyle/>
          <a:p>
            <a:pPr marL="76200" marR="5080" indent="-63500">
              <a:lnSpc>
                <a:spcPct val="100000"/>
              </a:lnSpc>
              <a:spcBef>
                <a:spcPts val="100"/>
              </a:spcBef>
            </a:pPr>
            <a:r>
              <a:rPr sz="1000" spc="-10">
                <a:latin typeface="宋体"/>
                <a:cs typeface="宋体"/>
              </a:rPr>
              <a:t>工贸公司组织职能界定较清晰</a:t>
            </a:r>
            <a:endParaRPr sz="1000">
              <a:latin typeface="宋体"/>
              <a:cs typeface="宋体"/>
            </a:endParaRPr>
          </a:p>
        </p:txBody>
      </p:sp>
      <p:sp>
        <p:nvSpPr>
          <p:cNvPr id="5" name="object 5"/>
          <p:cNvSpPr/>
          <p:nvPr/>
        </p:nvSpPr>
        <p:spPr>
          <a:xfrm>
            <a:off x="6832600" y="2997200"/>
            <a:ext cx="254000" cy="3035300"/>
          </a:xfrm>
          <a:custGeom>
            <a:rect l="l" t="t" r="r" b="b"/>
            <a:pathLst>
              <a:path w="254000" h="3035300">
                <a:moveTo>
                  <a:pt x="0" y="3035300"/>
                </a:moveTo>
                <a:lnTo>
                  <a:pt x="0" y="0"/>
                </a:lnTo>
                <a:lnTo>
                  <a:pt x="254000" y="1517650"/>
                </a:lnTo>
                <a:lnTo>
                  <a:pt x="0" y="3035300"/>
                </a:lnTo>
                <a:close/>
              </a:path>
            </a:pathLst>
          </a:custGeom>
          <a:solidFill>
            <a:srgbClr val="777777"/>
          </a:solidFill>
        </p:spPr>
        <p:txBody>
          <a:bodyPr wrap="square" lIns="0" tIns="0" rIns="0" bIns="0" rtlCol="0"/>
          <a:lstStyle/>
          <a:p/>
        </p:txBody>
      </p:sp>
      <p:sp>
        <p:nvSpPr>
          <p:cNvPr id="6" name="object 6"/>
          <p:cNvSpPr txBox="1"/>
          <p:nvPr/>
        </p:nvSpPr>
        <p:spPr>
          <a:xfrm>
            <a:off x="3943350" y="1942491"/>
            <a:ext cx="1447800" cy="238760"/>
          </a:xfrm>
          <a:prstGeom prst="rect">
            <a:avLst/>
          </a:prstGeom>
        </p:spPr>
        <p:txBody>
          <a:bodyPr vert="horz" wrap="square" lIns="0" tIns="12700" rIns="0" bIns="0" rtlCol="0">
            <a:spAutoFit/>
          </a:bodyPr>
          <a:lstStyle/>
          <a:p>
            <a:pPr marL="12700">
              <a:lnSpc>
                <a:spcPct val="100000"/>
              </a:lnSpc>
              <a:spcBef>
                <a:spcPts val="100"/>
              </a:spcBef>
            </a:pPr>
            <a:r>
              <a:rPr sz="1400" b="1" spc="-10">
                <a:latin typeface="Microsoft JhengHei"/>
                <a:cs typeface="Microsoft JhengHei"/>
              </a:rPr>
              <a:t>工贸公司核心功能</a:t>
            </a:r>
            <a:endParaRPr sz="1400">
              <a:latin typeface="Microsoft JhengHei"/>
              <a:cs typeface="Microsoft JhengHei"/>
            </a:endParaRPr>
          </a:p>
        </p:txBody>
      </p:sp>
      <p:sp>
        <p:nvSpPr>
          <p:cNvPr id="7" name="object 7"/>
          <p:cNvSpPr/>
          <p:nvPr/>
        </p:nvSpPr>
        <p:spPr>
          <a:xfrm>
            <a:off x="749300" y="2506661"/>
            <a:ext cx="865505" cy="954405"/>
          </a:xfrm>
          <a:custGeom>
            <a:rect l="l" t="t" r="r" b="b"/>
            <a:pathLst>
              <a:path w="865505" h="954403">
                <a:moveTo>
                  <a:pt x="751994" y="954087"/>
                </a:moveTo>
                <a:lnTo>
                  <a:pt x="0" y="954087"/>
                </a:lnTo>
                <a:lnTo>
                  <a:pt x="0" y="0"/>
                </a:lnTo>
                <a:lnTo>
                  <a:pt x="751994" y="0"/>
                </a:lnTo>
                <a:lnTo>
                  <a:pt x="865187" y="477043"/>
                </a:lnTo>
                <a:lnTo>
                  <a:pt x="751994" y="954087"/>
                </a:lnTo>
                <a:close/>
              </a:path>
            </a:pathLst>
          </a:custGeom>
          <a:solidFill>
            <a:srgbClr val="DDDDDD"/>
          </a:solidFill>
        </p:spPr>
        <p:txBody>
          <a:bodyPr wrap="square" lIns="0" tIns="0" rIns="0" bIns="0" rtlCol="0"/>
          <a:lstStyle/>
          <a:p/>
        </p:txBody>
      </p:sp>
      <p:sp>
        <p:nvSpPr>
          <p:cNvPr id="8" name="object 8"/>
          <p:cNvSpPr txBox="1"/>
          <p:nvPr/>
        </p:nvSpPr>
        <p:spPr>
          <a:xfrm>
            <a:off x="831850" y="2903378"/>
            <a:ext cx="635000" cy="208279"/>
          </a:xfrm>
          <a:prstGeom prst="rect">
            <a:avLst/>
          </a:prstGeom>
        </p:spPr>
        <p:txBody>
          <a:bodyPr vert="horz" wrap="square" lIns="0" tIns="12700" rIns="0" bIns="0" rtlCol="0">
            <a:spAutoFit/>
          </a:bodyPr>
          <a:lstStyle/>
          <a:p>
            <a:pPr marL="12700">
              <a:lnSpc>
                <a:spcPct val="100000"/>
              </a:lnSpc>
              <a:spcBef>
                <a:spcPts val="100"/>
              </a:spcBef>
            </a:pPr>
            <a:r>
              <a:rPr sz="1200" spc="-15">
                <a:latin typeface="宋体"/>
                <a:cs typeface="宋体"/>
              </a:rPr>
              <a:t>市场经理</a:t>
            </a:r>
            <a:endParaRPr sz="1200">
              <a:latin typeface="宋体"/>
              <a:cs typeface="宋体"/>
            </a:endParaRPr>
          </a:p>
        </p:txBody>
      </p:sp>
      <p:sp>
        <p:nvSpPr>
          <p:cNvPr id="9" name="object 9"/>
          <p:cNvSpPr/>
          <p:nvPr/>
        </p:nvSpPr>
        <p:spPr>
          <a:xfrm>
            <a:off x="1574799" y="2506661"/>
            <a:ext cx="4940300" cy="954405"/>
          </a:xfrm>
          <a:custGeom>
            <a:rect l="l" t="t" r="r" b="b"/>
            <a:pathLst>
              <a:path w="4940300" h="954403">
                <a:moveTo>
                  <a:pt x="4940300" y="0"/>
                </a:moveTo>
                <a:lnTo>
                  <a:pt x="0" y="0"/>
                </a:lnTo>
                <a:lnTo>
                  <a:pt x="114308" y="477927"/>
                </a:lnTo>
                <a:lnTo>
                  <a:pt x="0" y="954087"/>
                </a:lnTo>
                <a:lnTo>
                  <a:pt x="4940300" y="954087"/>
                </a:lnTo>
                <a:lnTo>
                  <a:pt x="4940300" y="0"/>
                </a:lnTo>
              </a:path>
            </a:pathLst>
          </a:custGeom>
          <a:ln w="6349">
            <a:solidFill>
              <a:srgbClr val="000000"/>
            </a:solidFill>
          </a:ln>
        </p:spPr>
        <p:txBody>
          <a:bodyPr wrap="square" lIns="0" tIns="0" rIns="0" bIns="0" rtlCol="0"/>
          <a:lstStyle/>
          <a:p/>
        </p:txBody>
      </p:sp>
      <p:sp>
        <p:nvSpPr>
          <p:cNvPr id="10" name="object 10"/>
          <p:cNvSpPr txBox="1"/>
          <p:nvPr/>
        </p:nvSpPr>
        <p:spPr>
          <a:xfrm>
            <a:off x="2192338" y="2670426"/>
            <a:ext cx="1167130" cy="613410"/>
          </a:xfrm>
          <a:prstGeom prst="rect">
            <a:avLst/>
          </a:prstGeom>
        </p:spPr>
        <p:txBody>
          <a:bodyPr vert="horz" wrap="square" lIns="0" tIns="50165" rIns="0" bIns="0" rtlCol="0">
            <a:spAutoFit/>
          </a:bodyPr>
          <a:lstStyle/>
          <a:p>
            <a:pPr marL="201295" indent="-189230">
              <a:lnSpc>
                <a:spcPct val="100000"/>
              </a:lnSpc>
              <a:spcBef>
                <a:spcPts val="395"/>
              </a:spcBef>
              <a:buSzPct val="105000"/>
              <a:buChar char="•"/>
              <a:tabLst>
                <a:tab pos="201930"/>
              </a:tabLst>
            </a:pPr>
            <a:r>
              <a:rPr sz="1000" spc="-10">
                <a:latin typeface="宋体"/>
                <a:cs typeface="宋体"/>
              </a:rPr>
              <a:t>按区域/客户划分</a:t>
            </a:r>
            <a:endParaRPr sz="1000">
              <a:latin typeface="宋体"/>
              <a:cs typeface="宋体"/>
            </a:endParaRPr>
          </a:p>
          <a:p>
            <a:pPr marL="201295" indent="-189230">
              <a:lnSpc>
                <a:spcPct val="100000"/>
              </a:lnSpc>
              <a:spcBef>
                <a:spcPts val="360"/>
              </a:spcBef>
              <a:buSzPct val="105000"/>
              <a:buFont typeface="Arial"/>
              <a:buChar char="•"/>
              <a:tabLst>
                <a:tab pos="201295"/>
                <a:tab pos="201930"/>
              </a:tabLst>
            </a:pPr>
            <a:r>
              <a:rPr sz="1000" spc="-10">
                <a:latin typeface="宋体"/>
                <a:cs typeface="宋体"/>
              </a:rPr>
              <a:t>零售终端建设</a:t>
            </a:r>
            <a:endParaRPr sz="1000">
              <a:latin typeface="宋体"/>
              <a:cs typeface="宋体"/>
            </a:endParaRPr>
          </a:p>
          <a:p>
            <a:pPr marL="201295" indent="-189230">
              <a:lnSpc>
                <a:spcPct val="100000"/>
              </a:lnSpc>
              <a:spcBef>
                <a:spcPts val="360"/>
              </a:spcBef>
              <a:buSzPct val="105000"/>
              <a:buFont typeface="Arial"/>
              <a:buChar char="•"/>
              <a:tabLst>
                <a:tab pos="201295"/>
                <a:tab pos="201930"/>
              </a:tabLst>
            </a:pPr>
            <a:r>
              <a:rPr sz="1000" spc="-10">
                <a:latin typeface="宋体"/>
                <a:cs typeface="宋体"/>
              </a:rPr>
              <a:t>零售终端管理</a:t>
            </a:r>
            <a:endParaRPr sz="1000">
              <a:latin typeface="宋体"/>
              <a:cs typeface="宋体"/>
            </a:endParaRPr>
          </a:p>
        </p:txBody>
      </p:sp>
      <p:sp>
        <p:nvSpPr>
          <p:cNvPr id="11" name="object 11"/>
          <p:cNvSpPr/>
          <p:nvPr/>
        </p:nvSpPr>
        <p:spPr>
          <a:xfrm>
            <a:off x="749300" y="3546474"/>
            <a:ext cx="865505" cy="952500"/>
          </a:xfrm>
          <a:custGeom>
            <a:rect l="l" t="t" r="r" b="b"/>
            <a:pathLst>
              <a:path w="865505" h="952500">
                <a:moveTo>
                  <a:pt x="751994" y="952500"/>
                </a:moveTo>
                <a:lnTo>
                  <a:pt x="0" y="952500"/>
                </a:lnTo>
                <a:lnTo>
                  <a:pt x="0" y="0"/>
                </a:lnTo>
                <a:lnTo>
                  <a:pt x="751994" y="0"/>
                </a:lnTo>
                <a:lnTo>
                  <a:pt x="865187" y="476250"/>
                </a:lnTo>
                <a:lnTo>
                  <a:pt x="751994" y="952500"/>
                </a:lnTo>
                <a:close/>
              </a:path>
            </a:pathLst>
          </a:custGeom>
          <a:solidFill>
            <a:srgbClr val="DDDDDD"/>
          </a:solidFill>
        </p:spPr>
        <p:txBody>
          <a:bodyPr wrap="square" lIns="0" tIns="0" rIns="0" bIns="0" rtlCol="0"/>
          <a:lstStyle/>
          <a:p/>
        </p:txBody>
      </p:sp>
      <p:sp>
        <p:nvSpPr>
          <p:cNvPr id="12" name="object 12"/>
          <p:cNvSpPr txBox="1"/>
          <p:nvPr/>
        </p:nvSpPr>
        <p:spPr>
          <a:xfrm>
            <a:off x="864393" y="3854132"/>
            <a:ext cx="635000" cy="391160"/>
          </a:xfrm>
          <a:prstGeom prst="rect">
            <a:avLst/>
          </a:prstGeom>
        </p:spPr>
        <p:txBody>
          <a:bodyPr vert="horz" wrap="square" lIns="0" tIns="12700" rIns="0" bIns="0" rtlCol="0">
            <a:spAutoFit/>
          </a:bodyPr>
          <a:lstStyle/>
          <a:p>
            <a:pPr marL="165100" marR="5080" indent="-152400">
              <a:lnSpc>
                <a:spcPct val="100000"/>
              </a:lnSpc>
              <a:spcBef>
                <a:spcPts val="100"/>
              </a:spcBef>
            </a:pPr>
            <a:r>
              <a:rPr sz="1200" spc="-15">
                <a:latin typeface="宋体"/>
                <a:cs typeface="宋体"/>
              </a:rPr>
              <a:t>产品直销</a:t>
            </a:r>
            <a:r>
              <a:rPr sz="1200" spc="-25">
                <a:latin typeface="宋体"/>
                <a:cs typeface="宋体"/>
              </a:rPr>
              <a:t>经理</a:t>
            </a:r>
            <a:endParaRPr sz="1200">
              <a:latin typeface="宋体"/>
              <a:cs typeface="宋体"/>
            </a:endParaRPr>
          </a:p>
        </p:txBody>
      </p:sp>
      <p:sp>
        <p:nvSpPr>
          <p:cNvPr id="13" name="object 13"/>
          <p:cNvSpPr/>
          <p:nvPr/>
        </p:nvSpPr>
        <p:spPr>
          <a:xfrm>
            <a:off x="1574799" y="3546474"/>
            <a:ext cx="4940300" cy="952500"/>
          </a:xfrm>
          <a:custGeom>
            <a:rect l="l" t="t" r="r" b="b"/>
            <a:pathLst>
              <a:path w="4940300" h="952500">
                <a:moveTo>
                  <a:pt x="4940300" y="0"/>
                </a:moveTo>
                <a:lnTo>
                  <a:pt x="0" y="0"/>
                </a:lnTo>
                <a:lnTo>
                  <a:pt x="114308" y="477131"/>
                </a:lnTo>
                <a:lnTo>
                  <a:pt x="0" y="952500"/>
                </a:lnTo>
                <a:lnTo>
                  <a:pt x="4940300" y="952500"/>
                </a:lnTo>
                <a:lnTo>
                  <a:pt x="4940300" y="0"/>
                </a:lnTo>
              </a:path>
            </a:pathLst>
          </a:custGeom>
          <a:ln w="6350">
            <a:solidFill>
              <a:srgbClr val="000000"/>
            </a:solidFill>
          </a:ln>
        </p:spPr>
        <p:txBody>
          <a:bodyPr wrap="square" lIns="0" tIns="0" rIns="0" bIns="0" rtlCol="0"/>
          <a:lstStyle/>
          <a:p/>
        </p:txBody>
      </p:sp>
      <p:sp>
        <p:nvSpPr>
          <p:cNvPr id="14" name="object 14"/>
          <p:cNvSpPr/>
          <p:nvPr/>
        </p:nvSpPr>
        <p:spPr>
          <a:xfrm>
            <a:off x="749300" y="4589462"/>
            <a:ext cx="865505" cy="952500"/>
          </a:xfrm>
          <a:custGeom>
            <a:rect l="l" t="t" r="r" b="b"/>
            <a:pathLst>
              <a:path w="865505" h="952500">
                <a:moveTo>
                  <a:pt x="751994" y="952500"/>
                </a:moveTo>
                <a:lnTo>
                  <a:pt x="0" y="952500"/>
                </a:lnTo>
                <a:lnTo>
                  <a:pt x="0" y="0"/>
                </a:lnTo>
                <a:lnTo>
                  <a:pt x="751994" y="0"/>
                </a:lnTo>
                <a:lnTo>
                  <a:pt x="865187" y="476250"/>
                </a:lnTo>
                <a:lnTo>
                  <a:pt x="751994" y="952500"/>
                </a:lnTo>
                <a:close/>
              </a:path>
            </a:pathLst>
          </a:custGeom>
          <a:solidFill>
            <a:srgbClr val="DDDDDD"/>
          </a:solidFill>
        </p:spPr>
        <p:txBody>
          <a:bodyPr wrap="square" lIns="0" tIns="0" rIns="0" bIns="0" rtlCol="0"/>
          <a:lstStyle/>
          <a:p/>
        </p:txBody>
      </p:sp>
      <p:sp>
        <p:nvSpPr>
          <p:cNvPr id="15" name="object 15"/>
          <p:cNvSpPr txBox="1"/>
          <p:nvPr/>
        </p:nvSpPr>
        <p:spPr>
          <a:xfrm>
            <a:off x="864393" y="4895531"/>
            <a:ext cx="635000" cy="391160"/>
          </a:xfrm>
          <a:prstGeom prst="rect">
            <a:avLst/>
          </a:prstGeom>
        </p:spPr>
        <p:txBody>
          <a:bodyPr vert="horz" wrap="square" lIns="0" tIns="12700" rIns="0" bIns="0" rtlCol="0">
            <a:spAutoFit/>
          </a:bodyPr>
          <a:lstStyle/>
          <a:p>
            <a:pPr marL="165100" marR="5080" indent="-152400">
              <a:lnSpc>
                <a:spcPct val="100000"/>
              </a:lnSpc>
              <a:spcBef>
                <a:spcPts val="100"/>
              </a:spcBef>
            </a:pPr>
            <a:r>
              <a:rPr sz="1200" spc="-15">
                <a:latin typeface="宋体"/>
                <a:cs typeface="宋体"/>
              </a:rPr>
              <a:t>产品型号</a:t>
            </a:r>
            <a:r>
              <a:rPr sz="1200" spc="-25">
                <a:latin typeface="宋体"/>
                <a:cs typeface="宋体"/>
              </a:rPr>
              <a:t>经理</a:t>
            </a:r>
            <a:endParaRPr sz="1200">
              <a:latin typeface="宋体"/>
              <a:cs typeface="宋体"/>
            </a:endParaRPr>
          </a:p>
        </p:txBody>
      </p:sp>
      <p:sp>
        <p:nvSpPr>
          <p:cNvPr id="16" name="object 16"/>
          <p:cNvSpPr/>
          <p:nvPr/>
        </p:nvSpPr>
        <p:spPr>
          <a:xfrm>
            <a:off x="1574799" y="4589462"/>
            <a:ext cx="4940300" cy="952500"/>
          </a:xfrm>
          <a:custGeom>
            <a:rect l="l" t="t" r="r" b="b"/>
            <a:pathLst>
              <a:path w="4940300" h="952500">
                <a:moveTo>
                  <a:pt x="4940300" y="0"/>
                </a:moveTo>
                <a:lnTo>
                  <a:pt x="0" y="0"/>
                </a:lnTo>
                <a:lnTo>
                  <a:pt x="114308" y="477131"/>
                </a:lnTo>
                <a:lnTo>
                  <a:pt x="0" y="952500"/>
                </a:lnTo>
                <a:lnTo>
                  <a:pt x="4940300" y="952500"/>
                </a:lnTo>
                <a:lnTo>
                  <a:pt x="4940300" y="0"/>
                </a:lnTo>
              </a:path>
            </a:pathLst>
          </a:custGeom>
          <a:ln w="6350">
            <a:solidFill>
              <a:srgbClr val="000000"/>
            </a:solidFill>
          </a:ln>
        </p:spPr>
        <p:txBody>
          <a:bodyPr wrap="square" lIns="0" tIns="0" rIns="0" bIns="0" rtlCol="0"/>
          <a:lstStyle/>
          <a:p/>
        </p:txBody>
      </p:sp>
      <p:sp>
        <p:nvSpPr>
          <p:cNvPr id="17" name="object 17"/>
          <p:cNvSpPr/>
          <p:nvPr/>
        </p:nvSpPr>
        <p:spPr>
          <a:xfrm>
            <a:off x="749300" y="5618162"/>
            <a:ext cx="865505" cy="952500"/>
          </a:xfrm>
          <a:custGeom>
            <a:rect l="l" t="t" r="r" b="b"/>
            <a:pathLst>
              <a:path w="865505" h="952500">
                <a:moveTo>
                  <a:pt x="751994" y="952499"/>
                </a:moveTo>
                <a:lnTo>
                  <a:pt x="0" y="952499"/>
                </a:lnTo>
                <a:lnTo>
                  <a:pt x="0" y="0"/>
                </a:lnTo>
                <a:lnTo>
                  <a:pt x="751994" y="0"/>
                </a:lnTo>
                <a:lnTo>
                  <a:pt x="865187" y="476250"/>
                </a:lnTo>
                <a:lnTo>
                  <a:pt x="751994" y="952499"/>
                </a:lnTo>
                <a:close/>
              </a:path>
            </a:pathLst>
          </a:custGeom>
          <a:solidFill>
            <a:srgbClr val="DDDDDD"/>
          </a:solidFill>
        </p:spPr>
        <p:txBody>
          <a:bodyPr wrap="square" lIns="0" tIns="0" rIns="0" bIns="0" rtlCol="0"/>
          <a:lstStyle/>
          <a:p/>
        </p:txBody>
      </p:sp>
      <p:sp>
        <p:nvSpPr>
          <p:cNvPr id="18" name="object 18"/>
          <p:cNvSpPr txBox="1"/>
          <p:nvPr/>
        </p:nvSpPr>
        <p:spPr>
          <a:xfrm>
            <a:off x="864393" y="5940106"/>
            <a:ext cx="635000" cy="391160"/>
          </a:xfrm>
          <a:prstGeom prst="rect">
            <a:avLst/>
          </a:prstGeom>
        </p:spPr>
        <p:txBody>
          <a:bodyPr vert="horz" wrap="square" lIns="0" tIns="12700" rIns="0" bIns="0" rtlCol="0">
            <a:spAutoFit/>
          </a:bodyPr>
          <a:lstStyle/>
          <a:p>
            <a:pPr marL="165100" marR="5080" indent="-152400">
              <a:lnSpc>
                <a:spcPct val="100000"/>
              </a:lnSpc>
              <a:spcBef>
                <a:spcPts val="100"/>
              </a:spcBef>
            </a:pPr>
            <a:r>
              <a:rPr sz="1200" spc="-15">
                <a:latin typeface="宋体"/>
                <a:cs typeface="宋体"/>
              </a:rPr>
              <a:t>售后服务</a:t>
            </a:r>
            <a:r>
              <a:rPr sz="1200" spc="-25">
                <a:latin typeface="宋体"/>
                <a:cs typeface="宋体"/>
              </a:rPr>
              <a:t>经理</a:t>
            </a:r>
            <a:endParaRPr sz="1200">
              <a:latin typeface="宋体"/>
              <a:cs typeface="宋体"/>
            </a:endParaRPr>
          </a:p>
        </p:txBody>
      </p:sp>
      <p:sp>
        <p:nvSpPr>
          <p:cNvPr id="19" name="object 19"/>
          <p:cNvSpPr/>
          <p:nvPr/>
        </p:nvSpPr>
        <p:spPr>
          <a:xfrm>
            <a:off x="1574799" y="5629273"/>
            <a:ext cx="4940300" cy="954405"/>
          </a:xfrm>
          <a:custGeom>
            <a:rect l="l" t="t" r="r" b="b"/>
            <a:pathLst>
              <a:path w="4940300" h="954403">
                <a:moveTo>
                  <a:pt x="4940300" y="0"/>
                </a:moveTo>
                <a:lnTo>
                  <a:pt x="0" y="0"/>
                </a:lnTo>
                <a:lnTo>
                  <a:pt x="114308" y="477927"/>
                </a:lnTo>
                <a:lnTo>
                  <a:pt x="0" y="954087"/>
                </a:lnTo>
                <a:lnTo>
                  <a:pt x="4940300" y="954087"/>
                </a:lnTo>
                <a:lnTo>
                  <a:pt x="4940300" y="0"/>
                </a:lnTo>
              </a:path>
            </a:pathLst>
          </a:custGeom>
          <a:ln w="6350">
            <a:solidFill>
              <a:srgbClr val="000000"/>
            </a:solidFill>
          </a:ln>
        </p:spPr>
        <p:txBody>
          <a:bodyPr wrap="square" lIns="0" tIns="0" rIns="0" bIns="0" rtlCol="0"/>
          <a:lstStyle/>
          <a:p/>
        </p:txBody>
      </p:sp>
      <p:sp>
        <p:nvSpPr>
          <p:cNvPr id="20" name="object 20"/>
          <p:cNvSpPr txBox="1"/>
          <p:nvPr/>
        </p:nvSpPr>
        <p:spPr>
          <a:xfrm>
            <a:off x="4148137" y="2672014"/>
            <a:ext cx="1294130" cy="613410"/>
          </a:xfrm>
          <a:prstGeom prst="rect">
            <a:avLst/>
          </a:prstGeom>
        </p:spPr>
        <p:txBody>
          <a:bodyPr vert="horz" wrap="square" lIns="0" tIns="50165" rIns="0" bIns="0" rtlCol="0">
            <a:spAutoFit/>
          </a:bodyPr>
          <a:lstStyle/>
          <a:p>
            <a:pPr marL="201295" indent="-189230">
              <a:lnSpc>
                <a:spcPct val="100000"/>
              </a:lnSpc>
              <a:spcBef>
                <a:spcPts val="395"/>
              </a:spcBef>
              <a:buSzPct val="105000"/>
              <a:buFont typeface="Arial"/>
              <a:buChar char="•"/>
              <a:tabLst>
                <a:tab pos="201295"/>
                <a:tab pos="201930"/>
              </a:tabLst>
            </a:pPr>
            <a:r>
              <a:rPr sz="1000" spc="-15">
                <a:latin typeface="宋体"/>
                <a:cs typeface="宋体"/>
              </a:rPr>
              <a:t>促销执行</a:t>
            </a:r>
            <a:endParaRPr sz="1000">
              <a:latin typeface="宋体"/>
              <a:cs typeface="宋体"/>
            </a:endParaRPr>
          </a:p>
          <a:p>
            <a:pPr marL="201295" indent="-189230">
              <a:lnSpc>
                <a:spcPct val="100000"/>
              </a:lnSpc>
              <a:spcBef>
                <a:spcPts val="360"/>
              </a:spcBef>
              <a:buSzPct val="105000"/>
              <a:buChar char="•"/>
              <a:tabLst>
                <a:tab pos="201930"/>
              </a:tabLst>
            </a:pPr>
            <a:r>
              <a:rPr sz="1000" spc="-10">
                <a:latin typeface="宋体"/>
                <a:cs typeface="宋体"/>
              </a:rPr>
              <a:t>促销员管理</a:t>
            </a:r>
            <a:endParaRPr sz="1000">
              <a:latin typeface="宋体"/>
              <a:cs typeface="宋体"/>
            </a:endParaRPr>
          </a:p>
          <a:p>
            <a:pPr marL="201295" indent="-189230">
              <a:lnSpc>
                <a:spcPct val="100000"/>
              </a:lnSpc>
              <a:spcBef>
                <a:spcPts val="360"/>
              </a:spcBef>
              <a:buSzPct val="105000"/>
              <a:buChar char="•"/>
              <a:tabLst>
                <a:tab pos="201930"/>
              </a:tabLst>
            </a:pPr>
            <a:r>
              <a:rPr sz="1000" spc="-10">
                <a:latin typeface="宋体"/>
                <a:cs typeface="宋体"/>
              </a:rPr>
              <a:t>销售预测/计划管理</a:t>
            </a:r>
            <a:endParaRPr sz="1000">
              <a:latin typeface="宋体"/>
              <a:cs typeface="宋体"/>
            </a:endParaRPr>
          </a:p>
        </p:txBody>
      </p:sp>
      <p:sp>
        <p:nvSpPr>
          <p:cNvPr id="27" name="object 27"/>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19</a:t>
            </a:fld>
          </a:p>
        </p:txBody>
      </p:sp>
      <p:sp>
        <p:nvSpPr>
          <p:cNvPr id="21" name="object 21"/>
          <p:cNvSpPr txBox="1"/>
          <p:nvPr/>
        </p:nvSpPr>
        <p:spPr>
          <a:xfrm>
            <a:off x="2192338" y="3713414"/>
            <a:ext cx="1167130" cy="613410"/>
          </a:xfrm>
          <a:prstGeom prst="rect">
            <a:avLst/>
          </a:prstGeom>
        </p:spPr>
        <p:txBody>
          <a:bodyPr vert="horz" wrap="square" lIns="0" tIns="50165" rIns="0" bIns="0" rtlCol="0">
            <a:spAutoFit/>
          </a:bodyPr>
          <a:lstStyle/>
          <a:p>
            <a:pPr marL="201295" indent="-189230">
              <a:lnSpc>
                <a:spcPct val="100000"/>
              </a:lnSpc>
              <a:spcBef>
                <a:spcPts val="395"/>
              </a:spcBef>
              <a:buSzPct val="105000"/>
              <a:buChar char="•"/>
              <a:tabLst>
                <a:tab pos="201930"/>
              </a:tabLst>
            </a:pPr>
            <a:r>
              <a:rPr sz="1000" spc="-10">
                <a:latin typeface="宋体"/>
                <a:cs typeface="宋体"/>
              </a:rPr>
              <a:t>按产品/区域划分</a:t>
            </a:r>
            <a:endParaRPr sz="1000">
              <a:latin typeface="宋体"/>
              <a:cs typeface="宋体"/>
            </a:endParaRPr>
          </a:p>
          <a:p>
            <a:pPr marL="201295" indent="-189230">
              <a:lnSpc>
                <a:spcPct val="100000"/>
              </a:lnSpc>
              <a:spcBef>
                <a:spcPts val="360"/>
              </a:spcBef>
              <a:buSzPct val="105000"/>
              <a:buChar char="•"/>
              <a:tabLst>
                <a:tab pos="201930"/>
              </a:tabLst>
            </a:pPr>
            <a:r>
              <a:rPr sz="1000" spc="-15">
                <a:latin typeface="宋体"/>
                <a:cs typeface="宋体"/>
              </a:rPr>
              <a:t>项目销售</a:t>
            </a:r>
            <a:endParaRPr sz="1000">
              <a:latin typeface="宋体"/>
              <a:cs typeface="宋体"/>
            </a:endParaRPr>
          </a:p>
          <a:p>
            <a:pPr marL="201295" indent="-189230">
              <a:lnSpc>
                <a:spcPct val="100000"/>
              </a:lnSpc>
              <a:spcBef>
                <a:spcPts val="360"/>
              </a:spcBef>
              <a:buSzPct val="105000"/>
              <a:buChar char="•"/>
              <a:tabLst>
                <a:tab pos="201930"/>
              </a:tabLst>
            </a:pPr>
            <a:r>
              <a:rPr sz="1000" spc="-10">
                <a:latin typeface="宋体"/>
                <a:cs typeface="宋体"/>
              </a:rPr>
              <a:t>客户关系管理</a:t>
            </a:r>
            <a:endParaRPr sz="1000">
              <a:latin typeface="宋体"/>
              <a:cs typeface="宋体"/>
            </a:endParaRPr>
          </a:p>
        </p:txBody>
      </p:sp>
      <p:sp>
        <p:nvSpPr>
          <p:cNvPr id="22" name="object 22"/>
          <p:cNvSpPr txBox="1"/>
          <p:nvPr/>
        </p:nvSpPr>
        <p:spPr>
          <a:xfrm>
            <a:off x="4148137" y="3947441"/>
            <a:ext cx="1294130" cy="177800"/>
          </a:xfrm>
          <a:prstGeom prst="rect">
            <a:avLst/>
          </a:prstGeom>
        </p:spPr>
        <p:txBody>
          <a:bodyPr vert="horz" wrap="square" lIns="0" tIns="12700" rIns="0" bIns="0" rtlCol="0">
            <a:spAutoFit/>
          </a:bodyPr>
          <a:lstStyle/>
          <a:p>
            <a:pPr marL="201295" indent="-189230">
              <a:lnSpc>
                <a:spcPct val="100000"/>
              </a:lnSpc>
              <a:spcBef>
                <a:spcPts val="100"/>
              </a:spcBef>
              <a:buSzPct val="105000"/>
              <a:buChar char="•"/>
              <a:tabLst>
                <a:tab pos="201930"/>
              </a:tabLst>
            </a:pPr>
            <a:r>
              <a:rPr sz="1000" spc="-10">
                <a:latin typeface="宋体"/>
                <a:cs typeface="宋体"/>
              </a:rPr>
              <a:t>销售预测/计划管理</a:t>
            </a:r>
            <a:endParaRPr sz="1000">
              <a:latin typeface="宋体"/>
              <a:cs typeface="宋体"/>
            </a:endParaRPr>
          </a:p>
        </p:txBody>
      </p:sp>
      <p:sp>
        <p:nvSpPr>
          <p:cNvPr id="23" name="object 23"/>
          <p:cNvSpPr txBox="1"/>
          <p:nvPr/>
        </p:nvSpPr>
        <p:spPr>
          <a:xfrm>
            <a:off x="2192338" y="4754814"/>
            <a:ext cx="1421130" cy="613410"/>
          </a:xfrm>
          <a:prstGeom prst="rect">
            <a:avLst/>
          </a:prstGeom>
        </p:spPr>
        <p:txBody>
          <a:bodyPr vert="horz" wrap="square" lIns="0" tIns="50165" rIns="0" bIns="0" rtlCol="0">
            <a:spAutoFit/>
          </a:bodyPr>
          <a:lstStyle/>
          <a:p>
            <a:pPr marL="201295" indent="-189230">
              <a:lnSpc>
                <a:spcPct val="100000"/>
              </a:lnSpc>
              <a:spcBef>
                <a:spcPts val="395"/>
              </a:spcBef>
              <a:buSzPct val="105000"/>
              <a:buChar char="•"/>
              <a:tabLst>
                <a:tab pos="201930"/>
              </a:tabLst>
            </a:pPr>
            <a:r>
              <a:rPr sz="1000" spc="-10">
                <a:latin typeface="宋体"/>
                <a:cs typeface="宋体"/>
              </a:rPr>
              <a:t>按产品划分</a:t>
            </a:r>
            <a:endParaRPr sz="1000">
              <a:latin typeface="宋体"/>
              <a:cs typeface="宋体"/>
            </a:endParaRPr>
          </a:p>
          <a:p>
            <a:pPr marL="201295" indent="-189230">
              <a:lnSpc>
                <a:spcPct val="100000"/>
              </a:lnSpc>
              <a:spcBef>
                <a:spcPts val="360"/>
              </a:spcBef>
              <a:buSzPct val="105000"/>
              <a:buChar char="•"/>
              <a:tabLst>
                <a:tab pos="201930"/>
              </a:tabLst>
            </a:pPr>
            <a:r>
              <a:rPr sz="1000" spc="-5">
                <a:latin typeface="宋体"/>
                <a:cs typeface="宋体"/>
              </a:rPr>
              <a:t>消费者需求调查/分析</a:t>
            </a:r>
            <a:endParaRPr sz="1000">
              <a:latin typeface="宋体"/>
              <a:cs typeface="宋体"/>
            </a:endParaRPr>
          </a:p>
          <a:p>
            <a:pPr marL="201295" indent="-189230">
              <a:lnSpc>
                <a:spcPct val="100000"/>
              </a:lnSpc>
              <a:spcBef>
                <a:spcPts val="360"/>
              </a:spcBef>
              <a:buSzPct val="105000"/>
              <a:buChar char="•"/>
              <a:tabLst>
                <a:tab pos="201930"/>
              </a:tabLst>
            </a:pPr>
            <a:r>
              <a:rPr sz="1000" spc="-10">
                <a:latin typeface="宋体"/>
                <a:cs typeface="宋体"/>
              </a:rPr>
              <a:t>市场调查/分析</a:t>
            </a:r>
            <a:endParaRPr sz="1000">
              <a:latin typeface="宋体"/>
              <a:cs typeface="宋体"/>
            </a:endParaRPr>
          </a:p>
        </p:txBody>
      </p:sp>
      <p:sp>
        <p:nvSpPr>
          <p:cNvPr id="24" name="object 24"/>
          <p:cNvSpPr txBox="1"/>
          <p:nvPr/>
        </p:nvSpPr>
        <p:spPr>
          <a:xfrm>
            <a:off x="4148137" y="4754814"/>
            <a:ext cx="1611630" cy="613410"/>
          </a:xfrm>
          <a:prstGeom prst="rect">
            <a:avLst/>
          </a:prstGeom>
        </p:spPr>
        <p:txBody>
          <a:bodyPr vert="horz" wrap="square" lIns="0" tIns="50165" rIns="0" bIns="0" rtlCol="0">
            <a:spAutoFit/>
          </a:bodyPr>
          <a:lstStyle/>
          <a:p>
            <a:pPr marL="201295" indent="-189230">
              <a:lnSpc>
                <a:spcPct val="100000"/>
              </a:lnSpc>
              <a:spcBef>
                <a:spcPts val="395"/>
              </a:spcBef>
              <a:buSzPct val="105000"/>
              <a:buChar char="•"/>
              <a:tabLst>
                <a:tab pos="201930"/>
              </a:tabLst>
            </a:pPr>
            <a:r>
              <a:rPr sz="1000" spc="-10">
                <a:latin typeface="宋体"/>
                <a:cs typeface="宋体"/>
              </a:rPr>
              <a:t>新产品型号规划</a:t>
            </a:r>
            <a:endParaRPr sz="1000">
              <a:latin typeface="宋体"/>
              <a:cs typeface="宋体"/>
            </a:endParaRPr>
          </a:p>
          <a:p>
            <a:pPr marL="201295" indent="-189230">
              <a:lnSpc>
                <a:spcPct val="100000"/>
              </a:lnSpc>
              <a:spcBef>
                <a:spcPts val="360"/>
              </a:spcBef>
              <a:buSzPct val="105000"/>
              <a:buChar char="•"/>
              <a:tabLst>
                <a:tab pos="201930"/>
              </a:tabLst>
            </a:pPr>
            <a:r>
              <a:rPr sz="1000" spc="-5">
                <a:latin typeface="宋体"/>
                <a:cs typeface="宋体"/>
              </a:rPr>
              <a:t>促销方案设计/计划/实施</a:t>
            </a:r>
            <a:endParaRPr sz="1000">
              <a:latin typeface="宋体"/>
              <a:cs typeface="宋体"/>
            </a:endParaRPr>
          </a:p>
          <a:p>
            <a:pPr marL="201295" indent="-189230">
              <a:lnSpc>
                <a:spcPct val="100000"/>
              </a:lnSpc>
              <a:spcBef>
                <a:spcPts val="360"/>
              </a:spcBef>
              <a:buSzPct val="105000"/>
              <a:buChar char="•"/>
              <a:tabLst>
                <a:tab pos="201930"/>
              </a:tabLst>
            </a:pPr>
            <a:r>
              <a:rPr sz="1000" spc="-10">
                <a:latin typeface="宋体"/>
                <a:cs typeface="宋体"/>
              </a:rPr>
              <a:t>促销员培训</a:t>
            </a:r>
            <a:endParaRPr sz="1000">
              <a:latin typeface="宋体"/>
              <a:cs typeface="宋体"/>
            </a:endParaRPr>
          </a:p>
        </p:txBody>
      </p:sp>
      <p:sp>
        <p:nvSpPr>
          <p:cNvPr id="25" name="object 25"/>
          <p:cNvSpPr txBox="1"/>
          <p:nvPr/>
        </p:nvSpPr>
        <p:spPr>
          <a:xfrm>
            <a:off x="2192338" y="5821957"/>
            <a:ext cx="1167130" cy="568325"/>
          </a:xfrm>
          <a:prstGeom prst="rect">
            <a:avLst/>
          </a:prstGeom>
        </p:spPr>
        <p:txBody>
          <a:bodyPr vert="horz" wrap="square" lIns="0" tIns="35560" rIns="0" bIns="0" rtlCol="0">
            <a:spAutoFit/>
          </a:bodyPr>
          <a:lstStyle/>
          <a:p>
            <a:pPr marL="201295" indent="-189230">
              <a:lnSpc>
                <a:spcPct val="100000"/>
              </a:lnSpc>
              <a:spcBef>
                <a:spcPts val="280"/>
              </a:spcBef>
              <a:buSzPct val="105000"/>
              <a:buChar char="•"/>
              <a:tabLst>
                <a:tab pos="201930"/>
              </a:tabLst>
            </a:pPr>
            <a:r>
              <a:rPr sz="1000" spc="-10">
                <a:latin typeface="宋体"/>
                <a:cs typeface="宋体"/>
              </a:rPr>
              <a:t>按区域/产品划分</a:t>
            </a:r>
            <a:endParaRPr sz="1000">
              <a:latin typeface="宋体"/>
              <a:cs typeface="宋体"/>
            </a:endParaRPr>
          </a:p>
          <a:p>
            <a:pPr marL="201295" indent="-189230">
              <a:lnSpc>
                <a:spcPct val="100000"/>
              </a:lnSpc>
              <a:spcBef>
                <a:spcPts val="240"/>
              </a:spcBef>
              <a:buSzPct val="105000"/>
              <a:buFont typeface="Arial"/>
              <a:buChar char="•"/>
              <a:tabLst>
                <a:tab pos="201295"/>
                <a:tab pos="201930"/>
              </a:tabLst>
            </a:pPr>
            <a:r>
              <a:rPr sz="1000" spc="-10">
                <a:latin typeface="宋体"/>
                <a:cs typeface="宋体"/>
              </a:rPr>
              <a:t>服务网点开发</a:t>
            </a:r>
            <a:endParaRPr sz="1000">
              <a:latin typeface="宋体"/>
              <a:cs typeface="宋体"/>
            </a:endParaRPr>
          </a:p>
          <a:p>
            <a:pPr marL="201295" indent="-189230">
              <a:lnSpc>
                <a:spcPct val="100000"/>
              </a:lnSpc>
              <a:spcBef>
                <a:spcPts val="240"/>
              </a:spcBef>
              <a:buSzPct val="105000"/>
              <a:buFont typeface="Arial"/>
              <a:buChar char="•"/>
              <a:tabLst>
                <a:tab pos="201295"/>
                <a:tab pos="201930"/>
              </a:tabLst>
            </a:pPr>
            <a:r>
              <a:rPr sz="1000" spc="-10">
                <a:latin typeface="宋体"/>
                <a:cs typeface="宋体"/>
              </a:rPr>
              <a:t>服务网点管理</a:t>
            </a:r>
            <a:endParaRPr sz="1000">
              <a:latin typeface="宋体"/>
              <a:cs typeface="宋体"/>
            </a:endParaRPr>
          </a:p>
        </p:txBody>
      </p:sp>
      <p:sp>
        <p:nvSpPr>
          <p:cNvPr id="26" name="object 26"/>
          <p:cNvSpPr txBox="1"/>
          <p:nvPr/>
        </p:nvSpPr>
        <p:spPr>
          <a:xfrm>
            <a:off x="4148137" y="6026232"/>
            <a:ext cx="976630" cy="177800"/>
          </a:xfrm>
          <a:prstGeom prst="rect">
            <a:avLst/>
          </a:prstGeom>
        </p:spPr>
        <p:txBody>
          <a:bodyPr vert="horz" wrap="square" lIns="0" tIns="12700" rIns="0" bIns="0" rtlCol="0">
            <a:spAutoFit/>
          </a:bodyPr>
          <a:lstStyle/>
          <a:p>
            <a:pPr marL="201295" indent="-189230">
              <a:lnSpc>
                <a:spcPct val="100000"/>
              </a:lnSpc>
              <a:spcBef>
                <a:spcPts val="100"/>
              </a:spcBef>
              <a:buSzPct val="105000"/>
              <a:buChar char="•"/>
              <a:tabLst>
                <a:tab pos="201930"/>
              </a:tabLst>
            </a:pPr>
            <a:r>
              <a:rPr sz="1000" spc="-10">
                <a:latin typeface="宋体"/>
                <a:cs typeface="宋体"/>
              </a:rPr>
              <a:t>服务人员培训</a:t>
            </a:r>
            <a:endParaRPr sz="10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8185150" cy="452120"/>
          </a:xfrm>
          <a:prstGeom prst="rect">
            <a:avLst/>
          </a:prstGeom>
        </p:spPr>
        <p:txBody>
          <a:bodyPr vert="horz" wrap="square" lIns="0" tIns="12700" rIns="0" bIns="0" rtlCol="0">
            <a:spAutoFit/>
          </a:bodyPr>
          <a:lstStyle/>
          <a:p>
            <a:pPr marL="12700">
              <a:lnSpc>
                <a:spcPct val="100000"/>
              </a:lnSpc>
              <a:spcBef>
                <a:spcPts val="100"/>
              </a:spcBef>
            </a:pPr>
            <a:r>
              <a:rPr spc="-10">
                <a:latin typeface="Arial"/>
                <a:cs typeface="Arial"/>
              </a:rPr>
              <a:t>SST</a:t>
            </a:r>
            <a:r>
              <a:rPr spc="-5"/>
              <a:t>管理机制是海尔内部市场链运作模式的重要考核</a:t>
            </a:r>
          </a:p>
        </p:txBody>
      </p:sp>
      <p:sp>
        <p:nvSpPr>
          <p:cNvPr id="3" name="object 3"/>
          <p:cNvSpPr txBox="1"/>
          <p:nvPr/>
        </p:nvSpPr>
        <p:spPr>
          <a:xfrm>
            <a:off x="623887" y="1217567"/>
            <a:ext cx="21590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核与激励手段</a:t>
            </a:r>
            <a:endParaRPr sz="2800">
              <a:latin typeface="Microsoft JhengHei"/>
              <a:cs typeface="Microsoft JhengHei"/>
            </a:endParaRPr>
          </a:p>
        </p:txBody>
      </p:sp>
      <p:sp>
        <p:nvSpPr>
          <p:cNvPr id="4" name="object 4"/>
          <p:cNvSpPr txBox="1"/>
          <p:nvPr/>
        </p:nvSpPr>
        <p:spPr>
          <a:xfrm>
            <a:off x="5875311" y="5146125"/>
            <a:ext cx="708660" cy="1366520"/>
          </a:xfrm>
          <a:prstGeom prst="rect">
            <a:avLst/>
          </a:prstGeom>
        </p:spPr>
        <p:txBody>
          <a:bodyPr vert="horz" wrap="square" lIns="0" tIns="12700" rIns="0" bIns="0" rtlCol="0">
            <a:spAutoFit/>
          </a:bodyPr>
          <a:lstStyle/>
          <a:p>
            <a:pPr marL="12700">
              <a:lnSpc>
                <a:spcPct val="100000"/>
              </a:lnSpc>
              <a:spcBef>
                <a:spcPts val="100"/>
              </a:spcBef>
            </a:pPr>
            <a:r>
              <a:rPr sz="8800">
                <a:solidFill>
                  <a:srgbClr val="DDDDDD"/>
                </a:solidFill>
                <a:latin typeface="Arial"/>
                <a:cs typeface="Arial"/>
              </a:rPr>
              <a:t>T</a:t>
            </a:r>
            <a:endParaRPr sz="8800">
              <a:latin typeface="Arial"/>
              <a:cs typeface="Arial"/>
            </a:endParaRPr>
          </a:p>
        </p:txBody>
      </p:sp>
      <p:sp>
        <p:nvSpPr>
          <p:cNvPr id="5" name="object 5"/>
          <p:cNvSpPr txBox="1"/>
          <p:nvPr/>
        </p:nvSpPr>
        <p:spPr>
          <a:xfrm>
            <a:off x="2554634" y="5146125"/>
            <a:ext cx="770890" cy="1366520"/>
          </a:xfrm>
          <a:prstGeom prst="rect">
            <a:avLst/>
          </a:prstGeom>
        </p:spPr>
        <p:txBody>
          <a:bodyPr vert="horz" wrap="square" lIns="0" tIns="12700" rIns="0" bIns="0" rtlCol="0">
            <a:spAutoFit/>
          </a:bodyPr>
          <a:lstStyle/>
          <a:p>
            <a:pPr marL="12700">
              <a:lnSpc>
                <a:spcPct val="100000"/>
              </a:lnSpc>
              <a:spcBef>
                <a:spcPts val="100"/>
              </a:spcBef>
            </a:pPr>
            <a:r>
              <a:rPr sz="8800">
                <a:solidFill>
                  <a:srgbClr val="DDDDDD"/>
                </a:solidFill>
                <a:latin typeface="Arial"/>
                <a:cs typeface="Arial"/>
              </a:rPr>
              <a:t>S</a:t>
            </a:r>
            <a:endParaRPr sz="8800">
              <a:latin typeface="Arial"/>
              <a:cs typeface="Arial"/>
            </a:endParaRPr>
          </a:p>
        </p:txBody>
      </p:sp>
      <p:sp>
        <p:nvSpPr>
          <p:cNvPr id="6" name="object 6"/>
          <p:cNvSpPr txBox="1"/>
          <p:nvPr/>
        </p:nvSpPr>
        <p:spPr>
          <a:xfrm>
            <a:off x="4231034" y="2974425"/>
            <a:ext cx="770890" cy="1366520"/>
          </a:xfrm>
          <a:prstGeom prst="rect">
            <a:avLst/>
          </a:prstGeom>
        </p:spPr>
        <p:txBody>
          <a:bodyPr vert="horz" wrap="square" lIns="0" tIns="12700" rIns="0" bIns="0" rtlCol="0">
            <a:spAutoFit/>
          </a:bodyPr>
          <a:lstStyle/>
          <a:p>
            <a:pPr marL="12700">
              <a:lnSpc>
                <a:spcPct val="100000"/>
              </a:lnSpc>
              <a:spcBef>
                <a:spcPts val="100"/>
              </a:spcBef>
            </a:pPr>
            <a:r>
              <a:rPr sz="8800">
                <a:solidFill>
                  <a:srgbClr val="DDDDDD"/>
                </a:solidFill>
                <a:latin typeface="Arial"/>
                <a:cs typeface="Arial"/>
              </a:rPr>
              <a:t>S</a:t>
            </a:r>
            <a:endParaRPr sz="8800">
              <a:latin typeface="Arial"/>
              <a:cs typeface="Arial"/>
            </a:endParaRPr>
          </a:p>
        </p:txBody>
      </p:sp>
      <p:grpSp>
        <p:nvGrpSpPr>
          <p:cNvPr id="7" name="object 7"/>
          <p:cNvGrpSpPr/>
          <p:nvPr/>
        </p:nvGrpSpPr>
        <p:grpSpPr>
          <a:xfrm>
            <a:off x="3089274" y="4541837"/>
            <a:ext cx="3056255" cy="1971675"/>
            <a:chOff x="3089274" y="4541837"/>
            <a:chExt cx="3056255" cy="1971675"/>
          </a:xfrm>
        </p:grpSpPr>
        <p:sp>
          <p:nvSpPr>
            <p:cNvPr id="8" name="object 8"/>
            <p:cNvSpPr/>
            <p:nvPr/>
          </p:nvSpPr>
          <p:spPr>
            <a:xfrm>
              <a:off x="3092449" y="4545012"/>
              <a:ext cx="3049905" cy="1965325"/>
            </a:xfrm>
            <a:custGeom>
              <a:rect l="l" t="t" r="r" b="b"/>
              <a:pathLst>
                <a:path w="3049904" h="1965325">
                  <a:moveTo>
                    <a:pt x="3049587" y="0"/>
                  </a:moveTo>
                  <a:lnTo>
                    <a:pt x="0" y="0"/>
                  </a:lnTo>
                  <a:lnTo>
                    <a:pt x="1524793" y="1965325"/>
                  </a:lnTo>
                  <a:lnTo>
                    <a:pt x="3049587" y="0"/>
                  </a:lnTo>
                  <a:close/>
                </a:path>
              </a:pathLst>
            </a:custGeom>
            <a:solidFill>
              <a:srgbClr val="C0C0C0"/>
            </a:solidFill>
          </p:spPr>
          <p:txBody>
            <a:bodyPr wrap="square" lIns="0" tIns="0" rIns="0" bIns="0" rtlCol="0"/>
            <a:lstStyle/>
            <a:p/>
          </p:txBody>
        </p:sp>
        <p:sp>
          <p:nvSpPr>
            <p:cNvPr id="9" name="object 9"/>
            <p:cNvSpPr/>
            <p:nvPr/>
          </p:nvSpPr>
          <p:spPr>
            <a:xfrm>
              <a:off x="3092449" y="4545012"/>
              <a:ext cx="3049905" cy="1965325"/>
            </a:xfrm>
            <a:custGeom>
              <a:rect l="l" t="t" r="r" b="b"/>
              <a:pathLst>
                <a:path w="3049904" h="1965325">
                  <a:moveTo>
                    <a:pt x="0" y="0"/>
                  </a:moveTo>
                  <a:lnTo>
                    <a:pt x="1524793" y="1965325"/>
                  </a:lnTo>
                  <a:lnTo>
                    <a:pt x="3049587" y="0"/>
                  </a:lnTo>
                  <a:lnTo>
                    <a:pt x="0" y="0"/>
                  </a:lnTo>
                  <a:close/>
                </a:path>
              </a:pathLst>
            </a:custGeom>
            <a:ln w="6350">
              <a:solidFill>
                <a:srgbClr val="DDDDDD"/>
              </a:solidFill>
            </a:ln>
          </p:spPr>
          <p:txBody>
            <a:bodyPr wrap="square" lIns="0" tIns="0" rIns="0" bIns="0" rtlCol="0"/>
            <a:lstStyle/>
            <a:p/>
          </p:txBody>
        </p:sp>
      </p:grpSp>
      <p:sp>
        <p:nvSpPr>
          <p:cNvPr id="10" name="object 10"/>
          <p:cNvSpPr txBox="1"/>
          <p:nvPr/>
        </p:nvSpPr>
        <p:spPr>
          <a:xfrm>
            <a:off x="4471193" y="3485818"/>
            <a:ext cx="330200" cy="208279"/>
          </a:xfrm>
          <a:prstGeom prst="rect">
            <a:avLst/>
          </a:prstGeom>
        </p:spPr>
        <p:txBody>
          <a:bodyPr vert="horz" wrap="square" lIns="0" tIns="12700" rIns="0" bIns="0" rtlCol="0">
            <a:spAutoFit/>
          </a:bodyPr>
          <a:lstStyle/>
          <a:p>
            <a:pPr marL="12700">
              <a:lnSpc>
                <a:spcPct val="100000"/>
              </a:lnSpc>
              <a:spcBef>
                <a:spcPts val="100"/>
              </a:spcBef>
            </a:pPr>
            <a:r>
              <a:rPr sz="1200" b="1" spc="-25">
                <a:latin typeface="Microsoft JhengHei"/>
                <a:cs typeface="Microsoft JhengHei"/>
              </a:rPr>
              <a:t>索酬</a:t>
            </a:r>
            <a:endParaRPr sz="1200">
              <a:latin typeface="Microsoft JhengHei"/>
              <a:cs typeface="Microsoft JhengHei"/>
            </a:endParaRPr>
          </a:p>
        </p:txBody>
      </p:sp>
      <p:sp>
        <p:nvSpPr>
          <p:cNvPr id="11" name="object 11"/>
          <p:cNvSpPr txBox="1"/>
          <p:nvPr/>
        </p:nvSpPr>
        <p:spPr>
          <a:xfrm>
            <a:off x="4014787" y="3744826"/>
            <a:ext cx="1168400"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宋体"/>
                <a:cs typeface="宋体"/>
              </a:rPr>
              <a:t>通过市场链为服务对</a:t>
            </a:r>
            <a:endParaRPr sz="1000">
              <a:latin typeface="宋体"/>
              <a:cs typeface="宋体"/>
            </a:endParaRPr>
          </a:p>
        </p:txBody>
      </p:sp>
      <p:sp>
        <p:nvSpPr>
          <p:cNvPr id="12" name="object 12"/>
          <p:cNvSpPr txBox="1"/>
          <p:nvPr/>
        </p:nvSpPr>
        <p:spPr>
          <a:xfrm>
            <a:off x="4014787" y="3904326"/>
            <a:ext cx="1111250" cy="177800"/>
          </a:xfrm>
          <a:prstGeom prst="rect">
            <a:avLst/>
          </a:prstGeom>
        </p:spPr>
        <p:txBody>
          <a:bodyPr vert="horz" wrap="square" lIns="0" tIns="12700" rIns="0" bIns="0" rtlCol="0">
            <a:spAutoFit/>
          </a:bodyPr>
          <a:lstStyle/>
          <a:p>
            <a:pPr marL="12700">
              <a:lnSpc>
                <a:spcPct val="100000"/>
              </a:lnSpc>
              <a:spcBef>
                <a:spcPts val="100"/>
              </a:spcBef>
            </a:pPr>
            <a:r>
              <a:rPr sz="1000">
                <a:latin typeface="宋体"/>
                <a:cs typeface="宋体"/>
              </a:rPr>
              <a:t>象服务好</a:t>
            </a:r>
            <a:r>
              <a:rPr sz="1000" spc="-5">
                <a:latin typeface="Arial"/>
                <a:cs typeface="Arial"/>
              </a:rPr>
              <a:t>, </a:t>
            </a:r>
            <a:r>
              <a:rPr sz="1000" spc="-15">
                <a:latin typeface="宋体"/>
                <a:cs typeface="宋体"/>
              </a:rPr>
              <a:t>向服务对</a:t>
            </a:r>
            <a:endParaRPr sz="1000">
              <a:latin typeface="宋体"/>
              <a:cs typeface="宋体"/>
            </a:endParaRPr>
          </a:p>
        </p:txBody>
      </p:sp>
      <p:sp>
        <p:nvSpPr>
          <p:cNvPr id="13" name="object 13"/>
          <p:cNvSpPr txBox="1"/>
          <p:nvPr/>
        </p:nvSpPr>
        <p:spPr>
          <a:xfrm>
            <a:off x="4014787" y="4080106"/>
            <a:ext cx="660400"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宋体"/>
                <a:cs typeface="宋体"/>
              </a:rPr>
              <a:t>象索取报酬</a:t>
            </a:r>
            <a:endParaRPr sz="1000">
              <a:latin typeface="宋体"/>
              <a:cs typeface="宋体"/>
            </a:endParaRPr>
          </a:p>
        </p:txBody>
      </p:sp>
      <p:sp>
        <p:nvSpPr>
          <p:cNvPr id="14" name="object 14"/>
          <p:cNvSpPr txBox="1"/>
          <p:nvPr/>
        </p:nvSpPr>
        <p:spPr>
          <a:xfrm>
            <a:off x="2797968" y="5625768"/>
            <a:ext cx="330200" cy="208279"/>
          </a:xfrm>
          <a:prstGeom prst="rect">
            <a:avLst/>
          </a:prstGeom>
        </p:spPr>
        <p:txBody>
          <a:bodyPr vert="horz" wrap="square" lIns="0" tIns="12700" rIns="0" bIns="0" rtlCol="0">
            <a:spAutoFit/>
          </a:bodyPr>
          <a:lstStyle/>
          <a:p>
            <a:pPr marL="12700">
              <a:lnSpc>
                <a:spcPct val="100000"/>
              </a:lnSpc>
              <a:spcBef>
                <a:spcPts val="100"/>
              </a:spcBef>
            </a:pPr>
            <a:r>
              <a:rPr sz="1200" b="1" spc="-25">
                <a:latin typeface="Microsoft JhengHei"/>
                <a:cs typeface="Microsoft JhengHei"/>
              </a:rPr>
              <a:t>索赔</a:t>
            </a:r>
            <a:endParaRPr sz="1200">
              <a:latin typeface="Microsoft JhengHei"/>
              <a:cs typeface="Microsoft JhengHei"/>
            </a:endParaRPr>
          </a:p>
        </p:txBody>
      </p:sp>
      <p:sp>
        <p:nvSpPr>
          <p:cNvPr id="15" name="object 15"/>
          <p:cNvSpPr txBox="1"/>
          <p:nvPr/>
        </p:nvSpPr>
        <p:spPr>
          <a:xfrm>
            <a:off x="2381249" y="5876635"/>
            <a:ext cx="1111250" cy="177800"/>
          </a:xfrm>
          <a:prstGeom prst="rect">
            <a:avLst/>
          </a:prstGeom>
        </p:spPr>
        <p:txBody>
          <a:bodyPr vert="horz" wrap="square" lIns="0" tIns="12700" rIns="0" bIns="0" rtlCol="0">
            <a:spAutoFit/>
          </a:bodyPr>
          <a:lstStyle/>
          <a:p>
            <a:pPr marL="12700">
              <a:lnSpc>
                <a:spcPct val="100000"/>
              </a:lnSpc>
              <a:spcBef>
                <a:spcPts val="100"/>
              </a:spcBef>
            </a:pPr>
            <a:r>
              <a:rPr sz="1000">
                <a:latin typeface="宋体"/>
                <a:cs typeface="宋体"/>
              </a:rPr>
              <a:t>如果不能履约</a:t>
            </a:r>
            <a:r>
              <a:rPr sz="1000" spc="-5">
                <a:latin typeface="Arial"/>
                <a:cs typeface="Arial"/>
              </a:rPr>
              <a:t>, </a:t>
            </a:r>
            <a:r>
              <a:rPr sz="1000" spc="-25">
                <a:latin typeface="宋体"/>
                <a:cs typeface="宋体"/>
              </a:rPr>
              <a:t>将被</a:t>
            </a:r>
            <a:endParaRPr sz="1000">
              <a:latin typeface="宋体"/>
              <a:cs typeface="宋体"/>
            </a:endParaRPr>
          </a:p>
        </p:txBody>
      </p:sp>
      <p:sp>
        <p:nvSpPr>
          <p:cNvPr id="16" name="object 16"/>
          <p:cNvSpPr txBox="1"/>
          <p:nvPr/>
        </p:nvSpPr>
        <p:spPr>
          <a:xfrm>
            <a:off x="2381249" y="6052416"/>
            <a:ext cx="279400" cy="177800"/>
          </a:xfrm>
          <a:prstGeom prst="rect">
            <a:avLst/>
          </a:prstGeom>
        </p:spPr>
        <p:txBody>
          <a:bodyPr vert="horz" wrap="square" lIns="0" tIns="12700" rIns="0" bIns="0" rtlCol="0">
            <a:spAutoFit/>
          </a:bodyPr>
          <a:lstStyle/>
          <a:p>
            <a:pPr marL="12700">
              <a:lnSpc>
                <a:spcPct val="100000"/>
              </a:lnSpc>
              <a:spcBef>
                <a:spcPts val="100"/>
              </a:spcBef>
            </a:pPr>
            <a:r>
              <a:rPr sz="1000" spc="-25">
                <a:latin typeface="宋体"/>
                <a:cs typeface="宋体"/>
              </a:rPr>
              <a:t>索赔</a:t>
            </a:r>
            <a:endParaRPr sz="1000">
              <a:latin typeface="宋体"/>
              <a:cs typeface="宋体"/>
            </a:endParaRPr>
          </a:p>
        </p:txBody>
      </p:sp>
      <p:sp>
        <p:nvSpPr>
          <p:cNvPr id="17" name="object 17"/>
          <p:cNvSpPr txBox="1"/>
          <p:nvPr/>
        </p:nvSpPr>
        <p:spPr>
          <a:xfrm>
            <a:off x="6085680" y="5613069"/>
            <a:ext cx="330200" cy="208279"/>
          </a:xfrm>
          <a:prstGeom prst="rect">
            <a:avLst/>
          </a:prstGeom>
        </p:spPr>
        <p:txBody>
          <a:bodyPr vert="horz" wrap="square" lIns="0" tIns="12700" rIns="0" bIns="0" rtlCol="0">
            <a:spAutoFit/>
          </a:bodyPr>
          <a:lstStyle/>
          <a:p>
            <a:pPr marL="12700">
              <a:lnSpc>
                <a:spcPct val="100000"/>
              </a:lnSpc>
              <a:spcBef>
                <a:spcPts val="100"/>
              </a:spcBef>
            </a:pPr>
            <a:r>
              <a:rPr sz="1200" b="1" spc="-25">
                <a:latin typeface="Microsoft JhengHei"/>
                <a:cs typeface="Microsoft JhengHei"/>
              </a:rPr>
              <a:t>跳闸</a:t>
            </a:r>
            <a:endParaRPr sz="1200">
              <a:latin typeface="Microsoft JhengHei"/>
              <a:cs typeface="Microsoft JhengHei"/>
            </a:endParaRPr>
          </a:p>
        </p:txBody>
      </p:sp>
      <p:sp>
        <p:nvSpPr>
          <p:cNvPr id="18" name="object 18"/>
          <p:cNvSpPr txBox="1"/>
          <p:nvPr/>
        </p:nvSpPr>
        <p:spPr>
          <a:xfrm>
            <a:off x="5630862" y="5863936"/>
            <a:ext cx="1111250" cy="177800"/>
          </a:xfrm>
          <a:prstGeom prst="rect">
            <a:avLst/>
          </a:prstGeom>
        </p:spPr>
        <p:txBody>
          <a:bodyPr vert="horz" wrap="square" lIns="0" tIns="12700" rIns="0" bIns="0" rtlCol="0">
            <a:spAutoFit/>
          </a:bodyPr>
          <a:lstStyle/>
          <a:p>
            <a:pPr marL="12700">
              <a:lnSpc>
                <a:spcPct val="100000"/>
              </a:lnSpc>
              <a:spcBef>
                <a:spcPts val="100"/>
              </a:spcBef>
            </a:pPr>
            <a:r>
              <a:rPr sz="1000">
                <a:latin typeface="宋体"/>
                <a:cs typeface="宋体"/>
              </a:rPr>
              <a:t>如果既不索酬</a:t>
            </a:r>
            <a:r>
              <a:rPr sz="1000" spc="-5">
                <a:latin typeface="Arial"/>
                <a:cs typeface="Arial"/>
              </a:rPr>
              <a:t>, </a:t>
            </a:r>
            <a:r>
              <a:rPr sz="1000" spc="-25">
                <a:latin typeface="宋体"/>
                <a:cs typeface="宋体"/>
              </a:rPr>
              <a:t>也不</a:t>
            </a:r>
            <a:endParaRPr sz="1000">
              <a:latin typeface="宋体"/>
              <a:cs typeface="宋体"/>
            </a:endParaRPr>
          </a:p>
        </p:txBody>
      </p:sp>
      <p:sp>
        <p:nvSpPr>
          <p:cNvPr id="19" name="object 19"/>
          <p:cNvSpPr txBox="1"/>
          <p:nvPr/>
        </p:nvSpPr>
        <p:spPr>
          <a:xfrm>
            <a:off x="5630862" y="6031576"/>
            <a:ext cx="1146810" cy="177800"/>
          </a:xfrm>
          <a:prstGeom prst="rect">
            <a:avLst/>
          </a:prstGeom>
        </p:spPr>
        <p:txBody>
          <a:bodyPr vert="horz" wrap="square" lIns="0" tIns="12700" rIns="0" bIns="0" rtlCol="0">
            <a:spAutoFit/>
          </a:bodyPr>
          <a:lstStyle/>
          <a:p>
            <a:pPr marL="12700">
              <a:lnSpc>
                <a:spcPct val="100000"/>
              </a:lnSpc>
              <a:spcBef>
                <a:spcPts val="100"/>
              </a:spcBef>
            </a:pPr>
            <a:r>
              <a:rPr sz="1000">
                <a:latin typeface="宋体"/>
                <a:cs typeface="宋体"/>
              </a:rPr>
              <a:t>索赔</a:t>
            </a:r>
            <a:r>
              <a:rPr sz="1000" spc="-5">
                <a:latin typeface="Arial"/>
                <a:cs typeface="Arial"/>
              </a:rPr>
              <a:t>, </a:t>
            </a:r>
            <a:r>
              <a:rPr sz="1000">
                <a:latin typeface="宋体"/>
                <a:cs typeface="宋体"/>
              </a:rPr>
              <a:t>那么就会跳闸</a:t>
            </a:r>
            <a:r>
              <a:rPr sz="1000" spc="-50">
                <a:latin typeface="Arial"/>
                <a:cs typeface="Arial"/>
              </a:rPr>
              <a:t>,</a:t>
            </a:r>
            <a:endParaRPr sz="1000">
              <a:latin typeface="Arial"/>
              <a:cs typeface="Arial"/>
            </a:endParaRPr>
          </a:p>
        </p:txBody>
      </p:sp>
      <p:sp>
        <p:nvSpPr>
          <p:cNvPr id="20" name="object 20"/>
          <p:cNvSpPr txBox="1"/>
          <p:nvPr/>
        </p:nvSpPr>
        <p:spPr>
          <a:xfrm>
            <a:off x="5630862" y="6207357"/>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闸出问题</a:t>
            </a:r>
            <a:endParaRPr sz="1000">
              <a:latin typeface="宋体"/>
              <a:cs typeface="宋体"/>
            </a:endParaRPr>
          </a:p>
        </p:txBody>
      </p:sp>
      <p:sp>
        <p:nvSpPr>
          <p:cNvPr id="21" name="object 21"/>
          <p:cNvSpPr/>
          <p:nvPr/>
        </p:nvSpPr>
        <p:spPr>
          <a:xfrm>
            <a:off x="1509711" y="4600575"/>
            <a:ext cx="6238875" cy="1965325"/>
          </a:xfrm>
          <a:custGeom>
            <a:rect l="l" t="t" r="r" b="b"/>
            <a:pathLst>
              <a:path w="6238875" h="1965325">
                <a:moveTo>
                  <a:pt x="0" y="1965325"/>
                </a:moveTo>
                <a:lnTo>
                  <a:pt x="1524793" y="0"/>
                </a:lnTo>
                <a:lnTo>
                  <a:pt x="3049587" y="1965325"/>
                </a:lnTo>
                <a:lnTo>
                  <a:pt x="0" y="1965325"/>
                </a:lnTo>
                <a:close/>
              </a:path>
              <a:path w="6238875" h="1965325">
                <a:moveTo>
                  <a:pt x="3189288" y="1965325"/>
                </a:moveTo>
                <a:lnTo>
                  <a:pt x="4714081" y="0"/>
                </a:lnTo>
                <a:lnTo>
                  <a:pt x="6238875" y="1965325"/>
                </a:lnTo>
                <a:lnTo>
                  <a:pt x="3189288" y="1965325"/>
                </a:lnTo>
                <a:close/>
              </a:path>
            </a:pathLst>
          </a:custGeom>
          <a:ln w="6350">
            <a:solidFill>
              <a:srgbClr val="000000"/>
            </a:solidFill>
          </a:ln>
        </p:spPr>
        <p:txBody>
          <a:bodyPr wrap="square" lIns="0" tIns="0" rIns="0" bIns="0" rtlCol="0"/>
          <a:lstStyle/>
          <a:p/>
        </p:txBody>
      </p:sp>
      <p:sp>
        <p:nvSpPr>
          <p:cNvPr id="22" name="object 22"/>
          <p:cNvSpPr/>
          <p:nvPr/>
        </p:nvSpPr>
        <p:spPr>
          <a:xfrm>
            <a:off x="3092449" y="2511425"/>
            <a:ext cx="3049905" cy="1965325"/>
          </a:xfrm>
          <a:custGeom>
            <a:rect l="l" t="t" r="r" b="b"/>
            <a:pathLst>
              <a:path w="3049904" h="1965325">
                <a:moveTo>
                  <a:pt x="0" y="1965325"/>
                </a:moveTo>
                <a:lnTo>
                  <a:pt x="1524793" y="0"/>
                </a:lnTo>
                <a:lnTo>
                  <a:pt x="3049587" y="1965325"/>
                </a:lnTo>
                <a:lnTo>
                  <a:pt x="0" y="1965325"/>
                </a:lnTo>
                <a:close/>
              </a:path>
            </a:pathLst>
          </a:custGeom>
          <a:ln w="6350">
            <a:solidFill>
              <a:srgbClr val="000000"/>
            </a:solidFill>
          </a:ln>
        </p:spPr>
        <p:txBody>
          <a:bodyPr wrap="square" lIns="0" tIns="0" rIns="0" bIns="0" rtlCol="0"/>
          <a:lstStyle/>
          <a:p/>
        </p:txBody>
      </p:sp>
      <p:sp>
        <p:nvSpPr>
          <p:cNvPr id="23" name="object 23"/>
          <p:cNvSpPr txBox="1"/>
          <p:nvPr/>
        </p:nvSpPr>
        <p:spPr>
          <a:xfrm>
            <a:off x="4167187" y="4975338"/>
            <a:ext cx="932180" cy="400050"/>
          </a:xfrm>
          <a:prstGeom prst="rect">
            <a:avLst/>
          </a:prstGeom>
        </p:spPr>
        <p:txBody>
          <a:bodyPr vert="horz" wrap="square" lIns="0" tIns="12700" rIns="0" bIns="0" rtlCol="0">
            <a:spAutoFit/>
          </a:bodyPr>
          <a:lstStyle/>
          <a:p>
            <a:pPr marL="84455">
              <a:lnSpc>
                <a:spcPct val="100000"/>
              </a:lnSpc>
              <a:spcBef>
                <a:spcPts val="100"/>
              </a:spcBef>
            </a:pPr>
            <a:r>
              <a:rPr sz="1200" b="1" spc="-10">
                <a:latin typeface="Microsoft JhengHei"/>
                <a:cs typeface="Microsoft JhengHei"/>
              </a:rPr>
              <a:t>市场链模式</a:t>
            </a:r>
            <a:endParaRPr sz="1200">
              <a:latin typeface="Microsoft JhengHei"/>
              <a:cs typeface="Microsoft JhengHei"/>
            </a:endParaRPr>
          </a:p>
          <a:p>
            <a:pPr marL="12700">
              <a:lnSpc>
                <a:spcPct val="100000"/>
              </a:lnSpc>
              <a:spcBef>
                <a:spcPts val="65"/>
              </a:spcBef>
            </a:pPr>
            <a:r>
              <a:rPr sz="1200" b="1" spc="-10">
                <a:latin typeface="Arial"/>
                <a:cs typeface="Arial"/>
              </a:rPr>
              <a:t>SST</a:t>
            </a:r>
            <a:r>
              <a:rPr sz="1200" b="1" spc="-15">
                <a:latin typeface="Microsoft JhengHei"/>
                <a:cs typeface="Microsoft JhengHei"/>
              </a:rPr>
              <a:t>管理机制</a:t>
            </a:r>
            <a:endParaRPr sz="1200">
              <a:latin typeface="Microsoft JhengHei"/>
              <a:cs typeface="Microsoft JhengHei"/>
            </a:endParaRPr>
          </a:p>
        </p:txBody>
      </p:sp>
      <p:sp>
        <p:nvSpPr>
          <p:cNvPr id="24" name="object 24"/>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20</a:t>
            </a:fld>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7789545" cy="452120"/>
          </a:xfrm>
          <a:prstGeom prst="rect">
            <a:avLst/>
          </a:prstGeom>
        </p:spPr>
        <p:txBody>
          <a:bodyPr vert="horz" wrap="square" lIns="0" tIns="12700" rIns="0" bIns="0" rtlCol="0">
            <a:spAutoFit/>
          </a:bodyPr>
          <a:lstStyle/>
          <a:p>
            <a:pPr marL="12700">
              <a:lnSpc>
                <a:spcPct val="100000"/>
              </a:lnSpc>
              <a:spcBef>
                <a:spcPts val="100"/>
              </a:spcBef>
            </a:pPr>
            <a:r>
              <a:rPr/>
              <a:t>海尔每个岗位都有基于流程的</a:t>
            </a:r>
            <a:r>
              <a:rPr>
                <a:latin typeface="Arial"/>
                <a:cs typeface="Arial"/>
              </a:rPr>
              <a:t>,</a:t>
            </a:r>
            <a:r>
              <a:rPr spc="15"/>
              <a:t>明确的 </a:t>
            </a:r>
            <a:r>
              <a:rPr>
                <a:latin typeface="Arial"/>
                <a:cs typeface="Arial"/>
              </a:rPr>
              <a:t>“</a:t>
            </a:r>
            <a:r>
              <a:rPr/>
              <a:t>两书一表</a:t>
            </a:r>
            <a:r>
              <a:rPr spc="-25">
                <a:latin typeface="Arial"/>
                <a:cs typeface="Arial"/>
              </a:rPr>
              <a:t>”,</a:t>
            </a:r>
          </a:p>
        </p:txBody>
      </p:sp>
      <p:sp>
        <p:nvSpPr>
          <p:cNvPr id="3" name="object 3"/>
          <p:cNvSpPr txBox="1"/>
          <p:nvPr/>
        </p:nvSpPr>
        <p:spPr>
          <a:xfrm>
            <a:off x="623887" y="1204157"/>
            <a:ext cx="747395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结合</a:t>
            </a:r>
            <a:r>
              <a:rPr sz="2800" b="1" spc="-10">
                <a:latin typeface="Arial"/>
                <a:cs typeface="Arial"/>
              </a:rPr>
              <a:t>SST</a:t>
            </a:r>
            <a:r>
              <a:rPr sz="2800" b="1" spc="-5">
                <a:latin typeface="Microsoft JhengHei"/>
                <a:cs typeface="Microsoft JhengHei"/>
              </a:rPr>
              <a:t>机制保证组织横向与纵向沟通的有效性</a:t>
            </a:r>
            <a:endParaRPr sz="2800">
              <a:latin typeface="Microsoft JhengHei"/>
              <a:cs typeface="Microsoft JhengHei"/>
            </a:endParaRPr>
          </a:p>
        </p:txBody>
      </p:sp>
      <p:grpSp>
        <p:nvGrpSpPr>
          <p:cNvPr id="4" name="object 4"/>
          <p:cNvGrpSpPr/>
          <p:nvPr/>
        </p:nvGrpSpPr>
        <p:grpSpPr>
          <a:xfrm>
            <a:off x="3149600" y="2379663"/>
            <a:ext cx="5422900" cy="4091940"/>
            <a:chOff x="3149600" y="2379663"/>
            <a:chExt cx="5422900" cy="4091940"/>
          </a:xfrm>
        </p:grpSpPr>
        <p:sp>
          <p:nvSpPr>
            <p:cNvPr id="5" name="object 5"/>
            <p:cNvSpPr/>
            <p:nvPr/>
          </p:nvSpPr>
          <p:spPr>
            <a:xfrm>
              <a:off x="3149600" y="2960566"/>
              <a:ext cx="5422900" cy="904240"/>
            </a:xfrm>
            <a:custGeom>
              <a:rect l="l" t="t" r="r" b="b"/>
              <a:pathLst>
                <a:path w="5422900" h="904239">
                  <a:moveTo>
                    <a:pt x="4756867" y="903777"/>
                  </a:moveTo>
                  <a:lnTo>
                    <a:pt x="0" y="903777"/>
                  </a:lnTo>
                  <a:lnTo>
                    <a:pt x="0" y="0"/>
                  </a:lnTo>
                  <a:lnTo>
                    <a:pt x="4756867" y="0"/>
                  </a:lnTo>
                  <a:lnTo>
                    <a:pt x="5422833" y="451888"/>
                  </a:lnTo>
                  <a:lnTo>
                    <a:pt x="4756867" y="903777"/>
                  </a:lnTo>
                  <a:close/>
                </a:path>
              </a:pathLst>
            </a:custGeom>
            <a:solidFill>
              <a:srgbClr val="DDDDDD"/>
            </a:solidFill>
          </p:spPr>
          <p:txBody>
            <a:bodyPr wrap="square" lIns="0" tIns="0" rIns="0" bIns="0" rtlCol="0"/>
            <a:lstStyle/>
            <a:p/>
          </p:txBody>
        </p:sp>
        <p:sp>
          <p:nvSpPr>
            <p:cNvPr id="6" name="object 6"/>
            <p:cNvSpPr/>
            <p:nvPr/>
          </p:nvSpPr>
          <p:spPr>
            <a:xfrm>
              <a:off x="3354235" y="2647719"/>
              <a:ext cx="640080" cy="3823970"/>
            </a:xfrm>
            <a:custGeom>
              <a:rect l="l" t="t" r="r" b="b"/>
              <a:pathLst>
                <a:path w="640079" h="3823970">
                  <a:moveTo>
                    <a:pt x="0" y="3550112"/>
                  </a:moveTo>
                  <a:lnTo>
                    <a:pt x="0" y="0"/>
                  </a:lnTo>
                  <a:lnTo>
                    <a:pt x="639484" y="0"/>
                  </a:lnTo>
                  <a:lnTo>
                    <a:pt x="639484" y="3550112"/>
                  </a:lnTo>
                  <a:lnTo>
                    <a:pt x="319742" y="3823671"/>
                  </a:lnTo>
                  <a:lnTo>
                    <a:pt x="0" y="3550112"/>
                  </a:lnTo>
                  <a:close/>
                </a:path>
              </a:pathLst>
            </a:custGeom>
            <a:solidFill>
              <a:srgbClr val="AAAAAA"/>
            </a:solidFill>
          </p:spPr>
          <p:txBody>
            <a:bodyPr wrap="square" lIns="0" tIns="0" rIns="0" bIns="0" rtlCol="0"/>
            <a:lstStyle/>
            <a:p/>
          </p:txBody>
        </p:sp>
        <p:sp>
          <p:nvSpPr>
            <p:cNvPr id="7" name="object 7"/>
            <p:cNvSpPr/>
            <p:nvPr/>
          </p:nvSpPr>
          <p:spPr>
            <a:xfrm flipH="1">
              <a:off x="7427755" y="3764406"/>
              <a:ext cx="0" cy="2507615"/>
            </a:xfrm>
            <a:custGeom>
              <a:rect l="l" t="t" r="r" b="b"/>
              <a:pathLst>
                <a:path h="2507615">
                  <a:moveTo>
                    <a:pt x="0" y="0"/>
                  </a:moveTo>
                  <a:lnTo>
                    <a:pt x="0" y="2507111"/>
                  </a:lnTo>
                </a:path>
              </a:pathLst>
            </a:custGeom>
            <a:ln w="6350">
              <a:solidFill>
                <a:srgbClr val="000000"/>
              </a:solidFill>
            </a:ln>
          </p:spPr>
          <p:txBody>
            <a:bodyPr wrap="square" lIns="0" tIns="0" rIns="0" bIns="0" rtlCol="0"/>
            <a:lstStyle/>
            <a:p/>
          </p:txBody>
        </p:sp>
        <p:sp>
          <p:nvSpPr>
            <p:cNvPr id="8" name="object 8"/>
            <p:cNvSpPr/>
            <p:nvPr/>
          </p:nvSpPr>
          <p:spPr>
            <a:xfrm>
              <a:off x="6655576" y="3764406"/>
              <a:ext cx="1905" cy="2507615"/>
            </a:xfrm>
            <a:custGeom>
              <a:rect l="l" t="t" r="r" b="b"/>
              <a:pathLst>
                <a:path w="1904" h="2507615">
                  <a:moveTo>
                    <a:pt x="1599" y="0"/>
                  </a:moveTo>
                  <a:lnTo>
                    <a:pt x="0" y="2507111"/>
                  </a:lnTo>
                </a:path>
              </a:pathLst>
            </a:custGeom>
            <a:ln w="6349">
              <a:solidFill>
                <a:srgbClr val="000000"/>
              </a:solidFill>
            </a:ln>
          </p:spPr>
          <p:txBody>
            <a:bodyPr wrap="square" lIns="0" tIns="0" rIns="0" bIns="0" rtlCol="0"/>
            <a:lstStyle/>
            <a:p/>
          </p:txBody>
        </p:sp>
        <p:sp>
          <p:nvSpPr>
            <p:cNvPr id="9" name="object 9"/>
            <p:cNvSpPr/>
            <p:nvPr/>
          </p:nvSpPr>
          <p:spPr>
            <a:xfrm>
              <a:off x="5889793" y="3764406"/>
              <a:ext cx="1905" cy="2507615"/>
            </a:xfrm>
            <a:custGeom>
              <a:rect l="l" t="t" r="r" b="b"/>
              <a:pathLst>
                <a:path w="1904" h="2507615">
                  <a:moveTo>
                    <a:pt x="1598" y="0"/>
                  </a:moveTo>
                  <a:lnTo>
                    <a:pt x="0" y="2507111"/>
                  </a:lnTo>
                </a:path>
              </a:pathLst>
            </a:custGeom>
            <a:ln w="6350">
              <a:solidFill>
                <a:srgbClr val="000000"/>
              </a:solidFill>
            </a:ln>
          </p:spPr>
          <p:txBody>
            <a:bodyPr wrap="square" lIns="0" tIns="0" rIns="0" bIns="0" rtlCol="0"/>
            <a:lstStyle/>
            <a:p/>
          </p:txBody>
        </p:sp>
        <p:sp>
          <p:nvSpPr>
            <p:cNvPr id="10" name="object 10"/>
            <p:cNvSpPr/>
            <p:nvPr/>
          </p:nvSpPr>
          <p:spPr>
            <a:xfrm>
              <a:off x="5125609" y="3764406"/>
              <a:ext cx="1905" cy="2507615"/>
            </a:xfrm>
            <a:custGeom>
              <a:rect l="l" t="t" r="r" b="b"/>
              <a:pathLst>
                <a:path w="1904" h="2507615">
                  <a:moveTo>
                    <a:pt x="1598" y="0"/>
                  </a:moveTo>
                  <a:lnTo>
                    <a:pt x="0" y="2507111"/>
                  </a:lnTo>
                </a:path>
              </a:pathLst>
            </a:custGeom>
            <a:ln w="6350">
              <a:solidFill>
                <a:srgbClr val="000000"/>
              </a:solidFill>
            </a:ln>
          </p:spPr>
          <p:txBody>
            <a:bodyPr wrap="square" lIns="0" tIns="0" rIns="0" bIns="0" rtlCol="0"/>
            <a:lstStyle/>
            <a:p/>
          </p:txBody>
        </p:sp>
        <p:sp>
          <p:nvSpPr>
            <p:cNvPr id="11" name="object 11"/>
            <p:cNvSpPr/>
            <p:nvPr/>
          </p:nvSpPr>
          <p:spPr>
            <a:xfrm flipH="1">
              <a:off x="4364622" y="3764406"/>
              <a:ext cx="0" cy="2507615"/>
            </a:xfrm>
            <a:custGeom>
              <a:rect l="l" t="t" r="r" b="b"/>
              <a:pathLst>
                <a:path h="2507615">
                  <a:moveTo>
                    <a:pt x="0" y="0"/>
                  </a:moveTo>
                  <a:lnTo>
                    <a:pt x="0" y="2507111"/>
                  </a:lnTo>
                </a:path>
              </a:pathLst>
            </a:custGeom>
            <a:ln w="6350">
              <a:solidFill>
                <a:srgbClr val="000000"/>
              </a:solidFill>
            </a:ln>
          </p:spPr>
          <p:txBody>
            <a:bodyPr wrap="square" lIns="0" tIns="0" rIns="0" bIns="0" rtlCol="0"/>
            <a:lstStyle/>
            <a:p/>
          </p:txBody>
        </p:sp>
        <p:sp>
          <p:nvSpPr>
            <p:cNvPr id="12" name="object 12"/>
            <p:cNvSpPr/>
            <p:nvPr/>
          </p:nvSpPr>
          <p:spPr>
            <a:xfrm>
              <a:off x="3368623" y="3988177"/>
              <a:ext cx="4051300" cy="1871345"/>
            </a:xfrm>
            <a:custGeom>
              <a:rect l="l" t="t" r="r" b="b"/>
              <a:pathLst>
                <a:path w="4051300" h="1871345">
                  <a:moveTo>
                    <a:pt x="0" y="0"/>
                  </a:moveTo>
                  <a:lnTo>
                    <a:pt x="76738" y="0"/>
                  </a:lnTo>
                </a:path>
                <a:path w="4051300" h="1871345">
                  <a:moveTo>
                    <a:pt x="545161" y="0"/>
                  </a:moveTo>
                  <a:lnTo>
                    <a:pt x="4051137" y="0"/>
                  </a:lnTo>
                </a:path>
                <a:path w="4051300" h="1871345">
                  <a:moveTo>
                    <a:pt x="0" y="311017"/>
                  </a:moveTo>
                  <a:lnTo>
                    <a:pt x="76738" y="311017"/>
                  </a:lnTo>
                </a:path>
                <a:path w="4051300" h="1871345">
                  <a:moveTo>
                    <a:pt x="545161" y="311017"/>
                  </a:moveTo>
                  <a:lnTo>
                    <a:pt x="4051137" y="311017"/>
                  </a:lnTo>
                </a:path>
                <a:path w="4051300" h="1871345">
                  <a:moveTo>
                    <a:pt x="0" y="623604"/>
                  </a:moveTo>
                  <a:lnTo>
                    <a:pt x="76738" y="623604"/>
                  </a:lnTo>
                </a:path>
                <a:path w="4051300" h="1871345">
                  <a:moveTo>
                    <a:pt x="545161" y="623604"/>
                  </a:moveTo>
                  <a:lnTo>
                    <a:pt x="4051137" y="623604"/>
                  </a:lnTo>
                </a:path>
                <a:path w="4051300" h="1871345">
                  <a:moveTo>
                    <a:pt x="0" y="934622"/>
                  </a:moveTo>
                  <a:lnTo>
                    <a:pt x="76738" y="934622"/>
                  </a:lnTo>
                </a:path>
                <a:path w="4051300" h="1871345">
                  <a:moveTo>
                    <a:pt x="545161" y="934622"/>
                  </a:moveTo>
                  <a:lnTo>
                    <a:pt x="4051137" y="934622"/>
                  </a:lnTo>
                </a:path>
                <a:path w="4051300" h="1871345">
                  <a:moveTo>
                    <a:pt x="0" y="1247209"/>
                  </a:moveTo>
                  <a:lnTo>
                    <a:pt x="76738" y="1247209"/>
                  </a:lnTo>
                </a:path>
                <a:path w="4051300" h="1871345">
                  <a:moveTo>
                    <a:pt x="545161" y="1247209"/>
                  </a:moveTo>
                  <a:lnTo>
                    <a:pt x="4051137" y="1247209"/>
                  </a:lnTo>
                </a:path>
                <a:path w="4051300" h="1871345">
                  <a:moveTo>
                    <a:pt x="0" y="1558226"/>
                  </a:moveTo>
                  <a:lnTo>
                    <a:pt x="76738" y="1558226"/>
                  </a:lnTo>
                </a:path>
                <a:path w="4051300" h="1871345">
                  <a:moveTo>
                    <a:pt x="545161" y="1558226"/>
                  </a:moveTo>
                  <a:lnTo>
                    <a:pt x="4051137" y="1558226"/>
                  </a:lnTo>
                </a:path>
                <a:path w="4051300" h="1871345">
                  <a:moveTo>
                    <a:pt x="0" y="1870815"/>
                  </a:moveTo>
                  <a:lnTo>
                    <a:pt x="76738" y="1870815"/>
                  </a:lnTo>
                </a:path>
                <a:path w="4051300" h="1871345">
                  <a:moveTo>
                    <a:pt x="545161" y="1870815"/>
                  </a:moveTo>
                  <a:lnTo>
                    <a:pt x="4051137" y="1870815"/>
                  </a:lnTo>
                </a:path>
              </a:pathLst>
            </a:custGeom>
            <a:ln w="6350">
              <a:solidFill>
                <a:srgbClr val="000000"/>
              </a:solidFill>
            </a:ln>
          </p:spPr>
          <p:txBody>
            <a:bodyPr wrap="square" lIns="0" tIns="0" rIns="0" bIns="0" rtlCol="0"/>
            <a:lstStyle/>
            <a:p/>
          </p:txBody>
        </p:sp>
        <p:sp>
          <p:nvSpPr>
            <p:cNvPr id="13" name="object 13"/>
            <p:cNvSpPr/>
            <p:nvPr/>
          </p:nvSpPr>
          <p:spPr>
            <a:xfrm>
              <a:off x="3368623" y="6171580"/>
              <a:ext cx="4051300" cy="0"/>
            </a:xfrm>
            <a:custGeom>
              <a:rect l="l" t="t" r="r" b="b"/>
              <a:pathLst>
                <a:path w="4051300">
                  <a:moveTo>
                    <a:pt x="0" y="0"/>
                  </a:moveTo>
                  <a:lnTo>
                    <a:pt x="4051137" y="0"/>
                  </a:lnTo>
                </a:path>
              </a:pathLst>
            </a:custGeom>
            <a:ln w="6350">
              <a:solidFill>
                <a:srgbClr val="000000"/>
              </a:solidFill>
            </a:ln>
          </p:spPr>
          <p:txBody>
            <a:bodyPr wrap="square" lIns="0" tIns="0" rIns="0" bIns="0" rtlCol="0"/>
            <a:lstStyle/>
            <a:p/>
          </p:txBody>
        </p:sp>
        <p:sp>
          <p:nvSpPr>
            <p:cNvPr id="14" name="object 14"/>
            <p:cNvSpPr/>
            <p:nvPr/>
          </p:nvSpPr>
          <p:spPr>
            <a:xfrm>
              <a:off x="5335040" y="2389188"/>
              <a:ext cx="1178560" cy="321945"/>
            </a:xfrm>
            <a:custGeom>
              <a:rect l="l" t="t" r="r" b="b"/>
              <a:pathLst>
                <a:path w="1178559" h="321944">
                  <a:moveTo>
                    <a:pt x="0" y="0"/>
                  </a:moveTo>
                  <a:lnTo>
                    <a:pt x="1178250" y="0"/>
                  </a:lnTo>
                  <a:lnTo>
                    <a:pt x="1178250" y="321535"/>
                  </a:lnTo>
                  <a:lnTo>
                    <a:pt x="0" y="321535"/>
                  </a:lnTo>
                  <a:lnTo>
                    <a:pt x="0" y="0"/>
                  </a:lnTo>
                  <a:close/>
                </a:path>
              </a:pathLst>
            </a:custGeom>
            <a:ln w="19050">
              <a:solidFill>
                <a:srgbClr val="000000"/>
              </a:solidFill>
            </a:ln>
          </p:spPr>
          <p:txBody>
            <a:bodyPr wrap="square" lIns="0" tIns="0" rIns="0" bIns="0" rtlCol="0"/>
            <a:lstStyle/>
            <a:p/>
          </p:txBody>
        </p:sp>
      </p:grpSp>
      <p:sp>
        <p:nvSpPr>
          <p:cNvPr id="15" name="object 15"/>
          <p:cNvSpPr txBox="1"/>
          <p:nvPr/>
        </p:nvSpPr>
        <p:spPr>
          <a:xfrm>
            <a:off x="5682866" y="2472247"/>
            <a:ext cx="482600" cy="162560"/>
          </a:xfrm>
          <a:prstGeom prst="rect">
            <a:avLst/>
          </a:prstGeom>
        </p:spPr>
        <p:txBody>
          <a:bodyPr vert="horz" wrap="square" lIns="0" tIns="12700" rIns="0" bIns="0" rtlCol="0">
            <a:spAutoFit/>
          </a:bodyPr>
          <a:lstStyle/>
          <a:p>
            <a:pPr marL="12700">
              <a:lnSpc>
                <a:spcPct val="100000"/>
              </a:lnSpc>
              <a:spcBef>
                <a:spcPts val="100"/>
              </a:spcBef>
            </a:pPr>
            <a:r>
              <a:rPr sz="900" b="1" spc="-15">
                <a:latin typeface="Microsoft JhengHei"/>
                <a:cs typeface="Microsoft JhengHei"/>
              </a:rPr>
              <a:t>海尔集团</a:t>
            </a:r>
            <a:endParaRPr sz="900">
              <a:latin typeface="Microsoft JhengHei"/>
              <a:cs typeface="Microsoft JhengHei"/>
            </a:endParaRPr>
          </a:p>
        </p:txBody>
      </p:sp>
      <p:sp>
        <p:nvSpPr>
          <p:cNvPr id="16" name="object 16"/>
          <p:cNvSpPr/>
          <p:nvPr/>
        </p:nvSpPr>
        <p:spPr>
          <a:xfrm>
            <a:off x="3266306" y="2977946"/>
            <a:ext cx="789940" cy="319405"/>
          </a:xfrm>
          <a:custGeom>
            <a:rect l="l" t="t" r="r" b="b"/>
            <a:pathLst>
              <a:path w="789939" h="319404">
                <a:moveTo>
                  <a:pt x="0" y="0"/>
                </a:moveTo>
                <a:lnTo>
                  <a:pt x="789764" y="0"/>
                </a:lnTo>
                <a:lnTo>
                  <a:pt x="789764" y="319363"/>
                </a:lnTo>
                <a:lnTo>
                  <a:pt x="0" y="319363"/>
                </a:lnTo>
                <a:lnTo>
                  <a:pt x="0" y="0"/>
                </a:lnTo>
                <a:close/>
              </a:path>
            </a:pathLst>
          </a:custGeom>
          <a:ln w="6350">
            <a:solidFill>
              <a:srgbClr val="000000"/>
            </a:solidFill>
          </a:ln>
        </p:spPr>
        <p:txBody>
          <a:bodyPr wrap="square" lIns="0" tIns="0" rIns="0" bIns="0" rtlCol="0"/>
          <a:lstStyle/>
          <a:p/>
        </p:txBody>
      </p:sp>
      <p:sp>
        <p:nvSpPr>
          <p:cNvPr id="17" name="object 17"/>
          <p:cNvSpPr txBox="1"/>
          <p:nvPr/>
        </p:nvSpPr>
        <p:spPr>
          <a:xfrm>
            <a:off x="3362738" y="3059919"/>
            <a:ext cx="596900" cy="162560"/>
          </a:xfrm>
          <a:prstGeom prst="rect">
            <a:avLst/>
          </a:prstGeom>
        </p:spPr>
        <p:txBody>
          <a:bodyPr vert="horz" wrap="square" lIns="0" tIns="12700" rIns="0" bIns="0" rtlCol="0">
            <a:spAutoFit/>
          </a:bodyPr>
          <a:lstStyle/>
          <a:p>
            <a:pPr marL="12700">
              <a:lnSpc>
                <a:spcPct val="100000"/>
              </a:lnSpc>
              <a:spcBef>
                <a:spcPts val="100"/>
              </a:spcBef>
            </a:pPr>
            <a:r>
              <a:rPr sz="900" spc="-10">
                <a:latin typeface="宋体"/>
                <a:cs typeface="宋体"/>
              </a:rPr>
              <a:t>产品事业部</a:t>
            </a:r>
            <a:endParaRPr sz="900">
              <a:latin typeface="宋体"/>
              <a:cs typeface="宋体"/>
            </a:endParaRPr>
          </a:p>
        </p:txBody>
      </p:sp>
      <p:sp>
        <p:nvSpPr>
          <p:cNvPr id="18" name="object 18"/>
          <p:cNvSpPr/>
          <p:nvPr/>
        </p:nvSpPr>
        <p:spPr>
          <a:xfrm>
            <a:off x="4396596" y="2977946"/>
            <a:ext cx="791845" cy="319405"/>
          </a:xfrm>
          <a:custGeom>
            <a:rect l="l" t="t" r="r" b="b"/>
            <a:pathLst>
              <a:path w="791845" h="319404">
                <a:moveTo>
                  <a:pt x="0" y="0"/>
                </a:moveTo>
                <a:lnTo>
                  <a:pt x="791362" y="0"/>
                </a:lnTo>
                <a:lnTo>
                  <a:pt x="791362" y="319363"/>
                </a:lnTo>
                <a:lnTo>
                  <a:pt x="0" y="319363"/>
                </a:lnTo>
                <a:lnTo>
                  <a:pt x="0" y="0"/>
                </a:lnTo>
                <a:close/>
              </a:path>
            </a:pathLst>
          </a:custGeom>
          <a:ln w="6350">
            <a:solidFill>
              <a:srgbClr val="000000"/>
            </a:solidFill>
          </a:ln>
        </p:spPr>
        <p:txBody>
          <a:bodyPr wrap="square" lIns="0" tIns="0" rIns="0" bIns="0" rtlCol="0"/>
          <a:lstStyle/>
          <a:p/>
        </p:txBody>
      </p:sp>
      <p:sp>
        <p:nvSpPr>
          <p:cNvPr id="19" name="object 19"/>
          <p:cNvSpPr txBox="1"/>
          <p:nvPr/>
        </p:nvSpPr>
        <p:spPr>
          <a:xfrm>
            <a:off x="4550977" y="3059919"/>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物流本部</a:t>
            </a:r>
            <a:endParaRPr sz="900">
              <a:latin typeface="宋体"/>
              <a:cs typeface="宋体"/>
            </a:endParaRPr>
          </a:p>
        </p:txBody>
      </p:sp>
      <p:sp>
        <p:nvSpPr>
          <p:cNvPr id="20" name="object 20"/>
          <p:cNvSpPr/>
          <p:nvPr/>
        </p:nvSpPr>
        <p:spPr>
          <a:xfrm>
            <a:off x="5528485" y="2977946"/>
            <a:ext cx="791845" cy="319405"/>
          </a:xfrm>
          <a:custGeom>
            <a:rect l="l" t="t" r="r" b="b"/>
            <a:pathLst>
              <a:path w="791845" h="319404">
                <a:moveTo>
                  <a:pt x="0" y="0"/>
                </a:moveTo>
                <a:lnTo>
                  <a:pt x="791362" y="0"/>
                </a:lnTo>
                <a:lnTo>
                  <a:pt x="791362" y="319363"/>
                </a:lnTo>
                <a:lnTo>
                  <a:pt x="0" y="319363"/>
                </a:lnTo>
                <a:lnTo>
                  <a:pt x="0" y="0"/>
                </a:lnTo>
                <a:close/>
              </a:path>
            </a:pathLst>
          </a:custGeom>
          <a:ln w="6350">
            <a:solidFill>
              <a:srgbClr val="000000"/>
            </a:solidFill>
          </a:ln>
        </p:spPr>
        <p:txBody>
          <a:bodyPr wrap="square" lIns="0" tIns="0" rIns="0" bIns="0" rtlCol="0"/>
          <a:lstStyle/>
          <a:p/>
        </p:txBody>
      </p:sp>
      <p:sp>
        <p:nvSpPr>
          <p:cNvPr id="21" name="object 21"/>
          <p:cNvSpPr txBox="1"/>
          <p:nvPr/>
        </p:nvSpPr>
        <p:spPr>
          <a:xfrm>
            <a:off x="5682866" y="3059919"/>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商流本部</a:t>
            </a:r>
            <a:endParaRPr sz="900">
              <a:latin typeface="宋体"/>
              <a:cs typeface="宋体"/>
            </a:endParaRPr>
          </a:p>
        </p:txBody>
      </p:sp>
      <p:sp>
        <p:nvSpPr>
          <p:cNvPr id="22" name="object 22"/>
          <p:cNvSpPr/>
          <p:nvPr/>
        </p:nvSpPr>
        <p:spPr>
          <a:xfrm>
            <a:off x="6660374" y="2977946"/>
            <a:ext cx="789940" cy="319405"/>
          </a:xfrm>
          <a:custGeom>
            <a:rect l="l" t="t" r="r" b="b"/>
            <a:pathLst>
              <a:path w="789940" h="319404">
                <a:moveTo>
                  <a:pt x="0" y="0"/>
                </a:moveTo>
                <a:lnTo>
                  <a:pt x="789764" y="0"/>
                </a:lnTo>
                <a:lnTo>
                  <a:pt x="789764" y="319363"/>
                </a:lnTo>
                <a:lnTo>
                  <a:pt x="0" y="319363"/>
                </a:lnTo>
                <a:lnTo>
                  <a:pt x="0" y="0"/>
                </a:lnTo>
                <a:close/>
              </a:path>
            </a:pathLst>
          </a:custGeom>
          <a:ln w="6350">
            <a:solidFill>
              <a:srgbClr val="000000"/>
            </a:solidFill>
          </a:ln>
        </p:spPr>
        <p:txBody>
          <a:bodyPr wrap="square" lIns="0" tIns="0" rIns="0" bIns="0" rtlCol="0"/>
          <a:lstStyle/>
          <a:p/>
        </p:txBody>
      </p:sp>
      <p:sp>
        <p:nvSpPr>
          <p:cNvPr id="23" name="object 23"/>
          <p:cNvSpPr txBox="1"/>
          <p:nvPr/>
        </p:nvSpPr>
        <p:spPr>
          <a:xfrm>
            <a:off x="6756806" y="3059919"/>
            <a:ext cx="596900" cy="162560"/>
          </a:xfrm>
          <a:prstGeom prst="rect">
            <a:avLst/>
          </a:prstGeom>
        </p:spPr>
        <p:txBody>
          <a:bodyPr vert="horz" wrap="square" lIns="0" tIns="12700" rIns="0" bIns="0" rtlCol="0">
            <a:spAutoFit/>
          </a:bodyPr>
          <a:lstStyle/>
          <a:p>
            <a:pPr marL="12700">
              <a:lnSpc>
                <a:spcPct val="100000"/>
              </a:lnSpc>
              <a:spcBef>
                <a:spcPts val="100"/>
              </a:spcBef>
            </a:pPr>
            <a:r>
              <a:rPr sz="900" spc="-10">
                <a:latin typeface="宋体"/>
                <a:cs typeface="宋体"/>
              </a:rPr>
              <a:t>资金流本部</a:t>
            </a:r>
            <a:endParaRPr sz="900">
              <a:latin typeface="宋体"/>
              <a:cs typeface="宋体"/>
            </a:endParaRPr>
          </a:p>
        </p:txBody>
      </p:sp>
      <p:sp>
        <p:nvSpPr>
          <p:cNvPr id="24" name="object 24"/>
          <p:cNvSpPr/>
          <p:nvPr/>
        </p:nvSpPr>
        <p:spPr>
          <a:xfrm>
            <a:off x="7792261" y="2977946"/>
            <a:ext cx="789940" cy="319405"/>
          </a:xfrm>
          <a:custGeom>
            <a:rect l="l" t="t" r="r" b="b"/>
            <a:pathLst>
              <a:path w="789940" h="319404">
                <a:moveTo>
                  <a:pt x="0" y="0"/>
                </a:moveTo>
                <a:lnTo>
                  <a:pt x="789764" y="0"/>
                </a:lnTo>
                <a:lnTo>
                  <a:pt x="789764" y="319363"/>
                </a:lnTo>
                <a:lnTo>
                  <a:pt x="0" y="319363"/>
                </a:lnTo>
                <a:lnTo>
                  <a:pt x="0" y="0"/>
                </a:lnTo>
                <a:close/>
              </a:path>
            </a:pathLst>
          </a:custGeom>
          <a:ln w="6350">
            <a:solidFill>
              <a:srgbClr val="000000"/>
            </a:solidFill>
          </a:ln>
        </p:spPr>
        <p:txBody>
          <a:bodyPr wrap="square" lIns="0" tIns="0" rIns="0" bIns="0" rtlCol="0"/>
          <a:lstStyle/>
          <a:p/>
        </p:txBody>
      </p:sp>
      <p:sp>
        <p:nvSpPr>
          <p:cNvPr id="25" name="object 25"/>
          <p:cNvSpPr txBox="1"/>
          <p:nvPr/>
        </p:nvSpPr>
        <p:spPr>
          <a:xfrm>
            <a:off x="7774393" y="3059919"/>
            <a:ext cx="825500" cy="162560"/>
          </a:xfrm>
          <a:prstGeom prst="rect">
            <a:avLst/>
          </a:prstGeom>
        </p:spPr>
        <p:txBody>
          <a:bodyPr vert="horz" wrap="square" lIns="0" tIns="12700" rIns="0" bIns="0" rtlCol="0">
            <a:spAutoFit/>
          </a:bodyPr>
          <a:lstStyle/>
          <a:p>
            <a:pPr marL="12700">
              <a:lnSpc>
                <a:spcPct val="100000"/>
              </a:lnSpc>
              <a:spcBef>
                <a:spcPts val="100"/>
              </a:spcBef>
            </a:pPr>
            <a:r>
              <a:rPr sz="900" spc="-10">
                <a:latin typeface="宋体"/>
                <a:cs typeface="宋体"/>
              </a:rPr>
              <a:t>海外市场推进部</a:t>
            </a:r>
            <a:endParaRPr sz="900">
              <a:latin typeface="宋体"/>
              <a:cs typeface="宋体"/>
            </a:endParaRPr>
          </a:p>
        </p:txBody>
      </p:sp>
      <p:sp>
        <p:nvSpPr>
          <p:cNvPr id="26" name="object 26"/>
          <p:cNvSpPr/>
          <p:nvPr/>
        </p:nvSpPr>
        <p:spPr>
          <a:xfrm>
            <a:off x="4051274" y="3510218"/>
            <a:ext cx="625475" cy="254635"/>
          </a:xfrm>
          <a:custGeom>
            <a:rect l="l" t="t" r="r" b="b"/>
            <a:pathLst>
              <a:path w="625475" h="254635">
                <a:moveTo>
                  <a:pt x="0" y="0"/>
                </a:moveTo>
                <a:lnTo>
                  <a:pt x="625096" y="0"/>
                </a:lnTo>
                <a:lnTo>
                  <a:pt x="625096" y="254187"/>
                </a:lnTo>
                <a:lnTo>
                  <a:pt x="0" y="254187"/>
                </a:lnTo>
                <a:lnTo>
                  <a:pt x="0" y="0"/>
                </a:lnTo>
                <a:close/>
              </a:path>
            </a:pathLst>
          </a:custGeom>
          <a:ln w="6350">
            <a:solidFill>
              <a:srgbClr val="000000"/>
            </a:solidFill>
          </a:ln>
        </p:spPr>
        <p:txBody>
          <a:bodyPr wrap="square" lIns="0" tIns="0" rIns="0" bIns="0" rtlCol="0"/>
          <a:lstStyle/>
          <a:p/>
        </p:txBody>
      </p:sp>
      <p:sp>
        <p:nvSpPr>
          <p:cNvPr id="27" name="object 27"/>
          <p:cNvSpPr txBox="1"/>
          <p:nvPr/>
        </p:nvSpPr>
        <p:spPr>
          <a:xfrm>
            <a:off x="4179673" y="3559604"/>
            <a:ext cx="368300" cy="162560"/>
          </a:xfrm>
          <a:prstGeom prst="rect">
            <a:avLst/>
          </a:prstGeom>
        </p:spPr>
        <p:txBody>
          <a:bodyPr vert="horz" wrap="square" lIns="0" tIns="12700" rIns="0" bIns="0" rtlCol="0">
            <a:spAutoFit/>
          </a:bodyPr>
          <a:lstStyle/>
          <a:p>
            <a:pPr marL="12700">
              <a:lnSpc>
                <a:spcPct val="100000"/>
              </a:lnSpc>
              <a:spcBef>
                <a:spcPts val="100"/>
              </a:spcBef>
            </a:pPr>
            <a:r>
              <a:rPr sz="900" spc="-20">
                <a:latin typeface="宋体"/>
                <a:cs typeface="宋体"/>
              </a:rPr>
              <a:t>企划部</a:t>
            </a:r>
            <a:endParaRPr sz="900">
              <a:latin typeface="宋体"/>
              <a:cs typeface="宋体"/>
            </a:endParaRPr>
          </a:p>
        </p:txBody>
      </p:sp>
      <p:sp>
        <p:nvSpPr>
          <p:cNvPr id="28" name="object 28"/>
          <p:cNvSpPr/>
          <p:nvPr/>
        </p:nvSpPr>
        <p:spPr>
          <a:xfrm>
            <a:off x="4815459" y="3510218"/>
            <a:ext cx="623570" cy="254635"/>
          </a:xfrm>
          <a:custGeom>
            <a:rect l="l" t="t" r="r" b="b"/>
            <a:pathLst>
              <a:path w="623570" h="254635">
                <a:moveTo>
                  <a:pt x="0" y="0"/>
                </a:moveTo>
                <a:lnTo>
                  <a:pt x="623497" y="0"/>
                </a:lnTo>
                <a:lnTo>
                  <a:pt x="623497" y="254187"/>
                </a:lnTo>
                <a:lnTo>
                  <a:pt x="0" y="254187"/>
                </a:lnTo>
                <a:lnTo>
                  <a:pt x="0" y="0"/>
                </a:lnTo>
                <a:close/>
              </a:path>
            </a:pathLst>
          </a:custGeom>
          <a:ln w="6350">
            <a:solidFill>
              <a:srgbClr val="000000"/>
            </a:solidFill>
          </a:ln>
        </p:spPr>
        <p:txBody>
          <a:bodyPr wrap="square" lIns="0" tIns="0" rIns="0" bIns="0" rtlCol="0"/>
          <a:lstStyle/>
          <a:p/>
        </p:txBody>
      </p:sp>
      <p:sp>
        <p:nvSpPr>
          <p:cNvPr id="29" name="object 29"/>
          <p:cNvSpPr txBox="1"/>
          <p:nvPr/>
        </p:nvSpPr>
        <p:spPr>
          <a:xfrm>
            <a:off x="4943058" y="3559604"/>
            <a:ext cx="368300" cy="162560"/>
          </a:xfrm>
          <a:prstGeom prst="rect">
            <a:avLst/>
          </a:prstGeom>
        </p:spPr>
        <p:txBody>
          <a:bodyPr vert="horz" wrap="square" lIns="0" tIns="12700" rIns="0" bIns="0" rtlCol="0">
            <a:spAutoFit/>
          </a:bodyPr>
          <a:lstStyle/>
          <a:p>
            <a:pPr marL="12700">
              <a:lnSpc>
                <a:spcPct val="100000"/>
              </a:lnSpc>
              <a:spcBef>
                <a:spcPts val="100"/>
              </a:spcBef>
            </a:pPr>
            <a:r>
              <a:rPr sz="900" spc="-20">
                <a:latin typeface="宋体"/>
                <a:cs typeface="宋体"/>
              </a:rPr>
              <a:t>广告部</a:t>
            </a:r>
            <a:endParaRPr sz="900">
              <a:latin typeface="宋体"/>
              <a:cs typeface="宋体"/>
            </a:endParaRPr>
          </a:p>
        </p:txBody>
      </p:sp>
      <p:sp>
        <p:nvSpPr>
          <p:cNvPr id="30" name="object 30"/>
          <p:cNvSpPr/>
          <p:nvPr/>
        </p:nvSpPr>
        <p:spPr>
          <a:xfrm>
            <a:off x="5578045" y="3510218"/>
            <a:ext cx="625475" cy="254635"/>
          </a:xfrm>
          <a:custGeom>
            <a:rect l="l" t="t" r="r" b="b"/>
            <a:pathLst>
              <a:path w="625475" h="254635">
                <a:moveTo>
                  <a:pt x="0" y="0"/>
                </a:moveTo>
                <a:lnTo>
                  <a:pt x="625096" y="0"/>
                </a:lnTo>
                <a:lnTo>
                  <a:pt x="625096" y="254187"/>
                </a:lnTo>
                <a:lnTo>
                  <a:pt x="0" y="254187"/>
                </a:lnTo>
                <a:lnTo>
                  <a:pt x="0" y="0"/>
                </a:lnTo>
                <a:close/>
              </a:path>
            </a:pathLst>
          </a:custGeom>
          <a:ln w="6349">
            <a:solidFill>
              <a:srgbClr val="000000"/>
            </a:solidFill>
          </a:ln>
        </p:spPr>
        <p:txBody>
          <a:bodyPr wrap="square" lIns="0" tIns="0" rIns="0" bIns="0" rtlCol="0"/>
          <a:lstStyle/>
          <a:p/>
        </p:txBody>
      </p:sp>
      <p:sp>
        <p:nvSpPr>
          <p:cNvPr id="31" name="object 31"/>
          <p:cNvSpPr txBox="1"/>
          <p:nvPr/>
        </p:nvSpPr>
        <p:spPr>
          <a:xfrm>
            <a:off x="5592143" y="3559604"/>
            <a:ext cx="596900" cy="162560"/>
          </a:xfrm>
          <a:prstGeom prst="rect">
            <a:avLst/>
          </a:prstGeom>
        </p:spPr>
        <p:txBody>
          <a:bodyPr vert="horz" wrap="square" lIns="0" tIns="12700" rIns="0" bIns="0" rtlCol="0">
            <a:spAutoFit/>
          </a:bodyPr>
          <a:lstStyle/>
          <a:p>
            <a:pPr marL="12700">
              <a:lnSpc>
                <a:spcPct val="100000"/>
              </a:lnSpc>
              <a:spcBef>
                <a:spcPts val="100"/>
              </a:spcBef>
            </a:pPr>
            <a:r>
              <a:rPr sz="900" spc="-10">
                <a:latin typeface="宋体"/>
                <a:cs typeface="宋体"/>
              </a:rPr>
              <a:t>顾客服务部</a:t>
            </a:r>
            <a:endParaRPr sz="900">
              <a:latin typeface="宋体"/>
              <a:cs typeface="宋体"/>
            </a:endParaRPr>
          </a:p>
        </p:txBody>
      </p:sp>
      <p:sp>
        <p:nvSpPr>
          <p:cNvPr id="32" name="object 32"/>
          <p:cNvSpPr/>
          <p:nvPr/>
        </p:nvSpPr>
        <p:spPr>
          <a:xfrm>
            <a:off x="7122401" y="3510218"/>
            <a:ext cx="625475" cy="254635"/>
          </a:xfrm>
          <a:custGeom>
            <a:rect l="l" t="t" r="r" b="b"/>
            <a:pathLst>
              <a:path w="625475" h="254635">
                <a:moveTo>
                  <a:pt x="0" y="0"/>
                </a:moveTo>
                <a:lnTo>
                  <a:pt x="625096" y="0"/>
                </a:lnTo>
                <a:lnTo>
                  <a:pt x="625096" y="254187"/>
                </a:lnTo>
                <a:lnTo>
                  <a:pt x="0" y="254187"/>
                </a:lnTo>
                <a:lnTo>
                  <a:pt x="0" y="0"/>
                </a:lnTo>
                <a:close/>
              </a:path>
            </a:pathLst>
          </a:custGeom>
          <a:ln w="6350">
            <a:solidFill>
              <a:srgbClr val="000000"/>
            </a:solidFill>
          </a:ln>
        </p:spPr>
        <p:txBody>
          <a:bodyPr wrap="square" lIns="0" tIns="0" rIns="0" bIns="0" rtlCol="0"/>
          <a:lstStyle/>
          <a:p/>
        </p:txBody>
      </p:sp>
      <p:sp>
        <p:nvSpPr>
          <p:cNvPr id="33" name="object 33"/>
          <p:cNvSpPr txBox="1"/>
          <p:nvPr/>
        </p:nvSpPr>
        <p:spPr>
          <a:xfrm>
            <a:off x="7136499" y="3559604"/>
            <a:ext cx="596900" cy="162560"/>
          </a:xfrm>
          <a:prstGeom prst="rect">
            <a:avLst/>
          </a:prstGeom>
        </p:spPr>
        <p:txBody>
          <a:bodyPr vert="horz" wrap="square" lIns="0" tIns="12700" rIns="0" bIns="0" rtlCol="0">
            <a:spAutoFit/>
          </a:bodyPr>
          <a:lstStyle/>
          <a:p>
            <a:pPr marL="12700">
              <a:lnSpc>
                <a:spcPct val="100000"/>
              </a:lnSpc>
              <a:spcBef>
                <a:spcPts val="100"/>
              </a:spcBef>
            </a:pPr>
            <a:r>
              <a:rPr sz="900" spc="-10">
                <a:latin typeface="宋体"/>
                <a:cs typeface="宋体"/>
              </a:rPr>
              <a:t>人力资源部</a:t>
            </a:r>
            <a:endParaRPr sz="900">
              <a:latin typeface="宋体"/>
              <a:cs typeface="宋体"/>
            </a:endParaRPr>
          </a:p>
        </p:txBody>
      </p:sp>
      <p:sp>
        <p:nvSpPr>
          <p:cNvPr id="34" name="object 34"/>
          <p:cNvSpPr/>
          <p:nvPr/>
        </p:nvSpPr>
        <p:spPr>
          <a:xfrm>
            <a:off x="4129611" y="3886068"/>
            <a:ext cx="468630" cy="202565"/>
          </a:xfrm>
          <a:custGeom>
            <a:rect l="l" t="t" r="r" b="b"/>
            <a:pathLst>
              <a:path w="468629" h="202564">
                <a:moveTo>
                  <a:pt x="0" y="0"/>
                </a:moveTo>
                <a:lnTo>
                  <a:pt x="468422" y="0"/>
                </a:lnTo>
                <a:lnTo>
                  <a:pt x="468422" y="202046"/>
                </a:lnTo>
                <a:lnTo>
                  <a:pt x="0" y="202046"/>
                </a:lnTo>
                <a:lnTo>
                  <a:pt x="0" y="0"/>
                </a:lnTo>
                <a:close/>
              </a:path>
            </a:pathLst>
          </a:custGeom>
          <a:ln w="6350">
            <a:solidFill>
              <a:srgbClr val="000000"/>
            </a:solidFill>
          </a:ln>
        </p:spPr>
        <p:txBody>
          <a:bodyPr wrap="square" lIns="0" tIns="0" rIns="0" bIns="0" rtlCol="0"/>
          <a:lstStyle/>
          <a:p/>
        </p:txBody>
      </p:sp>
      <p:sp>
        <p:nvSpPr>
          <p:cNvPr id="35" name="object 35"/>
          <p:cNvSpPr txBox="1"/>
          <p:nvPr/>
        </p:nvSpPr>
        <p:spPr>
          <a:xfrm>
            <a:off x="4122523" y="3909383"/>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工贸公司</a:t>
            </a:r>
            <a:endParaRPr sz="900">
              <a:latin typeface="宋体"/>
              <a:cs typeface="宋体"/>
            </a:endParaRPr>
          </a:p>
        </p:txBody>
      </p:sp>
      <p:sp>
        <p:nvSpPr>
          <p:cNvPr id="36" name="object 36"/>
          <p:cNvSpPr/>
          <p:nvPr/>
        </p:nvSpPr>
        <p:spPr>
          <a:xfrm>
            <a:off x="4892196" y="3886068"/>
            <a:ext cx="470534" cy="202565"/>
          </a:xfrm>
          <a:custGeom>
            <a:rect l="l" t="t" r="r" b="b"/>
            <a:pathLst>
              <a:path w="470534" h="202564">
                <a:moveTo>
                  <a:pt x="0" y="0"/>
                </a:moveTo>
                <a:lnTo>
                  <a:pt x="470021" y="0"/>
                </a:lnTo>
                <a:lnTo>
                  <a:pt x="470021" y="202046"/>
                </a:lnTo>
                <a:lnTo>
                  <a:pt x="0" y="202046"/>
                </a:lnTo>
                <a:lnTo>
                  <a:pt x="0" y="0"/>
                </a:lnTo>
                <a:close/>
              </a:path>
            </a:pathLst>
          </a:custGeom>
          <a:ln w="6349">
            <a:solidFill>
              <a:srgbClr val="000000"/>
            </a:solidFill>
          </a:ln>
        </p:spPr>
        <p:txBody>
          <a:bodyPr wrap="square" lIns="0" tIns="0" rIns="0" bIns="0" rtlCol="0"/>
          <a:lstStyle/>
          <a:p/>
        </p:txBody>
      </p:sp>
      <p:sp>
        <p:nvSpPr>
          <p:cNvPr id="37" name="object 37"/>
          <p:cNvSpPr txBox="1"/>
          <p:nvPr/>
        </p:nvSpPr>
        <p:spPr>
          <a:xfrm>
            <a:off x="4885907" y="3909383"/>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工贸公司</a:t>
            </a:r>
            <a:endParaRPr sz="900">
              <a:latin typeface="宋体"/>
              <a:cs typeface="宋体"/>
            </a:endParaRPr>
          </a:p>
        </p:txBody>
      </p:sp>
      <p:sp>
        <p:nvSpPr>
          <p:cNvPr id="38" name="object 38"/>
          <p:cNvSpPr/>
          <p:nvPr/>
        </p:nvSpPr>
        <p:spPr>
          <a:xfrm>
            <a:off x="4129611" y="3886068"/>
            <a:ext cx="3525520" cy="513080"/>
          </a:xfrm>
          <a:custGeom>
            <a:rect l="l" t="t" r="r" b="b"/>
            <a:pathLst>
              <a:path w="3525520" h="513079">
                <a:moveTo>
                  <a:pt x="1526770" y="0"/>
                </a:moveTo>
                <a:lnTo>
                  <a:pt x="1996792" y="0"/>
                </a:lnTo>
                <a:lnTo>
                  <a:pt x="1996792" y="202046"/>
                </a:lnTo>
                <a:lnTo>
                  <a:pt x="1526770" y="202046"/>
                </a:lnTo>
                <a:lnTo>
                  <a:pt x="1526770" y="0"/>
                </a:lnTo>
                <a:close/>
              </a:path>
              <a:path w="3525520" h="513079">
                <a:moveTo>
                  <a:pt x="2290954" y="0"/>
                </a:moveTo>
                <a:lnTo>
                  <a:pt x="2760976" y="0"/>
                </a:lnTo>
                <a:lnTo>
                  <a:pt x="2760976" y="202046"/>
                </a:lnTo>
                <a:lnTo>
                  <a:pt x="2290954" y="202046"/>
                </a:lnTo>
                <a:lnTo>
                  <a:pt x="2290954" y="0"/>
                </a:lnTo>
                <a:close/>
              </a:path>
              <a:path w="3525520" h="513079">
                <a:moveTo>
                  <a:pt x="3053540" y="0"/>
                </a:moveTo>
                <a:lnTo>
                  <a:pt x="3525160" y="0"/>
                </a:lnTo>
                <a:lnTo>
                  <a:pt x="3525160" y="202046"/>
                </a:lnTo>
                <a:lnTo>
                  <a:pt x="3053540" y="202046"/>
                </a:lnTo>
                <a:lnTo>
                  <a:pt x="3053540" y="0"/>
                </a:lnTo>
                <a:close/>
              </a:path>
              <a:path w="3525520" h="513079">
                <a:moveTo>
                  <a:pt x="0" y="310673"/>
                </a:moveTo>
                <a:lnTo>
                  <a:pt x="468422" y="310673"/>
                </a:lnTo>
                <a:lnTo>
                  <a:pt x="468422" y="512719"/>
                </a:lnTo>
                <a:lnTo>
                  <a:pt x="0" y="512719"/>
                </a:lnTo>
                <a:lnTo>
                  <a:pt x="0" y="310673"/>
                </a:lnTo>
                <a:close/>
              </a:path>
            </a:pathLst>
          </a:custGeom>
          <a:ln w="6350">
            <a:solidFill>
              <a:srgbClr val="000000"/>
            </a:solidFill>
          </a:ln>
        </p:spPr>
        <p:txBody>
          <a:bodyPr wrap="square" lIns="0" tIns="0" rIns="0" bIns="0" rtlCol="0"/>
          <a:lstStyle/>
          <a:p/>
        </p:txBody>
      </p:sp>
      <p:sp>
        <p:nvSpPr>
          <p:cNvPr id="39" name="object 39"/>
          <p:cNvSpPr txBox="1"/>
          <p:nvPr/>
        </p:nvSpPr>
        <p:spPr>
          <a:xfrm>
            <a:off x="4122523" y="4220056"/>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工贸公司</a:t>
            </a:r>
            <a:endParaRPr sz="900">
              <a:latin typeface="宋体"/>
              <a:cs typeface="宋体"/>
            </a:endParaRPr>
          </a:p>
        </p:txBody>
      </p:sp>
      <p:sp>
        <p:nvSpPr>
          <p:cNvPr id="40" name="object 40"/>
          <p:cNvSpPr/>
          <p:nvPr/>
        </p:nvSpPr>
        <p:spPr>
          <a:xfrm>
            <a:off x="4129611" y="4196741"/>
            <a:ext cx="3525520" cy="513080"/>
          </a:xfrm>
          <a:custGeom>
            <a:rect l="l" t="t" r="r" b="b"/>
            <a:pathLst>
              <a:path w="3525520" h="513079">
                <a:moveTo>
                  <a:pt x="762584" y="0"/>
                </a:moveTo>
                <a:lnTo>
                  <a:pt x="1232606" y="0"/>
                </a:lnTo>
                <a:lnTo>
                  <a:pt x="1232606" y="202046"/>
                </a:lnTo>
                <a:lnTo>
                  <a:pt x="762584" y="202046"/>
                </a:lnTo>
                <a:lnTo>
                  <a:pt x="762584" y="0"/>
                </a:lnTo>
                <a:close/>
              </a:path>
              <a:path w="3525520" h="513079">
                <a:moveTo>
                  <a:pt x="1526770" y="0"/>
                </a:moveTo>
                <a:lnTo>
                  <a:pt x="1996792" y="0"/>
                </a:lnTo>
                <a:lnTo>
                  <a:pt x="1996792" y="202046"/>
                </a:lnTo>
                <a:lnTo>
                  <a:pt x="1526770" y="202046"/>
                </a:lnTo>
                <a:lnTo>
                  <a:pt x="1526770" y="0"/>
                </a:lnTo>
                <a:close/>
              </a:path>
              <a:path w="3525520" h="513079">
                <a:moveTo>
                  <a:pt x="2290954" y="0"/>
                </a:moveTo>
                <a:lnTo>
                  <a:pt x="2760976" y="0"/>
                </a:lnTo>
                <a:lnTo>
                  <a:pt x="2760976" y="202046"/>
                </a:lnTo>
                <a:lnTo>
                  <a:pt x="2290954" y="202046"/>
                </a:lnTo>
                <a:lnTo>
                  <a:pt x="2290954" y="0"/>
                </a:lnTo>
                <a:close/>
              </a:path>
              <a:path w="3525520" h="513079">
                <a:moveTo>
                  <a:pt x="3053540" y="0"/>
                </a:moveTo>
                <a:lnTo>
                  <a:pt x="3525160" y="0"/>
                </a:lnTo>
                <a:lnTo>
                  <a:pt x="3525160" y="202046"/>
                </a:lnTo>
                <a:lnTo>
                  <a:pt x="3053540" y="202046"/>
                </a:lnTo>
                <a:lnTo>
                  <a:pt x="3053540" y="0"/>
                </a:lnTo>
                <a:close/>
              </a:path>
              <a:path w="3525520" h="513079">
                <a:moveTo>
                  <a:pt x="0" y="312845"/>
                </a:moveTo>
                <a:lnTo>
                  <a:pt x="468422" y="312845"/>
                </a:lnTo>
                <a:lnTo>
                  <a:pt x="468422" y="512719"/>
                </a:lnTo>
                <a:lnTo>
                  <a:pt x="0" y="512719"/>
                </a:lnTo>
                <a:lnTo>
                  <a:pt x="0" y="312845"/>
                </a:lnTo>
                <a:close/>
              </a:path>
            </a:pathLst>
          </a:custGeom>
          <a:ln w="6350">
            <a:solidFill>
              <a:srgbClr val="000000"/>
            </a:solidFill>
          </a:ln>
        </p:spPr>
        <p:txBody>
          <a:bodyPr wrap="square" lIns="0" tIns="0" rIns="0" bIns="0" rtlCol="0"/>
          <a:lstStyle/>
          <a:p/>
        </p:txBody>
      </p:sp>
      <p:sp>
        <p:nvSpPr>
          <p:cNvPr id="41" name="object 41"/>
          <p:cNvSpPr txBox="1"/>
          <p:nvPr/>
        </p:nvSpPr>
        <p:spPr>
          <a:xfrm>
            <a:off x="4122523" y="4531815"/>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工贸公司</a:t>
            </a:r>
            <a:endParaRPr sz="900">
              <a:latin typeface="宋体"/>
              <a:cs typeface="宋体"/>
            </a:endParaRPr>
          </a:p>
        </p:txBody>
      </p:sp>
      <p:sp>
        <p:nvSpPr>
          <p:cNvPr id="42" name="object 42"/>
          <p:cNvSpPr/>
          <p:nvPr/>
        </p:nvSpPr>
        <p:spPr>
          <a:xfrm>
            <a:off x="4129611" y="4509587"/>
            <a:ext cx="3525520" cy="513080"/>
          </a:xfrm>
          <a:custGeom>
            <a:rect l="l" t="t" r="r" b="b"/>
            <a:pathLst>
              <a:path w="3525520" h="513079">
                <a:moveTo>
                  <a:pt x="762584" y="0"/>
                </a:moveTo>
                <a:lnTo>
                  <a:pt x="1232606" y="0"/>
                </a:lnTo>
                <a:lnTo>
                  <a:pt x="1232606" y="199873"/>
                </a:lnTo>
                <a:lnTo>
                  <a:pt x="762584" y="199873"/>
                </a:lnTo>
                <a:lnTo>
                  <a:pt x="762584" y="0"/>
                </a:lnTo>
                <a:close/>
              </a:path>
              <a:path w="3525520" h="513079">
                <a:moveTo>
                  <a:pt x="1526770" y="0"/>
                </a:moveTo>
                <a:lnTo>
                  <a:pt x="1996792" y="0"/>
                </a:lnTo>
                <a:lnTo>
                  <a:pt x="1996792" y="199873"/>
                </a:lnTo>
                <a:lnTo>
                  <a:pt x="1526770" y="199873"/>
                </a:lnTo>
                <a:lnTo>
                  <a:pt x="1526770" y="0"/>
                </a:lnTo>
                <a:close/>
              </a:path>
              <a:path w="3525520" h="513079">
                <a:moveTo>
                  <a:pt x="2290954" y="0"/>
                </a:moveTo>
                <a:lnTo>
                  <a:pt x="2760976" y="0"/>
                </a:lnTo>
                <a:lnTo>
                  <a:pt x="2760976" y="199873"/>
                </a:lnTo>
                <a:lnTo>
                  <a:pt x="2290954" y="199873"/>
                </a:lnTo>
                <a:lnTo>
                  <a:pt x="2290954" y="0"/>
                </a:lnTo>
                <a:close/>
              </a:path>
              <a:path w="3525520" h="513079">
                <a:moveTo>
                  <a:pt x="3053540" y="0"/>
                </a:moveTo>
                <a:lnTo>
                  <a:pt x="3525160" y="0"/>
                </a:lnTo>
                <a:lnTo>
                  <a:pt x="3525160" y="199873"/>
                </a:lnTo>
                <a:lnTo>
                  <a:pt x="3053540" y="199873"/>
                </a:lnTo>
                <a:lnTo>
                  <a:pt x="3053540" y="0"/>
                </a:lnTo>
                <a:close/>
              </a:path>
              <a:path w="3525520" h="513079">
                <a:moveTo>
                  <a:pt x="0" y="310673"/>
                </a:moveTo>
                <a:lnTo>
                  <a:pt x="468422" y="310673"/>
                </a:lnTo>
                <a:lnTo>
                  <a:pt x="468422" y="512720"/>
                </a:lnTo>
                <a:lnTo>
                  <a:pt x="0" y="512720"/>
                </a:lnTo>
                <a:lnTo>
                  <a:pt x="0" y="310673"/>
                </a:lnTo>
                <a:close/>
              </a:path>
            </a:pathLst>
          </a:custGeom>
          <a:ln w="6350">
            <a:solidFill>
              <a:srgbClr val="000000"/>
            </a:solidFill>
          </a:ln>
        </p:spPr>
        <p:txBody>
          <a:bodyPr wrap="square" lIns="0" tIns="0" rIns="0" bIns="0" rtlCol="0"/>
          <a:lstStyle/>
          <a:p/>
        </p:txBody>
      </p:sp>
      <p:sp>
        <p:nvSpPr>
          <p:cNvPr id="43" name="object 43"/>
          <p:cNvSpPr txBox="1"/>
          <p:nvPr/>
        </p:nvSpPr>
        <p:spPr>
          <a:xfrm>
            <a:off x="4122523" y="4843576"/>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工贸公司</a:t>
            </a:r>
            <a:endParaRPr sz="900">
              <a:latin typeface="宋体"/>
              <a:cs typeface="宋体"/>
            </a:endParaRPr>
          </a:p>
        </p:txBody>
      </p:sp>
      <p:sp>
        <p:nvSpPr>
          <p:cNvPr id="44" name="object 44"/>
          <p:cNvSpPr/>
          <p:nvPr/>
        </p:nvSpPr>
        <p:spPr>
          <a:xfrm>
            <a:off x="4129611" y="4820260"/>
            <a:ext cx="3525520" cy="514984"/>
          </a:xfrm>
          <a:custGeom>
            <a:rect l="l" t="t" r="r" b="b"/>
            <a:pathLst>
              <a:path w="3525520" h="514984">
                <a:moveTo>
                  <a:pt x="762584" y="0"/>
                </a:moveTo>
                <a:lnTo>
                  <a:pt x="1232606" y="0"/>
                </a:lnTo>
                <a:lnTo>
                  <a:pt x="1232606" y="202046"/>
                </a:lnTo>
                <a:lnTo>
                  <a:pt x="762584" y="202046"/>
                </a:lnTo>
                <a:lnTo>
                  <a:pt x="762584" y="0"/>
                </a:lnTo>
                <a:close/>
              </a:path>
              <a:path w="3525520" h="514984">
                <a:moveTo>
                  <a:pt x="1526770" y="0"/>
                </a:moveTo>
                <a:lnTo>
                  <a:pt x="1996792" y="0"/>
                </a:lnTo>
                <a:lnTo>
                  <a:pt x="1996792" y="202046"/>
                </a:lnTo>
                <a:lnTo>
                  <a:pt x="1526770" y="202046"/>
                </a:lnTo>
                <a:lnTo>
                  <a:pt x="1526770" y="0"/>
                </a:lnTo>
                <a:close/>
              </a:path>
              <a:path w="3525520" h="514984">
                <a:moveTo>
                  <a:pt x="2290954" y="0"/>
                </a:moveTo>
                <a:lnTo>
                  <a:pt x="2760976" y="0"/>
                </a:lnTo>
                <a:lnTo>
                  <a:pt x="2760976" y="202046"/>
                </a:lnTo>
                <a:lnTo>
                  <a:pt x="2290954" y="202046"/>
                </a:lnTo>
                <a:lnTo>
                  <a:pt x="2290954" y="0"/>
                </a:lnTo>
                <a:close/>
              </a:path>
              <a:path w="3525520" h="514984">
                <a:moveTo>
                  <a:pt x="3053540" y="0"/>
                </a:moveTo>
                <a:lnTo>
                  <a:pt x="3525160" y="0"/>
                </a:lnTo>
                <a:lnTo>
                  <a:pt x="3525160" y="202046"/>
                </a:lnTo>
                <a:lnTo>
                  <a:pt x="3053540" y="202046"/>
                </a:lnTo>
                <a:lnTo>
                  <a:pt x="3053540" y="0"/>
                </a:lnTo>
                <a:close/>
              </a:path>
              <a:path w="3525520" h="514984">
                <a:moveTo>
                  <a:pt x="0" y="312845"/>
                </a:moveTo>
                <a:lnTo>
                  <a:pt x="468422" y="312845"/>
                </a:lnTo>
                <a:lnTo>
                  <a:pt x="468422" y="514891"/>
                </a:lnTo>
                <a:lnTo>
                  <a:pt x="0" y="514891"/>
                </a:lnTo>
                <a:lnTo>
                  <a:pt x="0" y="312845"/>
                </a:lnTo>
                <a:close/>
              </a:path>
            </a:pathLst>
          </a:custGeom>
          <a:ln w="6350">
            <a:solidFill>
              <a:srgbClr val="000000"/>
            </a:solidFill>
          </a:ln>
        </p:spPr>
        <p:txBody>
          <a:bodyPr wrap="square" lIns="0" tIns="0" rIns="0" bIns="0" rtlCol="0"/>
          <a:lstStyle/>
          <a:p/>
        </p:txBody>
      </p:sp>
      <p:sp>
        <p:nvSpPr>
          <p:cNvPr id="45" name="object 45"/>
          <p:cNvSpPr txBox="1"/>
          <p:nvPr/>
        </p:nvSpPr>
        <p:spPr>
          <a:xfrm>
            <a:off x="4122523" y="5156421"/>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工贸公司</a:t>
            </a:r>
            <a:endParaRPr sz="900">
              <a:latin typeface="宋体"/>
              <a:cs typeface="宋体"/>
            </a:endParaRPr>
          </a:p>
        </p:txBody>
      </p:sp>
      <p:sp>
        <p:nvSpPr>
          <p:cNvPr id="46" name="object 46"/>
          <p:cNvSpPr/>
          <p:nvPr/>
        </p:nvSpPr>
        <p:spPr>
          <a:xfrm>
            <a:off x="4129611" y="5133106"/>
            <a:ext cx="3525520" cy="513080"/>
          </a:xfrm>
          <a:custGeom>
            <a:rect l="l" t="t" r="r" b="b"/>
            <a:pathLst>
              <a:path w="3525520" h="513079">
                <a:moveTo>
                  <a:pt x="762584" y="0"/>
                </a:moveTo>
                <a:lnTo>
                  <a:pt x="1232606" y="0"/>
                </a:lnTo>
                <a:lnTo>
                  <a:pt x="1232606" y="202046"/>
                </a:lnTo>
                <a:lnTo>
                  <a:pt x="762584" y="202046"/>
                </a:lnTo>
                <a:lnTo>
                  <a:pt x="762584" y="0"/>
                </a:lnTo>
                <a:close/>
              </a:path>
              <a:path w="3525520" h="513079">
                <a:moveTo>
                  <a:pt x="1526770" y="0"/>
                </a:moveTo>
                <a:lnTo>
                  <a:pt x="1996792" y="0"/>
                </a:lnTo>
                <a:lnTo>
                  <a:pt x="1996792" y="202046"/>
                </a:lnTo>
                <a:lnTo>
                  <a:pt x="1526770" y="202046"/>
                </a:lnTo>
                <a:lnTo>
                  <a:pt x="1526770" y="0"/>
                </a:lnTo>
                <a:close/>
              </a:path>
              <a:path w="3525520" h="513079">
                <a:moveTo>
                  <a:pt x="2290954" y="0"/>
                </a:moveTo>
                <a:lnTo>
                  <a:pt x="2760976" y="0"/>
                </a:lnTo>
                <a:lnTo>
                  <a:pt x="2760976" y="202046"/>
                </a:lnTo>
                <a:lnTo>
                  <a:pt x="2290954" y="202046"/>
                </a:lnTo>
                <a:lnTo>
                  <a:pt x="2290954" y="0"/>
                </a:lnTo>
                <a:close/>
              </a:path>
              <a:path w="3525520" h="513079">
                <a:moveTo>
                  <a:pt x="3053540" y="0"/>
                </a:moveTo>
                <a:lnTo>
                  <a:pt x="3525160" y="0"/>
                </a:lnTo>
                <a:lnTo>
                  <a:pt x="3525160" y="202046"/>
                </a:lnTo>
                <a:lnTo>
                  <a:pt x="3053540" y="202046"/>
                </a:lnTo>
                <a:lnTo>
                  <a:pt x="3053540" y="0"/>
                </a:lnTo>
                <a:close/>
              </a:path>
              <a:path w="3525520" h="513079">
                <a:moveTo>
                  <a:pt x="0" y="312845"/>
                </a:moveTo>
                <a:lnTo>
                  <a:pt x="468422" y="312845"/>
                </a:lnTo>
                <a:lnTo>
                  <a:pt x="468422" y="512719"/>
                </a:lnTo>
                <a:lnTo>
                  <a:pt x="0" y="512719"/>
                </a:lnTo>
                <a:lnTo>
                  <a:pt x="0" y="312845"/>
                </a:lnTo>
                <a:close/>
              </a:path>
            </a:pathLst>
          </a:custGeom>
          <a:ln w="6350">
            <a:solidFill>
              <a:srgbClr val="000000"/>
            </a:solidFill>
          </a:ln>
        </p:spPr>
        <p:txBody>
          <a:bodyPr wrap="square" lIns="0" tIns="0" rIns="0" bIns="0" rtlCol="0"/>
          <a:lstStyle/>
          <a:p/>
        </p:txBody>
      </p:sp>
      <p:sp>
        <p:nvSpPr>
          <p:cNvPr id="47" name="object 47"/>
          <p:cNvSpPr txBox="1"/>
          <p:nvPr/>
        </p:nvSpPr>
        <p:spPr>
          <a:xfrm>
            <a:off x="4122523" y="5468180"/>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工贸公司</a:t>
            </a:r>
            <a:endParaRPr sz="900">
              <a:latin typeface="宋体"/>
              <a:cs typeface="宋体"/>
            </a:endParaRPr>
          </a:p>
        </p:txBody>
      </p:sp>
      <p:sp>
        <p:nvSpPr>
          <p:cNvPr id="48" name="object 48"/>
          <p:cNvSpPr/>
          <p:nvPr/>
        </p:nvSpPr>
        <p:spPr>
          <a:xfrm>
            <a:off x="4129611" y="5445952"/>
            <a:ext cx="3525520" cy="511175"/>
          </a:xfrm>
          <a:custGeom>
            <a:rect l="l" t="t" r="r" b="b"/>
            <a:pathLst>
              <a:path w="3525520" h="511175">
                <a:moveTo>
                  <a:pt x="762584" y="0"/>
                </a:moveTo>
                <a:lnTo>
                  <a:pt x="1232606" y="0"/>
                </a:lnTo>
                <a:lnTo>
                  <a:pt x="1232606" y="199873"/>
                </a:lnTo>
                <a:lnTo>
                  <a:pt x="762584" y="199873"/>
                </a:lnTo>
                <a:lnTo>
                  <a:pt x="762584" y="0"/>
                </a:lnTo>
                <a:close/>
              </a:path>
              <a:path w="3525520" h="511175">
                <a:moveTo>
                  <a:pt x="1526770" y="0"/>
                </a:moveTo>
                <a:lnTo>
                  <a:pt x="1996792" y="0"/>
                </a:lnTo>
                <a:lnTo>
                  <a:pt x="1996792" y="199873"/>
                </a:lnTo>
                <a:lnTo>
                  <a:pt x="1526770" y="199873"/>
                </a:lnTo>
                <a:lnTo>
                  <a:pt x="1526770" y="0"/>
                </a:lnTo>
                <a:close/>
              </a:path>
              <a:path w="3525520" h="511175">
                <a:moveTo>
                  <a:pt x="2290954" y="0"/>
                </a:moveTo>
                <a:lnTo>
                  <a:pt x="2760976" y="0"/>
                </a:lnTo>
                <a:lnTo>
                  <a:pt x="2760976" y="199873"/>
                </a:lnTo>
                <a:lnTo>
                  <a:pt x="2290954" y="199873"/>
                </a:lnTo>
                <a:lnTo>
                  <a:pt x="2290954" y="0"/>
                </a:lnTo>
                <a:close/>
              </a:path>
              <a:path w="3525520" h="511175">
                <a:moveTo>
                  <a:pt x="3053540" y="0"/>
                </a:moveTo>
                <a:lnTo>
                  <a:pt x="3525160" y="0"/>
                </a:lnTo>
                <a:lnTo>
                  <a:pt x="3525160" y="199873"/>
                </a:lnTo>
                <a:lnTo>
                  <a:pt x="3053540" y="199873"/>
                </a:lnTo>
                <a:lnTo>
                  <a:pt x="3053540" y="0"/>
                </a:lnTo>
                <a:close/>
              </a:path>
              <a:path w="3525520" h="511175">
                <a:moveTo>
                  <a:pt x="0" y="310674"/>
                </a:moveTo>
                <a:lnTo>
                  <a:pt x="468422" y="310674"/>
                </a:lnTo>
                <a:lnTo>
                  <a:pt x="468422" y="510547"/>
                </a:lnTo>
                <a:lnTo>
                  <a:pt x="0" y="510547"/>
                </a:lnTo>
                <a:lnTo>
                  <a:pt x="0" y="310674"/>
                </a:lnTo>
                <a:close/>
              </a:path>
            </a:pathLst>
          </a:custGeom>
          <a:ln w="6350">
            <a:solidFill>
              <a:srgbClr val="000000"/>
            </a:solidFill>
          </a:ln>
        </p:spPr>
        <p:txBody>
          <a:bodyPr wrap="square" lIns="0" tIns="0" rIns="0" bIns="0" rtlCol="0"/>
          <a:lstStyle/>
          <a:p/>
        </p:txBody>
      </p:sp>
      <p:sp>
        <p:nvSpPr>
          <p:cNvPr id="49" name="object 49"/>
          <p:cNvSpPr txBox="1"/>
          <p:nvPr/>
        </p:nvSpPr>
        <p:spPr>
          <a:xfrm>
            <a:off x="4122523" y="5778854"/>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工贸公司</a:t>
            </a:r>
            <a:endParaRPr sz="900">
              <a:latin typeface="宋体"/>
              <a:cs typeface="宋体"/>
            </a:endParaRPr>
          </a:p>
        </p:txBody>
      </p:sp>
      <p:grpSp>
        <p:nvGrpSpPr>
          <p:cNvPr id="50" name="object 50"/>
          <p:cNvGrpSpPr/>
          <p:nvPr/>
        </p:nvGrpSpPr>
        <p:grpSpPr>
          <a:xfrm>
            <a:off x="3442187" y="3882893"/>
            <a:ext cx="4215765" cy="2077085"/>
            <a:chOff x="3442187" y="3882893"/>
            <a:chExt cx="4215765" cy="2077085"/>
          </a:xfrm>
        </p:grpSpPr>
        <p:sp>
          <p:nvSpPr>
            <p:cNvPr id="51" name="object 51"/>
            <p:cNvSpPr/>
            <p:nvPr/>
          </p:nvSpPr>
          <p:spPr>
            <a:xfrm>
              <a:off x="4892196" y="5756626"/>
              <a:ext cx="2762885" cy="200025"/>
            </a:xfrm>
            <a:custGeom>
              <a:rect l="l" t="t" r="r" b="b"/>
              <a:pathLst>
                <a:path w="2762884" h="200025">
                  <a:moveTo>
                    <a:pt x="0" y="0"/>
                  </a:moveTo>
                  <a:lnTo>
                    <a:pt x="470021" y="0"/>
                  </a:lnTo>
                  <a:lnTo>
                    <a:pt x="470021" y="199873"/>
                  </a:lnTo>
                  <a:lnTo>
                    <a:pt x="0" y="199873"/>
                  </a:lnTo>
                  <a:lnTo>
                    <a:pt x="0" y="0"/>
                  </a:lnTo>
                  <a:close/>
                </a:path>
                <a:path w="2762884" h="200025">
                  <a:moveTo>
                    <a:pt x="764186" y="0"/>
                  </a:moveTo>
                  <a:lnTo>
                    <a:pt x="1234207" y="0"/>
                  </a:lnTo>
                  <a:lnTo>
                    <a:pt x="1234207" y="199873"/>
                  </a:lnTo>
                  <a:lnTo>
                    <a:pt x="764186" y="199873"/>
                  </a:lnTo>
                  <a:lnTo>
                    <a:pt x="764186" y="0"/>
                  </a:lnTo>
                  <a:close/>
                </a:path>
                <a:path w="2762884" h="200025">
                  <a:moveTo>
                    <a:pt x="1528370" y="0"/>
                  </a:moveTo>
                  <a:lnTo>
                    <a:pt x="1998391" y="0"/>
                  </a:lnTo>
                  <a:lnTo>
                    <a:pt x="1998391" y="199873"/>
                  </a:lnTo>
                  <a:lnTo>
                    <a:pt x="1528370" y="199873"/>
                  </a:lnTo>
                  <a:lnTo>
                    <a:pt x="1528370" y="0"/>
                  </a:lnTo>
                  <a:close/>
                </a:path>
                <a:path w="2762884" h="200025">
                  <a:moveTo>
                    <a:pt x="2290955" y="0"/>
                  </a:moveTo>
                  <a:lnTo>
                    <a:pt x="2762575" y="0"/>
                  </a:lnTo>
                  <a:lnTo>
                    <a:pt x="2762575" y="199873"/>
                  </a:lnTo>
                  <a:lnTo>
                    <a:pt x="2290955" y="199873"/>
                  </a:lnTo>
                  <a:lnTo>
                    <a:pt x="2290955" y="0"/>
                  </a:lnTo>
                  <a:close/>
                </a:path>
              </a:pathLst>
            </a:custGeom>
            <a:ln w="6350">
              <a:solidFill>
                <a:srgbClr val="000000"/>
              </a:solidFill>
            </a:ln>
          </p:spPr>
          <p:txBody>
            <a:bodyPr wrap="square" lIns="0" tIns="0" rIns="0" bIns="0" rtlCol="0"/>
            <a:lstStyle/>
            <a:p/>
          </p:txBody>
        </p:sp>
        <p:sp>
          <p:nvSpPr>
            <p:cNvPr id="52" name="object 52"/>
            <p:cNvSpPr/>
            <p:nvPr/>
          </p:nvSpPr>
          <p:spPr>
            <a:xfrm>
              <a:off x="3445362" y="3886068"/>
              <a:ext cx="468630" cy="202565"/>
            </a:xfrm>
            <a:custGeom>
              <a:rect l="l" t="t" r="r" b="b"/>
              <a:pathLst>
                <a:path w="468629" h="202564">
                  <a:moveTo>
                    <a:pt x="468422" y="202046"/>
                  </a:moveTo>
                  <a:lnTo>
                    <a:pt x="0" y="202046"/>
                  </a:lnTo>
                  <a:lnTo>
                    <a:pt x="0" y="0"/>
                  </a:lnTo>
                  <a:lnTo>
                    <a:pt x="468422" y="0"/>
                  </a:lnTo>
                  <a:lnTo>
                    <a:pt x="468422" y="202046"/>
                  </a:lnTo>
                  <a:close/>
                </a:path>
              </a:pathLst>
            </a:custGeom>
            <a:solidFill>
              <a:srgbClr val="FFFFFF"/>
            </a:solidFill>
          </p:spPr>
          <p:txBody>
            <a:bodyPr wrap="square" lIns="0" tIns="0" rIns="0" bIns="0" rtlCol="0"/>
            <a:lstStyle/>
            <a:p/>
          </p:txBody>
        </p:sp>
        <p:sp>
          <p:nvSpPr>
            <p:cNvPr id="53" name="object 53"/>
            <p:cNvSpPr/>
            <p:nvPr/>
          </p:nvSpPr>
          <p:spPr>
            <a:xfrm>
              <a:off x="3445362" y="3886068"/>
              <a:ext cx="468630" cy="202565"/>
            </a:xfrm>
            <a:custGeom>
              <a:rect l="l" t="t" r="r" b="b"/>
              <a:pathLst>
                <a:path w="468629" h="202564">
                  <a:moveTo>
                    <a:pt x="0" y="0"/>
                  </a:moveTo>
                  <a:lnTo>
                    <a:pt x="468422" y="0"/>
                  </a:lnTo>
                  <a:lnTo>
                    <a:pt x="468422" y="202046"/>
                  </a:lnTo>
                  <a:lnTo>
                    <a:pt x="0" y="202046"/>
                  </a:lnTo>
                  <a:lnTo>
                    <a:pt x="0" y="0"/>
                  </a:lnTo>
                  <a:close/>
                </a:path>
              </a:pathLst>
            </a:custGeom>
            <a:ln w="6350">
              <a:solidFill>
                <a:srgbClr val="000000"/>
              </a:solidFill>
              <a:prstDash val="dash"/>
            </a:ln>
          </p:spPr>
          <p:txBody>
            <a:bodyPr wrap="square" lIns="0" tIns="0" rIns="0" bIns="0" rtlCol="0"/>
            <a:lstStyle/>
            <a:p/>
          </p:txBody>
        </p:sp>
      </p:grpSp>
      <p:sp>
        <p:nvSpPr>
          <p:cNvPr id="54" name="object 54"/>
          <p:cNvSpPr txBox="1"/>
          <p:nvPr/>
        </p:nvSpPr>
        <p:spPr>
          <a:xfrm>
            <a:off x="3438273" y="3909383"/>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华东一部</a:t>
            </a:r>
            <a:endParaRPr sz="900">
              <a:latin typeface="宋体"/>
              <a:cs typeface="宋体"/>
            </a:endParaRPr>
          </a:p>
        </p:txBody>
      </p:sp>
      <p:grpSp>
        <p:nvGrpSpPr>
          <p:cNvPr id="55" name="object 55"/>
          <p:cNvGrpSpPr/>
          <p:nvPr/>
        </p:nvGrpSpPr>
        <p:grpSpPr>
          <a:xfrm>
            <a:off x="3442187" y="4193566"/>
            <a:ext cx="474980" cy="208915"/>
            <a:chOff x="3442187" y="4193566"/>
            <a:chExt cx="474980" cy="208915"/>
          </a:xfrm>
        </p:grpSpPr>
        <p:sp>
          <p:nvSpPr>
            <p:cNvPr id="56" name="object 56"/>
            <p:cNvSpPr/>
            <p:nvPr/>
          </p:nvSpPr>
          <p:spPr>
            <a:xfrm>
              <a:off x="3445362" y="4196741"/>
              <a:ext cx="468630" cy="202565"/>
            </a:xfrm>
            <a:custGeom>
              <a:rect l="l" t="t" r="r" b="b"/>
              <a:pathLst>
                <a:path w="468629" h="202564">
                  <a:moveTo>
                    <a:pt x="468422" y="202046"/>
                  </a:moveTo>
                  <a:lnTo>
                    <a:pt x="0" y="202046"/>
                  </a:lnTo>
                  <a:lnTo>
                    <a:pt x="0" y="0"/>
                  </a:lnTo>
                  <a:lnTo>
                    <a:pt x="468422" y="0"/>
                  </a:lnTo>
                  <a:lnTo>
                    <a:pt x="468422" y="202046"/>
                  </a:lnTo>
                  <a:close/>
                </a:path>
              </a:pathLst>
            </a:custGeom>
            <a:solidFill>
              <a:srgbClr val="FFFFFF"/>
            </a:solidFill>
          </p:spPr>
          <p:txBody>
            <a:bodyPr wrap="square" lIns="0" tIns="0" rIns="0" bIns="0" rtlCol="0"/>
            <a:lstStyle/>
            <a:p/>
          </p:txBody>
        </p:sp>
        <p:sp>
          <p:nvSpPr>
            <p:cNvPr id="57" name="object 57"/>
            <p:cNvSpPr/>
            <p:nvPr/>
          </p:nvSpPr>
          <p:spPr>
            <a:xfrm>
              <a:off x="3445362" y="4196741"/>
              <a:ext cx="468630" cy="202565"/>
            </a:xfrm>
            <a:custGeom>
              <a:rect l="l" t="t" r="r" b="b"/>
              <a:pathLst>
                <a:path w="468629" h="202564">
                  <a:moveTo>
                    <a:pt x="0" y="0"/>
                  </a:moveTo>
                  <a:lnTo>
                    <a:pt x="468422" y="0"/>
                  </a:lnTo>
                  <a:lnTo>
                    <a:pt x="468422" y="202046"/>
                  </a:lnTo>
                  <a:lnTo>
                    <a:pt x="0" y="202046"/>
                  </a:lnTo>
                  <a:lnTo>
                    <a:pt x="0" y="0"/>
                  </a:lnTo>
                  <a:close/>
                </a:path>
              </a:pathLst>
            </a:custGeom>
            <a:ln w="6350">
              <a:solidFill>
                <a:srgbClr val="000000"/>
              </a:solidFill>
              <a:prstDash val="dash"/>
            </a:ln>
          </p:spPr>
          <p:txBody>
            <a:bodyPr wrap="square" lIns="0" tIns="0" rIns="0" bIns="0" rtlCol="0"/>
            <a:lstStyle/>
            <a:p/>
          </p:txBody>
        </p:sp>
      </p:grpSp>
      <p:sp>
        <p:nvSpPr>
          <p:cNvPr id="58" name="object 58"/>
          <p:cNvSpPr txBox="1"/>
          <p:nvPr/>
        </p:nvSpPr>
        <p:spPr>
          <a:xfrm>
            <a:off x="3438273" y="4220056"/>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华东二部</a:t>
            </a:r>
            <a:endParaRPr sz="900">
              <a:latin typeface="宋体"/>
              <a:cs typeface="宋体"/>
            </a:endParaRPr>
          </a:p>
        </p:txBody>
      </p:sp>
      <p:grpSp>
        <p:nvGrpSpPr>
          <p:cNvPr id="59" name="object 59"/>
          <p:cNvGrpSpPr/>
          <p:nvPr/>
        </p:nvGrpSpPr>
        <p:grpSpPr>
          <a:xfrm>
            <a:off x="3442187" y="4506412"/>
            <a:ext cx="474980" cy="206375"/>
            <a:chOff x="3442187" y="4506412"/>
            <a:chExt cx="474980" cy="206375"/>
          </a:xfrm>
        </p:grpSpPr>
        <p:sp>
          <p:nvSpPr>
            <p:cNvPr id="60" name="object 60"/>
            <p:cNvSpPr/>
            <p:nvPr/>
          </p:nvSpPr>
          <p:spPr>
            <a:xfrm>
              <a:off x="3445362" y="4509587"/>
              <a:ext cx="468630" cy="200025"/>
            </a:xfrm>
            <a:custGeom>
              <a:rect l="l" t="t" r="r" b="b"/>
              <a:pathLst>
                <a:path w="468629" h="200025">
                  <a:moveTo>
                    <a:pt x="468422" y="199873"/>
                  </a:moveTo>
                  <a:lnTo>
                    <a:pt x="0" y="199873"/>
                  </a:lnTo>
                  <a:lnTo>
                    <a:pt x="0" y="0"/>
                  </a:lnTo>
                  <a:lnTo>
                    <a:pt x="468422" y="0"/>
                  </a:lnTo>
                  <a:lnTo>
                    <a:pt x="468422" y="199873"/>
                  </a:lnTo>
                  <a:close/>
                </a:path>
              </a:pathLst>
            </a:custGeom>
            <a:solidFill>
              <a:srgbClr val="FFFFFF"/>
            </a:solidFill>
          </p:spPr>
          <p:txBody>
            <a:bodyPr wrap="square" lIns="0" tIns="0" rIns="0" bIns="0" rtlCol="0"/>
            <a:lstStyle/>
            <a:p/>
          </p:txBody>
        </p:sp>
        <p:sp>
          <p:nvSpPr>
            <p:cNvPr id="61" name="object 61"/>
            <p:cNvSpPr/>
            <p:nvPr/>
          </p:nvSpPr>
          <p:spPr>
            <a:xfrm>
              <a:off x="3445362" y="4509587"/>
              <a:ext cx="468630" cy="200025"/>
            </a:xfrm>
            <a:custGeom>
              <a:rect l="l" t="t" r="r" b="b"/>
              <a:pathLst>
                <a:path w="468629" h="200025">
                  <a:moveTo>
                    <a:pt x="0" y="0"/>
                  </a:moveTo>
                  <a:lnTo>
                    <a:pt x="468422" y="0"/>
                  </a:lnTo>
                  <a:lnTo>
                    <a:pt x="468422" y="199873"/>
                  </a:lnTo>
                  <a:lnTo>
                    <a:pt x="0" y="199873"/>
                  </a:lnTo>
                  <a:lnTo>
                    <a:pt x="0" y="0"/>
                  </a:lnTo>
                  <a:close/>
                </a:path>
              </a:pathLst>
            </a:custGeom>
            <a:ln w="6350">
              <a:solidFill>
                <a:srgbClr val="000000"/>
              </a:solidFill>
              <a:prstDash val="dash"/>
            </a:ln>
          </p:spPr>
          <p:txBody>
            <a:bodyPr wrap="square" lIns="0" tIns="0" rIns="0" bIns="0" rtlCol="0"/>
            <a:lstStyle/>
            <a:p/>
          </p:txBody>
        </p:sp>
      </p:grpSp>
      <p:sp>
        <p:nvSpPr>
          <p:cNvPr id="62" name="object 62"/>
          <p:cNvSpPr txBox="1"/>
          <p:nvPr/>
        </p:nvSpPr>
        <p:spPr>
          <a:xfrm>
            <a:off x="3438273" y="4531815"/>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华东三部</a:t>
            </a:r>
            <a:endParaRPr sz="900">
              <a:latin typeface="宋体"/>
              <a:cs typeface="宋体"/>
            </a:endParaRPr>
          </a:p>
        </p:txBody>
      </p:sp>
      <p:grpSp>
        <p:nvGrpSpPr>
          <p:cNvPr id="63" name="object 63"/>
          <p:cNvGrpSpPr/>
          <p:nvPr/>
        </p:nvGrpSpPr>
        <p:grpSpPr>
          <a:xfrm>
            <a:off x="3442187" y="4817085"/>
            <a:ext cx="474980" cy="208915"/>
            <a:chOff x="3442187" y="4817085"/>
            <a:chExt cx="474980" cy="208915"/>
          </a:xfrm>
        </p:grpSpPr>
        <p:sp>
          <p:nvSpPr>
            <p:cNvPr id="64" name="object 64"/>
            <p:cNvSpPr/>
            <p:nvPr/>
          </p:nvSpPr>
          <p:spPr>
            <a:xfrm>
              <a:off x="3445362" y="4820260"/>
              <a:ext cx="468630" cy="202565"/>
            </a:xfrm>
            <a:custGeom>
              <a:rect l="l" t="t" r="r" b="b"/>
              <a:pathLst>
                <a:path w="468629" h="202564">
                  <a:moveTo>
                    <a:pt x="468422" y="202046"/>
                  </a:moveTo>
                  <a:lnTo>
                    <a:pt x="0" y="202046"/>
                  </a:lnTo>
                  <a:lnTo>
                    <a:pt x="0" y="0"/>
                  </a:lnTo>
                  <a:lnTo>
                    <a:pt x="468422" y="0"/>
                  </a:lnTo>
                  <a:lnTo>
                    <a:pt x="468422" y="202046"/>
                  </a:lnTo>
                  <a:close/>
                </a:path>
              </a:pathLst>
            </a:custGeom>
            <a:solidFill>
              <a:srgbClr val="FFFFFF"/>
            </a:solidFill>
          </p:spPr>
          <p:txBody>
            <a:bodyPr wrap="square" lIns="0" tIns="0" rIns="0" bIns="0" rtlCol="0"/>
            <a:lstStyle/>
            <a:p/>
          </p:txBody>
        </p:sp>
        <p:sp>
          <p:nvSpPr>
            <p:cNvPr id="65" name="object 65"/>
            <p:cNvSpPr/>
            <p:nvPr/>
          </p:nvSpPr>
          <p:spPr>
            <a:xfrm>
              <a:off x="3445362" y="4820260"/>
              <a:ext cx="468630" cy="202565"/>
            </a:xfrm>
            <a:custGeom>
              <a:rect l="l" t="t" r="r" b="b"/>
              <a:pathLst>
                <a:path w="468629" h="202564">
                  <a:moveTo>
                    <a:pt x="0" y="0"/>
                  </a:moveTo>
                  <a:lnTo>
                    <a:pt x="468422" y="0"/>
                  </a:lnTo>
                  <a:lnTo>
                    <a:pt x="468422" y="202046"/>
                  </a:lnTo>
                  <a:lnTo>
                    <a:pt x="0" y="202046"/>
                  </a:lnTo>
                  <a:lnTo>
                    <a:pt x="0" y="0"/>
                  </a:lnTo>
                  <a:close/>
                </a:path>
              </a:pathLst>
            </a:custGeom>
            <a:ln w="6349">
              <a:solidFill>
                <a:srgbClr val="000000"/>
              </a:solidFill>
              <a:prstDash val="dash"/>
            </a:ln>
          </p:spPr>
          <p:txBody>
            <a:bodyPr wrap="square" lIns="0" tIns="0" rIns="0" bIns="0" rtlCol="0"/>
            <a:lstStyle/>
            <a:p/>
          </p:txBody>
        </p:sp>
      </p:grpSp>
      <p:sp>
        <p:nvSpPr>
          <p:cNvPr id="66" name="object 66"/>
          <p:cNvSpPr txBox="1"/>
          <p:nvPr/>
        </p:nvSpPr>
        <p:spPr>
          <a:xfrm>
            <a:off x="3438273" y="4843576"/>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华北一部</a:t>
            </a:r>
            <a:endParaRPr sz="900">
              <a:latin typeface="宋体"/>
              <a:cs typeface="宋体"/>
            </a:endParaRPr>
          </a:p>
        </p:txBody>
      </p:sp>
      <p:grpSp>
        <p:nvGrpSpPr>
          <p:cNvPr id="67" name="object 67"/>
          <p:cNvGrpSpPr/>
          <p:nvPr/>
        </p:nvGrpSpPr>
        <p:grpSpPr>
          <a:xfrm>
            <a:off x="3442187" y="5129931"/>
            <a:ext cx="474980" cy="208915"/>
            <a:chOff x="3442187" y="5129931"/>
            <a:chExt cx="474980" cy="208915"/>
          </a:xfrm>
        </p:grpSpPr>
        <p:sp>
          <p:nvSpPr>
            <p:cNvPr id="68" name="object 68"/>
            <p:cNvSpPr/>
            <p:nvPr/>
          </p:nvSpPr>
          <p:spPr>
            <a:xfrm>
              <a:off x="3445362" y="5133106"/>
              <a:ext cx="468630" cy="202565"/>
            </a:xfrm>
            <a:custGeom>
              <a:rect l="l" t="t" r="r" b="b"/>
              <a:pathLst>
                <a:path w="468629" h="202564">
                  <a:moveTo>
                    <a:pt x="468422" y="202046"/>
                  </a:moveTo>
                  <a:lnTo>
                    <a:pt x="0" y="202046"/>
                  </a:lnTo>
                  <a:lnTo>
                    <a:pt x="0" y="0"/>
                  </a:lnTo>
                  <a:lnTo>
                    <a:pt x="468422" y="0"/>
                  </a:lnTo>
                  <a:lnTo>
                    <a:pt x="468422" y="202046"/>
                  </a:lnTo>
                  <a:close/>
                </a:path>
              </a:pathLst>
            </a:custGeom>
            <a:solidFill>
              <a:srgbClr val="FFFFFF"/>
            </a:solidFill>
          </p:spPr>
          <p:txBody>
            <a:bodyPr wrap="square" lIns="0" tIns="0" rIns="0" bIns="0" rtlCol="0"/>
            <a:lstStyle/>
            <a:p/>
          </p:txBody>
        </p:sp>
        <p:sp>
          <p:nvSpPr>
            <p:cNvPr id="69" name="object 69"/>
            <p:cNvSpPr/>
            <p:nvPr/>
          </p:nvSpPr>
          <p:spPr>
            <a:xfrm>
              <a:off x="3445362" y="5133106"/>
              <a:ext cx="468630" cy="202565"/>
            </a:xfrm>
            <a:custGeom>
              <a:rect l="l" t="t" r="r" b="b"/>
              <a:pathLst>
                <a:path w="468629" h="202564">
                  <a:moveTo>
                    <a:pt x="0" y="0"/>
                  </a:moveTo>
                  <a:lnTo>
                    <a:pt x="468422" y="0"/>
                  </a:lnTo>
                  <a:lnTo>
                    <a:pt x="468422" y="202046"/>
                  </a:lnTo>
                  <a:lnTo>
                    <a:pt x="0" y="202046"/>
                  </a:lnTo>
                  <a:lnTo>
                    <a:pt x="0" y="0"/>
                  </a:lnTo>
                  <a:close/>
                </a:path>
              </a:pathLst>
            </a:custGeom>
            <a:ln w="6350">
              <a:solidFill>
                <a:srgbClr val="000000"/>
              </a:solidFill>
              <a:prstDash val="dash"/>
            </a:ln>
          </p:spPr>
          <p:txBody>
            <a:bodyPr wrap="square" lIns="0" tIns="0" rIns="0" bIns="0" rtlCol="0"/>
            <a:lstStyle/>
            <a:p/>
          </p:txBody>
        </p:sp>
      </p:grpSp>
      <p:sp>
        <p:nvSpPr>
          <p:cNvPr id="70" name="object 70"/>
          <p:cNvSpPr txBox="1"/>
          <p:nvPr/>
        </p:nvSpPr>
        <p:spPr>
          <a:xfrm>
            <a:off x="3438273" y="5156421"/>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华北二部</a:t>
            </a:r>
            <a:endParaRPr sz="900">
              <a:latin typeface="宋体"/>
              <a:cs typeface="宋体"/>
            </a:endParaRPr>
          </a:p>
        </p:txBody>
      </p:sp>
      <p:grpSp>
        <p:nvGrpSpPr>
          <p:cNvPr id="71" name="object 71"/>
          <p:cNvGrpSpPr/>
          <p:nvPr/>
        </p:nvGrpSpPr>
        <p:grpSpPr>
          <a:xfrm>
            <a:off x="3442187" y="5442777"/>
            <a:ext cx="474980" cy="206375"/>
            <a:chOff x="3442187" y="5442777"/>
            <a:chExt cx="474980" cy="206375"/>
          </a:xfrm>
        </p:grpSpPr>
        <p:sp>
          <p:nvSpPr>
            <p:cNvPr id="72" name="object 72"/>
            <p:cNvSpPr/>
            <p:nvPr/>
          </p:nvSpPr>
          <p:spPr>
            <a:xfrm>
              <a:off x="3445362" y="5445952"/>
              <a:ext cx="468630" cy="200025"/>
            </a:xfrm>
            <a:custGeom>
              <a:rect l="l" t="t" r="r" b="b"/>
              <a:pathLst>
                <a:path w="468629" h="200025">
                  <a:moveTo>
                    <a:pt x="468422" y="199873"/>
                  </a:moveTo>
                  <a:lnTo>
                    <a:pt x="0" y="199873"/>
                  </a:lnTo>
                  <a:lnTo>
                    <a:pt x="0" y="0"/>
                  </a:lnTo>
                  <a:lnTo>
                    <a:pt x="468422" y="0"/>
                  </a:lnTo>
                  <a:lnTo>
                    <a:pt x="468422" y="199873"/>
                  </a:lnTo>
                  <a:close/>
                </a:path>
              </a:pathLst>
            </a:custGeom>
            <a:solidFill>
              <a:srgbClr val="FFFFFF"/>
            </a:solidFill>
          </p:spPr>
          <p:txBody>
            <a:bodyPr wrap="square" lIns="0" tIns="0" rIns="0" bIns="0" rtlCol="0"/>
            <a:lstStyle/>
            <a:p/>
          </p:txBody>
        </p:sp>
        <p:sp>
          <p:nvSpPr>
            <p:cNvPr id="73" name="object 73"/>
            <p:cNvSpPr/>
            <p:nvPr/>
          </p:nvSpPr>
          <p:spPr>
            <a:xfrm>
              <a:off x="3445362" y="5445952"/>
              <a:ext cx="468630" cy="200025"/>
            </a:xfrm>
            <a:custGeom>
              <a:rect l="l" t="t" r="r" b="b"/>
              <a:pathLst>
                <a:path w="468629" h="200025">
                  <a:moveTo>
                    <a:pt x="0" y="0"/>
                  </a:moveTo>
                  <a:lnTo>
                    <a:pt x="468422" y="0"/>
                  </a:lnTo>
                  <a:lnTo>
                    <a:pt x="468422" y="199873"/>
                  </a:lnTo>
                  <a:lnTo>
                    <a:pt x="0" y="199873"/>
                  </a:lnTo>
                  <a:lnTo>
                    <a:pt x="0" y="0"/>
                  </a:lnTo>
                  <a:close/>
                </a:path>
              </a:pathLst>
            </a:custGeom>
            <a:ln w="6350">
              <a:solidFill>
                <a:srgbClr val="000000"/>
              </a:solidFill>
              <a:prstDash val="dash"/>
            </a:ln>
          </p:spPr>
          <p:txBody>
            <a:bodyPr wrap="square" lIns="0" tIns="0" rIns="0" bIns="0" rtlCol="0"/>
            <a:lstStyle/>
            <a:p/>
          </p:txBody>
        </p:sp>
      </p:grpSp>
      <p:sp>
        <p:nvSpPr>
          <p:cNvPr id="74" name="object 74"/>
          <p:cNvSpPr txBox="1"/>
          <p:nvPr/>
        </p:nvSpPr>
        <p:spPr>
          <a:xfrm>
            <a:off x="3381123" y="5468180"/>
            <a:ext cx="596900" cy="162560"/>
          </a:xfrm>
          <a:prstGeom prst="rect">
            <a:avLst/>
          </a:prstGeom>
        </p:spPr>
        <p:txBody>
          <a:bodyPr vert="horz" wrap="square" lIns="0" tIns="12700" rIns="0" bIns="0" rtlCol="0">
            <a:spAutoFit/>
          </a:bodyPr>
          <a:lstStyle/>
          <a:p>
            <a:pPr marL="12700">
              <a:lnSpc>
                <a:spcPct val="100000"/>
              </a:lnSpc>
              <a:spcBef>
                <a:spcPts val="100"/>
              </a:spcBef>
            </a:pPr>
            <a:r>
              <a:rPr sz="900" spc="-10">
                <a:latin typeface="宋体"/>
                <a:cs typeface="宋体"/>
              </a:rPr>
              <a:t>中南事业部</a:t>
            </a:r>
            <a:endParaRPr sz="900">
              <a:latin typeface="宋体"/>
              <a:cs typeface="宋体"/>
            </a:endParaRPr>
          </a:p>
        </p:txBody>
      </p:sp>
      <p:grpSp>
        <p:nvGrpSpPr>
          <p:cNvPr id="75" name="object 75"/>
          <p:cNvGrpSpPr/>
          <p:nvPr/>
        </p:nvGrpSpPr>
        <p:grpSpPr>
          <a:xfrm>
            <a:off x="3442187" y="5753451"/>
            <a:ext cx="474980" cy="206375"/>
            <a:chOff x="3442187" y="5753451"/>
            <a:chExt cx="474980" cy="206375"/>
          </a:xfrm>
        </p:grpSpPr>
        <p:sp>
          <p:nvSpPr>
            <p:cNvPr id="76" name="object 76"/>
            <p:cNvSpPr/>
            <p:nvPr/>
          </p:nvSpPr>
          <p:spPr>
            <a:xfrm>
              <a:off x="3445362" y="5756626"/>
              <a:ext cx="468630" cy="200025"/>
            </a:xfrm>
            <a:custGeom>
              <a:rect l="l" t="t" r="r" b="b"/>
              <a:pathLst>
                <a:path w="468629" h="200025">
                  <a:moveTo>
                    <a:pt x="468422" y="199873"/>
                  </a:moveTo>
                  <a:lnTo>
                    <a:pt x="0" y="199873"/>
                  </a:lnTo>
                  <a:lnTo>
                    <a:pt x="0" y="0"/>
                  </a:lnTo>
                  <a:lnTo>
                    <a:pt x="468422" y="0"/>
                  </a:lnTo>
                  <a:lnTo>
                    <a:pt x="468422" y="199873"/>
                  </a:lnTo>
                  <a:close/>
                </a:path>
              </a:pathLst>
            </a:custGeom>
            <a:solidFill>
              <a:srgbClr val="FFFFFF"/>
            </a:solidFill>
          </p:spPr>
          <p:txBody>
            <a:bodyPr wrap="square" lIns="0" tIns="0" rIns="0" bIns="0" rtlCol="0"/>
            <a:lstStyle/>
            <a:p/>
          </p:txBody>
        </p:sp>
        <p:sp>
          <p:nvSpPr>
            <p:cNvPr id="77" name="object 77"/>
            <p:cNvSpPr/>
            <p:nvPr/>
          </p:nvSpPr>
          <p:spPr>
            <a:xfrm>
              <a:off x="3445362" y="5756626"/>
              <a:ext cx="468630" cy="200025"/>
            </a:xfrm>
            <a:custGeom>
              <a:rect l="l" t="t" r="r" b="b"/>
              <a:pathLst>
                <a:path w="468629" h="200025">
                  <a:moveTo>
                    <a:pt x="0" y="0"/>
                  </a:moveTo>
                  <a:lnTo>
                    <a:pt x="468422" y="0"/>
                  </a:lnTo>
                  <a:lnTo>
                    <a:pt x="468422" y="199873"/>
                  </a:lnTo>
                  <a:lnTo>
                    <a:pt x="0" y="199873"/>
                  </a:lnTo>
                  <a:lnTo>
                    <a:pt x="0" y="0"/>
                  </a:lnTo>
                  <a:close/>
                </a:path>
              </a:pathLst>
            </a:custGeom>
            <a:ln w="6350">
              <a:solidFill>
                <a:srgbClr val="000000"/>
              </a:solidFill>
              <a:prstDash val="dash"/>
            </a:ln>
          </p:spPr>
          <p:txBody>
            <a:bodyPr wrap="square" lIns="0" tIns="0" rIns="0" bIns="0" rtlCol="0"/>
            <a:lstStyle/>
            <a:p/>
          </p:txBody>
        </p:sp>
      </p:grpSp>
      <p:sp>
        <p:nvSpPr>
          <p:cNvPr id="78" name="object 78"/>
          <p:cNvSpPr txBox="1"/>
          <p:nvPr/>
        </p:nvSpPr>
        <p:spPr>
          <a:xfrm>
            <a:off x="3381123" y="5778854"/>
            <a:ext cx="596900" cy="162560"/>
          </a:xfrm>
          <a:prstGeom prst="rect">
            <a:avLst/>
          </a:prstGeom>
        </p:spPr>
        <p:txBody>
          <a:bodyPr vert="horz" wrap="square" lIns="0" tIns="12700" rIns="0" bIns="0" rtlCol="0">
            <a:spAutoFit/>
          </a:bodyPr>
          <a:lstStyle/>
          <a:p>
            <a:pPr marL="12700">
              <a:lnSpc>
                <a:spcPct val="100000"/>
              </a:lnSpc>
              <a:spcBef>
                <a:spcPts val="100"/>
              </a:spcBef>
            </a:pPr>
            <a:r>
              <a:rPr sz="900" spc="-10">
                <a:latin typeface="宋体"/>
                <a:cs typeface="宋体"/>
              </a:rPr>
              <a:t>西南事业部</a:t>
            </a:r>
            <a:endParaRPr sz="900">
              <a:latin typeface="宋体"/>
              <a:cs typeface="宋体"/>
            </a:endParaRPr>
          </a:p>
        </p:txBody>
      </p:sp>
      <p:grpSp>
        <p:nvGrpSpPr>
          <p:cNvPr id="79" name="object 79"/>
          <p:cNvGrpSpPr/>
          <p:nvPr/>
        </p:nvGrpSpPr>
        <p:grpSpPr>
          <a:xfrm>
            <a:off x="3363850" y="2715152"/>
            <a:ext cx="4827270" cy="3460115"/>
            <a:chOff x="3363850" y="2715152"/>
            <a:chExt cx="4827270" cy="3460115"/>
          </a:xfrm>
        </p:grpSpPr>
        <p:sp>
          <p:nvSpPr>
            <p:cNvPr id="80" name="object 80"/>
            <p:cNvSpPr/>
            <p:nvPr/>
          </p:nvSpPr>
          <p:spPr>
            <a:xfrm>
              <a:off x="4365421" y="3298396"/>
              <a:ext cx="1558925" cy="213360"/>
            </a:xfrm>
            <a:custGeom>
              <a:rect l="l" t="t" r="r" b="b"/>
              <a:pathLst>
                <a:path w="1558925" h="213360">
                  <a:moveTo>
                    <a:pt x="1558744" y="0"/>
                  </a:moveTo>
                  <a:lnTo>
                    <a:pt x="1558744" y="106454"/>
                  </a:lnTo>
                  <a:lnTo>
                    <a:pt x="0" y="106454"/>
                  </a:lnTo>
                  <a:lnTo>
                    <a:pt x="0" y="212908"/>
                  </a:lnTo>
                </a:path>
              </a:pathLst>
            </a:custGeom>
            <a:ln w="6350">
              <a:solidFill>
                <a:srgbClr val="000000"/>
              </a:solidFill>
            </a:ln>
          </p:spPr>
          <p:txBody>
            <a:bodyPr wrap="square" lIns="0" tIns="0" rIns="0" bIns="0" rtlCol="0"/>
            <a:lstStyle/>
            <a:p/>
          </p:txBody>
        </p:sp>
        <p:sp>
          <p:nvSpPr>
            <p:cNvPr id="81" name="object 81"/>
            <p:cNvSpPr/>
            <p:nvPr/>
          </p:nvSpPr>
          <p:spPr>
            <a:xfrm>
              <a:off x="5129606" y="3298395"/>
              <a:ext cx="795020" cy="213360"/>
            </a:xfrm>
            <a:custGeom>
              <a:rect l="l" t="t" r="r" b="b"/>
              <a:pathLst>
                <a:path w="795020" h="213360">
                  <a:moveTo>
                    <a:pt x="794560" y="0"/>
                  </a:moveTo>
                  <a:lnTo>
                    <a:pt x="794560" y="106454"/>
                  </a:lnTo>
                  <a:lnTo>
                    <a:pt x="0" y="106454"/>
                  </a:lnTo>
                  <a:lnTo>
                    <a:pt x="0" y="212909"/>
                  </a:lnTo>
                </a:path>
              </a:pathLst>
            </a:custGeom>
            <a:ln w="6350">
              <a:solidFill>
                <a:srgbClr val="000000"/>
              </a:solidFill>
            </a:ln>
          </p:spPr>
          <p:txBody>
            <a:bodyPr wrap="square" lIns="0" tIns="0" rIns="0" bIns="0" rtlCol="0"/>
            <a:lstStyle/>
            <a:p/>
          </p:txBody>
        </p:sp>
        <p:sp>
          <p:nvSpPr>
            <p:cNvPr id="82" name="object 82"/>
            <p:cNvSpPr/>
            <p:nvPr/>
          </p:nvSpPr>
          <p:spPr>
            <a:xfrm>
              <a:off x="5891392" y="3297309"/>
              <a:ext cx="32384" cy="213360"/>
            </a:xfrm>
            <a:custGeom>
              <a:rect l="l" t="t" r="r" b="b"/>
              <a:pathLst>
                <a:path w="32384" h="213360">
                  <a:moveTo>
                    <a:pt x="31974" y="0"/>
                  </a:moveTo>
                  <a:lnTo>
                    <a:pt x="31974" y="106454"/>
                  </a:lnTo>
                  <a:lnTo>
                    <a:pt x="0" y="106454"/>
                  </a:lnTo>
                  <a:lnTo>
                    <a:pt x="0" y="212909"/>
                  </a:lnTo>
                </a:path>
              </a:pathLst>
            </a:custGeom>
            <a:ln w="6350">
              <a:solidFill>
                <a:srgbClr val="000000"/>
              </a:solidFill>
            </a:ln>
          </p:spPr>
          <p:txBody>
            <a:bodyPr wrap="square" lIns="0" tIns="0" rIns="0" bIns="0" rtlCol="0"/>
            <a:lstStyle/>
            <a:p/>
          </p:txBody>
        </p:sp>
        <p:sp>
          <p:nvSpPr>
            <p:cNvPr id="83" name="object 83"/>
            <p:cNvSpPr/>
            <p:nvPr/>
          </p:nvSpPr>
          <p:spPr>
            <a:xfrm>
              <a:off x="5925765" y="3298395"/>
              <a:ext cx="734060" cy="213360"/>
            </a:xfrm>
            <a:custGeom>
              <a:rect l="l" t="t" r="r" b="b"/>
              <a:pathLst>
                <a:path w="734059" h="213360">
                  <a:moveTo>
                    <a:pt x="0" y="0"/>
                  </a:moveTo>
                  <a:lnTo>
                    <a:pt x="0" y="106454"/>
                  </a:lnTo>
                  <a:lnTo>
                    <a:pt x="733808" y="106454"/>
                  </a:lnTo>
                  <a:lnTo>
                    <a:pt x="733808" y="212909"/>
                  </a:lnTo>
                </a:path>
              </a:pathLst>
            </a:custGeom>
            <a:ln w="6350">
              <a:solidFill>
                <a:srgbClr val="000000"/>
              </a:solidFill>
            </a:ln>
          </p:spPr>
          <p:txBody>
            <a:bodyPr wrap="square" lIns="0" tIns="0" rIns="0" bIns="0" rtlCol="0"/>
            <a:lstStyle/>
            <a:p/>
          </p:txBody>
        </p:sp>
        <p:sp>
          <p:nvSpPr>
            <p:cNvPr id="84" name="object 84"/>
            <p:cNvSpPr/>
            <p:nvPr/>
          </p:nvSpPr>
          <p:spPr>
            <a:xfrm>
              <a:off x="5924166" y="3298395"/>
              <a:ext cx="1504950" cy="213360"/>
            </a:xfrm>
            <a:custGeom>
              <a:rect l="l" t="t" r="r" b="b"/>
              <a:pathLst>
                <a:path w="1504950" h="213360">
                  <a:moveTo>
                    <a:pt x="0" y="0"/>
                  </a:moveTo>
                  <a:lnTo>
                    <a:pt x="0" y="106454"/>
                  </a:lnTo>
                  <a:lnTo>
                    <a:pt x="1504388" y="106454"/>
                  </a:lnTo>
                  <a:lnTo>
                    <a:pt x="1504388" y="212908"/>
                  </a:lnTo>
                </a:path>
              </a:pathLst>
            </a:custGeom>
            <a:ln w="6350">
              <a:solidFill>
                <a:srgbClr val="000000"/>
              </a:solidFill>
            </a:ln>
          </p:spPr>
          <p:txBody>
            <a:bodyPr wrap="square" lIns="0" tIns="0" rIns="0" bIns="0" rtlCol="0"/>
            <a:lstStyle/>
            <a:p/>
          </p:txBody>
        </p:sp>
        <p:sp>
          <p:nvSpPr>
            <p:cNvPr id="85" name="object 85"/>
            <p:cNvSpPr/>
            <p:nvPr/>
          </p:nvSpPr>
          <p:spPr>
            <a:xfrm>
              <a:off x="5923367" y="3297309"/>
              <a:ext cx="1512570" cy="213360"/>
            </a:xfrm>
            <a:custGeom>
              <a:rect l="l" t="t" r="r" b="b"/>
              <a:pathLst>
                <a:path w="1512570" h="213360">
                  <a:moveTo>
                    <a:pt x="0" y="0"/>
                  </a:moveTo>
                  <a:lnTo>
                    <a:pt x="0" y="106454"/>
                  </a:lnTo>
                  <a:lnTo>
                    <a:pt x="1512382" y="106454"/>
                  </a:lnTo>
                  <a:lnTo>
                    <a:pt x="1512382" y="212908"/>
                  </a:lnTo>
                </a:path>
              </a:pathLst>
            </a:custGeom>
            <a:ln w="6350">
              <a:solidFill>
                <a:srgbClr val="000000"/>
              </a:solidFill>
            </a:ln>
          </p:spPr>
          <p:txBody>
            <a:bodyPr wrap="square" lIns="0" tIns="0" rIns="0" bIns="0" rtlCol="0"/>
            <a:lstStyle/>
            <a:p/>
          </p:txBody>
        </p:sp>
        <p:sp>
          <p:nvSpPr>
            <p:cNvPr id="86" name="object 86"/>
            <p:cNvSpPr/>
            <p:nvPr/>
          </p:nvSpPr>
          <p:spPr>
            <a:xfrm>
              <a:off x="3661188" y="2719413"/>
              <a:ext cx="2262505" cy="259079"/>
            </a:xfrm>
            <a:custGeom>
              <a:rect l="l" t="t" r="r" b="b"/>
              <a:pathLst>
                <a:path w="2262504" h="259078">
                  <a:moveTo>
                    <a:pt x="2262178" y="0"/>
                  </a:moveTo>
                  <a:lnTo>
                    <a:pt x="2262178" y="123710"/>
                  </a:lnTo>
                  <a:lnTo>
                    <a:pt x="0" y="123710"/>
                  </a:lnTo>
                  <a:lnTo>
                    <a:pt x="0" y="258532"/>
                  </a:lnTo>
                </a:path>
              </a:pathLst>
            </a:custGeom>
            <a:ln w="6350">
              <a:solidFill>
                <a:srgbClr val="000000"/>
              </a:solidFill>
            </a:ln>
          </p:spPr>
          <p:txBody>
            <a:bodyPr wrap="square" lIns="0" tIns="0" rIns="0" bIns="0" rtlCol="0"/>
            <a:lstStyle/>
            <a:p/>
          </p:txBody>
        </p:sp>
        <p:sp>
          <p:nvSpPr>
            <p:cNvPr id="87" name="object 87"/>
            <p:cNvSpPr/>
            <p:nvPr/>
          </p:nvSpPr>
          <p:spPr>
            <a:xfrm>
              <a:off x="4793077" y="2719413"/>
              <a:ext cx="1130300" cy="259079"/>
            </a:xfrm>
            <a:custGeom>
              <a:rect l="l" t="t" r="r" b="b"/>
              <a:pathLst>
                <a:path w="1130300" h="259078">
                  <a:moveTo>
                    <a:pt x="1130289" y="0"/>
                  </a:moveTo>
                  <a:lnTo>
                    <a:pt x="1130289" y="123710"/>
                  </a:lnTo>
                  <a:lnTo>
                    <a:pt x="0" y="123710"/>
                  </a:lnTo>
                  <a:lnTo>
                    <a:pt x="0" y="258532"/>
                  </a:lnTo>
                </a:path>
              </a:pathLst>
            </a:custGeom>
            <a:ln w="6350">
              <a:solidFill>
                <a:srgbClr val="000000"/>
              </a:solidFill>
            </a:ln>
          </p:spPr>
          <p:txBody>
            <a:bodyPr wrap="square" lIns="0" tIns="0" rIns="0" bIns="0" rtlCol="0"/>
            <a:lstStyle/>
            <a:p/>
          </p:txBody>
        </p:sp>
        <p:sp>
          <p:nvSpPr>
            <p:cNvPr id="88" name="object 88"/>
            <p:cNvSpPr/>
            <p:nvPr/>
          </p:nvSpPr>
          <p:spPr>
            <a:xfrm flipH="1">
              <a:off x="5922567" y="2718327"/>
              <a:ext cx="0" cy="259079"/>
            </a:xfrm>
            <a:custGeom>
              <a:rect l="l" t="t" r="r" b="b"/>
              <a:pathLst>
                <a:path h="259078">
                  <a:moveTo>
                    <a:pt x="0" y="0"/>
                  </a:moveTo>
                  <a:lnTo>
                    <a:pt x="0" y="258532"/>
                  </a:lnTo>
                </a:path>
              </a:pathLst>
            </a:custGeom>
            <a:ln w="6350">
              <a:solidFill>
                <a:srgbClr val="000000"/>
              </a:solidFill>
            </a:ln>
          </p:spPr>
          <p:txBody>
            <a:bodyPr wrap="square" lIns="0" tIns="0" rIns="0" bIns="0" rtlCol="0"/>
            <a:lstStyle/>
            <a:p/>
          </p:txBody>
        </p:sp>
        <p:sp>
          <p:nvSpPr>
            <p:cNvPr id="89" name="object 89"/>
            <p:cNvSpPr/>
            <p:nvPr/>
          </p:nvSpPr>
          <p:spPr>
            <a:xfrm>
              <a:off x="5922567" y="2720499"/>
              <a:ext cx="1132205" cy="259079"/>
            </a:xfrm>
            <a:custGeom>
              <a:rect l="l" t="t" r="r" b="b"/>
              <a:pathLst>
                <a:path w="1132204" h="259078">
                  <a:moveTo>
                    <a:pt x="0" y="0"/>
                  </a:moveTo>
                  <a:lnTo>
                    <a:pt x="0" y="123710"/>
                  </a:lnTo>
                  <a:lnTo>
                    <a:pt x="1131888" y="123710"/>
                  </a:lnTo>
                  <a:lnTo>
                    <a:pt x="1131888" y="258532"/>
                  </a:lnTo>
                </a:path>
              </a:pathLst>
            </a:custGeom>
            <a:ln w="6349">
              <a:solidFill>
                <a:srgbClr val="000000"/>
              </a:solidFill>
            </a:ln>
          </p:spPr>
          <p:txBody>
            <a:bodyPr wrap="square" lIns="0" tIns="0" rIns="0" bIns="0" rtlCol="0"/>
            <a:lstStyle/>
            <a:p/>
          </p:txBody>
        </p:sp>
        <p:sp>
          <p:nvSpPr>
            <p:cNvPr id="90" name="object 90"/>
            <p:cNvSpPr/>
            <p:nvPr/>
          </p:nvSpPr>
          <p:spPr>
            <a:xfrm>
              <a:off x="5924166" y="2720499"/>
              <a:ext cx="2263775" cy="259079"/>
            </a:xfrm>
            <a:custGeom>
              <a:rect l="l" t="t" r="r" b="b"/>
              <a:pathLst>
                <a:path w="2263775" h="259078">
                  <a:moveTo>
                    <a:pt x="0" y="0"/>
                  </a:moveTo>
                  <a:lnTo>
                    <a:pt x="0" y="123710"/>
                  </a:lnTo>
                  <a:lnTo>
                    <a:pt x="2263776" y="123710"/>
                  </a:lnTo>
                  <a:lnTo>
                    <a:pt x="2263776" y="258532"/>
                  </a:lnTo>
                </a:path>
              </a:pathLst>
            </a:custGeom>
            <a:ln w="6350">
              <a:solidFill>
                <a:srgbClr val="000000"/>
              </a:solidFill>
            </a:ln>
          </p:spPr>
          <p:txBody>
            <a:bodyPr wrap="square" lIns="0" tIns="0" rIns="0" bIns="0" rtlCol="0"/>
            <a:lstStyle/>
            <a:p/>
          </p:txBody>
        </p:sp>
        <p:sp>
          <p:nvSpPr>
            <p:cNvPr id="91" name="object 91"/>
            <p:cNvSpPr/>
            <p:nvPr/>
          </p:nvSpPr>
          <p:spPr>
            <a:xfrm>
              <a:off x="3367025" y="3408109"/>
              <a:ext cx="1236345" cy="2763520"/>
            </a:xfrm>
            <a:custGeom>
              <a:rect l="l" t="t" r="r" b="b"/>
              <a:pathLst>
                <a:path w="1236345" h="2763520">
                  <a:moveTo>
                    <a:pt x="87536" y="2763471"/>
                  </a:moveTo>
                  <a:lnTo>
                    <a:pt x="0" y="2763471"/>
                  </a:lnTo>
                  <a:lnTo>
                    <a:pt x="0" y="0"/>
                  </a:lnTo>
                  <a:lnTo>
                    <a:pt x="1235804" y="0"/>
                  </a:lnTo>
                </a:path>
              </a:pathLst>
            </a:custGeom>
            <a:ln w="6350">
              <a:solidFill>
                <a:srgbClr val="000000"/>
              </a:solidFill>
            </a:ln>
          </p:spPr>
          <p:txBody>
            <a:bodyPr wrap="square" lIns="0" tIns="0" rIns="0" bIns="0" rtlCol="0"/>
            <a:lstStyle/>
            <a:p/>
          </p:txBody>
        </p:sp>
      </p:grpSp>
      <p:sp>
        <p:nvSpPr>
          <p:cNvPr id="92" name="object 92"/>
          <p:cNvSpPr txBox="1"/>
          <p:nvPr/>
        </p:nvSpPr>
        <p:spPr>
          <a:xfrm>
            <a:off x="3601845" y="6181793"/>
            <a:ext cx="139700" cy="162560"/>
          </a:xfrm>
          <a:prstGeom prst="rect">
            <a:avLst/>
          </a:prstGeom>
        </p:spPr>
        <p:txBody>
          <a:bodyPr vert="horz" wrap="square" lIns="0" tIns="12700" rIns="0" bIns="0" rtlCol="0">
            <a:spAutoFit/>
          </a:bodyPr>
          <a:lstStyle/>
          <a:p>
            <a:pPr marL="12700">
              <a:lnSpc>
                <a:spcPct val="100000"/>
              </a:lnSpc>
              <a:spcBef>
                <a:spcPts val="100"/>
              </a:spcBef>
            </a:pPr>
            <a:r>
              <a:rPr sz="900" b="1">
                <a:latin typeface="Arial"/>
                <a:cs typeface="Arial"/>
              </a:rPr>
              <a:t>…</a:t>
            </a:r>
            <a:endParaRPr sz="900">
              <a:latin typeface="Arial"/>
              <a:cs typeface="Arial"/>
            </a:endParaRPr>
          </a:p>
        </p:txBody>
      </p:sp>
      <p:sp>
        <p:nvSpPr>
          <p:cNvPr id="93" name="object 93"/>
          <p:cNvSpPr txBox="1"/>
          <p:nvPr/>
        </p:nvSpPr>
        <p:spPr>
          <a:xfrm>
            <a:off x="4349367" y="6181793"/>
            <a:ext cx="139700" cy="162560"/>
          </a:xfrm>
          <a:prstGeom prst="rect">
            <a:avLst/>
          </a:prstGeom>
        </p:spPr>
        <p:txBody>
          <a:bodyPr vert="horz" wrap="square" lIns="0" tIns="12700" rIns="0" bIns="0" rtlCol="0">
            <a:spAutoFit/>
          </a:bodyPr>
          <a:lstStyle/>
          <a:p>
            <a:pPr marL="12700">
              <a:lnSpc>
                <a:spcPct val="100000"/>
              </a:lnSpc>
              <a:spcBef>
                <a:spcPts val="100"/>
              </a:spcBef>
            </a:pPr>
            <a:r>
              <a:rPr sz="900" b="1">
                <a:latin typeface="Arial"/>
                <a:cs typeface="Arial"/>
              </a:rPr>
              <a:t>…</a:t>
            </a:r>
            <a:endParaRPr sz="900">
              <a:latin typeface="Arial"/>
              <a:cs typeface="Arial"/>
            </a:endParaRPr>
          </a:p>
        </p:txBody>
      </p:sp>
      <p:sp>
        <p:nvSpPr>
          <p:cNvPr id="94" name="object 94"/>
          <p:cNvSpPr txBox="1"/>
          <p:nvPr/>
        </p:nvSpPr>
        <p:spPr>
          <a:xfrm>
            <a:off x="7069479" y="6181793"/>
            <a:ext cx="139700" cy="162560"/>
          </a:xfrm>
          <a:prstGeom prst="rect">
            <a:avLst/>
          </a:prstGeom>
        </p:spPr>
        <p:txBody>
          <a:bodyPr vert="horz" wrap="square" lIns="0" tIns="12700" rIns="0" bIns="0" rtlCol="0">
            <a:spAutoFit/>
          </a:bodyPr>
          <a:lstStyle/>
          <a:p>
            <a:pPr marL="12700">
              <a:lnSpc>
                <a:spcPct val="100000"/>
              </a:lnSpc>
              <a:spcBef>
                <a:spcPts val="100"/>
              </a:spcBef>
            </a:pPr>
            <a:r>
              <a:rPr sz="900" b="1">
                <a:latin typeface="Arial"/>
                <a:cs typeface="Arial"/>
              </a:rPr>
              <a:t>…</a:t>
            </a:r>
            <a:endParaRPr sz="900">
              <a:latin typeface="Arial"/>
              <a:cs typeface="Arial"/>
            </a:endParaRPr>
          </a:p>
        </p:txBody>
      </p:sp>
      <p:sp>
        <p:nvSpPr>
          <p:cNvPr id="95" name="object 95"/>
          <p:cNvSpPr txBox="1"/>
          <p:nvPr/>
        </p:nvSpPr>
        <p:spPr>
          <a:xfrm>
            <a:off x="4516245" y="6318953"/>
            <a:ext cx="139700" cy="162560"/>
          </a:xfrm>
          <a:prstGeom prst="rect">
            <a:avLst/>
          </a:prstGeom>
        </p:spPr>
        <p:txBody>
          <a:bodyPr vert="horz" wrap="square" lIns="0" tIns="12700" rIns="0" bIns="0" rtlCol="0">
            <a:spAutoFit/>
          </a:bodyPr>
          <a:lstStyle/>
          <a:p>
            <a:pPr marL="12700">
              <a:lnSpc>
                <a:spcPct val="100000"/>
              </a:lnSpc>
              <a:spcBef>
                <a:spcPts val="100"/>
              </a:spcBef>
            </a:pPr>
            <a:r>
              <a:rPr sz="900" b="1">
                <a:latin typeface="Arial"/>
                <a:cs typeface="Arial"/>
              </a:rPr>
              <a:t>…</a:t>
            </a:r>
            <a:endParaRPr sz="900">
              <a:latin typeface="Arial"/>
              <a:cs typeface="Arial"/>
            </a:endParaRPr>
          </a:p>
        </p:txBody>
      </p:sp>
      <p:sp>
        <p:nvSpPr>
          <p:cNvPr id="96" name="object 96"/>
          <p:cNvSpPr txBox="1"/>
          <p:nvPr/>
        </p:nvSpPr>
        <p:spPr>
          <a:xfrm>
            <a:off x="5620612" y="6181793"/>
            <a:ext cx="234950" cy="299720"/>
          </a:xfrm>
          <a:prstGeom prst="rect">
            <a:avLst/>
          </a:prstGeom>
        </p:spPr>
        <p:txBody>
          <a:bodyPr vert="horz" wrap="square" lIns="0" tIns="12700" rIns="0" bIns="0" rtlCol="0">
            <a:spAutoFit/>
          </a:bodyPr>
          <a:lstStyle/>
          <a:p>
            <a:pPr marL="107314">
              <a:lnSpc>
                <a:spcPct val="100000"/>
              </a:lnSpc>
              <a:spcBef>
                <a:spcPts val="100"/>
              </a:spcBef>
            </a:pPr>
            <a:r>
              <a:rPr sz="900" b="1">
                <a:latin typeface="Arial"/>
                <a:cs typeface="Arial"/>
              </a:rPr>
              <a:t>…</a:t>
            </a:r>
            <a:endParaRPr sz="900">
              <a:latin typeface="Arial"/>
              <a:cs typeface="Arial"/>
            </a:endParaRPr>
          </a:p>
          <a:p>
            <a:pPr marL="12700">
              <a:lnSpc>
                <a:spcPct val="100000"/>
              </a:lnSpc>
            </a:pPr>
            <a:r>
              <a:rPr sz="900" b="1">
                <a:latin typeface="Arial"/>
                <a:cs typeface="Arial"/>
              </a:rPr>
              <a:t>…</a:t>
            </a:r>
            <a:endParaRPr sz="900">
              <a:latin typeface="Arial"/>
              <a:cs typeface="Arial"/>
            </a:endParaRPr>
          </a:p>
        </p:txBody>
      </p:sp>
      <p:sp>
        <p:nvSpPr>
          <p:cNvPr id="97" name="object 97"/>
          <p:cNvSpPr/>
          <p:nvPr/>
        </p:nvSpPr>
        <p:spPr>
          <a:xfrm>
            <a:off x="6340631" y="3521081"/>
            <a:ext cx="625475" cy="256540"/>
          </a:xfrm>
          <a:custGeom>
            <a:rect l="l" t="t" r="r" b="b"/>
            <a:pathLst>
              <a:path w="625475" h="256539">
                <a:moveTo>
                  <a:pt x="0" y="0"/>
                </a:moveTo>
                <a:lnTo>
                  <a:pt x="625096" y="0"/>
                </a:lnTo>
                <a:lnTo>
                  <a:pt x="625096" y="256359"/>
                </a:lnTo>
                <a:lnTo>
                  <a:pt x="0" y="256359"/>
                </a:lnTo>
                <a:lnTo>
                  <a:pt x="0" y="0"/>
                </a:lnTo>
                <a:close/>
              </a:path>
            </a:pathLst>
          </a:custGeom>
          <a:ln w="6350">
            <a:solidFill>
              <a:srgbClr val="000000"/>
            </a:solidFill>
          </a:ln>
        </p:spPr>
        <p:txBody>
          <a:bodyPr wrap="square" lIns="0" tIns="0" rIns="0" bIns="0" rtlCol="0"/>
          <a:lstStyle/>
          <a:p/>
        </p:txBody>
      </p:sp>
      <p:sp>
        <p:nvSpPr>
          <p:cNvPr id="98" name="object 98"/>
          <p:cNvSpPr txBox="1"/>
          <p:nvPr/>
        </p:nvSpPr>
        <p:spPr>
          <a:xfrm>
            <a:off x="6354729" y="3571553"/>
            <a:ext cx="596900" cy="162560"/>
          </a:xfrm>
          <a:prstGeom prst="rect">
            <a:avLst/>
          </a:prstGeom>
        </p:spPr>
        <p:txBody>
          <a:bodyPr vert="horz" wrap="square" lIns="0" tIns="12700" rIns="0" bIns="0" rtlCol="0">
            <a:spAutoFit/>
          </a:bodyPr>
          <a:lstStyle/>
          <a:p>
            <a:pPr marL="12700">
              <a:lnSpc>
                <a:spcPct val="100000"/>
              </a:lnSpc>
              <a:spcBef>
                <a:spcPts val="100"/>
              </a:spcBef>
            </a:pPr>
            <a:r>
              <a:rPr sz="900" spc="-10">
                <a:latin typeface="宋体"/>
                <a:cs typeface="宋体"/>
              </a:rPr>
              <a:t>网络订单部</a:t>
            </a:r>
            <a:endParaRPr sz="900">
              <a:latin typeface="宋体"/>
              <a:cs typeface="宋体"/>
            </a:endParaRPr>
          </a:p>
        </p:txBody>
      </p:sp>
      <p:grpSp>
        <p:nvGrpSpPr>
          <p:cNvPr id="99" name="object 99"/>
          <p:cNvGrpSpPr/>
          <p:nvPr/>
        </p:nvGrpSpPr>
        <p:grpSpPr>
          <a:xfrm>
            <a:off x="687388" y="2567664"/>
            <a:ext cx="2316480" cy="3930015"/>
            <a:chOff x="687388" y="2567664"/>
            <a:chExt cx="2316480" cy="3930015"/>
          </a:xfrm>
        </p:grpSpPr>
        <p:sp>
          <p:nvSpPr>
            <p:cNvPr id="100" name="object 100"/>
            <p:cNvSpPr/>
            <p:nvPr/>
          </p:nvSpPr>
          <p:spPr>
            <a:xfrm>
              <a:off x="687388" y="2567664"/>
              <a:ext cx="2316480" cy="3930015"/>
            </a:xfrm>
            <a:custGeom>
              <a:rect l="l" t="t" r="r" b="b"/>
              <a:pathLst>
                <a:path w="2316480" h="3930015">
                  <a:moveTo>
                    <a:pt x="2042948" y="3929973"/>
                  </a:moveTo>
                  <a:lnTo>
                    <a:pt x="0" y="3929973"/>
                  </a:lnTo>
                  <a:lnTo>
                    <a:pt x="0" y="0"/>
                  </a:lnTo>
                  <a:lnTo>
                    <a:pt x="2042948" y="0"/>
                  </a:lnTo>
                  <a:lnTo>
                    <a:pt x="2316162" y="1964986"/>
                  </a:lnTo>
                  <a:lnTo>
                    <a:pt x="2042948" y="3929973"/>
                  </a:lnTo>
                  <a:close/>
                </a:path>
              </a:pathLst>
            </a:custGeom>
            <a:solidFill>
              <a:srgbClr val="DDDDDD"/>
            </a:solidFill>
          </p:spPr>
          <p:txBody>
            <a:bodyPr wrap="square" lIns="0" tIns="0" rIns="0" bIns="0" rtlCol="0"/>
            <a:lstStyle/>
            <a:p/>
          </p:txBody>
        </p:sp>
        <p:sp>
          <p:nvSpPr>
            <p:cNvPr id="101" name="object 101"/>
            <p:cNvSpPr/>
            <p:nvPr/>
          </p:nvSpPr>
          <p:spPr>
            <a:xfrm>
              <a:off x="777875" y="2709395"/>
              <a:ext cx="412750" cy="2840355"/>
            </a:xfrm>
            <a:custGeom>
              <a:rect l="l" t="t" r="r" b="b"/>
              <a:pathLst>
                <a:path w="412750" h="2840354">
                  <a:moveTo>
                    <a:pt x="412749" y="2839869"/>
                  </a:moveTo>
                  <a:lnTo>
                    <a:pt x="0" y="2839869"/>
                  </a:lnTo>
                  <a:lnTo>
                    <a:pt x="0" y="0"/>
                  </a:lnTo>
                  <a:lnTo>
                    <a:pt x="412749" y="0"/>
                  </a:lnTo>
                  <a:lnTo>
                    <a:pt x="412749" y="2839869"/>
                  </a:lnTo>
                  <a:close/>
                </a:path>
              </a:pathLst>
            </a:custGeom>
            <a:solidFill>
              <a:srgbClr val="AAAAAA"/>
            </a:solidFill>
          </p:spPr>
          <p:txBody>
            <a:bodyPr wrap="square" lIns="0" tIns="0" rIns="0" bIns="0" rtlCol="0"/>
            <a:lstStyle/>
            <a:p/>
          </p:txBody>
        </p:sp>
      </p:grpSp>
      <p:sp>
        <p:nvSpPr>
          <p:cNvPr id="102" name="object 102"/>
          <p:cNvSpPr txBox="1"/>
          <p:nvPr/>
        </p:nvSpPr>
        <p:spPr>
          <a:xfrm>
            <a:off x="882504" y="3735630"/>
            <a:ext cx="196215" cy="787400"/>
          </a:xfrm>
          <a:prstGeom prst="rect">
            <a:avLst/>
          </a:prstGeom>
        </p:spPr>
        <p:txBody>
          <a:bodyPr vert="vert" wrap="square" lIns="0" tIns="0" rIns="0" bIns="0" rtlCol="0">
            <a:spAutoFit/>
          </a:bodyPr>
          <a:lstStyle/>
          <a:p>
            <a:pPr marL="12700">
              <a:lnSpc>
                <a:spcPts val="1425"/>
              </a:lnSpc>
            </a:pPr>
            <a:r>
              <a:rPr sz="1200" b="1">
                <a:latin typeface="Arial"/>
                <a:cs typeface="Arial"/>
              </a:rPr>
              <a:t>“</a:t>
            </a:r>
            <a:r>
              <a:rPr sz="1200" b="1">
                <a:latin typeface="Microsoft JhengHei"/>
                <a:cs typeface="Microsoft JhengHei"/>
              </a:rPr>
              <a:t>两书一表</a:t>
            </a:r>
            <a:r>
              <a:rPr sz="1200" b="1" spc="-50">
                <a:latin typeface="Arial"/>
                <a:cs typeface="Arial"/>
              </a:rPr>
              <a:t>”</a:t>
            </a:r>
            <a:endParaRPr sz="1200">
              <a:latin typeface="Arial"/>
              <a:cs typeface="Arial"/>
            </a:endParaRPr>
          </a:p>
        </p:txBody>
      </p:sp>
      <p:sp>
        <p:nvSpPr>
          <p:cNvPr id="107" name="object 107"/>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21</a:t>
            </a:fld>
          </a:p>
        </p:txBody>
      </p:sp>
      <p:sp>
        <p:nvSpPr>
          <p:cNvPr id="103" name="object 103"/>
          <p:cNvSpPr txBox="1"/>
          <p:nvPr/>
        </p:nvSpPr>
        <p:spPr>
          <a:xfrm>
            <a:off x="1273175" y="2702396"/>
            <a:ext cx="1339850" cy="894715"/>
          </a:xfrm>
          <a:prstGeom prst="rect">
            <a:avLst/>
          </a:prstGeom>
          <a:solidFill>
            <a:srgbClr val="FFFFFF"/>
          </a:solidFill>
          <a:ln w="6350">
            <a:solidFill>
              <a:srgbClr val="000000"/>
            </a:solidFill>
          </a:ln>
        </p:spPr>
        <p:txBody>
          <a:bodyPr vert="horz" wrap="square" lIns="0" tIns="0" rIns="0" bIns="0" rtlCol="0">
            <a:spAutoFit/>
          </a:bodyPr>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marL="352425">
              <a:lnSpc>
                <a:spcPct val="100000"/>
              </a:lnSpc>
              <a:spcBef>
                <a:spcPts val="650"/>
              </a:spcBef>
            </a:pPr>
            <a:r>
              <a:rPr sz="1000" spc="-10">
                <a:latin typeface="宋体"/>
                <a:cs typeface="宋体"/>
              </a:rPr>
              <a:t>岗位职责书</a:t>
            </a:r>
            <a:endParaRPr sz="1000">
              <a:latin typeface="宋体"/>
              <a:cs typeface="宋体"/>
            </a:endParaRPr>
          </a:p>
        </p:txBody>
      </p:sp>
      <p:sp>
        <p:nvSpPr>
          <p:cNvPr id="104" name="object 104"/>
          <p:cNvSpPr txBox="1"/>
          <p:nvPr/>
        </p:nvSpPr>
        <p:spPr>
          <a:xfrm>
            <a:off x="1273175" y="3682264"/>
            <a:ext cx="1339850" cy="894715"/>
          </a:xfrm>
          <a:prstGeom prst="rect">
            <a:avLst/>
          </a:prstGeom>
          <a:solidFill>
            <a:srgbClr val="FFFFFF"/>
          </a:solidFill>
          <a:ln w="6350">
            <a:solidFill>
              <a:srgbClr val="000000"/>
            </a:solidFill>
          </a:ln>
        </p:spPr>
        <p:txBody>
          <a:bodyPr vert="horz" wrap="square" lIns="0" tIns="0" rIns="0" bIns="0" rtlCol="0">
            <a:spAutoFit/>
          </a:bodyPr>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marL="352425">
              <a:lnSpc>
                <a:spcPct val="100000"/>
              </a:lnSpc>
              <a:spcBef>
                <a:spcPts val="650"/>
              </a:spcBef>
            </a:pPr>
            <a:r>
              <a:rPr sz="1000" spc="-10">
                <a:latin typeface="宋体"/>
                <a:cs typeface="宋体"/>
              </a:rPr>
              <a:t>业务操作书</a:t>
            </a:r>
            <a:endParaRPr sz="1000">
              <a:latin typeface="宋体"/>
              <a:cs typeface="宋体"/>
            </a:endParaRPr>
          </a:p>
        </p:txBody>
      </p:sp>
      <p:sp>
        <p:nvSpPr>
          <p:cNvPr id="105" name="object 105"/>
          <p:cNvSpPr txBox="1"/>
          <p:nvPr/>
        </p:nvSpPr>
        <p:spPr>
          <a:xfrm>
            <a:off x="1273175" y="4662134"/>
            <a:ext cx="1339850" cy="894715"/>
          </a:xfrm>
          <a:prstGeom prst="rect">
            <a:avLst/>
          </a:prstGeom>
          <a:solidFill>
            <a:srgbClr val="FFFFFF"/>
          </a:solidFill>
          <a:ln w="6350">
            <a:solidFill>
              <a:srgbClr val="000000"/>
            </a:solidFill>
          </a:ln>
        </p:spPr>
        <p:txBody>
          <a:bodyPr vert="horz" wrap="square" lIns="0" tIns="0" rIns="0" bIns="0" rtlCol="0">
            <a:spAutoFit/>
          </a:bodyPr>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gn="ctr">
              <a:lnSpc>
                <a:spcPct val="100000"/>
              </a:lnSpc>
              <a:spcBef>
                <a:spcPts val="650"/>
              </a:spcBef>
            </a:pPr>
            <a:r>
              <a:rPr sz="1000" spc="-20">
                <a:latin typeface="宋体"/>
                <a:cs typeface="宋体"/>
              </a:rPr>
              <a:t>日清表</a:t>
            </a:r>
            <a:endParaRPr sz="1000">
              <a:latin typeface="宋体"/>
              <a:cs typeface="宋体"/>
            </a:endParaRPr>
          </a:p>
        </p:txBody>
      </p:sp>
      <p:sp>
        <p:nvSpPr>
          <p:cNvPr id="106" name="object 106"/>
          <p:cNvSpPr txBox="1"/>
          <p:nvPr/>
        </p:nvSpPr>
        <p:spPr>
          <a:xfrm>
            <a:off x="1350169" y="6150022"/>
            <a:ext cx="93218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Arial"/>
                <a:cs typeface="Arial"/>
              </a:rPr>
              <a:t>SST</a:t>
            </a:r>
            <a:r>
              <a:rPr sz="1200" b="1" spc="-15">
                <a:latin typeface="Microsoft JhengHei"/>
                <a:cs typeface="Microsoft JhengHei"/>
              </a:rPr>
              <a:t>管理机制</a:t>
            </a:r>
            <a:endParaRPr sz="1200">
              <a:latin typeface="Microsoft JhengHei"/>
              <a:cs typeface="Microsoft JhengHei"/>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8046720" cy="452120"/>
          </a:xfrm>
          <a:prstGeom prst="rect">
            <a:avLst/>
          </a:prstGeom>
        </p:spPr>
        <p:txBody>
          <a:bodyPr vert="horz" wrap="square" lIns="0" tIns="12700" rIns="0" bIns="0" rtlCol="0">
            <a:spAutoFit/>
          </a:bodyPr>
          <a:lstStyle/>
          <a:p>
            <a:pPr marL="12700">
              <a:lnSpc>
                <a:spcPct val="100000"/>
              </a:lnSpc>
              <a:spcBef>
                <a:spcPts val="100"/>
              </a:spcBef>
            </a:pPr>
            <a:r>
              <a:rPr/>
              <a:t>海尔在各地工贸公司设有产品型号经理</a:t>
            </a:r>
            <a:r>
              <a:rPr>
                <a:latin typeface="Arial"/>
                <a:cs typeface="Arial"/>
              </a:rPr>
              <a:t>, </a:t>
            </a:r>
            <a:r>
              <a:rPr spc="-10"/>
              <a:t>以期获得区</a:t>
            </a:r>
          </a:p>
        </p:txBody>
      </p:sp>
      <p:sp>
        <p:nvSpPr>
          <p:cNvPr id="3" name="object 3"/>
          <p:cNvSpPr txBox="1"/>
          <p:nvPr/>
        </p:nvSpPr>
        <p:spPr>
          <a:xfrm>
            <a:off x="623887" y="1204157"/>
            <a:ext cx="7947659"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域化差异性消费需求</a:t>
            </a:r>
            <a:r>
              <a:rPr sz="2800" b="1">
                <a:latin typeface="Arial"/>
                <a:cs typeface="Arial"/>
              </a:rPr>
              <a:t>,</a:t>
            </a:r>
            <a:r>
              <a:rPr sz="2800" b="1" spc="-5">
                <a:latin typeface="Microsoft JhengHei"/>
                <a:cs typeface="Microsoft JhengHei"/>
              </a:rPr>
              <a:t>规划真正满足消费需求的新产</a:t>
            </a:r>
            <a:endParaRPr sz="2800">
              <a:latin typeface="Microsoft JhengHei"/>
              <a:cs typeface="Microsoft JhengHei"/>
            </a:endParaRPr>
          </a:p>
        </p:txBody>
      </p:sp>
      <p:sp>
        <p:nvSpPr>
          <p:cNvPr id="4" name="object 4"/>
          <p:cNvSpPr txBox="1"/>
          <p:nvPr/>
        </p:nvSpPr>
        <p:spPr>
          <a:xfrm>
            <a:off x="623887" y="1471567"/>
            <a:ext cx="3810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品</a:t>
            </a:r>
            <a:endParaRPr sz="2800">
              <a:latin typeface="Microsoft JhengHei"/>
              <a:cs typeface="Microsoft JhengHei"/>
            </a:endParaRPr>
          </a:p>
        </p:txBody>
      </p:sp>
      <p:grpSp>
        <p:nvGrpSpPr>
          <p:cNvPr id="5" name="object 5"/>
          <p:cNvGrpSpPr/>
          <p:nvPr/>
        </p:nvGrpSpPr>
        <p:grpSpPr>
          <a:xfrm>
            <a:off x="1311275" y="3311525"/>
            <a:ext cx="1123950" cy="3016250"/>
            <a:chOff x="1311275" y="3311525"/>
            <a:chExt cx="1123950" cy="3016250"/>
          </a:xfrm>
        </p:grpSpPr>
        <p:sp>
          <p:nvSpPr>
            <p:cNvPr id="6" name="object 6"/>
            <p:cNvSpPr/>
            <p:nvPr/>
          </p:nvSpPr>
          <p:spPr>
            <a:xfrm>
              <a:off x="1314450" y="3314700"/>
              <a:ext cx="1104900" cy="1562100"/>
            </a:xfrm>
            <a:custGeom>
              <a:rect l="l" t="t" r="r" b="b"/>
              <a:pathLst>
                <a:path w="1104900" h="1562100">
                  <a:moveTo>
                    <a:pt x="0" y="0"/>
                  </a:moveTo>
                  <a:lnTo>
                    <a:pt x="584200" y="0"/>
                  </a:lnTo>
                  <a:lnTo>
                    <a:pt x="584200" y="304800"/>
                  </a:lnTo>
                  <a:lnTo>
                    <a:pt x="0" y="304800"/>
                  </a:lnTo>
                  <a:lnTo>
                    <a:pt x="0" y="0"/>
                  </a:lnTo>
                  <a:close/>
                </a:path>
                <a:path w="1104900" h="1562100">
                  <a:moveTo>
                    <a:pt x="520700" y="609599"/>
                  </a:moveTo>
                  <a:lnTo>
                    <a:pt x="1104900" y="609599"/>
                  </a:lnTo>
                  <a:lnTo>
                    <a:pt x="1104900" y="914399"/>
                  </a:lnTo>
                  <a:lnTo>
                    <a:pt x="520700" y="914399"/>
                  </a:lnTo>
                  <a:lnTo>
                    <a:pt x="520700" y="609599"/>
                  </a:lnTo>
                  <a:close/>
                </a:path>
                <a:path w="1104900" h="1562100">
                  <a:moveTo>
                    <a:pt x="520700" y="1257299"/>
                  </a:moveTo>
                  <a:lnTo>
                    <a:pt x="1104900" y="1257299"/>
                  </a:lnTo>
                  <a:lnTo>
                    <a:pt x="1104900" y="1562099"/>
                  </a:lnTo>
                  <a:lnTo>
                    <a:pt x="520700" y="1562099"/>
                  </a:lnTo>
                  <a:lnTo>
                    <a:pt x="520700" y="1257299"/>
                  </a:lnTo>
                  <a:close/>
                </a:path>
              </a:pathLst>
            </a:custGeom>
            <a:ln w="6350">
              <a:solidFill>
                <a:srgbClr val="000000"/>
              </a:solidFill>
            </a:ln>
          </p:spPr>
          <p:txBody>
            <a:bodyPr wrap="square" lIns="0" tIns="0" rIns="0" bIns="0" rtlCol="0"/>
            <a:lstStyle/>
            <a:p/>
          </p:txBody>
        </p:sp>
        <p:sp>
          <p:nvSpPr>
            <p:cNvPr id="7" name="object 7"/>
            <p:cNvSpPr/>
            <p:nvPr/>
          </p:nvSpPr>
          <p:spPr>
            <a:xfrm>
              <a:off x="1822450" y="5143500"/>
              <a:ext cx="609600" cy="1181100"/>
            </a:xfrm>
            <a:custGeom>
              <a:rect l="l" t="t" r="r" b="b"/>
              <a:pathLst>
                <a:path w="609600" h="1181100">
                  <a:moveTo>
                    <a:pt x="609600" y="1181100"/>
                  </a:moveTo>
                  <a:lnTo>
                    <a:pt x="0" y="1181100"/>
                  </a:lnTo>
                  <a:lnTo>
                    <a:pt x="0" y="0"/>
                  </a:lnTo>
                  <a:lnTo>
                    <a:pt x="609600" y="0"/>
                  </a:lnTo>
                  <a:lnTo>
                    <a:pt x="609600" y="1181100"/>
                  </a:lnTo>
                  <a:close/>
                </a:path>
              </a:pathLst>
            </a:custGeom>
            <a:solidFill>
              <a:srgbClr val="DDDDDD"/>
            </a:solidFill>
          </p:spPr>
          <p:txBody>
            <a:bodyPr wrap="square" lIns="0" tIns="0" rIns="0" bIns="0" rtlCol="0"/>
            <a:lstStyle/>
            <a:p/>
          </p:txBody>
        </p:sp>
        <p:sp>
          <p:nvSpPr>
            <p:cNvPr id="8" name="object 8"/>
            <p:cNvSpPr/>
            <p:nvPr/>
          </p:nvSpPr>
          <p:spPr>
            <a:xfrm>
              <a:off x="1822450" y="5143500"/>
              <a:ext cx="609600" cy="1181100"/>
            </a:xfrm>
            <a:custGeom>
              <a:rect l="l" t="t" r="r" b="b"/>
              <a:pathLst>
                <a:path w="609600" h="1181100">
                  <a:moveTo>
                    <a:pt x="0" y="0"/>
                  </a:moveTo>
                  <a:lnTo>
                    <a:pt x="609600" y="0"/>
                  </a:lnTo>
                  <a:lnTo>
                    <a:pt x="609600" y="1181100"/>
                  </a:lnTo>
                  <a:lnTo>
                    <a:pt x="0" y="1181100"/>
                  </a:lnTo>
                  <a:lnTo>
                    <a:pt x="0" y="0"/>
                  </a:lnTo>
                  <a:close/>
                </a:path>
              </a:pathLst>
            </a:custGeom>
            <a:ln w="6350">
              <a:solidFill>
                <a:srgbClr val="000000"/>
              </a:solidFill>
            </a:ln>
          </p:spPr>
          <p:txBody>
            <a:bodyPr wrap="square" lIns="0" tIns="0" rIns="0" bIns="0" rtlCol="0"/>
            <a:lstStyle/>
            <a:p/>
          </p:txBody>
        </p:sp>
      </p:grpSp>
      <p:sp>
        <p:nvSpPr>
          <p:cNvPr id="9" name="object 9"/>
          <p:cNvSpPr txBox="1"/>
          <p:nvPr/>
        </p:nvSpPr>
        <p:spPr>
          <a:xfrm>
            <a:off x="761999" y="3162300"/>
            <a:ext cx="1841500" cy="3302000"/>
          </a:xfrm>
          <a:prstGeom prst="rect">
            <a:avLst/>
          </a:prstGeom>
          <a:ln w="6350">
            <a:solidFill>
              <a:srgbClr val="000000"/>
            </a:solidFill>
          </a:ln>
        </p:spPr>
        <p:txBody>
          <a:bodyPr vert="horz" wrap="square" lIns="0" tIns="0" rIns="0" bIns="0" rtlCol="0">
            <a:spAutoFit/>
          </a:bodyPr>
          <a:lstStyle/>
          <a:p>
            <a:pPr>
              <a:lnSpc>
                <a:spcPct val="100000"/>
              </a:lnSpc>
            </a:pPr>
            <a:endParaRPr sz="1000">
              <a:latin typeface="Times New Roman"/>
              <a:cs typeface="Times New Roman"/>
            </a:endParaRPr>
          </a:p>
          <a:p>
            <a:pPr marL="590550">
              <a:lnSpc>
                <a:spcPct val="100000"/>
              </a:lnSpc>
              <a:spcBef>
                <a:spcPts val="680"/>
              </a:spcBef>
            </a:pPr>
            <a:r>
              <a:rPr sz="1000" spc="-15">
                <a:latin typeface="宋体"/>
                <a:cs typeface="宋体"/>
              </a:rPr>
              <a:t>海尔集团</a:t>
            </a:r>
            <a:endParaRPr sz="1000">
              <a:latin typeface="宋体"/>
              <a:cs typeface="宋体"/>
            </a:endParaRPr>
          </a:p>
          <a:p>
            <a:pPr>
              <a:lnSpc>
                <a:spcPct val="100000"/>
              </a:lnSpc>
            </a:pPr>
            <a:endParaRPr sz="1000">
              <a:latin typeface="宋体"/>
              <a:cs typeface="宋体"/>
            </a:endParaRPr>
          </a:p>
          <a:p>
            <a:pPr>
              <a:lnSpc>
                <a:spcPct val="100000"/>
              </a:lnSpc>
            </a:pPr>
            <a:endParaRPr sz="1000">
              <a:latin typeface="宋体"/>
              <a:cs typeface="宋体"/>
            </a:endParaRPr>
          </a:p>
          <a:p>
            <a:pPr>
              <a:lnSpc>
                <a:spcPct val="100000"/>
              </a:lnSpc>
              <a:spcBef>
                <a:spcPts val="10"/>
              </a:spcBef>
            </a:pPr>
            <a:endParaRPr sz="800">
              <a:latin typeface="宋体"/>
              <a:cs typeface="宋体"/>
            </a:endParaRPr>
          </a:p>
          <a:p>
            <a:pPr marL="889000" algn="ctr">
              <a:lnSpc>
                <a:spcPct val="100000"/>
              </a:lnSpc>
            </a:pPr>
            <a:r>
              <a:rPr sz="1000" spc="-15">
                <a:latin typeface="宋体"/>
                <a:cs typeface="宋体"/>
              </a:rPr>
              <a:t>产品本部</a:t>
            </a:r>
            <a:endParaRPr sz="1000">
              <a:latin typeface="宋体"/>
              <a:cs typeface="宋体"/>
            </a:endParaRPr>
          </a:p>
          <a:p>
            <a:pPr>
              <a:lnSpc>
                <a:spcPct val="100000"/>
              </a:lnSpc>
            </a:pPr>
            <a:endParaRPr sz="1000">
              <a:latin typeface="宋体"/>
              <a:cs typeface="宋体"/>
            </a:endParaRPr>
          </a:p>
          <a:p>
            <a:pPr>
              <a:lnSpc>
                <a:spcPct val="100000"/>
              </a:lnSpc>
            </a:pPr>
            <a:endParaRPr sz="1000">
              <a:latin typeface="宋体"/>
              <a:cs typeface="宋体"/>
            </a:endParaRPr>
          </a:p>
          <a:p>
            <a:pPr marL="1111250" marR="215265" algn="ctr">
              <a:lnSpc>
                <a:spcPct val="100000"/>
              </a:lnSpc>
              <a:spcBef>
                <a:spcPts val="740"/>
              </a:spcBef>
            </a:pPr>
            <a:r>
              <a:rPr sz="1000" spc="-15">
                <a:latin typeface="宋体"/>
                <a:cs typeface="宋体"/>
              </a:rPr>
              <a:t>空调产品</a:t>
            </a:r>
            <a:r>
              <a:rPr sz="1000" spc="-20">
                <a:latin typeface="宋体"/>
                <a:cs typeface="宋体"/>
              </a:rPr>
              <a:t>事业部</a:t>
            </a:r>
            <a:endParaRPr sz="1000">
              <a:latin typeface="宋体"/>
              <a:cs typeface="宋体"/>
            </a:endParaRPr>
          </a:p>
          <a:p>
            <a:pPr>
              <a:lnSpc>
                <a:spcPct val="100000"/>
              </a:lnSpc>
            </a:pPr>
            <a:endParaRPr sz="1000">
              <a:latin typeface="宋体"/>
              <a:cs typeface="宋体"/>
            </a:endParaRPr>
          </a:p>
          <a:p>
            <a:pPr>
              <a:lnSpc>
                <a:spcPct val="100000"/>
              </a:lnSpc>
            </a:pPr>
            <a:endParaRPr sz="1000">
              <a:latin typeface="宋体"/>
              <a:cs typeface="宋体"/>
            </a:endParaRPr>
          </a:p>
          <a:p>
            <a:pPr>
              <a:lnSpc>
                <a:spcPct val="100000"/>
              </a:lnSpc>
            </a:pPr>
            <a:endParaRPr sz="1000">
              <a:latin typeface="宋体"/>
              <a:cs typeface="宋体"/>
            </a:endParaRPr>
          </a:p>
          <a:p>
            <a:pPr marL="1111250" marR="215265" algn="ctr">
              <a:lnSpc>
                <a:spcPct val="150000"/>
              </a:lnSpc>
              <a:spcBef>
                <a:spcPts val="805"/>
              </a:spcBef>
            </a:pPr>
            <a:r>
              <a:rPr sz="1000" spc="-20">
                <a:latin typeface="宋体"/>
                <a:cs typeface="宋体"/>
              </a:rPr>
              <a:t>市场部</a:t>
            </a:r>
            <a:r>
              <a:rPr sz="1000" spc="-50">
                <a:latin typeface="宋体"/>
                <a:cs typeface="宋体"/>
              </a:rPr>
              <a:t> </a:t>
            </a:r>
            <a:r>
              <a:rPr sz="1000" spc="-15">
                <a:latin typeface="宋体"/>
                <a:cs typeface="宋体"/>
              </a:rPr>
              <a:t>产品经理</a:t>
            </a:r>
            <a:endParaRPr sz="1000">
              <a:latin typeface="宋体"/>
              <a:cs typeface="宋体"/>
            </a:endParaRPr>
          </a:p>
        </p:txBody>
      </p:sp>
      <p:grpSp>
        <p:nvGrpSpPr>
          <p:cNvPr id="10" name="object 10"/>
          <p:cNvGrpSpPr/>
          <p:nvPr/>
        </p:nvGrpSpPr>
        <p:grpSpPr>
          <a:xfrm>
            <a:off x="917575" y="3616325"/>
            <a:ext cx="1212850" cy="1527175"/>
            <a:chOff x="917575" y="3616325"/>
            <a:chExt cx="1212850" cy="1527175"/>
          </a:xfrm>
        </p:grpSpPr>
        <p:sp>
          <p:nvSpPr>
            <p:cNvPr id="11" name="object 11"/>
            <p:cNvSpPr/>
            <p:nvPr/>
          </p:nvSpPr>
          <p:spPr>
            <a:xfrm>
              <a:off x="1606550" y="3619500"/>
              <a:ext cx="520700" cy="304800"/>
            </a:xfrm>
            <a:custGeom>
              <a:rect l="l" t="t" r="r" b="b"/>
              <a:pathLst>
                <a:path w="520700" h="304800">
                  <a:moveTo>
                    <a:pt x="0" y="0"/>
                  </a:moveTo>
                  <a:lnTo>
                    <a:pt x="0" y="152400"/>
                  </a:lnTo>
                  <a:lnTo>
                    <a:pt x="520700" y="152400"/>
                  </a:lnTo>
                  <a:lnTo>
                    <a:pt x="520700" y="304800"/>
                  </a:lnTo>
                </a:path>
              </a:pathLst>
            </a:custGeom>
            <a:ln w="6350">
              <a:solidFill>
                <a:srgbClr val="000000"/>
              </a:solidFill>
            </a:ln>
          </p:spPr>
          <p:txBody>
            <a:bodyPr wrap="square" lIns="0" tIns="0" rIns="0" bIns="0" rtlCol="0"/>
            <a:lstStyle/>
            <a:p/>
          </p:txBody>
        </p:sp>
        <p:sp>
          <p:nvSpPr>
            <p:cNvPr id="12" name="object 12"/>
            <p:cNvSpPr/>
            <p:nvPr/>
          </p:nvSpPr>
          <p:spPr>
            <a:xfrm flipH="1">
              <a:off x="2127250" y="4229100"/>
              <a:ext cx="0" cy="342900"/>
            </a:xfrm>
            <a:custGeom>
              <a:rect l="l" t="t" r="r" b="b"/>
              <a:pathLst>
                <a:path h="342900">
                  <a:moveTo>
                    <a:pt x="0" y="0"/>
                  </a:moveTo>
                  <a:lnTo>
                    <a:pt x="0" y="342900"/>
                  </a:lnTo>
                </a:path>
              </a:pathLst>
            </a:custGeom>
            <a:ln w="6350">
              <a:solidFill>
                <a:srgbClr val="000000"/>
              </a:solidFill>
            </a:ln>
          </p:spPr>
          <p:txBody>
            <a:bodyPr wrap="square" lIns="0" tIns="0" rIns="0" bIns="0" rtlCol="0"/>
            <a:lstStyle/>
            <a:p/>
          </p:txBody>
        </p:sp>
        <p:sp>
          <p:nvSpPr>
            <p:cNvPr id="13" name="object 13"/>
            <p:cNvSpPr/>
            <p:nvPr/>
          </p:nvSpPr>
          <p:spPr>
            <a:xfrm flipH="1">
              <a:off x="2127250" y="4876800"/>
              <a:ext cx="0" cy="266700"/>
            </a:xfrm>
            <a:custGeom>
              <a:rect l="l" t="t" r="r" b="b"/>
              <a:pathLst>
                <a:path h="266700">
                  <a:moveTo>
                    <a:pt x="0" y="0"/>
                  </a:moveTo>
                  <a:lnTo>
                    <a:pt x="0" y="266700"/>
                  </a:lnTo>
                </a:path>
              </a:pathLst>
            </a:custGeom>
            <a:ln w="6350">
              <a:solidFill>
                <a:srgbClr val="000000"/>
              </a:solidFill>
            </a:ln>
          </p:spPr>
          <p:txBody>
            <a:bodyPr wrap="square" lIns="0" tIns="0" rIns="0" bIns="0" rtlCol="0"/>
            <a:lstStyle/>
            <a:p/>
          </p:txBody>
        </p:sp>
        <p:sp>
          <p:nvSpPr>
            <p:cNvPr id="14" name="object 14"/>
            <p:cNvSpPr/>
            <p:nvPr/>
          </p:nvSpPr>
          <p:spPr>
            <a:xfrm>
              <a:off x="920750" y="3619500"/>
              <a:ext cx="685800" cy="152400"/>
            </a:xfrm>
            <a:custGeom>
              <a:rect l="l" t="t" r="r" b="b"/>
              <a:pathLst>
                <a:path w="685800" h="152400">
                  <a:moveTo>
                    <a:pt x="685800" y="0"/>
                  </a:moveTo>
                  <a:lnTo>
                    <a:pt x="685800" y="152400"/>
                  </a:lnTo>
                  <a:lnTo>
                    <a:pt x="0" y="152400"/>
                  </a:lnTo>
                </a:path>
              </a:pathLst>
            </a:custGeom>
            <a:ln w="6350">
              <a:solidFill>
                <a:srgbClr val="000000"/>
              </a:solidFill>
            </a:ln>
          </p:spPr>
          <p:txBody>
            <a:bodyPr wrap="square" lIns="0" tIns="0" rIns="0" bIns="0" rtlCol="0"/>
            <a:lstStyle/>
            <a:p/>
          </p:txBody>
        </p:sp>
      </p:grpSp>
      <p:sp>
        <p:nvSpPr>
          <p:cNvPr id="15" name="object 15"/>
          <p:cNvSpPr/>
          <p:nvPr/>
        </p:nvSpPr>
        <p:spPr>
          <a:xfrm>
            <a:off x="5264150" y="3924300"/>
            <a:ext cx="584200" cy="304800"/>
          </a:xfrm>
          <a:custGeom>
            <a:rect l="l" t="t" r="r" b="b"/>
            <a:pathLst>
              <a:path w="584200" h="304800">
                <a:moveTo>
                  <a:pt x="584200" y="0"/>
                </a:moveTo>
                <a:lnTo>
                  <a:pt x="0" y="0"/>
                </a:lnTo>
                <a:lnTo>
                  <a:pt x="0" y="304800"/>
                </a:lnTo>
                <a:lnTo>
                  <a:pt x="584200" y="304800"/>
                </a:lnTo>
                <a:lnTo>
                  <a:pt x="584200" y="0"/>
                </a:lnTo>
                <a:close/>
              </a:path>
            </a:pathLst>
          </a:custGeom>
          <a:ln w="6350">
            <a:solidFill>
              <a:srgbClr val="000000"/>
            </a:solidFill>
          </a:ln>
        </p:spPr>
        <p:txBody>
          <a:bodyPr wrap="square" lIns="0" tIns="0" rIns="0" bIns="0" rtlCol="0"/>
          <a:lstStyle/>
          <a:p/>
        </p:txBody>
      </p:sp>
      <p:sp>
        <p:nvSpPr>
          <p:cNvPr id="16" name="object 16"/>
          <p:cNvSpPr txBox="1"/>
          <p:nvPr/>
        </p:nvSpPr>
        <p:spPr>
          <a:xfrm>
            <a:off x="4572000" y="3162300"/>
            <a:ext cx="1841500" cy="3302000"/>
          </a:xfrm>
          <a:prstGeom prst="rect">
            <a:avLst/>
          </a:prstGeom>
          <a:ln w="6350">
            <a:solidFill>
              <a:srgbClr val="000000"/>
            </a:solidFill>
          </a:ln>
        </p:spPr>
        <p:txBody>
          <a:bodyPr vert="horz" wrap="square" lIns="0" tIns="0" rIns="0" bIns="0" rtlCol="0">
            <a:spAutoFit/>
          </a:bodyPr>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marL="730250">
              <a:lnSpc>
                <a:spcPct val="100000"/>
              </a:lnSpc>
              <a:spcBef>
                <a:spcPts val="880"/>
              </a:spcBef>
            </a:pPr>
            <a:r>
              <a:rPr sz="1000" spc="-15">
                <a:latin typeface="宋体"/>
                <a:cs typeface="宋体"/>
              </a:rPr>
              <a:t>工贸公司</a:t>
            </a:r>
            <a:endParaRPr sz="1000">
              <a:latin typeface="宋体"/>
              <a:cs typeface="宋体"/>
            </a:endParaRPr>
          </a:p>
        </p:txBody>
      </p:sp>
      <p:grpSp>
        <p:nvGrpSpPr>
          <p:cNvPr id="17" name="object 17"/>
          <p:cNvGrpSpPr/>
          <p:nvPr/>
        </p:nvGrpSpPr>
        <p:grpSpPr>
          <a:xfrm>
            <a:off x="4727575" y="4530725"/>
            <a:ext cx="615950" cy="1187450"/>
            <a:chOff x="4727575" y="4530725"/>
            <a:chExt cx="615950" cy="1187450"/>
          </a:xfrm>
        </p:grpSpPr>
        <p:sp>
          <p:nvSpPr>
            <p:cNvPr id="18" name="object 18"/>
            <p:cNvSpPr/>
            <p:nvPr/>
          </p:nvSpPr>
          <p:spPr>
            <a:xfrm>
              <a:off x="4730750" y="4533900"/>
              <a:ext cx="609600" cy="1181100"/>
            </a:xfrm>
            <a:custGeom>
              <a:rect l="l" t="t" r="r" b="b"/>
              <a:pathLst>
                <a:path w="609600" h="1181100">
                  <a:moveTo>
                    <a:pt x="0" y="1181100"/>
                  </a:moveTo>
                  <a:lnTo>
                    <a:pt x="609600" y="1181100"/>
                  </a:lnTo>
                  <a:lnTo>
                    <a:pt x="609600" y="0"/>
                  </a:lnTo>
                  <a:lnTo>
                    <a:pt x="0" y="0"/>
                  </a:lnTo>
                  <a:lnTo>
                    <a:pt x="0" y="1181100"/>
                  </a:lnTo>
                  <a:close/>
                </a:path>
              </a:pathLst>
            </a:custGeom>
            <a:solidFill>
              <a:srgbClr val="DDDDDD"/>
            </a:solidFill>
          </p:spPr>
          <p:txBody>
            <a:bodyPr wrap="square" lIns="0" tIns="0" rIns="0" bIns="0" rtlCol="0"/>
            <a:lstStyle/>
            <a:p/>
          </p:txBody>
        </p:sp>
        <p:sp>
          <p:nvSpPr>
            <p:cNvPr id="19" name="object 19"/>
            <p:cNvSpPr/>
            <p:nvPr/>
          </p:nvSpPr>
          <p:spPr>
            <a:xfrm>
              <a:off x="4730750" y="4533900"/>
              <a:ext cx="609600" cy="1181100"/>
            </a:xfrm>
            <a:custGeom>
              <a:rect l="l" t="t" r="r" b="b"/>
              <a:pathLst>
                <a:path w="609600" h="1181100">
                  <a:moveTo>
                    <a:pt x="609600" y="0"/>
                  </a:moveTo>
                  <a:lnTo>
                    <a:pt x="0" y="0"/>
                  </a:lnTo>
                  <a:lnTo>
                    <a:pt x="0" y="1181100"/>
                  </a:lnTo>
                  <a:lnTo>
                    <a:pt x="609600" y="1181100"/>
                  </a:lnTo>
                  <a:lnTo>
                    <a:pt x="609600" y="0"/>
                  </a:lnTo>
                  <a:close/>
                </a:path>
              </a:pathLst>
            </a:custGeom>
            <a:ln w="6350">
              <a:solidFill>
                <a:srgbClr val="000000"/>
              </a:solidFill>
            </a:ln>
          </p:spPr>
          <p:txBody>
            <a:bodyPr wrap="square" lIns="0" tIns="0" rIns="0" bIns="0" rtlCol="0"/>
            <a:lstStyle/>
            <a:p/>
          </p:txBody>
        </p:sp>
      </p:grpSp>
      <p:sp>
        <p:nvSpPr>
          <p:cNvPr id="20" name="object 20"/>
          <p:cNvSpPr txBox="1"/>
          <p:nvPr/>
        </p:nvSpPr>
        <p:spPr>
          <a:xfrm>
            <a:off x="4950221" y="4730750"/>
            <a:ext cx="152400" cy="787400"/>
          </a:xfrm>
          <a:prstGeom prst="rect">
            <a:avLst/>
          </a:prstGeom>
        </p:spPr>
        <p:txBody>
          <a:bodyPr vert="vert" wrap="square" lIns="0" tIns="0" rIns="0" bIns="0" rtlCol="0">
            <a:spAutoFit/>
          </a:bodyPr>
          <a:lstStyle/>
          <a:p>
            <a:pPr marL="12700">
              <a:lnSpc>
                <a:spcPts val="1160"/>
              </a:lnSpc>
            </a:pPr>
            <a:r>
              <a:rPr sz="1000" spc="-10">
                <a:latin typeface="宋体"/>
                <a:cs typeface="宋体"/>
              </a:rPr>
              <a:t>产品型号经理</a:t>
            </a:r>
            <a:endParaRPr sz="1000">
              <a:latin typeface="宋体"/>
              <a:cs typeface="宋体"/>
            </a:endParaRPr>
          </a:p>
        </p:txBody>
      </p:sp>
      <p:grpSp>
        <p:nvGrpSpPr>
          <p:cNvPr id="21" name="object 21"/>
          <p:cNvGrpSpPr/>
          <p:nvPr/>
        </p:nvGrpSpPr>
        <p:grpSpPr>
          <a:xfrm>
            <a:off x="5033168" y="4224337"/>
            <a:ext cx="1212215" cy="313690"/>
            <a:chOff x="5033168" y="4224337"/>
            <a:chExt cx="1212215" cy="313690"/>
          </a:xfrm>
        </p:grpSpPr>
        <p:sp>
          <p:nvSpPr>
            <p:cNvPr id="22" name="object 22"/>
            <p:cNvSpPr/>
            <p:nvPr/>
          </p:nvSpPr>
          <p:spPr>
            <a:xfrm>
              <a:off x="5036343" y="4228306"/>
              <a:ext cx="520700" cy="306705"/>
            </a:xfrm>
            <a:custGeom>
              <a:rect l="l" t="t" r="r" b="b"/>
              <a:pathLst>
                <a:path w="520700" h="306704">
                  <a:moveTo>
                    <a:pt x="520700" y="0"/>
                  </a:moveTo>
                  <a:lnTo>
                    <a:pt x="520700" y="153987"/>
                  </a:lnTo>
                  <a:lnTo>
                    <a:pt x="0" y="153987"/>
                  </a:lnTo>
                  <a:lnTo>
                    <a:pt x="0" y="306387"/>
                  </a:lnTo>
                </a:path>
              </a:pathLst>
            </a:custGeom>
            <a:ln w="6350">
              <a:solidFill>
                <a:srgbClr val="000000"/>
              </a:solidFill>
            </a:ln>
          </p:spPr>
          <p:txBody>
            <a:bodyPr wrap="square" lIns="0" tIns="0" rIns="0" bIns="0" rtlCol="0"/>
            <a:lstStyle/>
            <a:p/>
          </p:txBody>
        </p:sp>
        <p:sp>
          <p:nvSpPr>
            <p:cNvPr id="23" name="object 23"/>
            <p:cNvSpPr/>
            <p:nvPr/>
          </p:nvSpPr>
          <p:spPr>
            <a:xfrm>
              <a:off x="5556250" y="4227512"/>
              <a:ext cx="685800" cy="152400"/>
            </a:xfrm>
            <a:custGeom>
              <a:rect l="l" t="t" r="r" b="b"/>
              <a:pathLst>
                <a:path w="685800" h="152400">
                  <a:moveTo>
                    <a:pt x="0" y="0"/>
                  </a:moveTo>
                  <a:lnTo>
                    <a:pt x="0" y="152400"/>
                  </a:lnTo>
                  <a:lnTo>
                    <a:pt x="685800" y="152400"/>
                  </a:lnTo>
                </a:path>
              </a:pathLst>
            </a:custGeom>
            <a:ln w="6350">
              <a:solidFill>
                <a:srgbClr val="000000"/>
              </a:solidFill>
            </a:ln>
          </p:spPr>
          <p:txBody>
            <a:bodyPr wrap="square" lIns="0" tIns="0" rIns="0" bIns="0" rtlCol="0"/>
            <a:lstStyle/>
            <a:p/>
          </p:txBody>
        </p:sp>
      </p:grpSp>
      <p:sp>
        <p:nvSpPr>
          <p:cNvPr id="24" name="object 24"/>
          <p:cNvSpPr txBox="1"/>
          <p:nvPr/>
        </p:nvSpPr>
        <p:spPr>
          <a:xfrm>
            <a:off x="6675438" y="2505075"/>
            <a:ext cx="2044700" cy="417830"/>
          </a:xfrm>
          <a:prstGeom prst="rect">
            <a:avLst/>
          </a:prstGeom>
          <a:solidFill>
            <a:srgbClr val="C0C0C0"/>
          </a:solidFill>
        </p:spPr>
        <p:txBody>
          <a:bodyPr vert="horz" wrap="square" lIns="0" tIns="120014" rIns="0" bIns="0" rtlCol="0">
            <a:spAutoFit/>
          </a:bodyPr>
          <a:lstStyle/>
          <a:p>
            <a:pPr marL="62865" algn="ctr">
              <a:lnSpc>
                <a:spcPct val="100000"/>
              </a:lnSpc>
              <a:spcBef>
                <a:spcPts val="944"/>
              </a:spcBef>
            </a:pPr>
            <a:r>
              <a:rPr sz="1200" b="1" spc="-25">
                <a:latin typeface="Microsoft JhengHei"/>
                <a:cs typeface="Microsoft JhengHei"/>
              </a:rPr>
              <a:t>分析</a:t>
            </a:r>
            <a:endParaRPr sz="1200">
              <a:latin typeface="Microsoft JhengHei"/>
              <a:cs typeface="Microsoft JhengHei"/>
            </a:endParaRPr>
          </a:p>
        </p:txBody>
      </p:sp>
      <p:sp>
        <p:nvSpPr>
          <p:cNvPr id="25" name="object 25"/>
          <p:cNvSpPr txBox="1"/>
          <p:nvPr/>
        </p:nvSpPr>
        <p:spPr>
          <a:xfrm>
            <a:off x="619124" y="2505075"/>
            <a:ext cx="5977255" cy="417830"/>
          </a:xfrm>
          <a:prstGeom prst="rect">
            <a:avLst/>
          </a:prstGeom>
          <a:solidFill>
            <a:srgbClr val="C0C0C0"/>
          </a:solidFill>
        </p:spPr>
        <p:txBody>
          <a:bodyPr vert="horz" wrap="square" lIns="0" tIns="120014" rIns="0" bIns="0" rtlCol="0">
            <a:spAutoFit/>
          </a:bodyPr>
          <a:lstStyle/>
          <a:p>
            <a:pPr marL="100330" algn="ctr">
              <a:lnSpc>
                <a:spcPct val="100000"/>
              </a:lnSpc>
              <a:spcBef>
                <a:spcPts val="944"/>
              </a:spcBef>
            </a:pPr>
            <a:r>
              <a:rPr sz="1200" b="1" spc="-10">
                <a:latin typeface="Microsoft JhengHei"/>
                <a:cs typeface="Microsoft JhengHei"/>
              </a:rPr>
              <a:t>海尔产品管理模式</a:t>
            </a:r>
            <a:endParaRPr sz="1200">
              <a:latin typeface="Microsoft JhengHei"/>
              <a:cs typeface="Microsoft JhengHei"/>
            </a:endParaRPr>
          </a:p>
        </p:txBody>
      </p:sp>
      <p:sp>
        <p:nvSpPr>
          <p:cNvPr id="26" name="object 26"/>
          <p:cNvSpPr txBox="1"/>
          <p:nvPr/>
        </p:nvSpPr>
        <p:spPr>
          <a:xfrm>
            <a:off x="6680200" y="3009900"/>
            <a:ext cx="2044700" cy="3568700"/>
          </a:xfrm>
          <a:prstGeom prst="rect">
            <a:avLst/>
          </a:prstGeom>
          <a:ln w="6350">
            <a:solidFill>
              <a:srgbClr val="000000"/>
            </a:solidFill>
          </a:ln>
        </p:spPr>
        <p:txBody>
          <a:bodyPr vert="horz" wrap="square" lIns="0" tIns="3810" rIns="0" bIns="0" rtlCol="0">
            <a:spAutoFit/>
          </a:bodyPr>
          <a:lstStyle/>
          <a:p>
            <a:pPr>
              <a:lnSpc>
                <a:spcPct val="100000"/>
              </a:lnSpc>
              <a:spcBef>
                <a:spcPts val="30"/>
              </a:spcBef>
            </a:pPr>
            <a:endParaRPr sz="1100">
              <a:latin typeface="Times New Roman"/>
              <a:cs typeface="Times New Roman"/>
            </a:endParaRPr>
          </a:p>
          <a:p>
            <a:pPr marL="127000">
              <a:lnSpc>
                <a:spcPct val="100000"/>
              </a:lnSpc>
            </a:pPr>
            <a:r>
              <a:rPr sz="1000" b="1" spc="-25">
                <a:latin typeface="Microsoft JhengHei"/>
                <a:cs typeface="Microsoft JhengHei"/>
              </a:rPr>
              <a:t>优点</a:t>
            </a:r>
            <a:endParaRPr sz="1000">
              <a:latin typeface="Microsoft JhengHei"/>
              <a:cs typeface="Microsoft JhengHei"/>
            </a:endParaRPr>
          </a:p>
          <a:p>
            <a:pPr>
              <a:lnSpc>
                <a:spcPct val="100000"/>
              </a:lnSpc>
              <a:spcBef>
                <a:spcPts val="70"/>
              </a:spcBef>
            </a:pPr>
            <a:endParaRPr sz="550">
              <a:latin typeface="Microsoft JhengHei"/>
              <a:cs typeface="Microsoft JhengHei"/>
            </a:endParaRPr>
          </a:p>
          <a:p>
            <a:pPr marL="316865" indent="-189865">
              <a:lnSpc>
                <a:spcPct val="100000"/>
              </a:lnSpc>
              <a:buSzPct val="105000"/>
              <a:buFont typeface="Arial"/>
              <a:buChar char="•"/>
              <a:tabLst>
                <a:tab pos="316865"/>
                <a:tab pos="317500"/>
              </a:tabLst>
            </a:pPr>
            <a:r>
              <a:rPr sz="1000" spc="-10">
                <a:latin typeface="宋体"/>
                <a:cs typeface="宋体"/>
              </a:rPr>
              <a:t>贴近零售终端</a:t>
            </a:r>
            <a:endParaRPr sz="1000">
              <a:latin typeface="宋体"/>
              <a:cs typeface="宋体"/>
            </a:endParaRPr>
          </a:p>
          <a:p>
            <a:pPr>
              <a:lnSpc>
                <a:spcPct val="100000"/>
              </a:lnSpc>
              <a:spcBef>
                <a:spcPts val="55"/>
              </a:spcBef>
              <a:buFont typeface="Arial"/>
              <a:buChar char="•"/>
            </a:pPr>
            <a:endParaRPr sz="800">
              <a:latin typeface="宋体"/>
              <a:cs typeface="宋体"/>
            </a:endParaRPr>
          </a:p>
          <a:p>
            <a:pPr marL="316865" indent="-189865">
              <a:lnSpc>
                <a:spcPct val="100000"/>
              </a:lnSpc>
              <a:buSzPct val="105000"/>
              <a:buFont typeface="Arial"/>
              <a:buChar char="•"/>
              <a:tabLst>
                <a:tab pos="316865"/>
                <a:tab pos="317500"/>
              </a:tabLst>
            </a:pPr>
            <a:r>
              <a:rPr sz="1000" spc="-10">
                <a:latin typeface="宋体"/>
                <a:cs typeface="宋体"/>
              </a:rPr>
              <a:t>获取区域差异化需求</a:t>
            </a:r>
            <a:endParaRPr sz="1000">
              <a:latin typeface="宋体"/>
              <a:cs typeface="宋体"/>
            </a:endParaRPr>
          </a:p>
          <a:p>
            <a:pPr>
              <a:lnSpc>
                <a:spcPct val="100000"/>
              </a:lnSpc>
              <a:spcBef>
                <a:spcPts val="40"/>
              </a:spcBef>
              <a:buFont typeface="Arial"/>
              <a:buChar char="•"/>
            </a:pPr>
            <a:endParaRPr sz="750">
              <a:latin typeface="宋体"/>
              <a:cs typeface="宋体"/>
            </a:endParaRPr>
          </a:p>
          <a:p>
            <a:pPr marL="316865" indent="-189865">
              <a:lnSpc>
                <a:spcPct val="100000"/>
              </a:lnSpc>
              <a:buSzPct val="105000"/>
              <a:buFont typeface="Arial"/>
              <a:buChar char="•"/>
              <a:tabLst>
                <a:tab pos="316865"/>
                <a:tab pos="317500"/>
              </a:tabLst>
            </a:pPr>
            <a:r>
              <a:rPr sz="1000">
                <a:latin typeface="宋体"/>
                <a:cs typeface="宋体"/>
              </a:rPr>
              <a:t>快速反应市场</a:t>
            </a:r>
            <a:r>
              <a:rPr sz="1000" spc="-10">
                <a:latin typeface="Arial"/>
                <a:cs typeface="Arial"/>
              </a:rPr>
              <a:t>/</a:t>
            </a:r>
            <a:r>
              <a:rPr sz="1000" spc="-15">
                <a:latin typeface="宋体"/>
                <a:cs typeface="宋体"/>
              </a:rPr>
              <a:t>需求变化</a:t>
            </a:r>
            <a:endParaRPr sz="1000">
              <a:latin typeface="宋体"/>
              <a:cs typeface="宋体"/>
            </a:endParaRPr>
          </a:p>
          <a:p>
            <a:pPr>
              <a:lnSpc>
                <a:spcPct val="100000"/>
              </a:lnSpc>
              <a:spcBef>
                <a:spcPts val="5"/>
              </a:spcBef>
              <a:buFont typeface="Arial"/>
              <a:buChar char="•"/>
            </a:pPr>
            <a:endParaRPr sz="900">
              <a:latin typeface="宋体"/>
              <a:cs typeface="宋体"/>
            </a:endParaRPr>
          </a:p>
          <a:p>
            <a:pPr marL="316865" indent="-189865">
              <a:lnSpc>
                <a:spcPct val="100000"/>
              </a:lnSpc>
              <a:buSzPct val="105000"/>
              <a:buFont typeface="Arial"/>
              <a:buChar char="•"/>
              <a:tabLst>
                <a:tab pos="316865"/>
                <a:tab pos="317500"/>
              </a:tabLst>
            </a:pPr>
            <a:r>
              <a:rPr sz="1000" spc="-10">
                <a:latin typeface="宋体"/>
                <a:cs typeface="宋体"/>
              </a:rPr>
              <a:t>提高新产品成功率</a:t>
            </a:r>
            <a:endParaRPr sz="1000">
              <a:latin typeface="宋体"/>
              <a:cs typeface="宋体"/>
            </a:endParaRPr>
          </a:p>
          <a:p>
            <a:pPr>
              <a:lnSpc>
                <a:spcPct val="100000"/>
              </a:lnSpc>
              <a:spcBef>
                <a:spcPts val="55"/>
              </a:spcBef>
              <a:buFont typeface="Arial"/>
              <a:buChar char="•"/>
            </a:pPr>
            <a:endParaRPr sz="800">
              <a:latin typeface="宋体"/>
              <a:cs typeface="宋体"/>
            </a:endParaRPr>
          </a:p>
          <a:p>
            <a:pPr marL="316865" indent="-189865">
              <a:lnSpc>
                <a:spcPct val="100000"/>
              </a:lnSpc>
              <a:buSzPct val="105000"/>
              <a:buFont typeface="Arial"/>
              <a:buChar char="•"/>
              <a:tabLst>
                <a:tab pos="316865"/>
                <a:tab pos="317500"/>
              </a:tabLst>
            </a:pPr>
            <a:r>
              <a:rPr sz="1000" spc="-10">
                <a:latin typeface="宋体"/>
                <a:cs typeface="宋体"/>
              </a:rPr>
              <a:t>贯彻力度强</a:t>
            </a:r>
            <a:endParaRPr sz="1000">
              <a:latin typeface="宋体"/>
              <a:cs typeface="宋体"/>
            </a:endParaRPr>
          </a:p>
          <a:p>
            <a:pPr>
              <a:lnSpc>
                <a:spcPct val="100000"/>
              </a:lnSpc>
              <a:buFont typeface="Arial"/>
              <a:buChar char="•"/>
            </a:pPr>
            <a:endParaRPr sz="1100">
              <a:latin typeface="宋体"/>
              <a:cs typeface="宋体"/>
            </a:endParaRPr>
          </a:p>
          <a:p>
            <a:pPr>
              <a:lnSpc>
                <a:spcPct val="100000"/>
              </a:lnSpc>
              <a:spcBef>
                <a:spcPts val="30"/>
              </a:spcBef>
              <a:buFont typeface="Arial"/>
              <a:buChar char="•"/>
            </a:pPr>
            <a:endParaRPr sz="1500">
              <a:latin typeface="宋体"/>
              <a:cs typeface="宋体"/>
            </a:endParaRPr>
          </a:p>
          <a:p>
            <a:pPr marL="127000">
              <a:lnSpc>
                <a:spcPct val="100000"/>
              </a:lnSpc>
            </a:pPr>
            <a:r>
              <a:rPr sz="1000" b="1" spc="-25">
                <a:latin typeface="Microsoft JhengHei"/>
                <a:cs typeface="Microsoft JhengHei"/>
              </a:rPr>
              <a:t>缺点</a:t>
            </a:r>
            <a:endParaRPr sz="1000">
              <a:latin typeface="Microsoft JhengHei"/>
              <a:cs typeface="Microsoft JhengHei"/>
            </a:endParaRPr>
          </a:p>
          <a:p>
            <a:pPr>
              <a:lnSpc>
                <a:spcPct val="100000"/>
              </a:lnSpc>
              <a:spcBef>
                <a:spcPts val="65"/>
              </a:spcBef>
            </a:pPr>
            <a:endParaRPr sz="550">
              <a:latin typeface="Microsoft JhengHei"/>
              <a:cs typeface="Microsoft JhengHei"/>
            </a:endParaRPr>
          </a:p>
          <a:p>
            <a:pPr marL="316865" indent="-189865">
              <a:lnSpc>
                <a:spcPct val="100000"/>
              </a:lnSpc>
              <a:spcBef>
                <a:spcPts val="5"/>
              </a:spcBef>
              <a:buSzPct val="105000"/>
              <a:buFont typeface="Arial"/>
              <a:buChar char="•"/>
              <a:tabLst>
                <a:tab pos="316865"/>
                <a:tab pos="317500"/>
              </a:tabLst>
            </a:pPr>
            <a:r>
              <a:rPr sz="1000" spc="-10">
                <a:latin typeface="宋体"/>
                <a:cs typeface="宋体"/>
              </a:rPr>
              <a:t>人力资源投入大</a:t>
            </a:r>
            <a:endParaRPr sz="1000">
              <a:latin typeface="宋体"/>
              <a:cs typeface="宋体"/>
            </a:endParaRPr>
          </a:p>
          <a:p>
            <a:pPr>
              <a:lnSpc>
                <a:spcPct val="100000"/>
              </a:lnSpc>
              <a:spcBef>
                <a:spcPts val="35"/>
              </a:spcBef>
              <a:buFont typeface="Arial"/>
              <a:buChar char="•"/>
            </a:pPr>
            <a:endParaRPr sz="750">
              <a:latin typeface="宋体"/>
              <a:cs typeface="宋体"/>
            </a:endParaRPr>
          </a:p>
          <a:p>
            <a:pPr marL="316865" indent="-189865">
              <a:lnSpc>
                <a:spcPct val="100000"/>
              </a:lnSpc>
              <a:buSzPct val="105000"/>
              <a:buFont typeface="Arial"/>
              <a:buChar char="•"/>
              <a:tabLst>
                <a:tab pos="316865"/>
                <a:tab pos="317500"/>
              </a:tabLst>
            </a:pPr>
            <a:r>
              <a:rPr sz="1000">
                <a:latin typeface="宋体"/>
                <a:cs typeface="宋体"/>
              </a:rPr>
              <a:t>双重管理</a:t>
            </a:r>
            <a:r>
              <a:rPr sz="1000" spc="-5">
                <a:latin typeface="Arial"/>
                <a:cs typeface="Arial"/>
              </a:rPr>
              <a:t>, </a:t>
            </a:r>
            <a:r>
              <a:rPr sz="1000" spc="-15">
                <a:latin typeface="宋体"/>
                <a:cs typeface="宋体"/>
              </a:rPr>
              <a:t>潜在冲突</a:t>
            </a:r>
            <a:endParaRPr sz="1000">
              <a:latin typeface="宋体"/>
              <a:cs typeface="宋体"/>
            </a:endParaRPr>
          </a:p>
        </p:txBody>
      </p:sp>
      <p:sp>
        <p:nvSpPr>
          <p:cNvPr id="27" name="object 27"/>
          <p:cNvSpPr/>
          <p:nvPr/>
        </p:nvSpPr>
        <p:spPr>
          <a:xfrm>
            <a:off x="2667000" y="3554412"/>
            <a:ext cx="1879600" cy="1104900"/>
          </a:xfrm>
          <a:custGeom>
            <a:rect l="l" t="t" r="r" b="b"/>
            <a:pathLst>
              <a:path w="1879600" h="1104900">
                <a:moveTo>
                  <a:pt x="1409697" y="1104900"/>
                </a:moveTo>
                <a:lnTo>
                  <a:pt x="1409697" y="828675"/>
                </a:lnTo>
                <a:lnTo>
                  <a:pt x="0" y="828675"/>
                </a:lnTo>
                <a:lnTo>
                  <a:pt x="0" y="276225"/>
                </a:lnTo>
                <a:lnTo>
                  <a:pt x="1409697" y="276225"/>
                </a:lnTo>
                <a:lnTo>
                  <a:pt x="1409697" y="0"/>
                </a:lnTo>
                <a:lnTo>
                  <a:pt x="1879600" y="552450"/>
                </a:lnTo>
                <a:lnTo>
                  <a:pt x="1409697" y="1104900"/>
                </a:lnTo>
                <a:close/>
              </a:path>
            </a:pathLst>
          </a:custGeom>
          <a:solidFill>
            <a:srgbClr val="DDDDDD"/>
          </a:solidFill>
        </p:spPr>
        <p:txBody>
          <a:bodyPr wrap="square" lIns="0" tIns="0" rIns="0" bIns="0" rtlCol="0"/>
          <a:lstStyle/>
          <a:p/>
        </p:txBody>
      </p:sp>
      <p:sp>
        <p:nvSpPr>
          <p:cNvPr id="28" name="object 28"/>
          <p:cNvSpPr txBox="1"/>
          <p:nvPr/>
        </p:nvSpPr>
        <p:spPr>
          <a:xfrm>
            <a:off x="2946400" y="3496037"/>
            <a:ext cx="1139825" cy="1176020"/>
          </a:xfrm>
          <a:prstGeom prst="rect">
            <a:avLst/>
          </a:prstGeom>
        </p:spPr>
        <p:txBody>
          <a:bodyPr vert="horz" wrap="square" lIns="0" tIns="50165" rIns="0" bIns="0" rtlCol="0">
            <a:spAutoFit/>
          </a:bodyPr>
          <a:lstStyle/>
          <a:p>
            <a:pPr marL="202565" indent="-189865">
              <a:lnSpc>
                <a:spcPct val="100000"/>
              </a:lnSpc>
              <a:spcBef>
                <a:spcPts val="395"/>
              </a:spcBef>
              <a:buSzPct val="105000"/>
              <a:buFont typeface="Arial"/>
              <a:buChar char="•"/>
              <a:tabLst>
                <a:tab pos="202565"/>
                <a:tab pos="203200"/>
              </a:tabLst>
            </a:pPr>
            <a:r>
              <a:rPr sz="1000" spc="-10">
                <a:latin typeface="宋体"/>
                <a:cs typeface="宋体"/>
              </a:rPr>
              <a:t>年度产品规划</a:t>
            </a:r>
            <a:endParaRPr sz="1000">
              <a:latin typeface="宋体"/>
              <a:cs typeface="宋体"/>
            </a:endParaRPr>
          </a:p>
          <a:p>
            <a:pPr marL="202565" marR="40640" indent="-189865">
              <a:lnSpc>
                <a:spcPts val="960"/>
              </a:lnSpc>
              <a:spcBef>
                <a:spcPts val="590"/>
              </a:spcBef>
              <a:buSzPct val="105000"/>
              <a:buFont typeface="Arial"/>
              <a:buChar char="•"/>
              <a:tabLst>
                <a:tab pos="202565"/>
                <a:tab pos="203200"/>
              </a:tabLst>
            </a:pPr>
            <a:r>
              <a:rPr sz="1000" spc="-10">
                <a:latin typeface="宋体"/>
                <a:cs typeface="宋体"/>
              </a:rPr>
              <a:t>新产品上市计划与监督执行</a:t>
            </a:r>
            <a:endParaRPr sz="1000">
              <a:latin typeface="宋体"/>
              <a:cs typeface="宋体"/>
            </a:endParaRPr>
          </a:p>
          <a:p>
            <a:pPr marL="202565" marR="5080" indent="-189865">
              <a:lnSpc>
                <a:spcPts val="1010"/>
              </a:lnSpc>
              <a:spcBef>
                <a:spcPts val="509"/>
              </a:spcBef>
              <a:buSzPct val="105000"/>
              <a:buFont typeface="Arial"/>
              <a:buChar char="•"/>
              <a:tabLst>
                <a:tab pos="202565"/>
                <a:tab pos="203200"/>
              </a:tabLst>
            </a:pPr>
            <a:r>
              <a:rPr sz="1000">
                <a:latin typeface="宋体"/>
                <a:cs typeface="宋体"/>
              </a:rPr>
              <a:t>市场推广</a:t>
            </a:r>
            <a:r>
              <a:rPr sz="1000" spc="-10">
                <a:latin typeface="Arial"/>
                <a:cs typeface="Arial"/>
              </a:rPr>
              <a:t>/</a:t>
            </a:r>
            <a:r>
              <a:rPr sz="1000" spc="-20">
                <a:latin typeface="宋体"/>
                <a:cs typeface="宋体"/>
              </a:rPr>
              <a:t>促销方</a:t>
            </a:r>
            <a:r>
              <a:rPr sz="1000" spc="-10">
                <a:latin typeface="宋体"/>
                <a:cs typeface="宋体"/>
              </a:rPr>
              <a:t>案监督执行</a:t>
            </a:r>
            <a:endParaRPr sz="1000">
              <a:latin typeface="宋体"/>
              <a:cs typeface="宋体"/>
            </a:endParaRPr>
          </a:p>
          <a:p>
            <a:pPr marL="202565" marR="5080" indent="-189865">
              <a:lnSpc>
                <a:spcPts val="1010"/>
              </a:lnSpc>
              <a:spcBef>
                <a:spcPts val="500"/>
              </a:spcBef>
              <a:buSzPct val="105000"/>
              <a:buFont typeface="Arial"/>
              <a:buChar char="•"/>
              <a:tabLst>
                <a:tab pos="202565"/>
                <a:tab pos="203200"/>
              </a:tabLst>
            </a:pPr>
            <a:r>
              <a:rPr sz="1000">
                <a:latin typeface="宋体"/>
                <a:cs typeface="宋体"/>
              </a:rPr>
              <a:t>管理</a:t>
            </a:r>
            <a:r>
              <a:rPr sz="1000" spc="-10">
                <a:latin typeface="Arial"/>
                <a:cs typeface="Arial"/>
              </a:rPr>
              <a:t>/</a:t>
            </a:r>
            <a:r>
              <a:rPr sz="1000" spc="-10">
                <a:latin typeface="宋体"/>
                <a:cs typeface="宋体"/>
              </a:rPr>
              <a:t>业务培训支</a:t>
            </a:r>
            <a:r>
              <a:rPr sz="1000" spc="-50">
                <a:latin typeface="宋体"/>
                <a:cs typeface="宋体"/>
              </a:rPr>
              <a:t>持</a:t>
            </a:r>
            <a:endParaRPr sz="1000">
              <a:latin typeface="宋体"/>
              <a:cs typeface="宋体"/>
            </a:endParaRPr>
          </a:p>
        </p:txBody>
      </p:sp>
      <p:sp>
        <p:nvSpPr>
          <p:cNvPr id="29" name="object 29"/>
          <p:cNvSpPr/>
          <p:nvPr/>
        </p:nvSpPr>
        <p:spPr>
          <a:xfrm>
            <a:off x="2641600" y="5065711"/>
            <a:ext cx="1879600" cy="1104900"/>
          </a:xfrm>
          <a:custGeom>
            <a:rect l="l" t="t" r="r" b="b"/>
            <a:pathLst>
              <a:path w="1879600" h="1104900">
                <a:moveTo>
                  <a:pt x="469902" y="1104900"/>
                </a:moveTo>
                <a:lnTo>
                  <a:pt x="469902" y="828675"/>
                </a:lnTo>
                <a:lnTo>
                  <a:pt x="1879600" y="828675"/>
                </a:lnTo>
                <a:lnTo>
                  <a:pt x="1879600" y="276225"/>
                </a:lnTo>
                <a:lnTo>
                  <a:pt x="469902" y="276225"/>
                </a:lnTo>
                <a:lnTo>
                  <a:pt x="469902" y="0"/>
                </a:lnTo>
                <a:lnTo>
                  <a:pt x="0" y="552450"/>
                </a:lnTo>
                <a:lnTo>
                  <a:pt x="469902" y="1104900"/>
                </a:lnTo>
                <a:close/>
              </a:path>
            </a:pathLst>
          </a:custGeom>
          <a:solidFill>
            <a:srgbClr val="DDDDDD"/>
          </a:solidFill>
        </p:spPr>
        <p:txBody>
          <a:bodyPr wrap="square" lIns="0" tIns="0" rIns="0" bIns="0" rtlCol="0"/>
          <a:lstStyle/>
          <a:p/>
        </p:txBody>
      </p:sp>
      <p:sp>
        <p:nvSpPr>
          <p:cNvPr id="30" name="object 30"/>
          <p:cNvSpPr txBox="1"/>
          <p:nvPr/>
        </p:nvSpPr>
        <p:spPr>
          <a:xfrm>
            <a:off x="2990850" y="5038684"/>
            <a:ext cx="1139825" cy="1144270"/>
          </a:xfrm>
          <a:prstGeom prst="rect">
            <a:avLst/>
          </a:prstGeom>
        </p:spPr>
        <p:txBody>
          <a:bodyPr vert="horz" wrap="square" lIns="0" tIns="36830" rIns="0" bIns="0" rtlCol="0">
            <a:spAutoFit/>
          </a:bodyPr>
          <a:lstStyle/>
          <a:p>
            <a:pPr marL="202565" marR="5080" indent="-189865">
              <a:lnSpc>
                <a:spcPts val="1010"/>
              </a:lnSpc>
              <a:spcBef>
                <a:spcPts val="290"/>
              </a:spcBef>
              <a:buSzPct val="105000"/>
              <a:buFont typeface="Arial"/>
              <a:buChar char="•"/>
              <a:tabLst>
                <a:tab pos="202565"/>
                <a:tab pos="203200"/>
              </a:tabLst>
            </a:pPr>
            <a:r>
              <a:rPr sz="1000">
                <a:latin typeface="宋体"/>
                <a:cs typeface="宋体"/>
              </a:rPr>
              <a:t>消费者</a:t>
            </a:r>
            <a:r>
              <a:rPr sz="1000" spc="-10">
                <a:latin typeface="Arial"/>
                <a:cs typeface="Arial"/>
              </a:rPr>
              <a:t>/</a:t>
            </a:r>
            <a:r>
              <a:rPr sz="1000" spc="-15">
                <a:latin typeface="宋体"/>
                <a:cs typeface="宋体"/>
              </a:rPr>
              <a:t>市场调查</a:t>
            </a:r>
            <a:r>
              <a:rPr sz="1000" spc="-20">
                <a:latin typeface="宋体"/>
                <a:cs typeface="宋体"/>
              </a:rPr>
              <a:t>与分析</a:t>
            </a:r>
            <a:endParaRPr sz="1000">
              <a:latin typeface="宋体"/>
              <a:cs typeface="宋体"/>
            </a:endParaRPr>
          </a:p>
          <a:p>
            <a:pPr marL="202565" indent="-189865">
              <a:lnSpc>
                <a:spcPct val="100000"/>
              </a:lnSpc>
              <a:spcBef>
                <a:spcPts val="355"/>
              </a:spcBef>
              <a:buSzPct val="105000"/>
              <a:buFont typeface="Arial"/>
              <a:buChar char="•"/>
              <a:tabLst>
                <a:tab pos="202565"/>
                <a:tab pos="203200"/>
              </a:tabLst>
            </a:pPr>
            <a:r>
              <a:rPr sz="1000" spc="-10">
                <a:latin typeface="宋体"/>
                <a:cs typeface="宋体"/>
              </a:rPr>
              <a:t>产品型号规划</a:t>
            </a:r>
            <a:endParaRPr sz="1000">
              <a:latin typeface="宋体"/>
              <a:cs typeface="宋体"/>
            </a:endParaRPr>
          </a:p>
          <a:p>
            <a:pPr marL="202565" marR="40640" indent="-189865">
              <a:lnSpc>
                <a:spcPct val="80000"/>
              </a:lnSpc>
              <a:spcBef>
                <a:spcPts val="600"/>
              </a:spcBef>
              <a:buSzPct val="105000"/>
              <a:buFont typeface="Arial"/>
              <a:buChar char="•"/>
              <a:tabLst>
                <a:tab pos="202565"/>
                <a:tab pos="203200"/>
              </a:tabLst>
            </a:pPr>
            <a:r>
              <a:rPr sz="1000" spc="-10">
                <a:latin typeface="宋体"/>
                <a:cs typeface="宋体"/>
              </a:rPr>
              <a:t>新产品上市执行</a:t>
            </a:r>
            <a:r>
              <a:rPr sz="1000" spc="-25">
                <a:latin typeface="宋体"/>
                <a:cs typeface="宋体"/>
              </a:rPr>
              <a:t>情况</a:t>
            </a:r>
            <a:endParaRPr sz="1000">
              <a:latin typeface="宋体"/>
              <a:cs typeface="宋体"/>
            </a:endParaRPr>
          </a:p>
          <a:p>
            <a:pPr marL="202565" marR="5080" indent="-189865">
              <a:lnSpc>
                <a:spcPts val="1010"/>
              </a:lnSpc>
              <a:spcBef>
                <a:spcPts val="505"/>
              </a:spcBef>
              <a:buSzPct val="105000"/>
              <a:buFont typeface="Arial"/>
              <a:buChar char="•"/>
              <a:tabLst>
                <a:tab pos="202565"/>
                <a:tab pos="203200"/>
              </a:tabLst>
            </a:pPr>
            <a:r>
              <a:rPr sz="1000">
                <a:latin typeface="宋体"/>
                <a:cs typeface="宋体"/>
              </a:rPr>
              <a:t>市场推广</a:t>
            </a:r>
            <a:r>
              <a:rPr sz="1000" spc="-10">
                <a:latin typeface="Arial"/>
                <a:cs typeface="Arial"/>
              </a:rPr>
              <a:t>/</a:t>
            </a:r>
            <a:r>
              <a:rPr sz="1000" spc="-20">
                <a:latin typeface="宋体"/>
                <a:cs typeface="宋体"/>
              </a:rPr>
              <a:t>促销效果评估</a:t>
            </a:r>
            <a:endParaRPr sz="1000">
              <a:latin typeface="宋体"/>
              <a:cs typeface="宋体"/>
            </a:endParaRPr>
          </a:p>
        </p:txBody>
      </p:sp>
      <p:sp>
        <p:nvSpPr>
          <p:cNvPr id="31" name="object 31"/>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22</a:t>
            </a:fld>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7848600" cy="452120"/>
          </a:xfrm>
          <a:prstGeom prst="rect">
            <a:avLst/>
          </a:prstGeom>
        </p:spPr>
        <p:txBody>
          <a:bodyPr vert="horz" wrap="square" lIns="0" tIns="12700" rIns="0" bIns="0" rtlCol="0">
            <a:spAutoFit/>
          </a:bodyPr>
          <a:lstStyle/>
          <a:p>
            <a:pPr marL="12700">
              <a:lnSpc>
                <a:spcPct val="100000"/>
              </a:lnSpc>
              <a:spcBef>
                <a:spcPts val="100"/>
              </a:spcBef>
            </a:pPr>
            <a:r>
              <a:rPr spc="-75"/>
              <a:t>海尔制定销售目标和销售计划的主要方式是</a:t>
            </a:r>
            <a:r>
              <a:rPr spc="-700">
                <a:latin typeface="Arial"/>
                <a:cs typeface="Arial"/>
              </a:rPr>
              <a:t>““</a:t>
            </a:r>
            <a:r>
              <a:rPr spc="-20"/>
              <a:t>自下而</a:t>
            </a:r>
          </a:p>
        </p:txBody>
      </p:sp>
      <p:sp>
        <p:nvSpPr>
          <p:cNvPr id="3" name="object 3"/>
          <p:cNvSpPr txBox="1"/>
          <p:nvPr/>
        </p:nvSpPr>
        <p:spPr>
          <a:xfrm>
            <a:off x="623887" y="1204157"/>
            <a:ext cx="5557520" cy="452120"/>
          </a:xfrm>
          <a:prstGeom prst="rect">
            <a:avLst/>
          </a:prstGeom>
        </p:spPr>
        <p:txBody>
          <a:bodyPr vert="horz" wrap="square" lIns="0" tIns="12700" rIns="0" bIns="0" rtlCol="0">
            <a:spAutoFit/>
          </a:bodyPr>
          <a:lstStyle/>
          <a:p>
            <a:pPr marL="12700">
              <a:lnSpc>
                <a:spcPct val="100000"/>
              </a:lnSpc>
              <a:spcBef>
                <a:spcPts val="100"/>
              </a:spcBef>
            </a:pPr>
            <a:r>
              <a:rPr sz="2800" b="1" spc="-1400">
                <a:latin typeface="Microsoft JhengHei"/>
                <a:cs typeface="Microsoft JhengHei"/>
              </a:rPr>
              <a:t>上</a:t>
            </a:r>
            <a:r>
              <a:rPr sz="2800" b="1" spc="-215">
                <a:latin typeface="Arial"/>
                <a:cs typeface="Arial"/>
              </a:rPr>
              <a:t>”,”</a:t>
            </a:r>
            <a:r>
              <a:rPr sz="2800" b="1" spc="-5">
                <a:latin typeface="Microsoft JhengHei"/>
                <a:cs typeface="Microsoft JhengHei"/>
              </a:rPr>
              <a:t>强调销售目标的唯一性和挑战性</a:t>
            </a:r>
            <a:endParaRPr sz="2800">
              <a:latin typeface="Microsoft JhengHei"/>
              <a:cs typeface="Microsoft JhengHei"/>
            </a:endParaRPr>
          </a:p>
        </p:txBody>
      </p:sp>
      <p:grpSp>
        <p:nvGrpSpPr>
          <p:cNvPr id="4" name="object 4"/>
          <p:cNvGrpSpPr/>
          <p:nvPr/>
        </p:nvGrpSpPr>
        <p:grpSpPr>
          <a:xfrm>
            <a:off x="631824" y="2498725"/>
            <a:ext cx="4654550" cy="4083050"/>
            <a:chOff x="631824" y="2498725"/>
            <a:chExt cx="4654550" cy="4083050"/>
          </a:xfrm>
        </p:grpSpPr>
        <p:sp>
          <p:nvSpPr>
            <p:cNvPr id="5" name="object 5"/>
            <p:cNvSpPr/>
            <p:nvPr/>
          </p:nvSpPr>
          <p:spPr>
            <a:xfrm>
              <a:off x="634999" y="2501900"/>
              <a:ext cx="4648200" cy="4076700"/>
            </a:xfrm>
            <a:custGeom>
              <a:rect l="l" t="t" r="r" b="b"/>
              <a:pathLst>
                <a:path w="4648200" h="4076700">
                  <a:moveTo>
                    <a:pt x="0" y="0"/>
                  </a:moveTo>
                  <a:lnTo>
                    <a:pt x="4648200" y="0"/>
                  </a:lnTo>
                  <a:lnTo>
                    <a:pt x="4648200" y="4076700"/>
                  </a:lnTo>
                  <a:lnTo>
                    <a:pt x="0" y="4076700"/>
                  </a:lnTo>
                  <a:lnTo>
                    <a:pt x="0" y="0"/>
                  </a:lnTo>
                  <a:close/>
                </a:path>
              </a:pathLst>
            </a:custGeom>
            <a:ln w="6350">
              <a:solidFill>
                <a:srgbClr val="000000"/>
              </a:solidFill>
            </a:ln>
          </p:spPr>
          <p:txBody>
            <a:bodyPr wrap="square" lIns="0" tIns="0" rIns="0" bIns="0" rtlCol="0"/>
            <a:lstStyle/>
            <a:p/>
          </p:txBody>
        </p:sp>
        <p:sp>
          <p:nvSpPr>
            <p:cNvPr id="6" name="object 6"/>
            <p:cNvSpPr/>
            <p:nvPr/>
          </p:nvSpPr>
          <p:spPr>
            <a:xfrm>
              <a:off x="1085011" y="5565978"/>
              <a:ext cx="3619500" cy="795655"/>
            </a:xfrm>
            <a:custGeom>
              <a:rect l="l" t="t" r="r" b="b"/>
              <a:pathLst>
                <a:path w="3619500" h="795654">
                  <a:moveTo>
                    <a:pt x="3618992" y="0"/>
                  </a:moveTo>
                  <a:lnTo>
                    <a:pt x="3321126" y="0"/>
                  </a:lnTo>
                  <a:lnTo>
                    <a:pt x="3321126" y="365899"/>
                  </a:lnTo>
                  <a:lnTo>
                    <a:pt x="347675" y="365899"/>
                  </a:lnTo>
                  <a:lnTo>
                    <a:pt x="347675" y="239407"/>
                  </a:lnTo>
                  <a:lnTo>
                    <a:pt x="0" y="517232"/>
                  </a:lnTo>
                  <a:lnTo>
                    <a:pt x="347675" y="795058"/>
                  </a:lnTo>
                  <a:lnTo>
                    <a:pt x="347675" y="686168"/>
                  </a:lnTo>
                  <a:lnTo>
                    <a:pt x="3321126" y="686168"/>
                  </a:lnTo>
                  <a:lnTo>
                    <a:pt x="3321126" y="688568"/>
                  </a:lnTo>
                  <a:lnTo>
                    <a:pt x="3618992" y="688568"/>
                  </a:lnTo>
                  <a:lnTo>
                    <a:pt x="3618992" y="0"/>
                  </a:lnTo>
                  <a:close/>
                </a:path>
              </a:pathLst>
            </a:custGeom>
            <a:solidFill>
              <a:srgbClr val="DDDDDD"/>
            </a:solidFill>
          </p:spPr>
          <p:txBody>
            <a:bodyPr wrap="square" lIns="0" tIns="0" rIns="0" bIns="0" rtlCol="0"/>
            <a:lstStyle/>
            <a:p/>
          </p:txBody>
        </p:sp>
        <p:sp>
          <p:nvSpPr>
            <p:cNvPr id="7" name="object 7"/>
            <p:cNvSpPr/>
            <p:nvPr/>
          </p:nvSpPr>
          <p:spPr>
            <a:xfrm flipH="1">
              <a:off x="2185605" y="3228869"/>
              <a:ext cx="0" cy="3208020"/>
            </a:xfrm>
            <a:custGeom>
              <a:rect l="l" t="t" r="r" b="b"/>
              <a:pathLst>
                <a:path h="3208020">
                  <a:moveTo>
                    <a:pt x="0" y="0"/>
                  </a:moveTo>
                  <a:lnTo>
                    <a:pt x="0" y="3207418"/>
                  </a:lnTo>
                </a:path>
              </a:pathLst>
            </a:custGeom>
            <a:ln w="6350">
              <a:solidFill>
                <a:srgbClr val="000000"/>
              </a:solidFill>
              <a:prstDash val="lgDash"/>
            </a:ln>
          </p:spPr>
          <p:txBody>
            <a:bodyPr wrap="square" lIns="0" tIns="0" rIns="0" bIns="0" rtlCol="0"/>
            <a:lstStyle/>
            <a:p/>
          </p:txBody>
        </p:sp>
      </p:grpSp>
      <p:sp>
        <p:nvSpPr>
          <p:cNvPr id="8" name="object 8"/>
          <p:cNvSpPr txBox="1"/>
          <p:nvPr/>
        </p:nvSpPr>
        <p:spPr>
          <a:xfrm>
            <a:off x="909997" y="3390601"/>
            <a:ext cx="952500" cy="410209"/>
          </a:xfrm>
          <a:prstGeom prst="rect">
            <a:avLst/>
          </a:prstGeom>
          <a:ln w="6350">
            <a:solidFill>
              <a:srgbClr val="000000"/>
            </a:solidFill>
          </a:ln>
        </p:spPr>
        <p:txBody>
          <a:bodyPr vert="horz" wrap="square" lIns="0" tIns="67310" rIns="0" bIns="0" rtlCol="0">
            <a:spAutoFit/>
          </a:bodyPr>
          <a:lstStyle/>
          <a:p>
            <a:pPr marL="233045" marR="24765" indent="-201930">
              <a:lnSpc>
                <a:spcPts val="1140"/>
              </a:lnSpc>
              <a:spcBef>
                <a:spcPts val="530"/>
              </a:spcBef>
            </a:pPr>
            <a:r>
              <a:rPr sz="1000" spc="-10">
                <a:latin typeface="宋体"/>
                <a:cs typeface="宋体"/>
              </a:rPr>
              <a:t>区域市场销售目</a:t>
            </a:r>
            <a:r>
              <a:rPr sz="1000">
                <a:latin typeface="宋体"/>
                <a:cs typeface="宋体"/>
              </a:rPr>
              <a:t>标</a:t>
            </a:r>
            <a:r>
              <a:rPr sz="1000" spc="-10">
                <a:latin typeface="Arial"/>
                <a:cs typeface="Arial"/>
              </a:rPr>
              <a:t>/</a:t>
            </a:r>
            <a:r>
              <a:rPr sz="1000">
                <a:latin typeface="宋体"/>
                <a:cs typeface="宋体"/>
              </a:rPr>
              <a:t>计划</a:t>
            </a:r>
            <a:r>
              <a:rPr sz="1000" spc="-50">
                <a:latin typeface="Arial"/>
                <a:cs typeface="Arial"/>
              </a:rPr>
              <a:t>1</a:t>
            </a:r>
            <a:endParaRPr sz="1000">
              <a:latin typeface="Arial"/>
              <a:cs typeface="Arial"/>
            </a:endParaRPr>
          </a:p>
        </p:txBody>
      </p:sp>
      <p:sp>
        <p:nvSpPr>
          <p:cNvPr id="9" name="object 9"/>
          <p:cNvSpPr txBox="1"/>
          <p:nvPr/>
        </p:nvSpPr>
        <p:spPr>
          <a:xfrm>
            <a:off x="909997" y="3997497"/>
            <a:ext cx="952500" cy="410209"/>
          </a:xfrm>
          <a:prstGeom prst="rect">
            <a:avLst/>
          </a:prstGeom>
          <a:ln w="6350">
            <a:solidFill>
              <a:srgbClr val="000000"/>
            </a:solidFill>
          </a:ln>
        </p:spPr>
        <p:txBody>
          <a:bodyPr vert="horz" wrap="square" lIns="0" tIns="67310" rIns="0" bIns="0" rtlCol="0">
            <a:spAutoFit/>
          </a:bodyPr>
          <a:lstStyle/>
          <a:p>
            <a:pPr marL="233045" marR="24765" indent="-201930">
              <a:lnSpc>
                <a:spcPts val="1140"/>
              </a:lnSpc>
              <a:spcBef>
                <a:spcPts val="530"/>
              </a:spcBef>
            </a:pPr>
            <a:r>
              <a:rPr sz="1000" spc="-10">
                <a:latin typeface="宋体"/>
                <a:cs typeface="宋体"/>
              </a:rPr>
              <a:t>区域市场销售目</a:t>
            </a:r>
            <a:r>
              <a:rPr sz="1000">
                <a:latin typeface="宋体"/>
                <a:cs typeface="宋体"/>
              </a:rPr>
              <a:t>标</a:t>
            </a:r>
            <a:r>
              <a:rPr sz="1000" spc="-10">
                <a:latin typeface="Arial"/>
                <a:cs typeface="Arial"/>
              </a:rPr>
              <a:t>/</a:t>
            </a:r>
            <a:r>
              <a:rPr sz="1000">
                <a:latin typeface="宋体"/>
                <a:cs typeface="宋体"/>
              </a:rPr>
              <a:t>计划</a:t>
            </a:r>
            <a:r>
              <a:rPr sz="1000" spc="-50">
                <a:latin typeface="Arial"/>
                <a:cs typeface="Arial"/>
              </a:rPr>
              <a:t>2</a:t>
            </a:r>
            <a:endParaRPr sz="1000">
              <a:latin typeface="Arial"/>
              <a:cs typeface="Arial"/>
            </a:endParaRPr>
          </a:p>
        </p:txBody>
      </p:sp>
      <p:sp>
        <p:nvSpPr>
          <p:cNvPr id="10" name="object 10"/>
          <p:cNvSpPr txBox="1"/>
          <p:nvPr/>
        </p:nvSpPr>
        <p:spPr>
          <a:xfrm>
            <a:off x="909997" y="4604392"/>
            <a:ext cx="952500" cy="410209"/>
          </a:xfrm>
          <a:prstGeom prst="rect">
            <a:avLst/>
          </a:prstGeom>
          <a:ln w="6350">
            <a:solidFill>
              <a:srgbClr val="000000"/>
            </a:solidFill>
          </a:ln>
        </p:spPr>
        <p:txBody>
          <a:bodyPr vert="horz" wrap="square" lIns="0" tIns="67310" rIns="0" bIns="0" rtlCol="0">
            <a:spAutoFit/>
          </a:bodyPr>
          <a:lstStyle/>
          <a:p>
            <a:pPr marL="233045" marR="24765" indent="-201930">
              <a:lnSpc>
                <a:spcPts val="1140"/>
              </a:lnSpc>
              <a:spcBef>
                <a:spcPts val="530"/>
              </a:spcBef>
            </a:pPr>
            <a:r>
              <a:rPr sz="1000" spc="-10">
                <a:latin typeface="宋体"/>
                <a:cs typeface="宋体"/>
              </a:rPr>
              <a:t>区域市场销售目</a:t>
            </a:r>
            <a:r>
              <a:rPr sz="1000">
                <a:latin typeface="宋体"/>
                <a:cs typeface="宋体"/>
              </a:rPr>
              <a:t>标</a:t>
            </a:r>
            <a:r>
              <a:rPr sz="1000" spc="-10">
                <a:latin typeface="Arial"/>
                <a:cs typeface="Arial"/>
              </a:rPr>
              <a:t>/</a:t>
            </a:r>
            <a:r>
              <a:rPr sz="1000">
                <a:latin typeface="宋体"/>
                <a:cs typeface="宋体"/>
              </a:rPr>
              <a:t>计划</a:t>
            </a:r>
            <a:r>
              <a:rPr sz="1000" spc="-50">
                <a:latin typeface="Arial"/>
                <a:cs typeface="Arial"/>
              </a:rPr>
              <a:t>3</a:t>
            </a:r>
            <a:endParaRPr sz="1000">
              <a:latin typeface="Arial"/>
              <a:cs typeface="Arial"/>
            </a:endParaRPr>
          </a:p>
        </p:txBody>
      </p:sp>
      <p:sp>
        <p:nvSpPr>
          <p:cNvPr id="11" name="object 11"/>
          <p:cNvSpPr txBox="1"/>
          <p:nvPr/>
        </p:nvSpPr>
        <p:spPr>
          <a:xfrm>
            <a:off x="909997" y="5212889"/>
            <a:ext cx="952500" cy="410209"/>
          </a:xfrm>
          <a:prstGeom prst="rect">
            <a:avLst/>
          </a:prstGeom>
          <a:ln w="6350">
            <a:solidFill>
              <a:srgbClr val="000000"/>
            </a:solidFill>
          </a:ln>
        </p:spPr>
        <p:txBody>
          <a:bodyPr vert="horz" wrap="square" lIns="0" tIns="67310" rIns="0" bIns="0" rtlCol="0">
            <a:spAutoFit/>
          </a:bodyPr>
          <a:lstStyle/>
          <a:p>
            <a:pPr marL="233045" marR="24765" indent="-201930">
              <a:lnSpc>
                <a:spcPts val="1140"/>
              </a:lnSpc>
              <a:spcBef>
                <a:spcPts val="530"/>
              </a:spcBef>
            </a:pPr>
            <a:r>
              <a:rPr sz="1000" spc="-10">
                <a:latin typeface="宋体"/>
                <a:cs typeface="宋体"/>
              </a:rPr>
              <a:t>区域市场销售目</a:t>
            </a:r>
            <a:r>
              <a:rPr sz="1000">
                <a:latin typeface="宋体"/>
                <a:cs typeface="宋体"/>
              </a:rPr>
              <a:t>标</a:t>
            </a:r>
            <a:r>
              <a:rPr sz="1000" spc="-10">
                <a:latin typeface="Arial"/>
                <a:cs typeface="Arial"/>
              </a:rPr>
              <a:t>/</a:t>
            </a:r>
            <a:r>
              <a:rPr sz="1000">
                <a:latin typeface="宋体"/>
                <a:cs typeface="宋体"/>
              </a:rPr>
              <a:t>计划</a:t>
            </a:r>
            <a:r>
              <a:rPr sz="1000" spc="-50">
                <a:latin typeface="Arial"/>
                <a:cs typeface="Arial"/>
              </a:rPr>
              <a:t>4</a:t>
            </a:r>
            <a:endParaRPr sz="1000">
              <a:latin typeface="Arial"/>
              <a:cs typeface="Arial"/>
            </a:endParaRPr>
          </a:p>
        </p:txBody>
      </p:sp>
      <p:sp>
        <p:nvSpPr>
          <p:cNvPr id="12" name="object 12"/>
          <p:cNvSpPr txBox="1"/>
          <p:nvPr/>
        </p:nvSpPr>
        <p:spPr>
          <a:xfrm>
            <a:off x="724882" y="2657202"/>
            <a:ext cx="1353185" cy="382905"/>
          </a:xfrm>
          <a:prstGeom prst="rect">
            <a:avLst/>
          </a:prstGeom>
          <a:solidFill>
            <a:srgbClr val="AAAAAA"/>
          </a:solidFill>
        </p:spPr>
        <p:txBody>
          <a:bodyPr vert="horz" wrap="square" lIns="0" tIns="1905" rIns="0" bIns="0" rtlCol="0">
            <a:spAutoFit/>
          </a:bodyPr>
          <a:lstStyle/>
          <a:p>
            <a:pPr>
              <a:lnSpc>
                <a:spcPct val="100000"/>
              </a:lnSpc>
              <a:spcBef>
                <a:spcPts val="15"/>
              </a:spcBef>
            </a:pPr>
            <a:endParaRPr sz="800">
              <a:latin typeface="Times New Roman"/>
              <a:cs typeface="Times New Roman"/>
            </a:endParaRPr>
          </a:p>
          <a:p>
            <a:pPr marL="295275">
              <a:lnSpc>
                <a:spcPct val="100000"/>
              </a:lnSpc>
            </a:pPr>
            <a:r>
              <a:rPr sz="1000" spc="-10">
                <a:latin typeface="宋体"/>
                <a:cs typeface="宋体"/>
              </a:rPr>
              <a:t>区域市场经理</a:t>
            </a:r>
            <a:endParaRPr sz="1000">
              <a:latin typeface="宋体"/>
              <a:cs typeface="宋体"/>
            </a:endParaRPr>
          </a:p>
        </p:txBody>
      </p:sp>
      <p:sp>
        <p:nvSpPr>
          <p:cNvPr id="13" name="object 13"/>
          <p:cNvSpPr txBox="1"/>
          <p:nvPr/>
        </p:nvSpPr>
        <p:spPr>
          <a:xfrm>
            <a:off x="2278163" y="2657202"/>
            <a:ext cx="1353185" cy="382905"/>
          </a:xfrm>
          <a:prstGeom prst="rect">
            <a:avLst/>
          </a:prstGeom>
          <a:solidFill>
            <a:srgbClr val="AAAAAA"/>
          </a:solidFill>
        </p:spPr>
        <p:txBody>
          <a:bodyPr vert="horz" wrap="square" lIns="0" tIns="1905" rIns="0" bIns="0" rtlCol="0">
            <a:spAutoFit/>
          </a:bodyPr>
          <a:lstStyle/>
          <a:p>
            <a:pPr>
              <a:lnSpc>
                <a:spcPct val="100000"/>
              </a:lnSpc>
              <a:spcBef>
                <a:spcPts val="15"/>
              </a:spcBef>
            </a:pPr>
            <a:endParaRPr sz="800">
              <a:latin typeface="Times New Roman"/>
              <a:cs typeface="Times New Roman"/>
            </a:endParaRPr>
          </a:p>
          <a:p>
            <a:pPr marL="422275">
              <a:lnSpc>
                <a:spcPct val="100000"/>
              </a:lnSpc>
            </a:pPr>
            <a:r>
              <a:rPr sz="1000" spc="-15">
                <a:latin typeface="宋体"/>
                <a:cs typeface="宋体"/>
              </a:rPr>
              <a:t>工贸公司</a:t>
            </a:r>
            <a:endParaRPr sz="1000">
              <a:latin typeface="宋体"/>
              <a:cs typeface="宋体"/>
            </a:endParaRPr>
          </a:p>
        </p:txBody>
      </p:sp>
      <p:sp>
        <p:nvSpPr>
          <p:cNvPr id="14" name="object 14"/>
          <p:cNvSpPr txBox="1"/>
          <p:nvPr/>
        </p:nvSpPr>
        <p:spPr>
          <a:xfrm>
            <a:off x="2508715" y="4288935"/>
            <a:ext cx="952500" cy="408940"/>
          </a:xfrm>
          <a:prstGeom prst="rect">
            <a:avLst/>
          </a:prstGeom>
          <a:ln w="6350">
            <a:solidFill>
              <a:srgbClr val="000000"/>
            </a:solidFill>
          </a:ln>
        </p:spPr>
        <p:txBody>
          <a:bodyPr vert="horz" wrap="square" lIns="0" tIns="48260" rIns="0" bIns="0" rtlCol="0">
            <a:spAutoFit/>
          </a:bodyPr>
          <a:lstStyle/>
          <a:p>
            <a:pPr marL="204470" marR="45085" indent="-151765">
              <a:lnSpc>
                <a:spcPct val="100000"/>
              </a:lnSpc>
              <a:spcBef>
                <a:spcPts val="380"/>
              </a:spcBef>
            </a:pPr>
            <a:r>
              <a:rPr sz="1000" spc="-10">
                <a:latin typeface="Arial"/>
                <a:cs typeface="Arial"/>
              </a:rPr>
              <a:t>A</a:t>
            </a:r>
            <a:r>
              <a:rPr sz="1000" spc="-10">
                <a:latin typeface="宋体"/>
                <a:cs typeface="宋体"/>
              </a:rPr>
              <a:t>工贸公司销售</a:t>
            </a:r>
            <a:r>
              <a:rPr sz="1000">
                <a:latin typeface="宋体"/>
                <a:cs typeface="宋体"/>
              </a:rPr>
              <a:t>目标</a:t>
            </a:r>
            <a:r>
              <a:rPr sz="1000" spc="-10">
                <a:latin typeface="Arial"/>
                <a:cs typeface="Arial"/>
              </a:rPr>
              <a:t>/</a:t>
            </a:r>
            <a:r>
              <a:rPr sz="1000" spc="-25">
                <a:latin typeface="宋体"/>
                <a:cs typeface="宋体"/>
              </a:rPr>
              <a:t>计划</a:t>
            </a:r>
            <a:endParaRPr sz="1000">
              <a:latin typeface="宋体"/>
              <a:cs typeface="宋体"/>
            </a:endParaRPr>
          </a:p>
        </p:txBody>
      </p:sp>
      <p:sp>
        <p:nvSpPr>
          <p:cNvPr id="15" name="object 15"/>
          <p:cNvSpPr txBox="1"/>
          <p:nvPr/>
        </p:nvSpPr>
        <p:spPr>
          <a:xfrm>
            <a:off x="1334486" y="3767811"/>
            <a:ext cx="131445" cy="269240"/>
          </a:xfrm>
          <a:prstGeom prst="rect">
            <a:avLst/>
          </a:prstGeom>
        </p:spPr>
        <p:txBody>
          <a:bodyPr vert="horz" wrap="square" lIns="0" tIns="12700" rIns="0" bIns="0" rtlCol="0">
            <a:spAutoFit/>
          </a:bodyPr>
          <a:lstStyle/>
          <a:p>
            <a:pPr>
              <a:lnSpc>
                <a:spcPct val="100000"/>
              </a:lnSpc>
              <a:spcBef>
                <a:spcPts val="100"/>
              </a:spcBef>
            </a:pPr>
            <a:r>
              <a:rPr sz="1600">
                <a:latin typeface="Arial"/>
                <a:cs typeface="Arial"/>
              </a:rPr>
              <a:t>+</a:t>
            </a:r>
            <a:endParaRPr sz="1600">
              <a:latin typeface="Arial"/>
              <a:cs typeface="Arial"/>
            </a:endParaRPr>
          </a:p>
        </p:txBody>
      </p:sp>
      <p:sp>
        <p:nvSpPr>
          <p:cNvPr id="16" name="object 16"/>
          <p:cNvSpPr txBox="1"/>
          <p:nvPr/>
        </p:nvSpPr>
        <p:spPr>
          <a:xfrm>
            <a:off x="1320182" y="4976798"/>
            <a:ext cx="131445" cy="269240"/>
          </a:xfrm>
          <a:prstGeom prst="rect">
            <a:avLst/>
          </a:prstGeom>
        </p:spPr>
        <p:txBody>
          <a:bodyPr vert="horz" wrap="square" lIns="0" tIns="12700" rIns="0" bIns="0" rtlCol="0">
            <a:spAutoFit/>
          </a:bodyPr>
          <a:lstStyle/>
          <a:p>
            <a:pPr>
              <a:lnSpc>
                <a:spcPct val="100000"/>
              </a:lnSpc>
              <a:spcBef>
                <a:spcPts val="100"/>
              </a:spcBef>
            </a:pPr>
            <a:r>
              <a:rPr sz="1600">
                <a:latin typeface="Arial"/>
                <a:cs typeface="Arial"/>
              </a:rPr>
              <a:t>+</a:t>
            </a:r>
            <a:endParaRPr sz="1600">
              <a:latin typeface="Arial"/>
              <a:cs typeface="Arial"/>
            </a:endParaRPr>
          </a:p>
        </p:txBody>
      </p:sp>
      <p:sp>
        <p:nvSpPr>
          <p:cNvPr id="17" name="object 17"/>
          <p:cNvSpPr txBox="1"/>
          <p:nvPr/>
        </p:nvSpPr>
        <p:spPr>
          <a:xfrm>
            <a:off x="1320182" y="4365099"/>
            <a:ext cx="131445" cy="269240"/>
          </a:xfrm>
          <a:prstGeom prst="rect">
            <a:avLst/>
          </a:prstGeom>
        </p:spPr>
        <p:txBody>
          <a:bodyPr vert="horz" wrap="square" lIns="0" tIns="12700" rIns="0" bIns="0" rtlCol="0">
            <a:spAutoFit/>
          </a:bodyPr>
          <a:lstStyle/>
          <a:p>
            <a:pPr>
              <a:lnSpc>
                <a:spcPct val="100000"/>
              </a:lnSpc>
              <a:spcBef>
                <a:spcPts val="100"/>
              </a:spcBef>
            </a:pPr>
            <a:r>
              <a:rPr sz="1600">
                <a:latin typeface="Arial"/>
                <a:cs typeface="Arial"/>
              </a:rPr>
              <a:t>+</a:t>
            </a:r>
            <a:endParaRPr sz="1600">
              <a:latin typeface="Arial"/>
              <a:cs typeface="Arial"/>
            </a:endParaRPr>
          </a:p>
        </p:txBody>
      </p:sp>
      <p:grpSp>
        <p:nvGrpSpPr>
          <p:cNvPr id="18" name="object 18"/>
          <p:cNvGrpSpPr/>
          <p:nvPr/>
        </p:nvGrpSpPr>
        <p:grpSpPr>
          <a:xfrm>
            <a:off x="1955054" y="3214458"/>
            <a:ext cx="2044700" cy="3208020"/>
            <a:chOff x="1955054" y="3214458"/>
            <a:chExt cx="2044700" cy="3208020"/>
          </a:xfrm>
        </p:grpSpPr>
        <p:sp>
          <p:nvSpPr>
            <p:cNvPr id="19" name="object 19"/>
            <p:cNvSpPr/>
            <p:nvPr/>
          </p:nvSpPr>
          <p:spPr>
            <a:xfrm>
              <a:off x="1955054" y="4165634"/>
              <a:ext cx="476250" cy="680720"/>
            </a:xfrm>
            <a:custGeom>
              <a:rect l="l" t="t" r="r" b="b"/>
              <a:pathLst>
                <a:path w="476250" h="680720">
                  <a:moveTo>
                    <a:pt x="357187" y="680555"/>
                  </a:moveTo>
                  <a:lnTo>
                    <a:pt x="357187" y="510416"/>
                  </a:lnTo>
                  <a:lnTo>
                    <a:pt x="0" y="510416"/>
                  </a:lnTo>
                  <a:lnTo>
                    <a:pt x="0" y="170138"/>
                  </a:lnTo>
                  <a:lnTo>
                    <a:pt x="357187" y="170138"/>
                  </a:lnTo>
                  <a:lnTo>
                    <a:pt x="357187" y="0"/>
                  </a:lnTo>
                  <a:lnTo>
                    <a:pt x="476249" y="340278"/>
                  </a:lnTo>
                  <a:lnTo>
                    <a:pt x="357187" y="680555"/>
                  </a:lnTo>
                  <a:close/>
                </a:path>
              </a:pathLst>
            </a:custGeom>
            <a:solidFill>
              <a:srgbClr val="DDDDDD"/>
            </a:solidFill>
          </p:spPr>
          <p:txBody>
            <a:bodyPr wrap="square" lIns="0" tIns="0" rIns="0" bIns="0" rtlCol="0"/>
            <a:lstStyle/>
            <a:p/>
          </p:txBody>
        </p:sp>
        <p:sp>
          <p:nvSpPr>
            <p:cNvPr id="20" name="object 20"/>
            <p:cNvSpPr/>
            <p:nvPr/>
          </p:nvSpPr>
          <p:spPr>
            <a:xfrm flipH="1">
              <a:off x="3737204" y="3214458"/>
              <a:ext cx="0" cy="3208020"/>
            </a:xfrm>
            <a:custGeom>
              <a:rect l="l" t="t" r="r" b="b"/>
              <a:pathLst>
                <a:path h="3208020">
                  <a:moveTo>
                    <a:pt x="0" y="0"/>
                  </a:moveTo>
                  <a:lnTo>
                    <a:pt x="0" y="3207418"/>
                  </a:lnTo>
                </a:path>
              </a:pathLst>
            </a:custGeom>
            <a:ln w="6350">
              <a:solidFill>
                <a:srgbClr val="000000"/>
              </a:solidFill>
              <a:prstDash val="lgDash"/>
            </a:ln>
          </p:spPr>
          <p:txBody>
            <a:bodyPr wrap="square" lIns="0" tIns="0" rIns="0" bIns="0" rtlCol="0"/>
            <a:lstStyle/>
            <a:p/>
          </p:txBody>
        </p:sp>
        <p:sp>
          <p:nvSpPr>
            <p:cNvPr id="21" name="object 21"/>
            <p:cNvSpPr/>
            <p:nvPr/>
          </p:nvSpPr>
          <p:spPr>
            <a:xfrm>
              <a:off x="3523481" y="4559556"/>
              <a:ext cx="476250" cy="680720"/>
            </a:xfrm>
            <a:custGeom>
              <a:rect l="l" t="t" r="r" b="b"/>
              <a:pathLst>
                <a:path w="476250" h="680720">
                  <a:moveTo>
                    <a:pt x="357187" y="680555"/>
                  </a:moveTo>
                  <a:lnTo>
                    <a:pt x="357187" y="510416"/>
                  </a:lnTo>
                  <a:lnTo>
                    <a:pt x="0" y="510416"/>
                  </a:lnTo>
                  <a:lnTo>
                    <a:pt x="0" y="170138"/>
                  </a:lnTo>
                  <a:lnTo>
                    <a:pt x="357187" y="170138"/>
                  </a:lnTo>
                  <a:lnTo>
                    <a:pt x="357187" y="0"/>
                  </a:lnTo>
                  <a:lnTo>
                    <a:pt x="476249" y="340277"/>
                  </a:lnTo>
                  <a:lnTo>
                    <a:pt x="357187" y="680555"/>
                  </a:lnTo>
                  <a:close/>
                </a:path>
              </a:pathLst>
            </a:custGeom>
            <a:solidFill>
              <a:srgbClr val="DDDDDD"/>
            </a:solidFill>
          </p:spPr>
          <p:txBody>
            <a:bodyPr wrap="square" lIns="0" tIns="0" rIns="0" bIns="0" rtlCol="0"/>
            <a:lstStyle/>
            <a:p/>
          </p:txBody>
        </p:sp>
      </p:grpSp>
      <p:sp>
        <p:nvSpPr>
          <p:cNvPr id="22" name="object 22"/>
          <p:cNvSpPr txBox="1"/>
          <p:nvPr/>
        </p:nvSpPr>
        <p:spPr>
          <a:xfrm>
            <a:off x="2933205" y="4826276"/>
            <a:ext cx="131445" cy="269240"/>
          </a:xfrm>
          <a:prstGeom prst="rect">
            <a:avLst/>
          </a:prstGeom>
        </p:spPr>
        <p:txBody>
          <a:bodyPr vert="horz" wrap="square" lIns="0" tIns="12700" rIns="0" bIns="0" rtlCol="0">
            <a:spAutoFit/>
          </a:bodyPr>
          <a:lstStyle/>
          <a:p>
            <a:pPr>
              <a:lnSpc>
                <a:spcPct val="100000"/>
              </a:lnSpc>
              <a:spcBef>
                <a:spcPts val="100"/>
              </a:spcBef>
            </a:pPr>
            <a:r>
              <a:rPr sz="1600">
                <a:latin typeface="Arial"/>
                <a:cs typeface="Arial"/>
              </a:rPr>
              <a:t>+</a:t>
            </a:r>
            <a:endParaRPr sz="1600">
              <a:latin typeface="Arial"/>
              <a:cs typeface="Arial"/>
            </a:endParaRPr>
          </a:p>
        </p:txBody>
      </p:sp>
      <p:sp>
        <p:nvSpPr>
          <p:cNvPr id="23" name="object 23"/>
          <p:cNvSpPr txBox="1"/>
          <p:nvPr/>
        </p:nvSpPr>
        <p:spPr>
          <a:xfrm>
            <a:off x="2508715" y="5252922"/>
            <a:ext cx="952500" cy="410209"/>
          </a:xfrm>
          <a:prstGeom prst="rect">
            <a:avLst/>
          </a:prstGeom>
          <a:ln w="6350">
            <a:solidFill>
              <a:srgbClr val="000000"/>
            </a:solidFill>
          </a:ln>
        </p:spPr>
        <p:txBody>
          <a:bodyPr vert="horz" wrap="square" lIns="0" tIns="48895" rIns="0" bIns="0" rtlCol="0">
            <a:spAutoFit/>
          </a:bodyPr>
          <a:lstStyle/>
          <a:p>
            <a:pPr marL="204470" marR="45085" indent="-151765">
              <a:lnSpc>
                <a:spcPct val="100000"/>
              </a:lnSpc>
              <a:spcBef>
                <a:spcPts val="385"/>
              </a:spcBef>
            </a:pPr>
            <a:r>
              <a:rPr sz="1000" spc="-10">
                <a:latin typeface="Arial"/>
                <a:cs typeface="Arial"/>
              </a:rPr>
              <a:t>B</a:t>
            </a:r>
            <a:r>
              <a:rPr sz="1000" spc="-10">
                <a:latin typeface="宋体"/>
                <a:cs typeface="宋体"/>
              </a:rPr>
              <a:t>工贸公司销售</a:t>
            </a:r>
            <a:r>
              <a:rPr sz="1000">
                <a:latin typeface="宋体"/>
                <a:cs typeface="宋体"/>
              </a:rPr>
              <a:t>目标</a:t>
            </a:r>
            <a:r>
              <a:rPr sz="1000" spc="-10">
                <a:latin typeface="Arial"/>
                <a:cs typeface="Arial"/>
              </a:rPr>
              <a:t>/</a:t>
            </a:r>
            <a:r>
              <a:rPr sz="1000" spc="-25">
                <a:latin typeface="宋体"/>
                <a:cs typeface="宋体"/>
              </a:rPr>
              <a:t>计划</a:t>
            </a:r>
            <a:endParaRPr sz="1000">
              <a:latin typeface="宋体"/>
              <a:cs typeface="宋体"/>
            </a:endParaRPr>
          </a:p>
        </p:txBody>
      </p:sp>
      <p:sp>
        <p:nvSpPr>
          <p:cNvPr id="24" name="object 24"/>
          <p:cNvSpPr txBox="1"/>
          <p:nvPr/>
        </p:nvSpPr>
        <p:spPr>
          <a:xfrm>
            <a:off x="1320182" y="5601308"/>
            <a:ext cx="1913889" cy="568960"/>
          </a:xfrm>
          <a:prstGeom prst="rect">
            <a:avLst/>
          </a:prstGeom>
        </p:spPr>
        <p:txBody>
          <a:bodyPr vert="horz" wrap="square" lIns="0" tIns="12700" rIns="0" bIns="0" rtlCol="0">
            <a:spAutoFit/>
          </a:bodyPr>
          <a:lstStyle/>
          <a:p>
            <a:pPr>
              <a:lnSpc>
                <a:spcPts val="1710"/>
              </a:lnSpc>
              <a:spcBef>
                <a:spcPts val="100"/>
              </a:spcBef>
            </a:pPr>
            <a:r>
              <a:rPr sz="1600">
                <a:latin typeface="Arial"/>
                <a:cs typeface="Arial"/>
              </a:rPr>
              <a:t>+</a:t>
            </a:r>
            <a:endParaRPr sz="1600">
              <a:latin typeface="Arial"/>
              <a:cs typeface="Arial"/>
            </a:endParaRPr>
          </a:p>
          <a:p>
            <a:pPr marL="1612900">
              <a:lnSpc>
                <a:spcPts val="1540"/>
              </a:lnSpc>
            </a:pPr>
            <a:r>
              <a:rPr sz="1600">
                <a:latin typeface="Arial"/>
                <a:cs typeface="Arial"/>
              </a:rPr>
              <a:t>+</a:t>
            </a:r>
            <a:endParaRPr sz="1600">
              <a:latin typeface="Arial"/>
              <a:cs typeface="Arial"/>
            </a:endParaRPr>
          </a:p>
          <a:p>
            <a:pPr marL="1011555">
              <a:lnSpc>
                <a:spcPts val="1025"/>
              </a:lnSpc>
            </a:pPr>
            <a:r>
              <a:rPr sz="1000" spc="-10">
                <a:latin typeface="宋体"/>
                <a:cs typeface="宋体"/>
              </a:rPr>
              <a:t>最终目标和计划</a:t>
            </a:r>
            <a:endParaRPr sz="1000">
              <a:latin typeface="宋体"/>
              <a:cs typeface="宋体"/>
            </a:endParaRPr>
          </a:p>
        </p:txBody>
      </p:sp>
      <p:sp>
        <p:nvSpPr>
          <p:cNvPr id="25" name="object 25"/>
          <p:cNvSpPr txBox="1"/>
          <p:nvPr/>
        </p:nvSpPr>
        <p:spPr>
          <a:xfrm>
            <a:off x="3814615" y="2657202"/>
            <a:ext cx="1353185" cy="382905"/>
          </a:xfrm>
          <a:prstGeom prst="rect">
            <a:avLst/>
          </a:prstGeom>
          <a:solidFill>
            <a:srgbClr val="AAAAAA"/>
          </a:solidFill>
        </p:spPr>
        <p:txBody>
          <a:bodyPr vert="horz" wrap="square" lIns="0" tIns="1905" rIns="0" bIns="0" rtlCol="0">
            <a:spAutoFit/>
          </a:bodyPr>
          <a:lstStyle/>
          <a:p>
            <a:pPr>
              <a:lnSpc>
                <a:spcPct val="100000"/>
              </a:lnSpc>
              <a:spcBef>
                <a:spcPts val="15"/>
              </a:spcBef>
            </a:pPr>
            <a:endParaRPr sz="800">
              <a:latin typeface="Times New Roman"/>
              <a:cs typeface="Times New Roman"/>
            </a:endParaRPr>
          </a:p>
          <a:p>
            <a:pPr marL="422275">
              <a:lnSpc>
                <a:spcPct val="100000"/>
              </a:lnSpc>
            </a:pPr>
            <a:r>
              <a:rPr sz="1000" spc="-15">
                <a:latin typeface="宋体"/>
                <a:cs typeface="宋体"/>
              </a:rPr>
              <a:t>商流本部</a:t>
            </a:r>
            <a:endParaRPr sz="1000">
              <a:latin typeface="宋体"/>
              <a:cs typeface="宋体"/>
            </a:endParaRPr>
          </a:p>
        </p:txBody>
      </p:sp>
      <p:sp>
        <p:nvSpPr>
          <p:cNvPr id="26" name="object 26"/>
          <p:cNvSpPr txBox="1"/>
          <p:nvPr/>
        </p:nvSpPr>
        <p:spPr>
          <a:xfrm>
            <a:off x="4045168" y="4710079"/>
            <a:ext cx="954405" cy="408940"/>
          </a:xfrm>
          <a:prstGeom prst="rect">
            <a:avLst/>
          </a:prstGeom>
          <a:ln w="6350">
            <a:solidFill>
              <a:srgbClr val="000000"/>
            </a:solidFill>
          </a:ln>
        </p:spPr>
        <p:txBody>
          <a:bodyPr vert="horz" wrap="square" lIns="0" tIns="66675" rIns="0" bIns="0" rtlCol="0">
            <a:spAutoFit/>
          </a:bodyPr>
          <a:lstStyle/>
          <a:p>
            <a:pPr marL="268605" marR="24765" indent="-236854">
              <a:lnSpc>
                <a:spcPts val="1140"/>
              </a:lnSpc>
              <a:spcBef>
                <a:spcPts val="525"/>
              </a:spcBef>
            </a:pPr>
            <a:r>
              <a:rPr sz="1000" spc="-10">
                <a:latin typeface="宋体"/>
                <a:cs typeface="宋体"/>
              </a:rPr>
              <a:t>商流本部销售目</a:t>
            </a:r>
            <a:r>
              <a:rPr sz="1000">
                <a:latin typeface="宋体"/>
                <a:cs typeface="宋体"/>
              </a:rPr>
              <a:t>标</a:t>
            </a:r>
            <a:r>
              <a:rPr sz="1000" spc="-10">
                <a:latin typeface="Arial"/>
                <a:cs typeface="Arial"/>
              </a:rPr>
              <a:t>/</a:t>
            </a:r>
            <a:r>
              <a:rPr sz="1000" spc="-25">
                <a:latin typeface="宋体"/>
                <a:cs typeface="宋体"/>
              </a:rPr>
              <a:t>计划</a:t>
            </a:r>
            <a:endParaRPr sz="1000">
              <a:latin typeface="宋体"/>
              <a:cs typeface="宋体"/>
            </a:endParaRPr>
          </a:p>
        </p:txBody>
      </p:sp>
      <p:sp>
        <p:nvSpPr>
          <p:cNvPr id="27" name="object 27"/>
          <p:cNvSpPr txBox="1"/>
          <p:nvPr/>
        </p:nvSpPr>
        <p:spPr>
          <a:xfrm>
            <a:off x="1248622" y="6228822"/>
            <a:ext cx="165100" cy="208279"/>
          </a:xfrm>
          <a:prstGeom prst="rect">
            <a:avLst/>
          </a:prstGeom>
        </p:spPr>
        <p:txBody>
          <a:bodyPr vert="horz" wrap="square" lIns="0" tIns="12700" rIns="0" bIns="0" rtlCol="0">
            <a:spAutoFit/>
          </a:bodyPr>
          <a:lstStyle/>
          <a:p>
            <a:pPr>
              <a:lnSpc>
                <a:spcPct val="100000"/>
              </a:lnSpc>
              <a:spcBef>
                <a:spcPts val="100"/>
              </a:spcBef>
            </a:pPr>
            <a:r>
              <a:rPr sz="1200" b="1">
                <a:latin typeface="Arial"/>
                <a:cs typeface="Arial"/>
              </a:rPr>
              <a:t>…</a:t>
            </a:r>
            <a:endParaRPr sz="1200">
              <a:latin typeface="Arial"/>
              <a:cs typeface="Arial"/>
            </a:endParaRPr>
          </a:p>
        </p:txBody>
      </p:sp>
      <p:sp>
        <p:nvSpPr>
          <p:cNvPr id="28" name="object 28"/>
          <p:cNvSpPr txBox="1"/>
          <p:nvPr/>
        </p:nvSpPr>
        <p:spPr>
          <a:xfrm>
            <a:off x="2893619" y="6241633"/>
            <a:ext cx="165100" cy="208279"/>
          </a:xfrm>
          <a:prstGeom prst="rect">
            <a:avLst/>
          </a:prstGeom>
        </p:spPr>
        <p:txBody>
          <a:bodyPr vert="horz" wrap="square" lIns="0" tIns="12700" rIns="0" bIns="0" rtlCol="0">
            <a:spAutoFit/>
          </a:bodyPr>
          <a:lstStyle/>
          <a:p>
            <a:pPr>
              <a:lnSpc>
                <a:spcPct val="100000"/>
              </a:lnSpc>
              <a:spcBef>
                <a:spcPts val="100"/>
              </a:spcBef>
            </a:pPr>
            <a:r>
              <a:rPr sz="1200" b="1">
                <a:latin typeface="Arial"/>
                <a:cs typeface="Arial"/>
              </a:rPr>
              <a:t>…</a:t>
            </a:r>
            <a:endParaRPr sz="1200">
              <a:latin typeface="Arial"/>
              <a:cs typeface="Arial"/>
            </a:endParaRPr>
          </a:p>
        </p:txBody>
      </p:sp>
      <p:sp>
        <p:nvSpPr>
          <p:cNvPr id="29" name="object 29"/>
          <p:cNvSpPr/>
          <p:nvPr/>
        </p:nvSpPr>
        <p:spPr>
          <a:xfrm>
            <a:off x="5530850" y="3003550"/>
            <a:ext cx="292100" cy="2959100"/>
          </a:xfrm>
          <a:custGeom>
            <a:rect l="l" t="t" r="r" b="b"/>
            <a:pathLst>
              <a:path w="292100" h="2959100">
                <a:moveTo>
                  <a:pt x="0" y="2959100"/>
                </a:moveTo>
                <a:lnTo>
                  <a:pt x="0" y="0"/>
                </a:lnTo>
                <a:lnTo>
                  <a:pt x="292100" y="1479550"/>
                </a:lnTo>
                <a:lnTo>
                  <a:pt x="0" y="2959100"/>
                </a:lnTo>
                <a:close/>
              </a:path>
            </a:pathLst>
          </a:custGeom>
          <a:solidFill>
            <a:srgbClr val="AAAAAA"/>
          </a:solidFill>
        </p:spPr>
        <p:txBody>
          <a:bodyPr wrap="square" lIns="0" tIns="0" rIns="0" bIns="0" rtlCol="0"/>
          <a:lstStyle/>
          <a:p/>
        </p:txBody>
      </p:sp>
      <p:sp>
        <p:nvSpPr>
          <p:cNvPr id="30" name="object 30"/>
          <p:cNvSpPr txBox="1"/>
          <p:nvPr/>
        </p:nvSpPr>
        <p:spPr>
          <a:xfrm>
            <a:off x="6065838" y="2505075"/>
            <a:ext cx="2654300" cy="417830"/>
          </a:xfrm>
          <a:prstGeom prst="rect">
            <a:avLst/>
          </a:prstGeom>
          <a:solidFill>
            <a:srgbClr val="C0C0C0"/>
          </a:solidFill>
        </p:spPr>
        <p:txBody>
          <a:bodyPr vert="horz" wrap="square" lIns="0" tIns="120014" rIns="0" bIns="0" rtlCol="0">
            <a:spAutoFit/>
          </a:bodyPr>
          <a:lstStyle/>
          <a:p>
            <a:pPr marL="81280" algn="ctr">
              <a:lnSpc>
                <a:spcPct val="100000"/>
              </a:lnSpc>
              <a:spcBef>
                <a:spcPts val="944"/>
              </a:spcBef>
            </a:pPr>
            <a:r>
              <a:rPr sz="1200" b="1" spc="-25">
                <a:latin typeface="Microsoft JhengHei"/>
                <a:cs typeface="Microsoft JhengHei"/>
              </a:rPr>
              <a:t>分析</a:t>
            </a:r>
            <a:endParaRPr sz="1200">
              <a:latin typeface="Microsoft JhengHei"/>
              <a:cs typeface="Microsoft JhengHei"/>
            </a:endParaRPr>
          </a:p>
        </p:txBody>
      </p:sp>
      <p:sp>
        <p:nvSpPr>
          <p:cNvPr id="31" name="object 31"/>
          <p:cNvSpPr/>
          <p:nvPr/>
        </p:nvSpPr>
        <p:spPr>
          <a:xfrm>
            <a:off x="6070600" y="3009900"/>
            <a:ext cx="2654300" cy="3568700"/>
          </a:xfrm>
          <a:custGeom>
            <a:rect l="l" t="t" r="r" b="b"/>
            <a:pathLst>
              <a:path w="2654300" h="3568700">
                <a:moveTo>
                  <a:pt x="0" y="0"/>
                </a:moveTo>
                <a:lnTo>
                  <a:pt x="2654300" y="0"/>
                </a:lnTo>
                <a:lnTo>
                  <a:pt x="2654300" y="3568700"/>
                </a:lnTo>
                <a:lnTo>
                  <a:pt x="0" y="3568700"/>
                </a:lnTo>
                <a:lnTo>
                  <a:pt x="0" y="0"/>
                </a:lnTo>
                <a:close/>
              </a:path>
            </a:pathLst>
          </a:custGeom>
          <a:ln w="6350">
            <a:solidFill>
              <a:srgbClr val="000000"/>
            </a:solidFill>
          </a:ln>
        </p:spPr>
        <p:txBody>
          <a:bodyPr wrap="square" lIns="0" tIns="0" rIns="0" bIns="0" rtlCol="0"/>
          <a:lstStyle/>
          <a:p/>
        </p:txBody>
      </p:sp>
      <p:sp>
        <p:nvSpPr>
          <p:cNvPr id="32" name="object 32"/>
          <p:cNvSpPr txBox="1"/>
          <p:nvPr/>
        </p:nvSpPr>
        <p:spPr>
          <a:xfrm>
            <a:off x="6235701" y="3151856"/>
            <a:ext cx="1383030" cy="177800"/>
          </a:xfrm>
          <a:prstGeom prst="rect">
            <a:avLst/>
          </a:prstGeom>
        </p:spPr>
        <p:txBody>
          <a:bodyPr vert="horz" wrap="square" lIns="0" tIns="12700" rIns="0" bIns="0" rtlCol="0">
            <a:spAutoFit/>
          </a:bodyPr>
          <a:lstStyle/>
          <a:p>
            <a:pPr marL="189865" indent="-189865">
              <a:lnSpc>
                <a:spcPct val="100000"/>
              </a:lnSpc>
              <a:spcBef>
                <a:spcPts val="100"/>
              </a:spcBef>
              <a:buSzPct val="105000"/>
              <a:buChar char="•"/>
              <a:tabLst>
                <a:tab pos="189865"/>
                <a:tab pos="190500"/>
              </a:tabLst>
            </a:pPr>
            <a:r>
              <a:rPr sz="1000">
                <a:latin typeface="Arial"/>
                <a:cs typeface="Arial"/>
              </a:rPr>
              <a:t>“</a:t>
            </a:r>
            <a:r>
              <a:rPr sz="1000" spc="-170">
                <a:latin typeface="宋体"/>
                <a:cs typeface="宋体"/>
              </a:rPr>
              <a:t>自下而上</a:t>
            </a:r>
            <a:r>
              <a:rPr sz="1000">
                <a:latin typeface="Arial"/>
                <a:cs typeface="Arial"/>
              </a:rPr>
              <a:t>” </a:t>
            </a:r>
            <a:r>
              <a:rPr sz="1000" spc="-950">
                <a:latin typeface="宋体"/>
                <a:cs typeface="宋体"/>
              </a:rPr>
              <a:t>的</a:t>
            </a:r>
            <a:r>
              <a:rPr sz="1000" spc="165">
                <a:latin typeface="Arial"/>
                <a:cs typeface="Arial"/>
              </a:rPr>
              <a:t>” </a:t>
            </a:r>
            <a:r>
              <a:rPr sz="1000" spc="-15">
                <a:latin typeface="宋体"/>
                <a:cs typeface="宋体"/>
              </a:rPr>
              <a:t>计划方式</a:t>
            </a:r>
            <a:endParaRPr sz="1000">
              <a:latin typeface="宋体"/>
              <a:cs typeface="宋体"/>
            </a:endParaRPr>
          </a:p>
        </p:txBody>
      </p:sp>
      <p:sp>
        <p:nvSpPr>
          <p:cNvPr id="38" name="object 38"/>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23</a:t>
            </a:fld>
          </a:p>
        </p:txBody>
      </p:sp>
      <p:sp>
        <p:nvSpPr>
          <p:cNvPr id="33" name="object 33"/>
          <p:cNvSpPr txBox="1"/>
          <p:nvPr/>
        </p:nvSpPr>
        <p:spPr>
          <a:xfrm>
            <a:off x="6235701" y="3451549"/>
            <a:ext cx="2270125" cy="680720"/>
          </a:xfrm>
          <a:prstGeom prst="rect">
            <a:avLst/>
          </a:prstGeom>
        </p:spPr>
        <p:txBody>
          <a:bodyPr vert="horz" wrap="square" lIns="0" tIns="12700" rIns="0" bIns="0" rtlCol="0">
            <a:spAutoFit/>
          </a:bodyPr>
          <a:lstStyle/>
          <a:p>
            <a:pPr marL="189865" indent="-189865">
              <a:lnSpc>
                <a:spcPct val="100000"/>
              </a:lnSpc>
              <a:spcBef>
                <a:spcPts val="100"/>
              </a:spcBef>
              <a:buSzPct val="105000"/>
              <a:buFont typeface="Arial"/>
              <a:buChar char="•"/>
              <a:tabLst>
                <a:tab pos="189865"/>
                <a:tab pos="190500"/>
              </a:tabLst>
            </a:pPr>
            <a:r>
              <a:rPr sz="1000" spc="-5">
                <a:latin typeface="宋体"/>
                <a:cs typeface="宋体"/>
              </a:rPr>
              <a:t>强调销售目标的唯一性和挑战性</a:t>
            </a:r>
            <a:endParaRPr sz="1000">
              <a:latin typeface="宋体"/>
              <a:cs typeface="宋体"/>
            </a:endParaRPr>
          </a:p>
          <a:p>
            <a:pPr marL="189865" marR="5080" indent="-189865">
              <a:lnSpc>
                <a:spcPct val="146600"/>
              </a:lnSpc>
              <a:spcBef>
                <a:spcPts val="440"/>
              </a:spcBef>
              <a:buSzPct val="105000"/>
              <a:buFont typeface="Arial"/>
              <a:buChar char="•"/>
              <a:tabLst>
                <a:tab pos="189865"/>
                <a:tab pos="190500"/>
              </a:tabLst>
            </a:pPr>
            <a:r>
              <a:rPr sz="1000">
                <a:latin typeface="宋体"/>
                <a:cs typeface="宋体"/>
              </a:rPr>
              <a:t>目标分解到每个人</a:t>
            </a:r>
            <a:r>
              <a:rPr sz="1000" spc="-10">
                <a:latin typeface="Arial"/>
                <a:cs typeface="Arial"/>
              </a:rPr>
              <a:t>,</a:t>
            </a:r>
            <a:r>
              <a:rPr sz="1000" spc="-10">
                <a:latin typeface="宋体"/>
                <a:cs typeface="宋体"/>
              </a:rPr>
              <a:t>与每个人的考核激</a:t>
            </a:r>
            <a:r>
              <a:rPr sz="1000" spc="-20">
                <a:latin typeface="宋体"/>
                <a:cs typeface="宋体"/>
              </a:rPr>
              <a:t>励挂钩</a:t>
            </a:r>
            <a:endParaRPr sz="1000">
              <a:latin typeface="宋体"/>
              <a:cs typeface="宋体"/>
            </a:endParaRPr>
          </a:p>
        </p:txBody>
      </p:sp>
      <p:sp>
        <p:nvSpPr>
          <p:cNvPr id="34" name="object 34"/>
          <p:cNvSpPr txBox="1"/>
          <p:nvPr/>
        </p:nvSpPr>
        <p:spPr>
          <a:xfrm>
            <a:off x="6235701" y="4233896"/>
            <a:ext cx="480059" cy="177800"/>
          </a:xfrm>
          <a:prstGeom prst="rect">
            <a:avLst/>
          </a:prstGeom>
        </p:spPr>
        <p:txBody>
          <a:bodyPr vert="horz" wrap="square" lIns="0" tIns="12700" rIns="0" bIns="0" rtlCol="0">
            <a:spAutoFit/>
          </a:bodyPr>
          <a:lstStyle/>
          <a:p>
            <a:pPr marL="189865" indent="-189865">
              <a:lnSpc>
                <a:spcPct val="100000"/>
              </a:lnSpc>
              <a:spcBef>
                <a:spcPts val="100"/>
              </a:spcBef>
              <a:buSzPct val="105000"/>
              <a:buFont typeface="Arial"/>
              <a:buChar char="•"/>
              <a:tabLst>
                <a:tab pos="189865"/>
                <a:tab pos="190500"/>
              </a:tabLst>
            </a:pPr>
            <a:r>
              <a:rPr sz="1000">
                <a:latin typeface="宋体"/>
                <a:cs typeface="宋体"/>
              </a:rPr>
              <a:t>优点</a:t>
            </a:r>
            <a:r>
              <a:rPr sz="1000" spc="-50">
                <a:latin typeface="Arial"/>
                <a:cs typeface="Arial"/>
              </a:rPr>
              <a:t>:</a:t>
            </a:r>
            <a:endParaRPr sz="1000">
              <a:latin typeface="Arial"/>
              <a:cs typeface="Arial"/>
            </a:endParaRPr>
          </a:p>
        </p:txBody>
      </p:sp>
      <p:sp>
        <p:nvSpPr>
          <p:cNvPr id="35" name="object 35"/>
          <p:cNvSpPr txBox="1"/>
          <p:nvPr/>
        </p:nvSpPr>
        <p:spPr>
          <a:xfrm>
            <a:off x="6616702" y="4420544"/>
            <a:ext cx="1854200" cy="474345"/>
          </a:xfrm>
          <a:prstGeom prst="rect">
            <a:avLst/>
          </a:prstGeom>
        </p:spPr>
        <p:txBody>
          <a:bodyPr vert="horz" wrap="square" lIns="0" tIns="72390" rIns="0" bIns="0" rtlCol="0">
            <a:spAutoFit/>
          </a:bodyPr>
          <a:lstStyle/>
          <a:p>
            <a:pPr marL="190500" indent="-190500">
              <a:lnSpc>
                <a:spcPct val="100000"/>
              </a:lnSpc>
              <a:spcBef>
                <a:spcPts val="570"/>
              </a:spcBef>
              <a:buSzPct val="105000"/>
              <a:buFont typeface="Arial"/>
              <a:buChar char="–"/>
              <a:tabLst>
                <a:tab pos="190500"/>
              </a:tabLst>
            </a:pPr>
            <a:r>
              <a:rPr sz="1000" spc="-5">
                <a:latin typeface="宋体"/>
                <a:cs typeface="宋体"/>
              </a:rPr>
              <a:t>充分考虑当地实际和变化趋势</a:t>
            </a:r>
            <a:endParaRPr sz="1000">
              <a:latin typeface="宋体"/>
              <a:cs typeface="宋体"/>
            </a:endParaRPr>
          </a:p>
          <a:p>
            <a:pPr marL="190500" indent="-190500">
              <a:lnSpc>
                <a:spcPct val="100000"/>
              </a:lnSpc>
              <a:spcBef>
                <a:spcPts val="540"/>
              </a:spcBef>
              <a:buSzPct val="105000"/>
              <a:buFont typeface="Arial"/>
              <a:buChar char="–"/>
              <a:tabLst>
                <a:tab pos="190500"/>
              </a:tabLst>
            </a:pPr>
            <a:r>
              <a:rPr sz="1000" spc="-10">
                <a:latin typeface="宋体"/>
                <a:cs typeface="宋体"/>
              </a:rPr>
              <a:t>计划准确性高</a:t>
            </a:r>
            <a:endParaRPr sz="1000">
              <a:latin typeface="宋体"/>
              <a:cs typeface="宋体"/>
            </a:endParaRPr>
          </a:p>
        </p:txBody>
      </p:sp>
      <p:sp>
        <p:nvSpPr>
          <p:cNvPr id="36" name="object 36"/>
          <p:cNvSpPr txBox="1"/>
          <p:nvPr/>
        </p:nvSpPr>
        <p:spPr>
          <a:xfrm>
            <a:off x="6235701" y="4980656"/>
            <a:ext cx="480059" cy="177800"/>
          </a:xfrm>
          <a:prstGeom prst="rect">
            <a:avLst/>
          </a:prstGeom>
        </p:spPr>
        <p:txBody>
          <a:bodyPr vert="horz" wrap="square" lIns="0" tIns="12700" rIns="0" bIns="0" rtlCol="0">
            <a:spAutoFit/>
          </a:bodyPr>
          <a:lstStyle/>
          <a:p>
            <a:pPr marL="189865" indent="-189865">
              <a:lnSpc>
                <a:spcPct val="100000"/>
              </a:lnSpc>
              <a:spcBef>
                <a:spcPts val="100"/>
              </a:spcBef>
              <a:buSzPct val="105000"/>
              <a:buFont typeface="Arial"/>
              <a:buChar char="•"/>
              <a:tabLst>
                <a:tab pos="189865"/>
                <a:tab pos="190500"/>
              </a:tabLst>
            </a:pPr>
            <a:r>
              <a:rPr sz="1000">
                <a:latin typeface="宋体"/>
                <a:cs typeface="宋体"/>
              </a:rPr>
              <a:t>缺点</a:t>
            </a:r>
            <a:r>
              <a:rPr sz="1000" spc="-50">
                <a:latin typeface="Arial"/>
                <a:cs typeface="Arial"/>
              </a:rPr>
              <a:t>:</a:t>
            </a:r>
            <a:endParaRPr sz="1000">
              <a:latin typeface="Arial"/>
              <a:cs typeface="Arial"/>
            </a:endParaRPr>
          </a:p>
        </p:txBody>
      </p:sp>
      <p:sp>
        <p:nvSpPr>
          <p:cNvPr id="37" name="object 37"/>
          <p:cNvSpPr txBox="1"/>
          <p:nvPr/>
        </p:nvSpPr>
        <p:spPr>
          <a:xfrm>
            <a:off x="6616702" y="5167305"/>
            <a:ext cx="1600200" cy="474345"/>
          </a:xfrm>
          <a:prstGeom prst="rect">
            <a:avLst/>
          </a:prstGeom>
        </p:spPr>
        <p:txBody>
          <a:bodyPr vert="horz" wrap="square" lIns="0" tIns="72390" rIns="0" bIns="0" rtlCol="0">
            <a:spAutoFit/>
          </a:bodyPr>
          <a:lstStyle/>
          <a:p>
            <a:pPr marL="190500" indent="-190500">
              <a:lnSpc>
                <a:spcPct val="100000"/>
              </a:lnSpc>
              <a:spcBef>
                <a:spcPts val="570"/>
              </a:spcBef>
              <a:buSzPct val="105000"/>
              <a:buFont typeface="Arial"/>
              <a:buChar char="–"/>
              <a:tabLst>
                <a:tab pos="190500"/>
              </a:tabLst>
            </a:pPr>
            <a:r>
              <a:rPr sz="1000" spc="-10">
                <a:latin typeface="宋体"/>
                <a:cs typeface="宋体"/>
              </a:rPr>
              <a:t>倾向较低的销售目标</a:t>
            </a:r>
            <a:endParaRPr sz="1000">
              <a:latin typeface="宋体"/>
              <a:cs typeface="宋体"/>
            </a:endParaRPr>
          </a:p>
          <a:p>
            <a:pPr marL="190500" indent="-190500">
              <a:lnSpc>
                <a:spcPct val="100000"/>
              </a:lnSpc>
              <a:spcBef>
                <a:spcPts val="540"/>
              </a:spcBef>
              <a:buSzPct val="105000"/>
              <a:buFont typeface="Arial"/>
              <a:buChar char="–"/>
              <a:tabLst>
                <a:tab pos="190500"/>
              </a:tabLst>
            </a:pPr>
            <a:r>
              <a:rPr sz="1000" spc="-5">
                <a:latin typeface="宋体"/>
                <a:cs typeface="宋体"/>
              </a:rPr>
              <a:t>销售预测分析能力不一致</a:t>
            </a:r>
            <a:endParaRPr sz="1000">
              <a:latin typeface="宋体"/>
              <a:cs typeface="宋体"/>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8046720" cy="452120"/>
          </a:xfrm>
          <a:prstGeom prst="rect">
            <a:avLst/>
          </a:prstGeom>
        </p:spPr>
        <p:txBody>
          <a:bodyPr vert="horz" wrap="square" lIns="0" tIns="12700" rIns="0" bIns="0" rtlCol="0">
            <a:spAutoFit/>
          </a:bodyPr>
          <a:lstStyle/>
          <a:p>
            <a:pPr marL="12700">
              <a:lnSpc>
                <a:spcPct val="100000"/>
              </a:lnSpc>
              <a:spcBef>
                <a:spcPts val="100"/>
              </a:spcBef>
            </a:pPr>
            <a:r>
              <a:rPr/>
              <a:t>海尔商流本部在客户分类的基础上</a:t>
            </a:r>
            <a:r>
              <a:rPr>
                <a:latin typeface="Arial"/>
                <a:cs typeface="Arial"/>
              </a:rPr>
              <a:t>, </a:t>
            </a:r>
            <a:r>
              <a:rPr spc="-10"/>
              <a:t>制定统一的销售</a:t>
            </a:r>
          </a:p>
        </p:txBody>
      </p:sp>
      <p:sp>
        <p:nvSpPr>
          <p:cNvPr id="3" name="object 3"/>
          <p:cNvSpPr txBox="1"/>
          <p:nvPr/>
        </p:nvSpPr>
        <p:spPr>
          <a:xfrm>
            <a:off x="623887" y="1204157"/>
            <a:ext cx="840232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政策基准</a:t>
            </a:r>
            <a:r>
              <a:rPr sz="2800" b="1">
                <a:latin typeface="Arial"/>
                <a:cs typeface="Arial"/>
              </a:rPr>
              <a:t>.</a:t>
            </a:r>
            <a:r>
              <a:rPr sz="2800" b="1">
                <a:latin typeface="Microsoft JhengHei"/>
                <a:cs typeface="Microsoft JhengHei"/>
              </a:rPr>
              <a:t>各地工贸可以在不违反统一政策的前提下</a:t>
            </a:r>
            <a:r>
              <a:rPr sz="2800" b="1">
                <a:latin typeface="Arial"/>
                <a:cs typeface="Arial"/>
              </a:rPr>
              <a:t>,</a:t>
            </a:r>
            <a:r>
              <a:rPr sz="2800" b="1" spc="-50">
                <a:latin typeface="Microsoft JhengHei"/>
                <a:cs typeface="Microsoft JhengHei"/>
              </a:rPr>
              <a:t>可</a:t>
            </a:r>
            <a:endParaRPr sz="2800">
              <a:latin typeface="Microsoft JhengHei"/>
              <a:cs typeface="Microsoft JhengHei"/>
            </a:endParaRPr>
          </a:p>
        </p:txBody>
      </p:sp>
      <p:sp>
        <p:nvSpPr>
          <p:cNvPr id="4" name="object 4"/>
          <p:cNvSpPr txBox="1"/>
          <p:nvPr/>
        </p:nvSpPr>
        <p:spPr>
          <a:xfrm>
            <a:off x="623887" y="1458157"/>
            <a:ext cx="6525259"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可以结合当地需求</a:t>
            </a:r>
            <a:r>
              <a:rPr sz="2800" b="1">
                <a:latin typeface="Arial"/>
                <a:cs typeface="Arial"/>
              </a:rPr>
              <a:t>,</a:t>
            </a:r>
            <a:r>
              <a:rPr sz="2800" b="1" spc="-5">
                <a:latin typeface="Microsoft JhengHei"/>
                <a:cs typeface="Microsoft JhengHei"/>
              </a:rPr>
              <a:t>制定差异化的销售政策</a:t>
            </a:r>
            <a:endParaRPr sz="2800">
              <a:latin typeface="Microsoft JhengHei"/>
              <a:cs typeface="Microsoft JhengHei"/>
            </a:endParaRPr>
          </a:p>
        </p:txBody>
      </p:sp>
      <p:sp>
        <p:nvSpPr>
          <p:cNvPr id="5" name="object 5"/>
          <p:cNvSpPr txBox="1"/>
          <p:nvPr/>
        </p:nvSpPr>
        <p:spPr>
          <a:xfrm>
            <a:off x="973138" y="2505075"/>
            <a:ext cx="4406900" cy="417830"/>
          </a:xfrm>
          <a:prstGeom prst="rect">
            <a:avLst/>
          </a:prstGeom>
          <a:solidFill>
            <a:srgbClr val="C0C0C0"/>
          </a:solidFill>
        </p:spPr>
        <p:txBody>
          <a:bodyPr vert="horz" wrap="square" lIns="0" tIns="120014" rIns="0" bIns="0" rtlCol="0">
            <a:spAutoFit/>
          </a:bodyPr>
          <a:lstStyle/>
          <a:p>
            <a:pPr marL="135255" algn="ctr">
              <a:lnSpc>
                <a:spcPct val="100000"/>
              </a:lnSpc>
              <a:spcBef>
                <a:spcPts val="944"/>
              </a:spcBef>
            </a:pPr>
            <a:r>
              <a:rPr sz="1200" b="1" spc="-10">
                <a:latin typeface="Microsoft JhengHei"/>
                <a:cs typeface="Microsoft JhengHei"/>
              </a:rPr>
              <a:t>客户分类管理</a:t>
            </a:r>
            <a:endParaRPr sz="1200">
              <a:latin typeface="Microsoft JhengHei"/>
              <a:cs typeface="Microsoft JhengHei"/>
            </a:endParaRPr>
          </a:p>
        </p:txBody>
      </p:sp>
      <p:sp>
        <p:nvSpPr>
          <p:cNvPr id="6" name="object 6"/>
          <p:cNvSpPr txBox="1"/>
          <p:nvPr/>
        </p:nvSpPr>
        <p:spPr>
          <a:xfrm>
            <a:off x="1143000" y="3670300"/>
            <a:ext cx="977900" cy="614680"/>
          </a:xfrm>
          <a:prstGeom prst="rect">
            <a:avLst/>
          </a:prstGeom>
          <a:solidFill>
            <a:srgbClr val="AAAAAA"/>
          </a:solidFill>
        </p:spPr>
        <p:txBody>
          <a:bodyPr vert="horz" wrap="square" lIns="0" tIns="0" rIns="0" bIns="0" rtlCol="0">
            <a:spAutoFit/>
          </a:bodyPr>
          <a:lstStyle/>
          <a:p>
            <a:pPr>
              <a:lnSpc>
                <a:spcPct val="100000"/>
              </a:lnSpc>
            </a:pPr>
            <a:endParaRPr sz="1000">
              <a:latin typeface="Times New Roman"/>
              <a:cs typeface="Times New Roman"/>
            </a:endParaRPr>
          </a:p>
          <a:p>
            <a:pPr marL="107950">
              <a:lnSpc>
                <a:spcPct val="100000"/>
              </a:lnSpc>
              <a:spcBef>
                <a:spcPts val="700"/>
              </a:spcBef>
            </a:pPr>
            <a:r>
              <a:rPr sz="1000" spc="-10">
                <a:latin typeface="宋体"/>
                <a:cs typeface="宋体"/>
              </a:rPr>
              <a:t>客户分类标准</a:t>
            </a:r>
            <a:endParaRPr sz="1000">
              <a:latin typeface="宋体"/>
              <a:cs typeface="宋体"/>
            </a:endParaRPr>
          </a:p>
        </p:txBody>
      </p:sp>
      <p:sp>
        <p:nvSpPr>
          <p:cNvPr id="7" name="object 7"/>
          <p:cNvSpPr txBox="1"/>
          <p:nvPr/>
        </p:nvSpPr>
        <p:spPr>
          <a:xfrm>
            <a:off x="1143000" y="4699000"/>
            <a:ext cx="977900" cy="614680"/>
          </a:xfrm>
          <a:prstGeom prst="rect">
            <a:avLst/>
          </a:prstGeom>
          <a:solidFill>
            <a:srgbClr val="AAAAAA"/>
          </a:solidFill>
        </p:spPr>
        <p:txBody>
          <a:bodyPr vert="horz" wrap="square" lIns="0" tIns="0" rIns="0" bIns="0" rtlCol="0">
            <a:spAutoFit/>
          </a:bodyPr>
          <a:lstStyle/>
          <a:p>
            <a:pPr>
              <a:lnSpc>
                <a:spcPct val="100000"/>
              </a:lnSpc>
            </a:pPr>
            <a:endParaRPr sz="1000">
              <a:latin typeface="Times New Roman"/>
              <a:cs typeface="Times New Roman"/>
            </a:endParaRPr>
          </a:p>
          <a:p>
            <a:pPr marL="107950">
              <a:lnSpc>
                <a:spcPct val="100000"/>
              </a:lnSpc>
              <a:spcBef>
                <a:spcPts val="700"/>
              </a:spcBef>
            </a:pPr>
            <a:r>
              <a:rPr sz="1000" spc="-10">
                <a:latin typeface="宋体"/>
                <a:cs typeface="宋体"/>
              </a:rPr>
              <a:t>历史交易记录</a:t>
            </a:r>
            <a:endParaRPr sz="1000">
              <a:latin typeface="宋体"/>
              <a:cs typeface="宋体"/>
            </a:endParaRPr>
          </a:p>
        </p:txBody>
      </p:sp>
      <p:grpSp>
        <p:nvGrpSpPr>
          <p:cNvPr id="8" name="object 8"/>
          <p:cNvGrpSpPr/>
          <p:nvPr/>
        </p:nvGrpSpPr>
        <p:grpSpPr>
          <a:xfrm>
            <a:off x="2244725" y="3108325"/>
            <a:ext cx="3079750" cy="2647950"/>
            <a:chOff x="2244725" y="3108325"/>
            <a:chExt cx="3079750" cy="2647950"/>
          </a:xfrm>
        </p:grpSpPr>
        <p:sp>
          <p:nvSpPr>
            <p:cNvPr id="9" name="object 9"/>
            <p:cNvSpPr/>
            <p:nvPr/>
          </p:nvSpPr>
          <p:spPr>
            <a:xfrm>
              <a:off x="2260600" y="3962400"/>
              <a:ext cx="368300" cy="1079500"/>
            </a:xfrm>
            <a:custGeom>
              <a:rect l="l" t="t" r="r" b="b"/>
              <a:pathLst>
                <a:path w="368300" h="1079500">
                  <a:moveTo>
                    <a:pt x="276225" y="1079500"/>
                  </a:moveTo>
                  <a:lnTo>
                    <a:pt x="276225" y="809625"/>
                  </a:lnTo>
                  <a:lnTo>
                    <a:pt x="0" y="809625"/>
                  </a:lnTo>
                  <a:lnTo>
                    <a:pt x="0" y="269875"/>
                  </a:lnTo>
                  <a:lnTo>
                    <a:pt x="276225" y="269875"/>
                  </a:lnTo>
                  <a:lnTo>
                    <a:pt x="276225" y="0"/>
                  </a:lnTo>
                  <a:lnTo>
                    <a:pt x="368300" y="539750"/>
                  </a:lnTo>
                  <a:lnTo>
                    <a:pt x="276225" y="1079500"/>
                  </a:lnTo>
                  <a:close/>
                </a:path>
              </a:pathLst>
            </a:custGeom>
            <a:solidFill>
              <a:srgbClr val="DDDDDD"/>
            </a:solidFill>
          </p:spPr>
          <p:txBody>
            <a:bodyPr wrap="square" lIns="0" tIns="0" rIns="0" bIns="0" rtlCol="0"/>
            <a:lstStyle/>
            <a:p/>
          </p:txBody>
        </p:sp>
        <p:sp>
          <p:nvSpPr>
            <p:cNvPr id="10" name="object 10"/>
            <p:cNvSpPr/>
            <p:nvPr/>
          </p:nvSpPr>
          <p:spPr>
            <a:xfrm>
              <a:off x="2247900" y="3111500"/>
              <a:ext cx="3073400" cy="2641600"/>
            </a:xfrm>
            <a:custGeom>
              <a:rect l="l" t="t" r="r" b="b"/>
              <a:pathLst>
                <a:path w="3073400" h="2641600">
                  <a:moveTo>
                    <a:pt x="3073400" y="2641600"/>
                  </a:moveTo>
                  <a:lnTo>
                    <a:pt x="0" y="2641600"/>
                  </a:lnTo>
                  <a:lnTo>
                    <a:pt x="1536700" y="0"/>
                  </a:lnTo>
                  <a:lnTo>
                    <a:pt x="3073400" y="2641600"/>
                  </a:lnTo>
                  <a:close/>
                </a:path>
              </a:pathLst>
            </a:custGeom>
            <a:solidFill>
              <a:srgbClr val="FFFFFF"/>
            </a:solidFill>
          </p:spPr>
          <p:txBody>
            <a:bodyPr wrap="square" lIns="0" tIns="0" rIns="0" bIns="0" rtlCol="0"/>
            <a:lstStyle/>
            <a:p/>
          </p:txBody>
        </p:sp>
        <p:sp>
          <p:nvSpPr>
            <p:cNvPr id="11" name="object 11"/>
            <p:cNvSpPr/>
            <p:nvPr/>
          </p:nvSpPr>
          <p:spPr>
            <a:xfrm>
              <a:off x="2247900" y="3111500"/>
              <a:ext cx="3073400" cy="2641600"/>
            </a:xfrm>
            <a:custGeom>
              <a:rect l="l" t="t" r="r" b="b"/>
              <a:pathLst>
                <a:path w="3073400" h="2641600">
                  <a:moveTo>
                    <a:pt x="0" y="2641600"/>
                  </a:moveTo>
                  <a:lnTo>
                    <a:pt x="1536700" y="0"/>
                  </a:lnTo>
                  <a:lnTo>
                    <a:pt x="3073400" y="2641600"/>
                  </a:lnTo>
                  <a:lnTo>
                    <a:pt x="0" y="2641600"/>
                  </a:lnTo>
                  <a:close/>
                </a:path>
                <a:path w="3073400" h="2641600">
                  <a:moveTo>
                    <a:pt x="965200" y="990600"/>
                  </a:moveTo>
                  <a:lnTo>
                    <a:pt x="2108200" y="990600"/>
                  </a:lnTo>
                </a:path>
                <a:path w="3073400" h="2641600">
                  <a:moveTo>
                    <a:pt x="533400" y="1714500"/>
                  </a:moveTo>
                  <a:lnTo>
                    <a:pt x="2540000" y="1714500"/>
                  </a:lnTo>
                </a:path>
              </a:pathLst>
            </a:custGeom>
            <a:ln w="6350">
              <a:solidFill>
                <a:srgbClr val="000000"/>
              </a:solidFill>
            </a:ln>
          </p:spPr>
          <p:txBody>
            <a:bodyPr wrap="square" lIns="0" tIns="0" rIns="0" bIns="0" rtlCol="0"/>
            <a:lstStyle/>
            <a:p/>
          </p:txBody>
        </p:sp>
      </p:grpSp>
      <p:sp>
        <p:nvSpPr>
          <p:cNvPr id="12" name="object 12"/>
          <p:cNvSpPr txBox="1"/>
          <p:nvPr/>
        </p:nvSpPr>
        <p:spPr>
          <a:xfrm>
            <a:off x="3539332" y="3641392"/>
            <a:ext cx="490855"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Arial"/>
                <a:cs typeface="Arial"/>
              </a:rPr>
              <a:t>A</a:t>
            </a:r>
            <a:r>
              <a:rPr sz="1000" spc="-20">
                <a:latin typeface="宋体"/>
                <a:cs typeface="宋体"/>
              </a:rPr>
              <a:t>类客户</a:t>
            </a:r>
            <a:endParaRPr sz="1000">
              <a:latin typeface="宋体"/>
              <a:cs typeface="宋体"/>
            </a:endParaRPr>
          </a:p>
        </p:txBody>
      </p:sp>
      <p:sp>
        <p:nvSpPr>
          <p:cNvPr id="13" name="object 13"/>
          <p:cNvSpPr txBox="1"/>
          <p:nvPr/>
        </p:nvSpPr>
        <p:spPr>
          <a:xfrm>
            <a:off x="3535363" y="5178091"/>
            <a:ext cx="498475" cy="177800"/>
          </a:xfrm>
          <a:prstGeom prst="rect">
            <a:avLst/>
          </a:prstGeom>
        </p:spPr>
        <p:txBody>
          <a:bodyPr vert="horz" wrap="square" lIns="0" tIns="12700" rIns="0" bIns="0" rtlCol="0">
            <a:spAutoFit/>
          </a:bodyPr>
          <a:lstStyle/>
          <a:p>
            <a:pPr marL="12700">
              <a:lnSpc>
                <a:spcPct val="100000"/>
              </a:lnSpc>
              <a:spcBef>
                <a:spcPts val="100"/>
              </a:spcBef>
            </a:pPr>
            <a:r>
              <a:rPr sz="1000">
                <a:latin typeface="Arial"/>
                <a:cs typeface="Arial"/>
              </a:rPr>
              <a:t>C</a:t>
            </a:r>
            <a:r>
              <a:rPr sz="1000" spc="-20">
                <a:latin typeface="宋体"/>
                <a:cs typeface="宋体"/>
              </a:rPr>
              <a:t>类客户</a:t>
            </a:r>
            <a:endParaRPr sz="1000">
              <a:latin typeface="宋体"/>
              <a:cs typeface="宋体"/>
            </a:endParaRPr>
          </a:p>
        </p:txBody>
      </p:sp>
      <p:sp>
        <p:nvSpPr>
          <p:cNvPr id="14" name="object 14"/>
          <p:cNvSpPr txBox="1"/>
          <p:nvPr/>
        </p:nvSpPr>
        <p:spPr>
          <a:xfrm>
            <a:off x="3539332" y="4409741"/>
            <a:ext cx="490855"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Arial"/>
                <a:cs typeface="Arial"/>
              </a:rPr>
              <a:t>B</a:t>
            </a:r>
            <a:r>
              <a:rPr sz="1000" spc="-20">
                <a:latin typeface="宋体"/>
                <a:cs typeface="宋体"/>
              </a:rPr>
              <a:t>类客户</a:t>
            </a:r>
            <a:endParaRPr sz="1000">
              <a:latin typeface="宋体"/>
              <a:cs typeface="宋体"/>
            </a:endParaRPr>
          </a:p>
        </p:txBody>
      </p:sp>
      <p:sp>
        <p:nvSpPr>
          <p:cNvPr id="15" name="object 15"/>
          <p:cNvSpPr/>
          <p:nvPr/>
        </p:nvSpPr>
        <p:spPr>
          <a:xfrm>
            <a:off x="5715000" y="3162300"/>
            <a:ext cx="2032000" cy="2514600"/>
          </a:xfrm>
          <a:custGeom>
            <a:rect l="l" t="t" r="r" b="b"/>
            <a:pathLst>
              <a:path w="2032000" h="2514600">
                <a:moveTo>
                  <a:pt x="0" y="0"/>
                </a:moveTo>
                <a:lnTo>
                  <a:pt x="2032000" y="0"/>
                </a:lnTo>
                <a:lnTo>
                  <a:pt x="1524000" y="2514600"/>
                </a:lnTo>
                <a:lnTo>
                  <a:pt x="508000" y="2514600"/>
                </a:lnTo>
                <a:lnTo>
                  <a:pt x="0" y="0"/>
                </a:lnTo>
                <a:close/>
              </a:path>
              <a:path w="2032000" h="2514600">
                <a:moveTo>
                  <a:pt x="190500" y="914400"/>
                </a:moveTo>
                <a:lnTo>
                  <a:pt x="1854200" y="914400"/>
                </a:lnTo>
              </a:path>
              <a:path w="2032000" h="2514600">
                <a:moveTo>
                  <a:pt x="330200" y="1663700"/>
                </a:moveTo>
                <a:lnTo>
                  <a:pt x="1689100" y="1663700"/>
                </a:lnTo>
              </a:path>
            </a:pathLst>
          </a:custGeom>
          <a:ln w="6350">
            <a:solidFill>
              <a:srgbClr val="000000"/>
            </a:solidFill>
          </a:ln>
        </p:spPr>
        <p:txBody>
          <a:bodyPr wrap="square" lIns="0" tIns="0" rIns="0" bIns="0" rtlCol="0"/>
          <a:lstStyle/>
          <a:p/>
        </p:txBody>
      </p:sp>
      <p:sp>
        <p:nvSpPr>
          <p:cNvPr id="16" name="object 16"/>
          <p:cNvSpPr txBox="1"/>
          <p:nvPr/>
        </p:nvSpPr>
        <p:spPr>
          <a:xfrm>
            <a:off x="5646738" y="2505075"/>
            <a:ext cx="2679700" cy="417830"/>
          </a:xfrm>
          <a:prstGeom prst="rect">
            <a:avLst/>
          </a:prstGeom>
          <a:solidFill>
            <a:srgbClr val="C0C0C0"/>
          </a:solidFill>
        </p:spPr>
        <p:txBody>
          <a:bodyPr vert="horz" wrap="square" lIns="0" tIns="120014" rIns="0" bIns="0" rtlCol="0">
            <a:spAutoFit/>
          </a:bodyPr>
          <a:lstStyle/>
          <a:p>
            <a:pPr marL="847725">
              <a:lnSpc>
                <a:spcPct val="100000"/>
              </a:lnSpc>
              <a:spcBef>
                <a:spcPts val="944"/>
              </a:spcBef>
            </a:pPr>
            <a:r>
              <a:rPr sz="1200" b="1" spc="-10">
                <a:latin typeface="Microsoft JhengHei"/>
                <a:cs typeface="Microsoft JhengHei"/>
              </a:rPr>
              <a:t>统一的销售政策</a:t>
            </a:r>
            <a:endParaRPr sz="1200">
              <a:latin typeface="Microsoft JhengHei"/>
              <a:cs typeface="Microsoft JhengHei"/>
            </a:endParaRPr>
          </a:p>
        </p:txBody>
      </p:sp>
      <p:sp>
        <p:nvSpPr>
          <p:cNvPr id="17" name="object 17"/>
          <p:cNvSpPr/>
          <p:nvPr/>
        </p:nvSpPr>
        <p:spPr>
          <a:xfrm>
            <a:off x="7835900" y="3187700"/>
            <a:ext cx="469900" cy="2501900"/>
          </a:xfrm>
          <a:custGeom>
            <a:rect l="l" t="t" r="r" b="b"/>
            <a:pathLst>
              <a:path w="469900" h="2501900">
                <a:moveTo>
                  <a:pt x="0" y="0"/>
                </a:moveTo>
                <a:lnTo>
                  <a:pt x="469900" y="0"/>
                </a:lnTo>
                <a:lnTo>
                  <a:pt x="469900" y="2501900"/>
                </a:lnTo>
                <a:lnTo>
                  <a:pt x="0" y="0"/>
                </a:lnTo>
                <a:close/>
              </a:path>
            </a:pathLst>
          </a:custGeom>
          <a:solidFill>
            <a:srgbClr val="DDDDDD"/>
          </a:solidFill>
        </p:spPr>
        <p:txBody>
          <a:bodyPr wrap="square" lIns="0" tIns="0" rIns="0" bIns="0" rtlCol="0"/>
          <a:lstStyle/>
          <a:p/>
        </p:txBody>
      </p:sp>
      <p:sp>
        <p:nvSpPr>
          <p:cNvPr id="18" name="object 18"/>
          <p:cNvSpPr txBox="1"/>
          <p:nvPr/>
        </p:nvSpPr>
        <p:spPr>
          <a:xfrm>
            <a:off x="8030567" y="3232887"/>
            <a:ext cx="144145" cy="269240"/>
          </a:xfrm>
          <a:prstGeom prst="rect">
            <a:avLst/>
          </a:prstGeom>
        </p:spPr>
        <p:txBody>
          <a:bodyPr vert="horz" wrap="square" lIns="0" tIns="12700" rIns="0" bIns="0" rtlCol="0">
            <a:spAutoFit/>
          </a:bodyPr>
          <a:lstStyle/>
          <a:p>
            <a:pPr marL="12700">
              <a:lnSpc>
                <a:spcPct val="100000"/>
              </a:lnSpc>
              <a:spcBef>
                <a:spcPts val="100"/>
              </a:spcBef>
            </a:pPr>
            <a:r>
              <a:rPr sz="1600" b="1">
                <a:latin typeface="Arial"/>
                <a:cs typeface="Arial"/>
              </a:rPr>
              <a:t>+</a:t>
            </a:r>
            <a:endParaRPr sz="1600">
              <a:latin typeface="Arial"/>
              <a:cs typeface="Arial"/>
            </a:endParaRPr>
          </a:p>
        </p:txBody>
      </p:sp>
      <p:sp>
        <p:nvSpPr>
          <p:cNvPr id="19" name="object 19"/>
          <p:cNvSpPr txBox="1"/>
          <p:nvPr/>
        </p:nvSpPr>
        <p:spPr>
          <a:xfrm>
            <a:off x="8060332" y="5010887"/>
            <a:ext cx="161290" cy="269240"/>
          </a:xfrm>
          <a:prstGeom prst="rect">
            <a:avLst/>
          </a:prstGeom>
        </p:spPr>
        <p:txBody>
          <a:bodyPr vert="horz" wrap="square" lIns="0" tIns="12700" rIns="0" bIns="0" rtlCol="0">
            <a:spAutoFit/>
          </a:bodyPr>
          <a:lstStyle/>
          <a:p>
            <a:pPr marL="12700">
              <a:lnSpc>
                <a:spcPct val="100000"/>
              </a:lnSpc>
              <a:spcBef>
                <a:spcPts val="100"/>
              </a:spcBef>
            </a:pPr>
            <a:r>
              <a:rPr sz="1600" b="1">
                <a:latin typeface="Arial"/>
                <a:cs typeface="Arial"/>
              </a:rPr>
              <a:t>-</a:t>
            </a:r>
            <a:r>
              <a:rPr sz="1600" b="1" spc="-50">
                <a:latin typeface="Arial"/>
                <a:cs typeface="Arial"/>
              </a:rPr>
              <a:t>-</a:t>
            </a:r>
            <a:endParaRPr sz="1600">
              <a:latin typeface="Arial"/>
              <a:cs typeface="Arial"/>
            </a:endParaRPr>
          </a:p>
        </p:txBody>
      </p:sp>
      <p:sp>
        <p:nvSpPr>
          <p:cNvPr id="20" name="object 20"/>
          <p:cNvSpPr txBox="1"/>
          <p:nvPr/>
        </p:nvSpPr>
        <p:spPr>
          <a:xfrm>
            <a:off x="8080847" y="3969403"/>
            <a:ext cx="152400" cy="533400"/>
          </a:xfrm>
          <a:prstGeom prst="rect">
            <a:avLst/>
          </a:prstGeom>
        </p:spPr>
        <p:txBody>
          <a:bodyPr vert="vert" wrap="square" lIns="0" tIns="0" rIns="0" bIns="0" rtlCol="0">
            <a:spAutoFit/>
          </a:bodyPr>
          <a:lstStyle/>
          <a:p>
            <a:pPr marL="12700">
              <a:lnSpc>
                <a:spcPts val="1160"/>
              </a:lnSpc>
            </a:pPr>
            <a:r>
              <a:rPr sz="1000" spc="-15">
                <a:latin typeface="宋体"/>
                <a:cs typeface="宋体"/>
              </a:rPr>
              <a:t>优惠程度</a:t>
            </a:r>
            <a:endParaRPr sz="1000">
              <a:latin typeface="宋体"/>
              <a:cs typeface="宋体"/>
            </a:endParaRPr>
          </a:p>
        </p:txBody>
      </p:sp>
      <p:sp>
        <p:nvSpPr>
          <p:cNvPr id="21" name="object 21"/>
          <p:cNvSpPr txBox="1"/>
          <p:nvPr/>
        </p:nvSpPr>
        <p:spPr>
          <a:xfrm>
            <a:off x="6371430" y="3539792"/>
            <a:ext cx="744855"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Arial"/>
                <a:cs typeface="Arial"/>
              </a:rPr>
              <a:t>A</a:t>
            </a:r>
            <a:r>
              <a:rPr sz="1000" spc="-10">
                <a:latin typeface="宋体"/>
                <a:cs typeface="宋体"/>
              </a:rPr>
              <a:t>套销售政策</a:t>
            </a:r>
            <a:endParaRPr sz="1000">
              <a:latin typeface="宋体"/>
              <a:cs typeface="宋体"/>
            </a:endParaRPr>
          </a:p>
        </p:txBody>
      </p:sp>
      <p:sp>
        <p:nvSpPr>
          <p:cNvPr id="22" name="object 22"/>
          <p:cNvSpPr txBox="1"/>
          <p:nvPr/>
        </p:nvSpPr>
        <p:spPr>
          <a:xfrm>
            <a:off x="6371430" y="4352591"/>
            <a:ext cx="744855"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Arial"/>
                <a:cs typeface="Arial"/>
              </a:rPr>
              <a:t>B</a:t>
            </a:r>
            <a:r>
              <a:rPr sz="1000" spc="-10">
                <a:latin typeface="宋体"/>
                <a:cs typeface="宋体"/>
              </a:rPr>
              <a:t>套销售政策</a:t>
            </a:r>
            <a:endParaRPr sz="1000">
              <a:latin typeface="宋体"/>
              <a:cs typeface="宋体"/>
            </a:endParaRPr>
          </a:p>
        </p:txBody>
      </p:sp>
      <p:sp>
        <p:nvSpPr>
          <p:cNvPr id="23" name="object 23"/>
          <p:cNvSpPr txBox="1"/>
          <p:nvPr/>
        </p:nvSpPr>
        <p:spPr>
          <a:xfrm>
            <a:off x="6367461" y="5178091"/>
            <a:ext cx="752475" cy="177800"/>
          </a:xfrm>
          <a:prstGeom prst="rect">
            <a:avLst/>
          </a:prstGeom>
        </p:spPr>
        <p:txBody>
          <a:bodyPr vert="horz" wrap="square" lIns="0" tIns="12700" rIns="0" bIns="0" rtlCol="0">
            <a:spAutoFit/>
          </a:bodyPr>
          <a:lstStyle/>
          <a:p>
            <a:pPr marL="12700">
              <a:lnSpc>
                <a:spcPct val="100000"/>
              </a:lnSpc>
              <a:spcBef>
                <a:spcPts val="100"/>
              </a:spcBef>
            </a:pPr>
            <a:r>
              <a:rPr sz="1000">
                <a:latin typeface="Arial"/>
                <a:cs typeface="Arial"/>
              </a:rPr>
              <a:t>C</a:t>
            </a:r>
            <a:r>
              <a:rPr sz="1000" spc="-10">
                <a:latin typeface="宋体"/>
                <a:cs typeface="宋体"/>
              </a:rPr>
              <a:t>套销售政策</a:t>
            </a:r>
            <a:endParaRPr sz="1000">
              <a:latin typeface="宋体"/>
              <a:cs typeface="宋体"/>
            </a:endParaRPr>
          </a:p>
        </p:txBody>
      </p:sp>
      <p:sp>
        <p:nvSpPr>
          <p:cNvPr id="24" name="object 24"/>
          <p:cNvSpPr/>
          <p:nvPr/>
        </p:nvSpPr>
        <p:spPr>
          <a:xfrm>
            <a:off x="4495800" y="3441700"/>
            <a:ext cx="1549400" cy="2044700"/>
          </a:xfrm>
          <a:custGeom>
            <a:rect l="l" t="t" r="r" b="b"/>
            <a:pathLst>
              <a:path w="1549400" h="2044700">
                <a:moveTo>
                  <a:pt x="1104900" y="234950"/>
                </a:moveTo>
                <a:lnTo>
                  <a:pt x="828662" y="0"/>
                </a:lnTo>
                <a:lnTo>
                  <a:pt x="828662" y="117475"/>
                </a:lnTo>
                <a:lnTo>
                  <a:pt x="0" y="117475"/>
                </a:lnTo>
                <a:lnTo>
                  <a:pt x="0" y="352425"/>
                </a:lnTo>
                <a:lnTo>
                  <a:pt x="828662" y="352425"/>
                </a:lnTo>
                <a:lnTo>
                  <a:pt x="828662" y="469900"/>
                </a:lnTo>
                <a:lnTo>
                  <a:pt x="1104900" y="234950"/>
                </a:lnTo>
                <a:close/>
              </a:path>
              <a:path w="1549400" h="2044700">
                <a:moveTo>
                  <a:pt x="1295400" y="1022350"/>
                </a:moveTo>
                <a:lnTo>
                  <a:pt x="1066787" y="787400"/>
                </a:lnTo>
                <a:lnTo>
                  <a:pt x="1066787" y="904875"/>
                </a:lnTo>
                <a:lnTo>
                  <a:pt x="381000" y="904875"/>
                </a:lnTo>
                <a:lnTo>
                  <a:pt x="381000" y="1139825"/>
                </a:lnTo>
                <a:lnTo>
                  <a:pt x="1066787" y="1139825"/>
                </a:lnTo>
                <a:lnTo>
                  <a:pt x="1066787" y="1257300"/>
                </a:lnTo>
                <a:lnTo>
                  <a:pt x="1295400" y="1022350"/>
                </a:lnTo>
                <a:close/>
              </a:path>
              <a:path w="1549400" h="2044700">
                <a:moveTo>
                  <a:pt x="1549400" y="1809750"/>
                </a:moveTo>
                <a:lnTo>
                  <a:pt x="1336675" y="1574800"/>
                </a:lnTo>
                <a:lnTo>
                  <a:pt x="1336675" y="1692275"/>
                </a:lnTo>
                <a:lnTo>
                  <a:pt x="698500" y="1692275"/>
                </a:lnTo>
                <a:lnTo>
                  <a:pt x="698500" y="1927225"/>
                </a:lnTo>
                <a:lnTo>
                  <a:pt x="1336675" y="1927225"/>
                </a:lnTo>
                <a:lnTo>
                  <a:pt x="1336675" y="2044700"/>
                </a:lnTo>
                <a:lnTo>
                  <a:pt x="1549400" y="1809750"/>
                </a:lnTo>
                <a:close/>
              </a:path>
            </a:pathLst>
          </a:custGeom>
          <a:solidFill>
            <a:srgbClr val="DDDDDD"/>
          </a:solidFill>
        </p:spPr>
        <p:txBody>
          <a:bodyPr wrap="square" lIns="0" tIns="0" rIns="0" bIns="0" rtlCol="0"/>
          <a:lstStyle/>
          <a:p/>
        </p:txBody>
      </p:sp>
      <p:sp>
        <p:nvSpPr>
          <p:cNvPr id="25" name="object 25"/>
          <p:cNvSpPr txBox="1"/>
          <p:nvPr/>
        </p:nvSpPr>
        <p:spPr>
          <a:xfrm>
            <a:off x="1841500" y="6067092"/>
            <a:ext cx="5781675" cy="330200"/>
          </a:xfrm>
          <a:prstGeom prst="rect">
            <a:avLst/>
          </a:prstGeom>
        </p:spPr>
        <p:txBody>
          <a:bodyPr vert="horz" wrap="square" lIns="0" tIns="12700" rIns="0" bIns="0" rtlCol="0">
            <a:spAutoFit/>
          </a:bodyPr>
          <a:lstStyle/>
          <a:p>
            <a:pPr marL="202565" marR="5080" indent="-189865">
              <a:lnSpc>
                <a:spcPct val="100000"/>
              </a:lnSpc>
              <a:spcBef>
                <a:spcPts val="100"/>
              </a:spcBef>
              <a:buSzPct val="105000"/>
              <a:buFont typeface="Arial"/>
              <a:buChar char="•"/>
              <a:tabLst>
                <a:tab pos="202565"/>
                <a:tab pos="203200"/>
              </a:tabLst>
            </a:pPr>
            <a:r>
              <a:rPr sz="1000">
                <a:latin typeface="宋体"/>
                <a:cs typeface="宋体"/>
              </a:rPr>
              <a:t>各地工贸公司按照不同类别的客户所对应的销售政策基准</a:t>
            </a:r>
            <a:r>
              <a:rPr sz="1000" spc="-35">
                <a:latin typeface="Arial"/>
                <a:cs typeface="Arial"/>
              </a:rPr>
              <a:t>, </a:t>
            </a:r>
            <a:r>
              <a:rPr sz="1000">
                <a:latin typeface="宋体"/>
                <a:cs typeface="宋体"/>
              </a:rPr>
              <a:t>在不违反统一政策的前提下</a:t>
            </a:r>
            <a:r>
              <a:rPr sz="1000" spc="-10">
                <a:latin typeface="Arial"/>
                <a:cs typeface="Arial"/>
              </a:rPr>
              <a:t>,</a:t>
            </a:r>
            <a:r>
              <a:rPr sz="1000" spc="-10">
                <a:latin typeface="宋体"/>
                <a:cs typeface="宋体"/>
              </a:rPr>
              <a:t>可结合当地实</a:t>
            </a:r>
            <a:r>
              <a:rPr sz="1000">
                <a:latin typeface="宋体"/>
                <a:cs typeface="宋体"/>
              </a:rPr>
              <a:t>际需求</a:t>
            </a:r>
            <a:r>
              <a:rPr sz="1000" spc="-10">
                <a:latin typeface="Arial"/>
                <a:cs typeface="Arial"/>
              </a:rPr>
              <a:t>, </a:t>
            </a:r>
            <a:r>
              <a:rPr sz="1000" spc="-5">
                <a:latin typeface="宋体"/>
                <a:cs typeface="宋体"/>
              </a:rPr>
              <a:t>制定差异化的实际销售政策</a:t>
            </a:r>
            <a:endParaRPr sz="1000">
              <a:latin typeface="宋体"/>
              <a:cs typeface="宋体"/>
            </a:endParaRPr>
          </a:p>
        </p:txBody>
      </p:sp>
      <p:sp>
        <p:nvSpPr>
          <p:cNvPr id="26" name="object 26"/>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24</a:t>
            </a:fld>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8283575" cy="452120"/>
          </a:xfrm>
          <a:prstGeom prst="rect">
            <a:avLst/>
          </a:prstGeom>
        </p:spPr>
        <p:txBody>
          <a:bodyPr vert="horz" wrap="square" lIns="0" tIns="12700" rIns="0" bIns="0" rtlCol="0">
            <a:spAutoFit/>
          </a:bodyPr>
          <a:lstStyle/>
          <a:p>
            <a:pPr marL="12700">
              <a:lnSpc>
                <a:spcPct val="100000"/>
              </a:lnSpc>
              <a:spcBef>
                <a:spcPts val="100"/>
              </a:spcBef>
            </a:pPr>
            <a:r>
              <a:rPr/>
              <a:t>海尔的终端促销员由各区域市场经理 </a:t>
            </a:r>
            <a:r>
              <a:rPr>
                <a:latin typeface="Arial"/>
                <a:cs typeface="Arial"/>
              </a:rPr>
              <a:t>(</a:t>
            </a:r>
            <a:r>
              <a:rPr/>
              <a:t>销售经理</a:t>
            </a:r>
            <a:r>
              <a:rPr>
                <a:latin typeface="Arial"/>
                <a:cs typeface="Arial"/>
              </a:rPr>
              <a:t>) </a:t>
            </a:r>
            <a:r>
              <a:rPr spc="-25"/>
              <a:t>直接</a:t>
            </a:r>
          </a:p>
        </p:txBody>
      </p:sp>
      <p:sp>
        <p:nvSpPr>
          <p:cNvPr id="3" name="object 3"/>
          <p:cNvSpPr txBox="1"/>
          <p:nvPr/>
        </p:nvSpPr>
        <p:spPr>
          <a:xfrm>
            <a:off x="623887" y="1204157"/>
            <a:ext cx="7947659"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接管理</a:t>
            </a:r>
            <a:r>
              <a:rPr sz="2800" b="1">
                <a:latin typeface="Arial"/>
                <a:cs typeface="Arial"/>
              </a:rPr>
              <a:t>,</a:t>
            </a:r>
            <a:r>
              <a:rPr sz="2800" b="1" spc="-5">
                <a:latin typeface="Microsoft JhengHei"/>
                <a:cs typeface="Microsoft JhengHei"/>
              </a:rPr>
              <a:t>促销员的选聘和评估由工贸公司根据总部统</a:t>
            </a:r>
            <a:endParaRPr sz="2800">
              <a:latin typeface="Microsoft JhengHei"/>
              <a:cs typeface="Microsoft JhengHei"/>
            </a:endParaRPr>
          </a:p>
        </p:txBody>
      </p:sp>
      <p:sp>
        <p:nvSpPr>
          <p:cNvPr id="4" name="object 4"/>
          <p:cNvSpPr txBox="1"/>
          <p:nvPr/>
        </p:nvSpPr>
        <p:spPr>
          <a:xfrm>
            <a:off x="623887" y="1471567"/>
            <a:ext cx="25146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一规定进行管理</a:t>
            </a:r>
            <a:endParaRPr sz="2800">
              <a:latin typeface="Microsoft JhengHei"/>
              <a:cs typeface="Microsoft JhengHei"/>
            </a:endParaRPr>
          </a:p>
        </p:txBody>
      </p:sp>
      <p:grpSp>
        <p:nvGrpSpPr>
          <p:cNvPr id="5" name="object 5"/>
          <p:cNvGrpSpPr/>
          <p:nvPr/>
        </p:nvGrpSpPr>
        <p:grpSpPr>
          <a:xfrm>
            <a:off x="1085850" y="3111500"/>
            <a:ext cx="7346950" cy="3253104"/>
            <a:chOff x="1085850" y="3111500"/>
            <a:chExt cx="7346950" cy="3253104"/>
          </a:xfrm>
        </p:grpSpPr>
        <p:sp>
          <p:nvSpPr>
            <p:cNvPr id="6" name="object 6"/>
            <p:cNvSpPr/>
            <p:nvPr/>
          </p:nvSpPr>
          <p:spPr>
            <a:xfrm>
              <a:off x="1085850" y="4932362"/>
              <a:ext cx="7346950" cy="1431925"/>
            </a:xfrm>
            <a:custGeom>
              <a:rect l="l" t="t" r="r" b="b"/>
              <a:pathLst>
                <a:path w="7346950" h="1431925">
                  <a:moveTo>
                    <a:pt x="7346950" y="1431925"/>
                  </a:moveTo>
                  <a:lnTo>
                    <a:pt x="0" y="1431925"/>
                  </a:lnTo>
                  <a:lnTo>
                    <a:pt x="0" y="0"/>
                  </a:lnTo>
                  <a:lnTo>
                    <a:pt x="7346950" y="0"/>
                  </a:lnTo>
                  <a:lnTo>
                    <a:pt x="7346950" y="1431925"/>
                  </a:lnTo>
                  <a:close/>
                </a:path>
              </a:pathLst>
            </a:custGeom>
            <a:solidFill>
              <a:srgbClr val="DDDDDD"/>
            </a:solidFill>
          </p:spPr>
          <p:txBody>
            <a:bodyPr wrap="square" lIns="0" tIns="0" rIns="0" bIns="0" rtlCol="0"/>
            <a:lstStyle/>
            <a:p/>
          </p:txBody>
        </p:sp>
        <p:sp>
          <p:nvSpPr>
            <p:cNvPr id="7" name="object 7"/>
            <p:cNvSpPr/>
            <p:nvPr/>
          </p:nvSpPr>
          <p:spPr>
            <a:xfrm>
              <a:off x="1531938" y="3114675"/>
              <a:ext cx="2056130" cy="2205355"/>
            </a:xfrm>
            <a:custGeom>
              <a:rect l="l" t="t" r="r" b="b"/>
              <a:pathLst>
                <a:path w="2056129" h="2205354">
                  <a:moveTo>
                    <a:pt x="0" y="1927770"/>
                  </a:moveTo>
                  <a:lnTo>
                    <a:pt x="0" y="0"/>
                  </a:lnTo>
                  <a:lnTo>
                    <a:pt x="2055811" y="0"/>
                  </a:lnTo>
                  <a:lnTo>
                    <a:pt x="2055811" y="1927770"/>
                  </a:lnTo>
                  <a:lnTo>
                    <a:pt x="1027905" y="2205038"/>
                  </a:lnTo>
                  <a:lnTo>
                    <a:pt x="0" y="1927770"/>
                  </a:lnTo>
                  <a:close/>
                </a:path>
              </a:pathLst>
            </a:custGeom>
            <a:solidFill>
              <a:srgbClr val="FFFFFF"/>
            </a:solidFill>
          </p:spPr>
          <p:txBody>
            <a:bodyPr wrap="square" lIns="0" tIns="0" rIns="0" bIns="0" rtlCol="0"/>
            <a:lstStyle/>
            <a:p/>
          </p:txBody>
        </p:sp>
        <p:sp>
          <p:nvSpPr>
            <p:cNvPr id="8" name="object 8"/>
            <p:cNvSpPr/>
            <p:nvPr/>
          </p:nvSpPr>
          <p:spPr>
            <a:xfrm>
              <a:off x="1531938" y="3114675"/>
              <a:ext cx="2056130" cy="2205355"/>
            </a:xfrm>
            <a:custGeom>
              <a:rect l="l" t="t" r="r" b="b"/>
              <a:pathLst>
                <a:path w="2056129" h="2205354">
                  <a:moveTo>
                    <a:pt x="2055811" y="0"/>
                  </a:moveTo>
                  <a:lnTo>
                    <a:pt x="2055811" y="1927770"/>
                  </a:lnTo>
                  <a:lnTo>
                    <a:pt x="1027905" y="2205038"/>
                  </a:lnTo>
                  <a:lnTo>
                    <a:pt x="0" y="1927770"/>
                  </a:lnTo>
                  <a:lnTo>
                    <a:pt x="0" y="0"/>
                  </a:lnTo>
                  <a:lnTo>
                    <a:pt x="2055811" y="0"/>
                  </a:lnTo>
                  <a:close/>
                </a:path>
              </a:pathLst>
            </a:custGeom>
            <a:ln w="6350">
              <a:solidFill>
                <a:srgbClr val="000000"/>
              </a:solidFill>
            </a:ln>
          </p:spPr>
          <p:txBody>
            <a:bodyPr wrap="square" lIns="0" tIns="0" rIns="0" bIns="0" rtlCol="0"/>
            <a:lstStyle/>
            <a:p/>
          </p:txBody>
        </p:sp>
      </p:grpSp>
      <p:sp>
        <p:nvSpPr>
          <p:cNvPr id="9" name="object 9"/>
          <p:cNvSpPr txBox="1"/>
          <p:nvPr/>
        </p:nvSpPr>
        <p:spPr>
          <a:xfrm>
            <a:off x="1957388" y="3464061"/>
            <a:ext cx="976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0">
                <a:latin typeface="宋体"/>
                <a:cs typeface="宋体"/>
              </a:rPr>
              <a:t>人员编制计划</a:t>
            </a:r>
            <a:endParaRPr sz="1000">
              <a:latin typeface="宋体"/>
              <a:cs typeface="宋体"/>
            </a:endParaRPr>
          </a:p>
        </p:txBody>
      </p:sp>
      <p:sp>
        <p:nvSpPr>
          <p:cNvPr id="10" name="object 10"/>
          <p:cNvSpPr txBox="1"/>
          <p:nvPr/>
        </p:nvSpPr>
        <p:spPr>
          <a:xfrm>
            <a:off x="1957388" y="3784101"/>
            <a:ext cx="722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5">
                <a:latin typeface="宋体"/>
                <a:cs typeface="宋体"/>
              </a:rPr>
              <a:t>日常管理</a:t>
            </a:r>
            <a:endParaRPr sz="1000">
              <a:latin typeface="宋体"/>
              <a:cs typeface="宋体"/>
            </a:endParaRPr>
          </a:p>
        </p:txBody>
      </p:sp>
      <p:sp>
        <p:nvSpPr>
          <p:cNvPr id="11" name="object 11"/>
          <p:cNvSpPr txBox="1"/>
          <p:nvPr/>
        </p:nvSpPr>
        <p:spPr>
          <a:xfrm>
            <a:off x="1957388" y="4104140"/>
            <a:ext cx="722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5">
                <a:latin typeface="宋体"/>
                <a:cs typeface="宋体"/>
              </a:rPr>
              <a:t>人员调动</a:t>
            </a:r>
            <a:endParaRPr sz="1000">
              <a:latin typeface="宋体"/>
              <a:cs typeface="宋体"/>
            </a:endParaRPr>
          </a:p>
        </p:txBody>
      </p:sp>
      <p:sp>
        <p:nvSpPr>
          <p:cNvPr id="12" name="object 12"/>
          <p:cNvSpPr txBox="1"/>
          <p:nvPr/>
        </p:nvSpPr>
        <p:spPr>
          <a:xfrm>
            <a:off x="1957388" y="4424181"/>
            <a:ext cx="1103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0">
                <a:latin typeface="宋体"/>
                <a:cs typeface="宋体"/>
              </a:rPr>
              <a:t>促销员绩效评估</a:t>
            </a:r>
            <a:endParaRPr sz="1000">
              <a:latin typeface="宋体"/>
              <a:cs typeface="宋体"/>
            </a:endParaRPr>
          </a:p>
        </p:txBody>
      </p:sp>
      <p:sp>
        <p:nvSpPr>
          <p:cNvPr id="13" name="object 13"/>
          <p:cNvSpPr txBox="1"/>
          <p:nvPr/>
        </p:nvSpPr>
        <p:spPr>
          <a:xfrm>
            <a:off x="1957388" y="4744220"/>
            <a:ext cx="1103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0">
                <a:latin typeface="宋体"/>
                <a:cs typeface="宋体"/>
              </a:rPr>
              <a:t>促销员增减申请</a:t>
            </a:r>
            <a:endParaRPr sz="1000">
              <a:latin typeface="宋体"/>
              <a:cs typeface="宋体"/>
            </a:endParaRPr>
          </a:p>
        </p:txBody>
      </p:sp>
      <p:grpSp>
        <p:nvGrpSpPr>
          <p:cNvPr id="14" name="object 14"/>
          <p:cNvGrpSpPr/>
          <p:nvPr/>
        </p:nvGrpSpPr>
        <p:grpSpPr>
          <a:xfrm>
            <a:off x="3768726" y="3111500"/>
            <a:ext cx="4323080" cy="2211705"/>
            <a:chOff x="3768726" y="3111500"/>
            <a:chExt cx="4323080" cy="2211705"/>
          </a:xfrm>
        </p:grpSpPr>
        <p:sp>
          <p:nvSpPr>
            <p:cNvPr id="15" name="object 15"/>
            <p:cNvSpPr/>
            <p:nvPr/>
          </p:nvSpPr>
          <p:spPr>
            <a:xfrm>
              <a:off x="3771901" y="3114675"/>
              <a:ext cx="2056130" cy="2205355"/>
            </a:xfrm>
            <a:custGeom>
              <a:rect l="l" t="t" r="r" b="b"/>
              <a:pathLst>
                <a:path w="2056129" h="2205354">
                  <a:moveTo>
                    <a:pt x="0" y="1927770"/>
                  </a:moveTo>
                  <a:lnTo>
                    <a:pt x="0" y="0"/>
                  </a:lnTo>
                  <a:lnTo>
                    <a:pt x="2055811" y="0"/>
                  </a:lnTo>
                  <a:lnTo>
                    <a:pt x="2055811" y="1927770"/>
                  </a:lnTo>
                  <a:lnTo>
                    <a:pt x="1027905" y="2205038"/>
                  </a:lnTo>
                  <a:lnTo>
                    <a:pt x="0" y="1927770"/>
                  </a:lnTo>
                  <a:close/>
                </a:path>
              </a:pathLst>
            </a:custGeom>
            <a:solidFill>
              <a:srgbClr val="FFFFFF"/>
            </a:solidFill>
          </p:spPr>
          <p:txBody>
            <a:bodyPr wrap="square" lIns="0" tIns="0" rIns="0" bIns="0" rtlCol="0"/>
            <a:lstStyle/>
            <a:p/>
          </p:txBody>
        </p:sp>
        <p:sp>
          <p:nvSpPr>
            <p:cNvPr id="16" name="object 16"/>
            <p:cNvSpPr/>
            <p:nvPr/>
          </p:nvSpPr>
          <p:spPr>
            <a:xfrm>
              <a:off x="3771901" y="3114675"/>
              <a:ext cx="2056130" cy="2205355"/>
            </a:xfrm>
            <a:custGeom>
              <a:rect l="l" t="t" r="r" b="b"/>
              <a:pathLst>
                <a:path w="2056129" h="2205354">
                  <a:moveTo>
                    <a:pt x="2055811" y="0"/>
                  </a:moveTo>
                  <a:lnTo>
                    <a:pt x="2055811" y="1927770"/>
                  </a:lnTo>
                  <a:lnTo>
                    <a:pt x="1027905" y="2205038"/>
                  </a:lnTo>
                  <a:lnTo>
                    <a:pt x="0" y="1927770"/>
                  </a:lnTo>
                  <a:lnTo>
                    <a:pt x="0" y="0"/>
                  </a:lnTo>
                  <a:lnTo>
                    <a:pt x="2055811" y="0"/>
                  </a:lnTo>
                  <a:close/>
                </a:path>
              </a:pathLst>
            </a:custGeom>
            <a:ln w="6350">
              <a:solidFill>
                <a:srgbClr val="000000"/>
              </a:solidFill>
            </a:ln>
          </p:spPr>
          <p:txBody>
            <a:bodyPr wrap="square" lIns="0" tIns="0" rIns="0" bIns="0" rtlCol="0"/>
            <a:lstStyle/>
            <a:p/>
          </p:txBody>
        </p:sp>
        <p:sp>
          <p:nvSpPr>
            <p:cNvPr id="17" name="object 17"/>
            <p:cNvSpPr/>
            <p:nvPr/>
          </p:nvSpPr>
          <p:spPr>
            <a:xfrm>
              <a:off x="6032501" y="3114675"/>
              <a:ext cx="2056130" cy="2205355"/>
            </a:xfrm>
            <a:custGeom>
              <a:rect l="l" t="t" r="r" b="b"/>
              <a:pathLst>
                <a:path w="2056129" h="2205354">
                  <a:moveTo>
                    <a:pt x="0" y="1927771"/>
                  </a:moveTo>
                  <a:lnTo>
                    <a:pt x="0" y="0"/>
                  </a:lnTo>
                  <a:lnTo>
                    <a:pt x="2055811" y="0"/>
                  </a:lnTo>
                  <a:lnTo>
                    <a:pt x="2055811" y="1927771"/>
                  </a:lnTo>
                  <a:lnTo>
                    <a:pt x="1027905" y="2205037"/>
                  </a:lnTo>
                  <a:lnTo>
                    <a:pt x="0" y="1927771"/>
                  </a:lnTo>
                  <a:close/>
                </a:path>
              </a:pathLst>
            </a:custGeom>
            <a:solidFill>
              <a:srgbClr val="FFFFFF"/>
            </a:solidFill>
          </p:spPr>
          <p:txBody>
            <a:bodyPr wrap="square" lIns="0" tIns="0" rIns="0" bIns="0" rtlCol="0"/>
            <a:lstStyle/>
            <a:p/>
          </p:txBody>
        </p:sp>
        <p:sp>
          <p:nvSpPr>
            <p:cNvPr id="18" name="object 18"/>
            <p:cNvSpPr/>
            <p:nvPr/>
          </p:nvSpPr>
          <p:spPr>
            <a:xfrm>
              <a:off x="6032501" y="3114675"/>
              <a:ext cx="2056130" cy="2205355"/>
            </a:xfrm>
            <a:custGeom>
              <a:rect l="l" t="t" r="r" b="b"/>
              <a:pathLst>
                <a:path w="2056129" h="2205354">
                  <a:moveTo>
                    <a:pt x="2055811" y="0"/>
                  </a:moveTo>
                  <a:lnTo>
                    <a:pt x="2055811" y="1927771"/>
                  </a:lnTo>
                  <a:lnTo>
                    <a:pt x="1027905" y="2205037"/>
                  </a:lnTo>
                  <a:lnTo>
                    <a:pt x="0" y="1927771"/>
                  </a:lnTo>
                  <a:lnTo>
                    <a:pt x="0" y="0"/>
                  </a:lnTo>
                  <a:lnTo>
                    <a:pt x="2055811" y="0"/>
                  </a:lnTo>
                  <a:close/>
                </a:path>
              </a:pathLst>
            </a:custGeom>
            <a:ln w="6350">
              <a:solidFill>
                <a:srgbClr val="000000"/>
              </a:solidFill>
            </a:ln>
          </p:spPr>
          <p:txBody>
            <a:bodyPr wrap="square" lIns="0" tIns="0" rIns="0" bIns="0" rtlCol="0"/>
            <a:lstStyle/>
            <a:p/>
          </p:txBody>
        </p:sp>
      </p:grpSp>
      <p:sp>
        <p:nvSpPr>
          <p:cNvPr id="19" name="object 19"/>
          <p:cNvSpPr txBox="1"/>
          <p:nvPr/>
        </p:nvSpPr>
        <p:spPr>
          <a:xfrm>
            <a:off x="1531938" y="2505075"/>
            <a:ext cx="2032000" cy="455930"/>
          </a:xfrm>
          <a:prstGeom prst="rect">
            <a:avLst/>
          </a:prstGeom>
          <a:solidFill>
            <a:srgbClr val="C0C0C0"/>
          </a:solidFill>
        </p:spPr>
        <p:txBody>
          <a:bodyPr vert="horz" wrap="square" lIns="0" tIns="635" rIns="0" bIns="0" rtlCol="0">
            <a:spAutoFit/>
          </a:bodyPr>
          <a:lstStyle/>
          <a:p>
            <a:pPr>
              <a:lnSpc>
                <a:spcPct val="100000"/>
              </a:lnSpc>
              <a:spcBef>
                <a:spcPts val="5"/>
              </a:spcBef>
            </a:pPr>
            <a:endParaRPr sz="950">
              <a:latin typeface="Times New Roman"/>
              <a:cs typeface="Times New Roman"/>
            </a:endParaRPr>
          </a:p>
          <a:p>
            <a:pPr marL="589915">
              <a:lnSpc>
                <a:spcPct val="100000"/>
              </a:lnSpc>
            </a:pPr>
            <a:r>
              <a:rPr sz="1200" b="1" spc="-10">
                <a:latin typeface="Microsoft JhengHei"/>
                <a:cs typeface="Microsoft JhengHei"/>
              </a:rPr>
              <a:t>区域市场经理</a:t>
            </a:r>
            <a:endParaRPr sz="1200">
              <a:latin typeface="Microsoft JhengHei"/>
              <a:cs typeface="Microsoft JhengHei"/>
            </a:endParaRPr>
          </a:p>
        </p:txBody>
      </p:sp>
      <p:sp>
        <p:nvSpPr>
          <p:cNvPr id="33" name="object 33"/>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25</a:t>
            </a:fld>
          </a:p>
        </p:txBody>
      </p:sp>
      <p:sp>
        <p:nvSpPr>
          <p:cNvPr id="20" name="object 20"/>
          <p:cNvSpPr txBox="1"/>
          <p:nvPr/>
        </p:nvSpPr>
        <p:spPr>
          <a:xfrm>
            <a:off x="3779838" y="2505075"/>
            <a:ext cx="2032000" cy="455930"/>
          </a:xfrm>
          <a:prstGeom prst="rect">
            <a:avLst/>
          </a:prstGeom>
          <a:solidFill>
            <a:srgbClr val="C0C0C0"/>
          </a:solidFill>
        </p:spPr>
        <p:txBody>
          <a:bodyPr vert="horz" wrap="square" lIns="0" tIns="635" rIns="0" bIns="0" rtlCol="0">
            <a:spAutoFit/>
          </a:bodyPr>
          <a:lstStyle/>
          <a:p>
            <a:pPr>
              <a:lnSpc>
                <a:spcPct val="100000"/>
              </a:lnSpc>
              <a:spcBef>
                <a:spcPts val="5"/>
              </a:spcBef>
            </a:pPr>
            <a:endParaRPr sz="950">
              <a:latin typeface="Times New Roman"/>
              <a:cs typeface="Times New Roman"/>
            </a:endParaRPr>
          </a:p>
          <a:p>
            <a:pPr marL="513715">
              <a:lnSpc>
                <a:spcPct val="100000"/>
              </a:lnSpc>
            </a:pPr>
            <a:r>
              <a:rPr sz="1200" b="1" spc="-10">
                <a:latin typeface="Microsoft JhengHei"/>
                <a:cs typeface="Microsoft JhengHei"/>
              </a:rPr>
              <a:t>工贸公司人事部</a:t>
            </a:r>
            <a:endParaRPr sz="1200">
              <a:latin typeface="Microsoft JhengHei"/>
              <a:cs typeface="Microsoft JhengHei"/>
            </a:endParaRPr>
          </a:p>
        </p:txBody>
      </p:sp>
      <p:sp>
        <p:nvSpPr>
          <p:cNvPr id="21" name="object 21"/>
          <p:cNvSpPr txBox="1"/>
          <p:nvPr/>
        </p:nvSpPr>
        <p:spPr>
          <a:xfrm>
            <a:off x="6027738" y="2505075"/>
            <a:ext cx="2032000" cy="455930"/>
          </a:xfrm>
          <a:prstGeom prst="rect">
            <a:avLst/>
          </a:prstGeom>
          <a:solidFill>
            <a:srgbClr val="C0C0C0"/>
          </a:solidFill>
        </p:spPr>
        <p:txBody>
          <a:bodyPr vert="horz" wrap="square" lIns="0" tIns="635" rIns="0" bIns="0" rtlCol="0">
            <a:spAutoFit/>
          </a:bodyPr>
          <a:lstStyle/>
          <a:p>
            <a:pPr>
              <a:lnSpc>
                <a:spcPct val="100000"/>
              </a:lnSpc>
              <a:spcBef>
                <a:spcPts val="5"/>
              </a:spcBef>
            </a:pPr>
            <a:endParaRPr sz="950">
              <a:latin typeface="Times New Roman"/>
              <a:cs typeface="Times New Roman"/>
            </a:endParaRPr>
          </a:p>
          <a:p>
            <a:pPr marL="513715">
              <a:lnSpc>
                <a:spcPct val="100000"/>
              </a:lnSpc>
            </a:pPr>
            <a:r>
              <a:rPr sz="1200" b="1" spc="-10">
                <a:latin typeface="Microsoft JhengHei"/>
                <a:cs typeface="Microsoft JhengHei"/>
              </a:rPr>
              <a:t>产品本部市场部</a:t>
            </a:r>
            <a:endParaRPr sz="1200">
              <a:latin typeface="Microsoft JhengHei"/>
              <a:cs typeface="Microsoft JhengHei"/>
            </a:endParaRPr>
          </a:p>
        </p:txBody>
      </p:sp>
      <p:sp>
        <p:nvSpPr>
          <p:cNvPr id="22" name="object 22"/>
          <p:cNvSpPr txBox="1"/>
          <p:nvPr/>
        </p:nvSpPr>
        <p:spPr>
          <a:xfrm>
            <a:off x="4154487" y="3475691"/>
            <a:ext cx="849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0">
                <a:latin typeface="宋体"/>
                <a:cs typeface="宋体"/>
              </a:rPr>
              <a:t>促销员招聘</a:t>
            </a:r>
            <a:endParaRPr sz="1000">
              <a:latin typeface="宋体"/>
              <a:cs typeface="宋体"/>
            </a:endParaRPr>
          </a:p>
        </p:txBody>
      </p:sp>
      <p:sp>
        <p:nvSpPr>
          <p:cNvPr id="23" name="object 23"/>
          <p:cNvSpPr txBox="1"/>
          <p:nvPr/>
        </p:nvSpPr>
        <p:spPr>
          <a:xfrm>
            <a:off x="4154487" y="3810971"/>
            <a:ext cx="722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5">
                <a:latin typeface="宋体"/>
                <a:cs typeface="宋体"/>
              </a:rPr>
              <a:t>人事管理</a:t>
            </a:r>
            <a:endParaRPr sz="1000">
              <a:latin typeface="宋体"/>
              <a:cs typeface="宋体"/>
            </a:endParaRPr>
          </a:p>
        </p:txBody>
      </p:sp>
      <p:sp>
        <p:nvSpPr>
          <p:cNvPr id="24" name="object 24"/>
          <p:cNvSpPr txBox="1"/>
          <p:nvPr/>
        </p:nvSpPr>
        <p:spPr>
          <a:xfrm>
            <a:off x="4154487" y="4130807"/>
            <a:ext cx="104648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a:latin typeface="宋体"/>
                <a:cs typeface="宋体"/>
              </a:rPr>
              <a:t>工资</a:t>
            </a:r>
            <a:r>
              <a:rPr sz="1000" spc="-10">
                <a:latin typeface="Arial"/>
                <a:cs typeface="Arial"/>
              </a:rPr>
              <a:t>/</a:t>
            </a:r>
            <a:r>
              <a:rPr sz="1000">
                <a:latin typeface="宋体"/>
                <a:cs typeface="宋体"/>
              </a:rPr>
              <a:t>奖金</a:t>
            </a:r>
            <a:r>
              <a:rPr sz="1000" spc="-10">
                <a:latin typeface="Arial"/>
                <a:cs typeface="Arial"/>
              </a:rPr>
              <a:t>/</a:t>
            </a:r>
            <a:r>
              <a:rPr sz="1000" spc="-25">
                <a:latin typeface="宋体"/>
                <a:cs typeface="宋体"/>
              </a:rPr>
              <a:t>福利</a:t>
            </a:r>
            <a:endParaRPr sz="1000">
              <a:latin typeface="宋体"/>
              <a:cs typeface="宋体"/>
            </a:endParaRPr>
          </a:p>
        </p:txBody>
      </p:sp>
      <p:sp>
        <p:nvSpPr>
          <p:cNvPr id="25" name="object 25"/>
          <p:cNvSpPr txBox="1"/>
          <p:nvPr/>
        </p:nvSpPr>
        <p:spPr>
          <a:xfrm>
            <a:off x="4154487" y="4481531"/>
            <a:ext cx="722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5">
                <a:latin typeface="宋体"/>
                <a:cs typeface="宋体"/>
              </a:rPr>
              <a:t>组织培训</a:t>
            </a:r>
            <a:endParaRPr sz="1000">
              <a:latin typeface="宋体"/>
              <a:cs typeface="宋体"/>
            </a:endParaRPr>
          </a:p>
        </p:txBody>
      </p:sp>
      <p:sp>
        <p:nvSpPr>
          <p:cNvPr id="26" name="object 26"/>
          <p:cNvSpPr txBox="1"/>
          <p:nvPr/>
        </p:nvSpPr>
        <p:spPr>
          <a:xfrm>
            <a:off x="6453185" y="3475692"/>
            <a:ext cx="976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0">
                <a:latin typeface="宋体"/>
                <a:cs typeface="宋体"/>
              </a:rPr>
              <a:t>培训教材编写</a:t>
            </a:r>
            <a:endParaRPr sz="1000">
              <a:latin typeface="宋体"/>
              <a:cs typeface="宋体"/>
            </a:endParaRPr>
          </a:p>
        </p:txBody>
      </p:sp>
      <p:sp>
        <p:nvSpPr>
          <p:cNvPr id="27" name="object 27"/>
          <p:cNvSpPr txBox="1"/>
          <p:nvPr/>
        </p:nvSpPr>
        <p:spPr>
          <a:xfrm>
            <a:off x="6453185" y="3810972"/>
            <a:ext cx="976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0">
                <a:latin typeface="宋体"/>
                <a:cs typeface="宋体"/>
              </a:rPr>
              <a:t>培训计划制定</a:t>
            </a:r>
            <a:endParaRPr sz="1000">
              <a:latin typeface="宋体"/>
              <a:cs typeface="宋体"/>
            </a:endParaRPr>
          </a:p>
        </p:txBody>
      </p:sp>
      <p:sp>
        <p:nvSpPr>
          <p:cNvPr id="28" name="object 28"/>
          <p:cNvSpPr txBox="1"/>
          <p:nvPr/>
        </p:nvSpPr>
        <p:spPr>
          <a:xfrm>
            <a:off x="6453185" y="4146251"/>
            <a:ext cx="1103630" cy="177800"/>
          </a:xfrm>
          <a:prstGeom prst="rect">
            <a:avLst/>
          </a:prstGeom>
        </p:spPr>
        <p:txBody>
          <a:bodyPr vert="horz" wrap="square" lIns="0" tIns="12700" rIns="0" bIns="0" rtlCol="0">
            <a:spAutoFit/>
          </a:bodyPr>
          <a:lstStyle/>
          <a:p>
            <a:pPr marL="201295" indent="-189230">
              <a:lnSpc>
                <a:spcPct val="100000"/>
              </a:lnSpc>
              <a:spcBef>
                <a:spcPts val="100"/>
              </a:spcBef>
              <a:buSzPct val="105000"/>
              <a:buFont typeface="Arial"/>
              <a:buChar char="•"/>
              <a:tabLst>
                <a:tab pos="201295"/>
                <a:tab pos="201930"/>
              </a:tabLst>
            </a:pPr>
            <a:r>
              <a:rPr sz="1000" spc="-10">
                <a:latin typeface="宋体"/>
                <a:cs typeface="宋体"/>
              </a:rPr>
              <a:t>促销员培训实施</a:t>
            </a:r>
            <a:endParaRPr sz="1000">
              <a:latin typeface="宋体"/>
              <a:cs typeface="宋体"/>
            </a:endParaRPr>
          </a:p>
        </p:txBody>
      </p:sp>
      <p:sp>
        <p:nvSpPr>
          <p:cNvPr id="29" name="object 29"/>
          <p:cNvSpPr txBox="1"/>
          <p:nvPr/>
        </p:nvSpPr>
        <p:spPr>
          <a:xfrm>
            <a:off x="1841500" y="5505813"/>
            <a:ext cx="977900" cy="415290"/>
          </a:xfrm>
          <a:prstGeom prst="rect">
            <a:avLst/>
          </a:prstGeom>
        </p:spPr>
        <p:txBody>
          <a:bodyPr vert="horz" wrap="square" lIns="0" tIns="50165" rIns="0" bIns="0" rtlCol="0">
            <a:spAutoFit/>
          </a:bodyPr>
          <a:lstStyle/>
          <a:p>
            <a:pPr marL="202565" indent="-189865">
              <a:lnSpc>
                <a:spcPct val="100000"/>
              </a:lnSpc>
              <a:spcBef>
                <a:spcPts val="395"/>
              </a:spcBef>
              <a:buSzPct val="105000"/>
              <a:buFont typeface="Arial"/>
              <a:buChar char="•"/>
              <a:tabLst>
                <a:tab pos="202565"/>
                <a:tab pos="203200"/>
              </a:tabLst>
            </a:pPr>
            <a:r>
              <a:rPr sz="1000" spc="-10">
                <a:latin typeface="宋体"/>
                <a:cs typeface="宋体"/>
              </a:rPr>
              <a:t>合理配置资源</a:t>
            </a:r>
            <a:endParaRPr sz="1000">
              <a:latin typeface="宋体"/>
              <a:cs typeface="宋体"/>
            </a:endParaRPr>
          </a:p>
          <a:p>
            <a:pPr marL="202565" indent="-189865">
              <a:lnSpc>
                <a:spcPct val="100000"/>
              </a:lnSpc>
              <a:spcBef>
                <a:spcPts val="360"/>
              </a:spcBef>
              <a:buSzPct val="105000"/>
              <a:buFont typeface="Arial"/>
              <a:buChar char="•"/>
              <a:tabLst>
                <a:tab pos="202565"/>
                <a:tab pos="203200"/>
              </a:tabLst>
            </a:pPr>
            <a:r>
              <a:rPr sz="1000" spc="-15">
                <a:latin typeface="宋体"/>
                <a:cs typeface="宋体"/>
              </a:rPr>
              <a:t>管理控制</a:t>
            </a:r>
            <a:endParaRPr sz="1000">
              <a:latin typeface="宋体"/>
              <a:cs typeface="宋体"/>
            </a:endParaRPr>
          </a:p>
        </p:txBody>
      </p:sp>
      <p:sp>
        <p:nvSpPr>
          <p:cNvPr id="30" name="object 30"/>
          <p:cNvSpPr txBox="1"/>
          <p:nvPr/>
        </p:nvSpPr>
        <p:spPr>
          <a:xfrm>
            <a:off x="4064000" y="5505813"/>
            <a:ext cx="1104900" cy="415290"/>
          </a:xfrm>
          <a:prstGeom prst="rect">
            <a:avLst/>
          </a:prstGeom>
        </p:spPr>
        <p:txBody>
          <a:bodyPr vert="horz" wrap="square" lIns="0" tIns="50165" rIns="0" bIns="0" rtlCol="0">
            <a:spAutoFit/>
          </a:bodyPr>
          <a:lstStyle/>
          <a:p>
            <a:pPr marL="202565" indent="-189865">
              <a:lnSpc>
                <a:spcPct val="100000"/>
              </a:lnSpc>
              <a:spcBef>
                <a:spcPts val="395"/>
              </a:spcBef>
              <a:buSzPct val="105000"/>
              <a:buFont typeface="Arial"/>
              <a:buChar char="•"/>
              <a:tabLst>
                <a:tab pos="202565"/>
                <a:tab pos="203200"/>
              </a:tabLst>
            </a:pPr>
            <a:r>
              <a:rPr sz="1000" spc="-10">
                <a:latin typeface="宋体"/>
                <a:cs typeface="宋体"/>
              </a:rPr>
              <a:t>提高人员素质</a:t>
            </a:r>
            <a:endParaRPr sz="1000">
              <a:latin typeface="宋体"/>
              <a:cs typeface="宋体"/>
            </a:endParaRPr>
          </a:p>
          <a:p>
            <a:pPr marL="202565" indent="-189865">
              <a:lnSpc>
                <a:spcPct val="100000"/>
              </a:lnSpc>
              <a:spcBef>
                <a:spcPts val="360"/>
              </a:spcBef>
              <a:buSzPct val="105000"/>
              <a:buFont typeface="Arial"/>
              <a:buChar char="•"/>
              <a:tabLst>
                <a:tab pos="202565"/>
                <a:tab pos="203200"/>
              </a:tabLst>
            </a:pPr>
            <a:r>
              <a:rPr sz="1000" spc="-10">
                <a:latin typeface="宋体"/>
                <a:cs typeface="宋体"/>
              </a:rPr>
              <a:t>控制人员流失率</a:t>
            </a:r>
            <a:endParaRPr sz="1000">
              <a:latin typeface="宋体"/>
              <a:cs typeface="宋体"/>
            </a:endParaRPr>
          </a:p>
        </p:txBody>
      </p:sp>
      <p:sp>
        <p:nvSpPr>
          <p:cNvPr id="31" name="object 31"/>
          <p:cNvSpPr txBox="1"/>
          <p:nvPr/>
        </p:nvSpPr>
        <p:spPr>
          <a:xfrm>
            <a:off x="6350000" y="5543308"/>
            <a:ext cx="977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10">
                <a:latin typeface="宋体"/>
                <a:cs typeface="宋体"/>
              </a:rPr>
              <a:t>提升业务能力</a:t>
            </a:r>
            <a:endParaRPr sz="1000">
              <a:latin typeface="宋体"/>
              <a:cs typeface="宋体"/>
            </a:endParaRPr>
          </a:p>
        </p:txBody>
      </p:sp>
      <p:sp>
        <p:nvSpPr>
          <p:cNvPr id="32" name="object 32"/>
          <p:cNvSpPr txBox="1"/>
          <p:nvPr/>
        </p:nvSpPr>
        <p:spPr>
          <a:xfrm>
            <a:off x="3881437" y="6079090"/>
            <a:ext cx="1787525" cy="208279"/>
          </a:xfrm>
          <a:prstGeom prst="rect">
            <a:avLst/>
          </a:prstGeom>
        </p:spPr>
        <p:txBody>
          <a:bodyPr vert="horz" wrap="square" lIns="0" tIns="12700" rIns="0" bIns="0" rtlCol="0">
            <a:spAutoFit/>
          </a:bodyPr>
          <a:lstStyle/>
          <a:p>
            <a:pPr marL="12700">
              <a:lnSpc>
                <a:spcPct val="100000"/>
              </a:lnSpc>
              <a:spcBef>
                <a:spcPts val="100"/>
              </a:spcBef>
            </a:pPr>
            <a:r>
              <a:rPr sz="1200" b="1">
                <a:latin typeface="Microsoft JhengHei"/>
                <a:cs typeface="Microsoft JhengHei"/>
              </a:rPr>
              <a:t>高效的</a:t>
            </a:r>
            <a:r>
              <a:rPr sz="1200" b="1">
                <a:latin typeface="Arial"/>
                <a:cs typeface="Arial"/>
              </a:rPr>
              <a:t>, </a:t>
            </a:r>
            <a:r>
              <a:rPr sz="1200" b="1" spc="-10">
                <a:latin typeface="Microsoft JhengHei"/>
                <a:cs typeface="Microsoft JhengHei"/>
              </a:rPr>
              <a:t>稳定的促销员队伍</a:t>
            </a:r>
            <a:endParaRPr sz="1200">
              <a:latin typeface="Microsoft JhengHei"/>
              <a:cs typeface="Microsoft JhengHei"/>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7947659" cy="452120"/>
          </a:xfrm>
          <a:prstGeom prst="rect">
            <a:avLst/>
          </a:prstGeom>
        </p:spPr>
        <p:txBody>
          <a:bodyPr vert="horz" wrap="square" lIns="0" tIns="12700" rIns="0" bIns="0" rtlCol="0">
            <a:spAutoFit/>
          </a:bodyPr>
          <a:lstStyle/>
          <a:p>
            <a:pPr marL="12700">
              <a:lnSpc>
                <a:spcPct val="100000"/>
              </a:lnSpc>
              <a:spcBef>
                <a:spcPts val="100"/>
              </a:spcBef>
            </a:pPr>
            <a:r>
              <a:rPr/>
              <a:t>产品本部市场部负责制定促销计划和促销方案</a:t>
            </a:r>
            <a:r>
              <a:rPr>
                <a:latin typeface="Arial"/>
                <a:cs typeface="Arial"/>
              </a:rPr>
              <a:t>,</a:t>
            </a:r>
            <a:r>
              <a:rPr spc="-25"/>
              <a:t>并支</a:t>
            </a:r>
          </a:p>
        </p:txBody>
      </p:sp>
      <p:sp>
        <p:nvSpPr>
          <p:cNvPr id="3" name="object 3"/>
          <p:cNvSpPr txBox="1"/>
          <p:nvPr/>
        </p:nvSpPr>
        <p:spPr>
          <a:xfrm>
            <a:off x="623887" y="1204157"/>
            <a:ext cx="804672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持和监督各地工贸的实施</a:t>
            </a:r>
            <a:r>
              <a:rPr sz="2800" b="1">
                <a:latin typeface="Arial"/>
                <a:cs typeface="Arial"/>
              </a:rPr>
              <a:t>, </a:t>
            </a:r>
            <a:r>
              <a:rPr sz="2800" b="1" spc="-5">
                <a:latin typeface="Microsoft JhengHei"/>
                <a:cs typeface="Microsoft JhengHei"/>
              </a:rPr>
              <a:t>促销活动完成后市场部需</a:t>
            </a:r>
            <a:endParaRPr sz="2800">
              <a:latin typeface="Microsoft JhengHei"/>
              <a:cs typeface="Microsoft JhengHei"/>
            </a:endParaRPr>
          </a:p>
        </p:txBody>
      </p:sp>
      <p:sp>
        <p:nvSpPr>
          <p:cNvPr id="4" name="object 4"/>
          <p:cNvSpPr txBox="1"/>
          <p:nvPr/>
        </p:nvSpPr>
        <p:spPr>
          <a:xfrm>
            <a:off x="623887" y="1342929"/>
            <a:ext cx="5034280" cy="838835"/>
          </a:xfrm>
          <a:prstGeom prst="rect">
            <a:avLst/>
          </a:prstGeom>
        </p:spPr>
        <p:txBody>
          <a:bodyPr vert="horz" wrap="square" lIns="0" tIns="127635" rIns="0" bIns="0" rtlCol="0">
            <a:spAutoFit/>
          </a:bodyPr>
          <a:lstStyle/>
          <a:p>
            <a:pPr marL="12700">
              <a:lnSpc>
                <a:spcPct val="100000"/>
              </a:lnSpc>
              <a:spcBef>
                <a:spcPts val="1005"/>
              </a:spcBef>
            </a:pPr>
            <a:r>
              <a:rPr sz="2800" b="1">
                <a:latin typeface="Microsoft JhengHei"/>
                <a:cs typeface="Microsoft JhengHei"/>
              </a:rPr>
              <a:t>要进行效果评估</a:t>
            </a:r>
            <a:r>
              <a:rPr sz="2800" b="1">
                <a:latin typeface="Arial"/>
                <a:cs typeface="Arial"/>
              </a:rPr>
              <a:t>,</a:t>
            </a:r>
            <a:r>
              <a:rPr sz="2800" b="1" spc="-10">
                <a:latin typeface="Microsoft JhengHei"/>
                <a:cs typeface="Microsoft JhengHei"/>
              </a:rPr>
              <a:t>并编写报告</a:t>
            </a:r>
            <a:endParaRPr sz="2800">
              <a:latin typeface="Microsoft JhengHei"/>
              <a:cs typeface="Microsoft JhengHei"/>
            </a:endParaRPr>
          </a:p>
          <a:p>
            <a:pPr marL="3065145">
              <a:lnSpc>
                <a:spcPct val="100000"/>
              </a:lnSpc>
              <a:spcBef>
                <a:spcPts val="455"/>
              </a:spcBef>
            </a:pPr>
            <a:r>
              <a:rPr sz="1400" b="1" spc="-5">
                <a:latin typeface="Microsoft JhengHei"/>
                <a:cs typeface="Microsoft JhengHei"/>
              </a:rPr>
              <a:t>广告促销计划与执行流程</a:t>
            </a:r>
            <a:endParaRPr sz="1400">
              <a:latin typeface="Microsoft JhengHei"/>
              <a:cs typeface="Microsoft JhengHei"/>
            </a:endParaRPr>
          </a:p>
        </p:txBody>
      </p:sp>
      <p:sp>
        <p:nvSpPr>
          <p:cNvPr id="5" name="object 5"/>
          <p:cNvSpPr/>
          <p:nvPr/>
        </p:nvSpPr>
        <p:spPr>
          <a:xfrm>
            <a:off x="2032000" y="2497138"/>
            <a:ext cx="2184400" cy="444500"/>
          </a:xfrm>
          <a:custGeom>
            <a:rect l="l" t="t" r="r" b="b"/>
            <a:pathLst>
              <a:path w="2184400" h="444500">
                <a:moveTo>
                  <a:pt x="2126889" y="444500"/>
                </a:moveTo>
                <a:lnTo>
                  <a:pt x="0" y="444500"/>
                </a:lnTo>
                <a:lnTo>
                  <a:pt x="0" y="0"/>
                </a:lnTo>
                <a:lnTo>
                  <a:pt x="2126889" y="0"/>
                </a:lnTo>
                <a:lnTo>
                  <a:pt x="2184092" y="222250"/>
                </a:lnTo>
                <a:lnTo>
                  <a:pt x="2126889" y="444500"/>
                </a:lnTo>
                <a:close/>
              </a:path>
            </a:pathLst>
          </a:custGeom>
          <a:solidFill>
            <a:srgbClr val="DDDDDD"/>
          </a:solidFill>
        </p:spPr>
        <p:txBody>
          <a:bodyPr wrap="square" lIns="0" tIns="0" rIns="0" bIns="0" rtlCol="0"/>
          <a:lstStyle/>
          <a:p/>
        </p:txBody>
      </p:sp>
      <p:sp>
        <p:nvSpPr>
          <p:cNvPr id="6" name="object 6"/>
          <p:cNvSpPr txBox="1"/>
          <p:nvPr/>
        </p:nvSpPr>
        <p:spPr>
          <a:xfrm>
            <a:off x="2480930" y="2611832"/>
            <a:ext cx="1287780" cy="208279"/>
          </a:xfrm>
          <a:prstGeom prst="rect">
            <a:avLst/>
          </a:prstGeom>
        </p:spPr>
        <p:txBody>
          <a:bodyPr vert="horz" wrap="square" lIns="0" tIns="12700" rIns="0" bIns="0" rtlCol="0">
            <a:spAutoFit/>
          </a:bodyPr>
          <a:lstStyle/>
          <a:p>
            <a:pPr marL="12700">
              <a:lnSpc>
                <a:spcPct val="100000"/>
              </a:lnSpc>
              <a:spcBef>
                <a:spcPts val="100"/>
              </a:spcBef>
            </a:pPr>
            <a:r>
              <a:rPr sz="1200" b="1">
                <a:latin typeface="Microsoft JhengHei"/>
                <a:cs typeface="Microsoft JhengHei"/>
              </a:rPr>
              <a:t>促销方案设计</a:t>
            </a:r>
            <a:r>
              <a:rPr sz="1200" b="1">
                <a:latin typeface="Arial"/>
                <a:cs typeface="Arial"/>
              </a:rPr>
              <a:t>/</a:t>
            </a:r>
            <a:r>
              <a:rPr sz="1200" b="1" spc="-25">
                <a:latin typeface="Microsoft JhengHei"/>
                <a:cs typeface="Microsoft JhengHei"/>
              </a:rPr>
              <a:t>计划</a:t>
            </a:r>
            <a:endParaRPr sz="1200">
              <a:latin typeface="Microsoft JhengHei"/>
              <a:cs typeface="Microsoft JhengHei"/>
            </a:endParaRPr>
          </a:p>
        </p:txBody>
      </p:sp>
      <p:sp>
        <p:nvSpPr>
          <p:cNvPr id="7" name="object 7"/>
          <p:cNvSpPr/>
          <p:nvPr/>
        </p:nvSpPr>
        <p:spPr>
          <a:xfrm>
            <a:off x="4282613" y="2497138"/>
            <a:ext cx="2185670" cy="444500"/>
          </a:xfrm>
          <a:custGeom>
            <a:rect l="l" t="t" r="r" b="b"/>
            <a:pathLst>
              <a:path w="2185670" h="444500">
                <a:moveTo>
                  <a:pt x="2107225" y="444500"/>
                </a:moveTo>
                <a:lnTo>
                  <a:pt x="0" y="444500"/>
                </a:lnTo>
                <a:lnTo>
                  <a:pt x="78098" y="222250"/>
                </a:lnTo>
                <a:lnTo>
                  <a:pt x="0" y="0"/>
                </a:lnTo>
                <a:lnTo>
                  <a:pt x="2107225" y="0"/>
                </a:lnTo>
                <a:lnTo>
                  <a:pt x="2185324" y="222250"/>
                </a:lnTo>
                <a:lnTo>
                  <a:pt x="2107225" y="444500"/>
                </a:lnTo>
                <a:close/>
              </a:path>
            </a:pathLst>
          </a:custGeom>
          <a:solidFill>
            <a:srgbClr val="DDDDDD"/>
          </a:solidFill>
        </p:spPr>
        <p:txBody>
          <a:bodyPr wrap="square" lIns="0" tIns="0" rIns="0" bIns="0" rtlCol="0"/>
          <a:lstStyle/>
          <a:p/>
        </p:txBody>
      </p:sp>
      <p:sp>
        <p:nvSpPr>
          <p:cNvPr id="8" name="object 8"/>
          <p:cNvSpPr txBox="1"/>
          <p:nvPr/>
        </p:nvSpPr>
        <p:spPr>
          <a:xfrm>
            <a:off x="5057775" y="2620804"/>
            <a:ext cx="635000" cy="208279"/>
          </a:xfrm>
          <a:prstGeom prst="rect">
            <a:avLst/>
          </a:prstGeom>
        </p:spPr>
        <p:txBody>
          <a:bodyPr vert="horz" wrap="square" lIns="0" tIns="12700" rIns="0" bIns="0" rtlCol="0">
            <a:spAutoFit/>
          </a:bodyPr>
          <a:lstStyle/>
          <a:p>
            <a:pPr marL="12700">
              <a:lnSpc>
                <a:spcPct val="100000"/>
              </a:lnSpc>
              <a:spcBef>
                <a:spcPts val="100"/>
              </a:spcBef>
            </a:pPr>
            <a:r>
              <a:rPr sz="1200" b="1" spc="-15">
                <a:latin typeface="Microsoft JhengHei"/>
                <a:cs typeface="Microsoft JhengHei"/>
              </a:rPr>
              <a:t>促销执行</a:t>
            </a:r>
            <a:endParaRPr sz="1200">
              <a:latin typeface="Microsoft JhengHei"/>
              <a:cs typeface="Microsoft JhengHei"/>
            </a:endParaRPr>
          </a:p>
        </p:txBody>
      </p:sp>
      <p:sp>
        <p:nvSpPr>
          <p:cNvPr id="9" name="object 9"/>
          <p:cNvSpPr/>
          <p:nvPr/>
        </p:nvSpPr>
        <p:spPr>
          <a:xfrm>
            <a:off x="6533226" y="2497138"/>
            <a:ext cx="2185670" cy="444500"/>
          </a:xfrm>
          <a:custGeom>
            <a:rect l="l" t="t" r="r" b="b"/>
            <a:pathLst>
              <a:path w="2185670" h="444500">
                <a:moveTo>
                  <a:pt x="2107225" y="444500"/>
                </a:moveTo>
                <a:lnTo>
                  <a:pt x="0" y="444500"/>
                </a:lnTo>
                <a:lnTo>
                  <a:pt x="78098" y="222250"/>
                </a:lnTo>
                <a:lnTo>
                  <a:pt x="0" y="0"/>
                </a:lnTo>
                <a:lnTo>
                  <a:pt x="2107225" y="0"/>
                </a:lnTo>
                <a:lnTo>
                  <a:pt x="2185323" y="222250"/>
                </a:lnTo>
                <a:lnTo>
                  <a:pt x="2107225" y="444500"/>
                </a:lnTo>
                <a:close/>
              </a:path>
            </a:pathLst>
          </a:custGeom>
          <a:solidFill>
            <a:srgbClr val="DDDDDD"/>
          </a:solidFill>
        </p:spPr>
        <p:txBody>
          <a:bodyPr wrap="square" lIns="0" tIns="0" rIns="0" bIns="0" rtlCol="0"/>
          <a:lstStyle/>
          <a:p/>
        </p:txBody>
      </p:sp>
      <p:sp>
        <p:nvSpPr>
          <p:cNvPr id="10" name="object 10"/>
          <p:cNvSpPr txBox="1"/>
          <p:nvPr/>
        </p:nvSpPr>
        <p:spPr>
          <a:xfrm>
            <a:off x="7155988" y="2620804"/>
            <a:ext cx="93980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Microsoft JhengHei"/>
                <a:cs typeface="Microsoft JhengHei"/>
              </a:rPr>
              <a:t>促销效果评估</a:t>
            </a:r>
            <a:endParaRPr sz="1200">
              <a:latin typeface="Microsoft JhengHei"/>
              <a:cs typeface="Microsoft JhengHei"/>
            </a:endParaRPr>
          </a:p>
        </p:txBody>
      </p:sp>
      <p:sp>
        <p:nvSpPr>
          <p:cNvPr id="11" name="object 11"/>
          <p:cNvSpPr txBox="1"/>
          <p:nvPr/>
        </p:nvSpPr>
        <p:spPr>
          <a:xfrm>
            <a:off x="647700" y="3022600"/>
            <a:ext cx="1270000" cy="1092200"/>
          </a:xfrm>
          <a:prstGeom prst="rect">
            <a:avLst/>
          </a:prstGeom>
          <a:solidFill>
            <a:srgbClr val="DDDDDD"/>
          </a:solidFill>
        </p:spPr>
        <p:txBody>
          <a:bodyPr vert="horz" wrap="square" lIns="0" tIns="0" rIns="0" bIns="0" rtlCol="0">
            <a:spAutoFit/>
          </a:bodyPr>
          <a:lstStyle/>
          <a:p>
            <a:pPr>
              <a:lnSpc>
                <a:spcPct val="100000"/>
              </a:lnSpc>
            </a:pPr>
            <a:endParaRPr sz="1200">
              <a:latin typeface="Times New Roman"/>
              <a:cs typeface="Times New Roman"/>
            </a:endParaRPr>
          </a:p>
          <a:p>
            <a:pPr>
              <a:lnSpc>
                <a:spcPct val="100000"/>
              </a:lnSpc>
              <a:spcBef>
                <a:spcPts val="15"/>
              </a:spcBef>
            </a:pPr>
            <a:endParaRPr sz="1300">
              <a:latin typeface="Times New Roman"/>
              <a:cs typeface="Times New Roman"/>
            </a:endParaRPr>
          </a:p>
          <a:p>
            <a:pPr marL="406400" marR="323215" indent="-76200">
              <a:lnSpc>
                <a:spcPct val="100000"/>
              </a:lnSpc>
            </a:pPr>
            <a:r>
              <a:rPr sz="1200" spc="-15">
                <a:latin typeface="宋体"/>
                <a:cs typeface="宋体"/>
              </a:rPr>
              <a:t>产品本部</a:t>
            </a:r>
            <a:r>
              <a:rPr sz="1200" spc="-20">
                <a:latin typeface="宋体"/>
                <a:cs typeface="宋体"/>
              </a:rPr>
              <a:t>市场部</a:t>
            </a:r>
            <a:endParaRPr sz="1200">
              <a:latin typeface="宋体"/>
              <a:cs typeface="宋体"/>
            </a:endParaRPr>
          </a:p>
        </p:txBody>
      </p:sp>
      <p:sp>
        <p:nvSpPr>
          <p:cNvPr id="12" name="object 12"/>
          <p:cNvSpPr txBox="1"/>
          <p:nvPr/>
        </p:nvSpPr>
        <p:spPr>
          <a:xfrm>
            <a:off x="647700" y="4254500"/>
            <a:ext cx="1270000" cy="1092200"/>
          </a:xfrm>
          <a:prstGeom prst="rect">
            <a:avLst/>
          </a:prstGeom>
          <a:solidFill>
            <a:srgbClr val="DDDDDD"/>
          </a:solidFill>
        </p:spPr>
        <p:txBody>
          <a:bodyPr vert="horz" wrap="square" lIns="0" tIns="0" rIns="0" bIns="0" rtlCol="0">
            <a:spAutoFit/>
          </a:bodyPr>
          <a:lstStyle/>
          <a:p>
            <a:pPr>
              <a:lnSpc>
                <a:spcPct val="100000"/>
              </a:lnSpc>
            </a:pPr>
            <a:endParaRPr sz="1200">
              <a:latin typeface="Times New Roman"/>
              <a:cs typeface="Times New Roman"/>
            </a:endParaRPr>
          </a:p>
          <a:p>
            <a:pPr marL="308610" marR="300990" algn="ctr">
              <a:lnSpc>
                <a:spcPct val="100000"/>
              </a:lnSpc>
              <a:spcBef>
                <a:spcPts val="790"/>
              </a:spcBef>
            </a:pPr>
            <a:r>
              <a:rPr sz="1200" spc="-15">
                <a:latin typeface="宋体"/>
                <a:cs typeface="宋体"/>
              </a:rPr>
              <a:t>商流本部</a:t>
            </a:r>
            <a:r>
              <a:rPr sz="1200">
                <a:latin typeface="宋体"/>
                <a:cs typeface="宋体"/>
              </a:rPr>
              <a:t>企划</a:t>
            </a:r>
            <a:r>
              <a:rPr sz="1200">
                <a:latin typeface="Arial"/>
                <a:cs typeface="Arial"/>
              </a:rPr>
              <a:t>/</a:t>
            </a:r>
            <a:r>
              <a:rPr sz="1200" spc="-25">
                <a:latin typeface="宋体"/>
                <a:cs typeface="宋体"/>
              </a:rPr>
              <a:t>广告部门</a:t>
            </a:r>
            <a:endParaRPr sz="1200">
              <a:latin typeface="宋体"/>
              <a:cs typeface="宋体"/>
            </a:endParaRPr>
          </a:p>
        </p:txBody>
      </p:sp>
      <p:sp>
        <p:nvSpPr>
          <p:cNvPr id="13" name="object 13"/>
          <p:cNvSpPr/>
          <p:nvPr/>
        </p:nvSpPr>
        <p:spPr>
          <a:xfrm>
            <a:off x="641350" y="5461000"/>
            <a:ext cx="381000" cy="1117600"/>
          </a:xfrm>
          <a:custGeom>
            <a:rect l="l" t="t" r="r" b="b"/>
            <a:pathLst>
              <a:path w="381000" h="1117600">
                <a:moveTo>
                  <a:pt x="381000" y="1117489"/>
                </a:moveTo>
                <a:lnTo>
                  <a:pt x="0" y="1117489"/>
                </a:lnTo>
                <a:lnTo>
                  <a:pt x="0" y="0"/>
                </a:lnTo>
                <a:lnTo>
                  <a:pt x="381000" y="0"/>
                </a:lnTo>
                <a:lnTo>
                  <a:pt x="381000" y="1117489"/>
                </a:lnTo>
                <a:close/>
              </a:path>
            </a:pathLst>
          </a:custGeom>
          <a:solidFill>
            <a:srgbClr val="DDDDDD"/>
          </a:solidFill>
        </p:spPr>
        <p:txBody>
          <a:bodyPr wrap="square" lIns="0" tIns="0" rIns="0" bIns="0" rtlCol="0"/>
          <a:lstStyle/>
          <a:p/>
        </p:txBody>
      </p:sp>
      <p:sp>
        <p:nvSpPr>
          <p:cNvPr id="14" name="object 14"/>
          <p:cNvSpPr txBox="1"/>
          <p:nvPr/>
        </p:nvSpPr>
        <p:spPr>
          <a:xfrm>
            <a:off x="732631" y="5702244"/>
            <a:ext cx="177800" cy="635000"/>
          </a:xfrm>
          <a:prstGeom prst="rect">
            <a:avLst/>
          </a:prstGeom>
        </p:spPr>
        <p:txBody>
          <a:bodyPr vert="vert" wrap="square" lIns="0" tIns="0" rIns="0" bIns="0" rtlCol="0">
            <a:spAutoFit/>
          </a:bodyPr>
          <a:lstStyle/>
          <a:p>
            <a:pPr marL="12700">
              <a:lnSpc>
                <a:spcPts val="1370"/>
              </a:lnSpc>
            </a:pPr>
            <a:r>
              <a:rPr sz="1200" spc="-15">
                <a:latin typeface="宋体"/>
                <a:cs typeface="宋体"/>
              </a:rPr>
              <a:t>工贸公司</a:t>
            </a:r>
            <a:endParaRPr sz="1200">
              <a:latin typeface="宋体"/>
              <a:cs typeface="宋体"/>
            </a:endParaRPr>
          </a:p>
        </p:txBody>
      </p:sp>
      <p:sp>
        <p:nvSpPr>
          <p:cNvPr id="26" name="object 26"/>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26</a:t>
            </a:fld>
          </a:p>
        </p:txBody>
      </p:sp>
      <p:sp>
        <p:nvSpPr>
          <p:cNvPr id="15" name="object 15"/>
          <p:cNvSpPr txBox="1"/>
          <p:nvPr/>
        </p:nvSpPr>
        <p:spPr>
          <a:xfrm>
            <a:off x="1079500" y="5473993"/>
            <a:ext cx="838200" cy="525145"/>
          </a:xfrm>
          <a:prstGeom prst="rect">
            <a:avLst/>
          </a:prstGeom>
          <a:solidFill>
            <a:srgbClr val="DDDDDD"/>
          </a:solidFill>
        </p:spPr>
        <p:txBody>
          <a:bodyPr vert="horz" wrap="square" lIns="0" tIns="0" rIns="0" bIns="0" rtlCol="0">
            <a:spAutoFit/>
          </a:bodyPr>
          <a:lstStyle/>
          <a:p>
            <a:pPr>
              <a:lnSpc>
                <a:spcPct val="100000"/>
              </a:lnSpc>
            </a:pPr>
            <a:endParaRPr sz="1200">
              <a:latin typeface="Times New Roman"/>
              <a:cs typeface="Times New Roman"/>
            </a:endParaRPr>
          </a:p>
          <a:p>
            <a:pPr marL="114300">
              <a:lnSpc>
                <a:spcPct val="100000"/>
              </a:lnSpc>
            </a:pPr>
            <a:r>
              <a:rPr sz="1200" spc="-15">
                <a:latin typeface="宋体"/>
                <a:cs typeface="宋体"/>
              </a:rPr>
              <a:t>市场经理</a:t>
            </a:r>
            <a:endParaRPr sz="1200">
              <a:latin typeface="宋体"/>
              <a:cs typeface="宋体"/>
            </a:endParaRPr>
          </a:p>
        </p:txBody>
      </p:sp>
      <p:sp>
        <p:nvSpPr>
          <p:cNvPr id="16" name="object 16"/>
          <p:cNvSpPr txBox="1"/>
          <p:nvPr/>
        </p:nvSpPr>
        <p:spPr>
          <a:xfrm>
            <a:off x="1079500" y="6058726"/>
            <a:ext cx="838200" cy="525145"/>
          </a:xfrm>
          <a:prstGeom prst="rect">
            <a:avLst/>
          </a:prstGeom>
          <a:solidFill>
            <a:srgbClr val="DDDDDD"/>
          </a:solidFill>
        </p:spPr>
        <p:txBody>
          <a:bodyPr vert="horz" wrap="square" lIns="0" tIns="0" rIns="0" bIns="0" rtlCol="0">
            <a:spAutoFit/>
          </a:bodyPr>
          <a:lstStyle/>
          <a:p>
            <a:pPr>
              <a:lnSpc>
                <a:spcPct val="100000"/>
              </a:lnSpc>
            </a:pPr>
            <a:endParaRPr sz="1200">
              <a:latin typeface="Times New Roman"/>
              <a:cs typeface="Times New Roman"/>
            </a:endParaRPr>
          </a:p>
          <a:p>
            <a:pPr marL="114300">
              <a:lnSpc>
                <a:spcPct val="100000"/>
              </a:lnSpc>
            </a:pPr>
            <a:r>
              <a:rPr sz="1200" spc="-15">
                <a:latin typeface="宋体"/>
                <a:cs typeface="宋体"/>
              </a:rPr>
              <a:t>产品经理</a:t>
            </a:r>
            <a:endParaRPr sz="1200">
              <a:latin typeface="宋体"/>
              <a:cs typeface="宋体"/>
            </a:endParaRPr>
          </a:p>
        </p:txBody>
      </p:sp>
      <p:sp>
        <p:nvSpPr>
          <p:cNvPr id="17" name="object 17"/>
          <p:cNvSpPr txBox="1"/>
          <p:nvPr/>
        </p:nvSpPr>
        <p:spPr>
          <a:xfrm>
            <a:off x="2032000" y="3009900"/>
            <a:ext cx="2159000" cy="1117600"/>
          </a:xfrm>
          <a:prstGeom prst="rect">
            <a:avLst/>
          </a:prstGeom>
          <a:ln w="6350">
            <a:solidFill>
              <a:srgbClr val="000000"/>
            </a:solidFill>
          </a:ln>
        </p:spPr>
        <p:txBody>
          <a:bodyPr vert="horz" wrap="square" lIns="0" tIns="6350" rIns="0" bIns="0" rtlCol="0">
            <a:spAutoFit/>
          </a:bodyPr>
          <a:lstStyle/>
          <a:p>
            <a:pPr>
              <a:lnSpc>
                <a:spcPct val="100000"/>
              </a:lnSpc>
              <a:spcBef>
                <a:spcPts val="50"/>
              </a:spcBef>
            </a:pPr>
            <a:endParaRPr sz="1200">
              <a:latin typeface="Times New Roman"/>
              <a:cs typeface="Times New Roman"/>
            </a:endParaRPr>
          </a:p>
          <a:p>
            <a:pPr marL="596265" indent="-189865">
              <a:lnSpc>
                <a:spcPct val="100000"/>
              </a:lnSpc>
              <a:buSzPct val="105000"/>
              <a:buFont typeface="Arial"/>
              <a:buChar char="•"/>
              <a:tabLst>
                <a:tab pos="596265"/>
                <a:tab pos="596900"/>
              </a:tabLst>
            </a:pPr>
            <a:r>
              <a:rPr sz="1000" spc="-10">
                <a:latin typeface="宋体"/>
                <a:cs typeface="宋体"/>
              </a:rPr>
              <a:t>促销方案设计</a:t>
            </a:r>
            <a:endParaRPr sz="1000">
              <a:latin typeface="宋体"/>
              <a:cs typeface="宋体"/>
            </a:endParaRPr>
          </a:p>
          <a:p>
            <a:pPr marL="596265" indent="-189865">
              <a:lnSpc>
                <a:spcPct val="100000"/>
              </a:lnSpc>
              <a:spcBef>
                <a:spcPts val="600"/>
              </a:spcBef>
              <a:buSzPct val="105000"/>
              <a:buFont typeface="Arial"/>
              <a:buChar char="•"/>
              <a:tabLst>
                <a:tab pos="596265"/>
                <a:tab pos="596900"/>
              </a:tabLst>
            </a:pPr>
            <a:r>
              <a:rPr sz="1000" spc="-15">
                <a:latin typeface="宋体"/>
                <a:cs typeface="宋体"/>
              </a:rPr>
              <a:t>计划制定</a:t>
            </a:r>
            <a:endParaRPr sz="1000">
              <a:latin typeface="宋体"/>
              <a:cs typeface="宋体"/>
            </a:endParaRPr>
          </a:p>
          <a:p>
            <a:pPr marL="596265" marR="412115" indent="-189865">
              <a:lnSpc>
                <a:spcPct val="100000"/>
              </a:lnSpc>
              <a:spcBef>
                <a:spcPts val="600"/>
              </a:spcBef>
              <a:buSzPct val="105000"/>
              <a:buFont typeface="Arial"/>
              <a:buChar char="•"/>
              <a:tabLst>
                <a:tab pos="596265"/>
                <a:tab pos="596900"/>
              </a:tabLst>
            </a:pPr>
            <a:r>
              <a:rPr sz="1000" spc="-10">
                <a:latin typeface="宋体"/>
                <a:cs typeface="宋体"/>
              </a:rPr>
              <a:t>为区域市场促销方案</a:t>
            </a:r>
            <a:r>
              <a:rPr sz="1000" spc="-15">
                <a:latin typeface="宋体"/>
                <a:cs typeface="宋体"/>
              </a:rPr>
              <a:t>提供支持</a:t>
            </a:r>
            <a:endParaRPr sz="1000">
              <a:latin typeface="宋体"/>
              <a:cs typeface="宋体"/>
            </a:endParaRPr>
          </a:p>
        </p:txBody>
      </p:sp>
      <p:sp>
        <p:nvSpPr>
          <p:cNvPr id="18" name="object 18"/>
          <p:cNvSpPr txBox="1"/>
          <p:nvPr/>
        </p:nvSpPr>
        <p:spPr>
          <a:xfrm>
            <a:off x="2031999" y="4241800"/>
            <a:ext cx="2159000" cy="1117600"/>
          </a:xfrm>
          <a:prstGeom prst="rect">
            <a:avLst/>
          </a:prstGeom>
          <a:ln w="6350">
            <a:solidFill>
              <a:srgbClr val="000000"/>
            </a:solidFill>
          </a:ln>
        </p:spPr>
        <p:txBody>
          <a:bodyPr vert="horz" wrap="square" lIns="0" tIns="0" rIns="0" bIns="0" rtlCol="0">
            <a:spAutoFit/>
          </a:bodyPr>
          <a:lstStyle/>
          <a:p>
            <a:pPr>
              <a:lnSpc>
                <a:spcPct val="100000"/>
              </a:lnSpc>
            </a:pPr>
            <a:endParaRPr sz="1100">
              <a:latin typeface="Times New Roman"/>
              <a:cs typeface="Times New Roman"/>
            </a:endParaRPr>
          </a:p>
          <a:p>
            <a:pPr marL="596265" indent="-189865">
              <a:lnSpc>
                <a:spcPct val="100000"/>
              </a:lnSpc>
              <a:spcBef>
                <a:spcPts val="765"/>
              </a:spcBef>
              <a:buSzPct val="105000"/>
              <a:buFont typeface="Arial"/>
              <a:buChar char="•"/>
              <a:tabLst>
                <a:tab pos="596265"/>
                <a:tab pos="596900"/>
              </a:tabLst>
            </a:pPr>
            <a:r>
              <a:rPr sz="1000" spc="-15">
                <a:latin typeface="宋体"/>
                <a:cs typeface="宋体"/>
              </a:rPr>
              <a:t>参与设计</a:t>
            </a:r>
            <a:endParaRPr sz="1000">
              <a:latin typeface="宋体"/>
              <a:cs typeface="宋体"/>
            </a:endParaRPr>
          </a:p>
          <a:p>
            <a:pPr marL="596265" indent="-189865">
              <a:lnSpc>
                <a:spcPct val="100000"/>
              </a:lnSpc>
              <a:spcBef>
                <a:spcPts val="600"/>
              </a:spcBef>
              <a:buSzPct val="105000"/>
              <a:buFont typeface="Arial"/>
              <a:buChar char="•"/>
              <a:tabLst>
                <a:tab pos="596265"/>
                <a:tab pos="596900"/>
              </a:tabLst>
            </a:pPr>
            <a:r>
              <a:rPr sz="1000" spc="-10">
                <a:latin typeface="宋体"/>
                <a:cs typeface="宋体"/>
              </a:rPr>
              <a:t>参与方案评估</a:t>
            </a:r>
            <a:endParaRPr sz="1000">
              <a:latin typeface="宋体"/>
              <a:cs typeface="宋体"/>
            </a:endParaRPr>
          </a:p>
        </p:txBody>
      </p:sp>
      <p:sp>
        <p:nvSpPr>
          <p:cNvPr id="19" name="object 19"/>
          <p:cNvSpPr txBox="1"/>
          <p:nvPr/>
        </p:nvSpPr>
        <p:spPr>
          <a:xfrm>
            <a:off x="2019300" y="5461000"/>
            <a:ext cx="2159000" cy="1117600"/>
          </a:xfrm>
          <a:prstGeom prst="rect">
            <a:avLst/>
          </a:prstGeom>
          <a:ln w="6350">
            <a:solidFill>
              <a:srgbClr val="000000"/>
            </a:solidFill>
          </a:ln>
        </p:spPr>
        <p:txBody>
          <a:bodyPr vert="horz" wrap="square" lIns="0" tIns="6350" rIns="0" bIns="0" rtlCol="0">
            <a:spAutoFit/>
          </a:bodyPr>
          <a:lstStyle/>
          <a:p>
            <a:pPr>
              <a:lnSpc>
                <a:spcPct val="100000"/>
              </a:lnSpc>
              <a:spcBef>
                <a:spcPts val="50"/>
              </a:spcBef>
            </a:pPr>
            <a:endParaRPr sz="1200">
              <a:latin typeface="Times New Roman"/>
              <a:cs typeface="Times New Roman"/>
            </a:endParaRPr>
          </a:p>
          <a:p>
            <a:pPr marL="596265" marR="539115" indent="-189865">
              <a:lnSpc>
                <a:spcPct val="100000"/>
              </a:lnSpc>
              <a:buSzPct val="105000"/>
              <a:buFont typeface="Arial"/>
              <a:buChar char="•"/>
              <a:tabLst>
                <a:tab pos="596265"/>
                <a:tab pos="596900"/>
              </a:tabLst>
            </a:pPr>
            <a:r>
              <a:rPr sz="1000" spc="-10">
                <a:latin typeface="宋体"/>
                <a:cs typeface="宋体"/>
              </a:rPr>
              <a:t>区域市场促销方案</a:t>
            </a:r>
            <a:r>
              <a:rPr sz="1000" spc="-25">
                <a:latin typeface="宋体"/>
                <a:cs typeface="宋体"/>
              </a:rPr>
              <a:t>设计</a:t>
            </a:r>
            <a:endParaRPr sz="1000">
              <a:latin typeface="宋体"/>
              <a:cs typeface="宋体"/>
            </a:endParaRPr>
          </a:p>
          <a:p>
            <a:pPr marL="596265" indent="-189865">
              <a:lnSpc>
                <a:spcPct val="100000"/>
              </a:lnSpc>
              <a:spcBef>
                <a:spcPts val="600"/>
              </a:spcBef>
              <a:buSzPct val="105000"/>
              <a:buFont typeface="Arial"/>
              <a:buChar char="•"/>
              <a:tabLst>
                <a:tab pos="596265"/>
                <a:tab pos="596900"/>
              </a:tabLst>
            </a:pPr>
            <a:r>
              <a:rPr sz="1000" spc="-15">
                <a:latin typeface="宋体"/>
                <a:cs typeface="宋体"/>
              </a:rPr>
              <a:t>计划制定</a:t>
            </a:r>
            <a:endParaRPr sz="1000">
              <a:latin typeface="宋体"/>
              <a:cs typeface="宋体"/>
            </a:endParaRPr>
          </a:p>
        </p:txBody>
      </p:sp>
      <p:sp>
        <p:nvSpPr>
          <p:cNvPr id="20" name="object 20"/>
          <p:cNvSpPr txBox="1"/>
          <p:nvPr/>
        </p:nvSpPr>
        <p:spPr>
          <a:xfrm>
            <a:off x="4292600" y="3009900"/>
            <a:ext cx="2159000" cy="1117600"/>
          </a:xfrm>
          <a:prstGeom prst="rect">
            <a:avLst/>
          </a:prstGeom>
          <a:ln w="6350">
            <a:solidFill>
              <a:srgbClr val="000000"/>
            </a:solidFill>
          </a:ln>
        </p:spPr>
        <p:txBody>
          <a:bodyPr vert="horz" wrap="square" lIns="0" tIns="1905" rIns="0" bIns="0" rtlCol="0">
            <a:spAutoFit/>
          </a:bodyPr>
          <a:lstStyle/>
          <a:p>
            <a:pPr>
              <a:lnSpc>
                <a:spcPct val="100000"/>
              </a:lnSpc>
              <a:spcBef>
                <a:spcPts val="15"/>
              </a:spcBef>
            </a:pPr>
            <a:endParaRPr sz="1150">
              <a:latin typeface="Times New Roman"/>
              <a:cs typeface="Times New Roman"/>
            </a:endParaRPr>
          </a:p>
          <a:p>
            <a:pPr marL="596265" indent="-189865">
              <a:lnSpc>
                <a:spcPct val="100000"/>
              </a:lnSpc>
              <a:buSzPct val="105000"/>
              <a:buFont typeface="Arial"/>
              <a:buChar char="•"/>
              <a:tabLst>
                <a:tab pos="596265"/>
                <a:tab pos="596900"/>
              </a:tabLst>
            </a:pPr>
            <a:r>
              <a:rPr sz="1000" spc="-15">
                <a:latin typeface="宋体"/>
                <a:cs typeface="宋体"/>
              </a:rPr>
              <a:t>进度监控</a:t>
            </a:r>
            <a:endParaRPr sz="1000">
              <a:latin typeface="宋体"/>
              <a:cs typeface="宋体"/>
            </a:endParaRPr>
          </a:p>
          <a:p>
            <a:pPr marL="596265" indent="-189865">
              <a:lnSpc>
                <a:spcPct val="100000"/>
              </a:lnSpc>
              <a:spcBef>
                <a:spcPts val="425"/>
              </a:spcBef>
              <a:buSzPct val="105000"/>
              <a:buFont typeface="Arial"/>
              <a:buChar char="•"/>
              <a:tabLst>
                <a:tab pos="596265"/>
                <a:tab pos="596900"/>
              </a:tabLst>
            </a:pPr>
            <a:r>
              <a:rPr sz="1000">
                <a:latin typeface="宋体"/>
                <a:cs typeface="宋体"/>
              </a:rPr>
              <a:t>阶段评估</a:t>
            </a:r>
            <a:r>
              <a:rPr sz="1000" spc="-10">
                <a:latin typeface="Arial"/>
                <a:cs typeface="Arial"/>
              </a:rPr>
              <a:t>/</a:t>
            </a:r>
            <a:r>
              <a:rPr sz="1000" spc="-25">
                <a:latin typeface="宋体"/>
                <a:cs typeface="宋体"/>
              </a:rPr>
              <a:t>调整</a:t>
            </a:r>
            <a:endParaRPr sz="1000">
              <a:latin typeface="宋体"/>
              <a:cs typeface="宋体"/>
            </a:endParaRPr>
          </a:p>
          <a:p>
            <a:pPr marL="596265" indent="-189865">
              <a:lnSpc>
                <a:spcPct val="100000"/>
              </a:lnSpc>
              <a:spcBef>
                <a:spcPts val="535"/>
              </a:spcBef>
              <a:buSzPct val="105000"/>
              <a:buFont typeface="Arial"/>
              <a:buChar char="•"/>
              <a:tabLst>
                <a:tab pos="596265"/>
                <a:tab pos="596900"/>
              </a:tabLst>
            </a:pPr>
            <a:r>
              <a:rPr sz="1000" spc="-15">
                <a:latin typeface="宋体"/>
                <a:cs typeface="宋体"/>
              </a:rPr>
              <a:t>成本控制</a:t>
            </a:r>
            <a:endParaRPr sz="1000">
              <a:latin typeface="宋体"/>
              <a:cs typeface="宋体"/>
            </a:endParaRPr>
          </a:p>
          <a:p>
            <a:pPr marL="596265" indent="-189865">
              <a:lnSpc>
                <a:spcPct val="100000"/>
              </a:lnSpc>
              <a:spcBef>
                <a:spcPts val="480"/>
              </a:spcBef>
              <a:buSzPct val="105000"/>
              <a:buFont typeface="Arial"/>
              <a:buChar char="•"/>
              <a:tabLst>
                <a:tab pos="596265"/>
                <a:tab pos="596900"/>
              </a:tabLst>
            </a:pPr>
            <a:r>
              <a:rPr sz="1000" spc="-15">
                <a:latin typeface="宋体"/>
                <a:cs typeface="宋体"/>
              </a:rPr>
              <a:t>质量控制</a:t>
            </a:r>
            <a:endParaRPr sz="1000">
              <a:latin typeface="宋体"/>
              <a:cs typeface="宋体"/>
            </a:endParaRPr>
          </a:p>
        </p:txBody>
      </p:sp>
      <p:sp>
        <p:nvSpPr>
          <p:cNvPr id="21" name="object 21"/>
          <p:cNvSpPr txBox="1"/>
          <p:nvPr/>
        </p:nvSpPr>
        <p:spPr>
          <a:xfrm>
            <a:off x="4292600" y="4241800"/>
            <a:ext cx="2159000" cy="1117600"/>
          </a:xfrm>
          <a:prstGeom prst="rect">
            <a:avLst/>
          </a:prstGeom>
          <a:ln w="6350">
            <a:solidFill>
              <a:srgbClr val="000000"/>
            </a:solidFill>
          </a:ln>
        </p:spPr>
        <p:txBody>
          <a:bodyPr vert="horz" wrap="square" lIns="0" tIns="0" rIns="0" bIns="0" rtlCol="0">
            <a:spAutoFit/>
          </a:bodyPr>
          <a:lstStyle/>
          <a:p>
            <a:pPr>
              <a:lnSpc>
                <a:spcPct val="100000"/>
              </a:lnSpc>
            </a:pPr>
            <a:endParaRPr sz="1100">
              <a:latin typeface="Times New Roman"/>
              <a:cs typeface="Times New Roman"/>
            </a:endParaRPr>
          </a:p>
          <a:p>
            <a:pPr marL="596265" indent="-189865">
              <a:lnSpc>
                <a:spcPct val="100000"/>
              </a:lnSpc>
              <a:spcBef>
                <a:spcPts val="705"/>
              </a:spcBef>
              <a:buSzPct val="105000"/>
              <a:buFont typeface="Arial"/>
              <a:buChar char="•"/>
              <a:tabLst>
                <a:tab pos="596265"/>
                <a:tab pos="596900"/>
              </a:tabLst>
            </a:pPr>
            <a:r>
              <a:rPr sz="1000">
                <a:latin typeface="宋体"/>
                <a:cs typeface="宋体"/>
              </a:rPr>
              <a:t>媒体</a:t>
            </a:r>
            <a:r>
              <a:rPr sz="1000" spc="-10">
                <a:latin typeface="Arial"/>
                <a:cs typeface="Arial"/>
              </a:rPr>
              <a:t>/</a:t>
            </a:r>
            <a:r>
              <a:rPr sz="1000">
                <a:latin typeface="宋体"/>
                <a:cs typeface="宋体"/>
              </a:rPr>
              <a:t>展台设计</a:t>
            </a:r>
            <a:r>
              <a:rPr sz="1000" spc="-5">
                <a:latin typeface="Arial"/>
                <a:cs typeface="Arial"/>
              </a:rPr>
              <a:t>, </a:t>
            </a:r>
            <a:r>
              <a:rPr sz="1000" spc="-25">
                <a:latin typeface="宋体"/>
                <a:cs typeface="宋体"/>
              </a:rPr>
              <a:t>制作</a:t>
            </a:r>
            <a:endParaRPr sz="1000">
              <a:latin typeface="宋体"/>
              <a:cs typeface="宋体"/>
            </a:endParaRPr>
          </a:p>
          <a:p>
            <a:pPr marL="596265" indent="-189865">
              <a:lnSpc>
                <a:spcPct val="100000"/>
              </a:lnSpc>
              <a:spcBef>
                <a:spcPts val="660"/>
              </a:spcBef>
              <a:buSzPct val="105000"/>
              <a:buFont typeface="Arial"/>
              <a:buChar char="•"/>
              <a:tabLst>
                <a:tab pos="596265"/>
                <a:tab pos="596900"/>
              </a:tabLst>
            </a:pPr>
            <a:r>
              <a:rPr sz="1000" spc="-15">
                <a:latin typeface="宋体"/>
                <a:cs typeface="宋体"/>
              </a:rPr>
              <a:t>媒体采购</a:t>
            </a:r>
            <a:endParaRPr sz="1000">
              <a:latin typeface="宋体"/>
              <a:cs typeface="宋体"/>
            </a:endParaRPr>
          </a:p>
          <a:p>
            <a:pPr marL="596265" indent="-189865">
              <a:lnSpc>
                <a:spcPct val="100000"/>
              </a:lnSpc>
              <a:spcBef>
                <a:spcPts val="600"/>
              </a:spcBef>
              <a:buSzPct val="105000"/>
              <a:buFont typeface="Arial"/>
              <a:buChar char="•"/>
              <a:tabLst>
                <a:tab pos="596265"/>
                <a:tab pos="596900"/>
              </a:tabLst>
            </a:pPr>
            <a:r>
              <a:rPr sz="1000" spc="-10">
                <a:latin typeface="宋体"/>
                <a:cs typeface="宋体"/>
              </a:rPr>
              <a:t>促销品采购</a:t>
            </a:r>
            <a:endParaRPr sz="1000">
              <a:latin typeface="宋体"/>
              <a:cs typeface="宋体"/>
            </a:endParaRPr>
          </a:p>
        </p:txBody>
      </p:sp>
      <p:sp>
        <p:nvSpPr>
          <p:cNvPr id="22" name="object 22"/>
          <p:cNvSpPr txBox="1"/>
          <p:nvPr/>
        </p:nvSpPr>
        <p:spPr>
          <a:xfrm>
            <a:off x="4279900" y="5461000"/>
            <a:ext cx="2159000" cy="1117600"/>
          </a:xfrm>
          <a:prstGeom prst="rect">
            <a:avLst/>
          </a:prstGeom>
          <a:ln w="6350">
            <a:solidFill>
              <a:srgbClr val="000000"/>
            </a:solidFill>
          </a:ln>
        </p:spPr>
        <p:txBody>
          <a:bodyPr vert="horz" wrap="square" lIns="0" tIns="0" rIns="0" bIns="0" rtlCol="0">
            <a:spAutoFit/>
          </a:bodyPr>
          <a:lstStyle/>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spcBef>
                <a:spcPts val="35"/>
              </a:spcBef>
            </a:pPr>
            <a:endParaRPr sz="1100">
              <a:latin typeface="Times New Roman"/>
              <a:cs typeface="Times New Roman"/>
            </a:endParaRPr>
          </a:p>
          <a:p>
            <a:pPr marL="596265" indent="-189865">
              <a:lnSpc>
                <a:spcPct val="100000"/>
              </a:lnSpc>
              <a:buSzPct val="105000"/>
              <a:buFont typeface="Arial"/>
              <a:buChar char="•"/>
              <a:tabLst>
                <a:tab pos="596265"/>
                <a:tab pos="596900"/>
              </a:tabLst>
            </a:pPr>
            <a:r>
              <a:rPr sz="1000" spc="-10">
                <a:latin typeface="宋体"/>
                <a:cs typeface="宋体"/>
              </a:rPr>
              <a:t>实地协助实施</a:t>
            </a:r>
            <a:endParaRPr sz="1000">
              <a:latin typeface="宋体"/>
              <a:cs typeface="宋体"/>
            </a:endParaRPr>
          </a:p>
        </p:txBody>
      </p:sp>
      <p:sp>
        <p:nvSpPr>
          <p:cNvPr id="23" name="object 23"/>
          <p:cNvSpPr txBox="1"/>
          <p:nvPr/>
        </p:nvSpPr>
        <p:spPr>
          <a:xfrm>
            <a:off x="6565900" y="3009900"/>
            <a:ext cx="2159000" cy="1117600"/>
          </a:xfrm>
          <a:prstGeom prst="rect">
            <a:avLst/>
          </a:prstGeom>
          <a:ln w="6350">
            <a:solidFill>
              <a:srgbClr val="000000"/>
            </a:solidFill>
          </a:ln>
        </p:spPr>
        <p:txBody>
          <a:bodyPr vert="horz" wrap="square" lIns="0" tIns="0" rIns="0" bIns="0" rtlCol="0">
            <a:spAutoFit/>
          </a:bodyPr>
          <a:lstStyle/>
          <a:p>
            <a:pPr>
              <a:lnSpc>
                <a:spcPct val="100000"/>
              </a:lnSpc>
            </a:pPr>
            <a:endParaRPr sz="1100">
              <a:latin typeface="Times New Roman"/>
              <a:cs typeface="Times New Roman"/>
            </a:endParaRPr>
          </a:p>
          <a:p>
            <a:pPr>
              <a:lnSpc>
                <a:spcPct val="100000"/>
              </a:lnSpc>
              <a:spcBef>
                <a:spcPts val="55"/>
              </a:spcBef>
            </a:pPr>
            <a:endParaRPr sz="1400">
              <a:latin typeface="Times New Roman"/>
              <a:cs typeface="Times New Roman"/>
            </a:endParaRPr>
          </a:p>
          <a:p>
            <a:pPr marL="596265" indent="-189865">
              <a:lnSpc>
                <a:spcPct val="100000"/>
              </a:lnSpc>
              <a:buSzPct val="105000"/>
              <a:buFont typeface="Arial"/>
              <a:buChar char="•"/>
              <a:tabLst>
                <a:tab pos="596265"/>
                <a:tab pos="596900"/>
              </a:tabLst>
            </a:pPr>
            <a:r>
              <a:rPr sz="1000" spc="-10">
                <a:latin typeface="宋体"/>
                <a:cs typeface="宋体"/>
              </a:rPr>
              <a:t>促销效果分析</a:t>
            </a:r>
            <a:endParaRPr sz="1000">
              <a:latin typeface="宋体"/>
              <a:cs typeface="宋体"/>
            </a:endParaRPr>
          </a:p>
          <a:p>
            <a:pPr marL="596265" indent="-189865">
              <a:lnSpc>
                <a:spcPct val="100000"/>
              </a:lnSpc>
              <a:spcBef>
                <a:spcPts val="600"/>
              </a:spcBef>
              <a:buSzPct val="105000"/>
              <a:buFont typeface="Arial"/>
              <a:buChar char="•"/>
              <a:tabLst>
                <a:tab pos="596265"/>
                <a:tab pos="596900"/>
              </a:tabLst>
            </a:pPr>
            <a:r>
              <a:rPr sz="1000" spc="-10">
                <a:latin typeface="宋体"/>
                <a:cs typeface="宋体"/>
              </a:rPr>
              <a:t>编制评估报告</a:t>
            </a:r>
            <a:endParaRPr sz="1000">
              <a:latin typeface="宋体"/>
              <a:cs typeface="宋体"/>
            </a:endParaRPr>
          </a:p>
        </p:txBody>
      </p:sp>
      <p:sp>
        <p:nvSpPr>
          <p:cNvPr id="24" name="object 24"/>
          <p:cNvSpPr txBox="1"/>
          <p:nvPr/>
        </p:nvSpPr>
        <p:spPr>
          <a:xfrm>
            <a:off x="6565900" y="5461000"/>
            <a:ext cx="2159000" cy="1117600"/>
          </a:xfrm>
          <a:prstGeom prst="rect">
            <a:avLst/>
          </a:prstGeom>
          <a:ln w="6350">
            <a:solidFill>
              <a:srgbClr val="000000"/>
            </a:solidFill>
          </a:ln>
        </p:spPr>
        <p:txBody>
          <a:bodyPr vert="horz" wrap="square" lIns="0" tIns="0" rIns="0" bIns="0" rtlCol="0">
            <a:spAutoFit/>
          </a:bodyPr>
          <a:lstStyle/>
          <a:p>
            <a:pPr>
              <a:lnSpc>
                <a:spcPct val="100000"/>
              </a:lnSpc>
            </a:pPr>
            <a:endParaRPr sz="1100">
              <a:latin typeface="Times New Roman"/>
              <a:cs typeface="Times New Roman"/>
            </a:endParaRPr>
          </a:p>
          <a:p>
            <a:pPr>
              <a:lnSpc>
                <a:spcPct val="100000"/>
              </a:lnSpc>
              <a:spcBef>
                <a:spcPts val="55"/>
              </a:spcBef>
            </a:pPr>
            <a:endParaRPr sz="1400">
              <a:latin typeface="Times New Roman"/>
              <a:cs typeface="Times New Roman"/>
            </a:endParaRPr>
          </a:p>
          <a:p>
            <a:pPr marL="583565" indent="-189865">
              <a:lnSpc>
                <a:spcPct val="100000"/>
              </a:lnSpc>
              <a:buSzPct val="105000"/>
              <a:buFont typeface="Arial"/>
              <a:buChar char="•"/>
              <a:tabLst>
                <a:tab pos="583565"/>
                <a:tab pos="584200"/>
              </a:tabLst>
            </a:pPr>
            <a:r>
              <a:rPr sz="1000" spc="-10">
                <a:latin typeface="宋体"/>
                <a:cs typeface="宋体"/>
              </a:rPr>
              <a:t>收集市场信息</a:t>
            </a:r>
            <a:endParaRPr sz="1000">
              <a:latin typeface="宋体"/>
              <a:cs typeface="宋体"/>
            </a:endParaRPr>
          </a:p>
          <a:p>
            <a:pPr marL="583565" indent="-189865">
              <a:lnSpc>
                <a:spcPct val="100000"/>
              </a:lnSpc>
              <a:spcBef>
                <a:spcPts val="600"/>
              </a:spcBef>
              <a:buSzPct val="105000"/>
              <a:buFont typeface="Arial"/>
              <a:buChar char="•"/>
              <a:tabLst>
                <a:tab pos="583565"/>
                <a:tab pos="584200"/>
              </a:tabLst>
            </a:pPr>
            <a:r>
              <a:rPr sz="1000" spc="-10">
                <a:latin typeface="宋体"/>
                <a:cs typeface="宋体"/>
              </a:rPr>
              <a:t>收集销售数据</a:t>
            </a:r>
            <a:endParaRPr sz="1000">
              <a:latin typeface="宋体"/>
              <a:cs typeface="宋体"/>
            </a:endParaRPr>
          </a:p>
        </p:txBody>
      </p:sp>
      <p:sp>
        <p:nvSpPr>
          <p:cNvPr id="25" name="object 25"/>
          <p:cNvSpPr txBox="1"/>
          <p:nvPr/>
        </p:nvSpPr>
        <p:spPr>
          <a:xfrm>
            <a:off x="6565900" y="4229100"/>
            <a:ext cx="2159000" cy="1117600"/>
          </a:xfrm>
          <a:prstGeom prst="rect">
            <a:avLst/>
          </a:prstGeom>
          <a:ln w="6350">
            <a:solidFill>
              <a:srgbClr val="000000"/>
            </a:solidFill>
          </a:ln>
        </p:spPr>
        <p:txBody>
          <a:bodyPr vert="horz" wrap="square" lIns="0" tIns="0" rIns="0" bIns="0" rtlCol="0">
            <a:spAutoFit/>
          </a:bodyPr>
          <a:lstStyle/>
          <a:p>
            <a:pPr>
              <a:lnSpc>
                <a:spcPct val="100000"/>
              </a:lnSpc>
            </a:pPr>
            <a:endParaRPr sz="1100">
              <a:latin typeface="Times New Roman"/>
              <a:cs typeface="Times New Roman"/>
            </a:endParaRPr>
          </a:p>
          <a:p>
            <a:pPr>
              <a:lnSpc>
                <a:spcPct val="100000"/>
              </a:lnSpc>
              <a:spcBef>
                <a:spcPts val="55"/>
              </a:spcBef>
            </a:pPr>
            <a:endParaRPr sz="1400">
              <a:latin typeface="Times New Roman"/>
              <a:cs typeface="Times New Roman"/>
            </a:endParaRPr>
          </a:p>
          <a:p>
            <a:pPr marL="596265" indent="-189865">
              <a:lnSpc>
                <a:spcPct val="100000"/>
              </a:lnSpc>
              <a:buSzPct val="105000"/>
              <a:buFont typeface="Arial"/>
              <a:buChar char="•"/>
              <a:tabLst>
                <a:tab pos="596265"/>
                <a:tab pos="596900"/>
              </a:tabLst>
            </a:pPr>
            <a:r>
              <a:rPr sz="1000" spc="-10">
                <a:latin typeface="宋体"/>
                <a:cs typeface="宋体"/>
              </a:rPr>
              <a:t>媒体数据调查</a:t>
            </a:r>
            <a:endParaRPr sz="1000">
              <a:latin typeface="宋体"/>
              <a:cs typeface="宋体"/>
            </a:endParaRPr>
          </a:p>
          <a:p>
            <a:pPr marL="596265" indent="-189865">
              <a:lnSpc>
                <a:spcPct val="100000"/>
              </a:lnSpc>
              <a:spcBef>
                <a:spcPts val="600"/>
              </a:spcBef>
              <a:buSzPct val="105000"/>
              <a:buFont typeface="Arial"/>
              <a:buChar char="•"/>
              <a:tabLst>
                <a:tab pos="596265"/>
                <a:tab pos="596900"/>
              </a:tabLst>
            </a:pPr>
            <a:r>
              <a:rPr sz="1000" spc="-10">
                <a:latin typeface="宋体"/>
                <a:cs typeface="宋体"/>
              </a:rPr>
              <a:t>协助完成促销评估</a:t>
            </a:r>
            <a:endParaRPr sz="1000">
              <a:latin typeface="宋体"/>
              <a:cs typeface="宋体"/>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672263" y="3057525"/>
            <a:ext cx="2051050" cy="3524250"/>
            <a:chOff x="6672263" y="3057525"/>
            <a:chExt cx="2051050" cy="3524250"/>
          </a:xfrm>
        </p:grpSpPr>
        <p:sp>
          <p:nvSpPr>
            <p:cNvPr id="3" name="object 3"/>
            <p:cNvSpPr/>
            <p:nvPr/>
          </p:nvSpPr>
          <p:spPr>
            <a:xfrm>
              <a:off x="6675438" y="3060700"/>
              <a:ext cx="2044700" cy="3517900"/>
            </a:xfrm>
            <a:custGeom>
              <a:rect l="l" t="t" r="r" b="b"/>
              <a:pathLst>
                <a:path w="2044700" h="3517900">
                  <a:moveTo>
                    <a:pt x="0" y="1778000"/>
                  </a:moveTo>
                  <a:lnTo>
                    <a:pt x="2044700" y="1778000"/>
                  </a:lnTo>
                  <a:lnTo>
                    <a:pt x="2044700" y="3517900"/>
                  </a:lnTo>
                  <a:lnTo>
                    <a:pt x="0" y="3517900"/>
                  </a:lnTo>
                  <a:lnTo>
                    <a:pt x="0" y="1778000"/>
                  </a:lnTo>
                  <a:close/>
                </a:path>
                <a:path w="2044700" h="3517900">
                  <a:moveTo>
                    <a:pt x="0" y="0"/>
                  </a:moveTo>
                  <a:lnTo>
                    <a:pt x="2044700" y="0"/>
                  </a:lnTo>
                  <a:lnTo>
                    <a:pt x="2044700" y="1739900"/>
                  </a:lnTo>
                  <a:lnTo>
                    <a:pt x="0" y="1739900"/>
                  </a:lnTo>
                  <a:lnTo>
                    <a:pt x="0" y="0"/>
                  </a:lnTo>
                  <a:close/>
                </a:path>
              </a:pathLst>
            </a:custGeom>
            <a:ln w="6350">
              <a:solidFill>
                <a:srgbClr val="000000"/>
              </a:solidFill>
            </a:ln>
          </p:spPr>
          <p:txBody>
            <a:bodyPr wrap="square" lIns="0" tIns="0" rIns="0" bIns="0" rtlCol="0"/>
            <a:lstStyle/>
            <a:p/>
          </p:txBody>
        </p:sp>
        <p:sp>
          <p:nvSpPr>
            <p:cNvPr id="4" name="object 4"/>
            <p:cNvSpPr/>
            <p:nvPr/>
          </p:nvSpPr>
          <p:spPr>
            <a:xfrm>
              <a:off x="7327900" y="3431438"/>
              <a:ext cx="741680" cy="2233295"/>
            </a:xfrm>
            <a:custGeom>
              <a:rect l="l" t="t" r="r" b="b"/>
              <a:pathLst>
                <a:path w="741679" h="2233295">
                  <a:moveTo>
                    <a:pt x="741349" y="2024811"/>
                  </a:moveTo>
                  <a:lnTo>
                    <a:pt x="0" y="2024811"/>
                  </a:lnTo>
                  <a:lnTo>
                    <a:pt x="0" y="2232761"/>
                  </a:lnTo>
                  <a:lnTo>
                    <a:pt x="741349" y="2232761"/>
                  </a:lnTo>
                  <a:lnTo>
                    <a:pt x="741349" y="2024811"/>
                  </a:lnTo>
                  <a:close/>
                </a:path>
                <a:path w="741679" h="2233295">
                  <a:moveTo>
                    <a:pt x="741349" y="288582"/>
                  </a:moveTo>
                  <a:lnTo>
                    <a:pt x="469099" y="288582"/>
                  </a:lnTo>
                  <a:lnTo>
                    <a:pt x="469099" y="0"/>
                  </a:lnTo>
                  <a:lnTo>
                    <a:pt x="272249" y="0"/>
                  </a:lnTo>
                  <a:lnTo>
                    <a:pt x="272249" y="288582"/>
                  </a:lnTo>
                  <a:lnTo>
                    <a:pt x="0" y="288582"/>
                  </a:lnTo>
                  <a:lnTo>
                    <a:pt x="0" y="497230"/>
                  </a:lnTo>
                  <a:lnTo>
                    <a:pt x="272249" y="497230"/>
                  </a:lnTo>
                  <a:lnTo>
                    <a:pt x="272249" y="785812"/>
                  </a:lnTo>
                  <a:lnTo>
                    <a:pt x="469099" y="785812"/>
                  </a:lnTo>
                  <a:lnTo>
                    <a:pt x="469099" y="497230"/>
                  </a:lnTo>
                  <a:lnTo>
                    <a:pt x="741349" y="497230"/>
                  </a:lnTo>
                  <a:lnTo>
                    <a:pt x="741349" y="288582"/>
                  </a:lnTo>
                  <a:close/>
                </a:path>
              </a:pathLst>
            </a:custGeom>
            <a:solidFill>
              <a:srgbClr val="DDDDDD"/>
            </a:solidFill>
          </p:spPr>
          <p:txBody>
            <a:bodyPr wrap="square" lIns="0" tIns="0" rIns="0" bIns="0" rtlCol="0"/>
            <a:lstStyle/>
            <a:p/>
          </p:txBody>
        </p:sp>
      </p:grpSp>
      <p:sp>
        <p:nvSpPr>
          <p:cNvPr id="5" name="object 5"/>
          <p:cNvSpPr txBox="1">
            <a:spLocks noGrp="1"/>
          </p:cNvSpPr>
          <p:nvPr>
            <p:ph type="title"/>
          </p:nvPr>
        </p:nvSpPr>
        <p:spPr>
          <a:xfrm>
            <a:off x="623887" y="963567"/>
            <a:ext cx="7493000" cy="452120"/>
          </a:xfrm>
          <a:prstGeom prst="rect">
            <a:avLst/>
          </a:prstGeom>
        </p:spPr>
        <p:txBody>
          <a:bodyPr vert="horz" wrap="square" lIns="0" tIns="12700" rIns="0" bIns="0" rtlCol="0">
            <a:spAutoFit/>
          </a:bodyPr>
          <a:lstStyle/>
          <a:p>
            <a:pPr marL="12700">
              <a:lnSpc>
                <a:spcPct val="100000"/>
              </a:lnSpc>
              <a:spcBef>
                <a:spcPts val="100"/>
              </a:spcBef>
            </a:pPr>
            <a:r>
              <a:rPr spc="-5"/>
              <a:t>海尔通过各地工贸公司直接覆盖到县级零售终端</a:t>
            </a:r>
          </a:p>
        </p:txBody>
      </p:sp>
      <p:sp>
        <p:nvSpPr>
          <p:cNvPr id="6" name="object 6"/>
          <p:cNvSpPr txBox="1"/>
          <p:nvPr/>
        </p:nvSpPr>
        <p:spPr>
          <a:xfrm>
            <a:off x="6650038" y="2505075"/>
            <a:ext cx="2070100" cy="455930"/>
          </a:xfrm>
          <a:prstGeom prst="rect">
            <a:avLst/>
          </a:prstGeom>
          <a:solidFill>
            <a:srgbClr val="C0C0C0"/>
          </a:solidFill>
        </p:spPr>
        <p:txBody>
          <a:bodyPr vert="horz" wrap="square" lIns="0" tIns="635" rIns="0" bIns="0" rtlCol="0">
            <a:spAutoFit/>
          </a:bodyPr>
          <a:lstStyle/>
          <a:p>
            <a:pPr>
              <a:lnSpc>
                <a:spcPct val="100000"/>
              </a:lnSpc>
              <a:spcBef>
                <a:spcPts val="5"/>
              </a:spcBef>
            </a:pPr>
            <a:endParaRPr sz="950">
              <a:latin typeface="Times New Roman"/>
              <a:cs typeface="Times New Roman"/>
            </a:endParaRPr>
          </a:p>
          <a:p>
            <a:pPr marL="63500" algn="ctr">
              <a:lnSpc>
                <a:spcPct val="100000"/>
              </a:lnSpc>
            </a:pPr>
            <a:r>
              <a:rPr sz="1200" b="1" spc="-25">
                <a:latin typeface="Microsoft JhengHei"/>
                <a:cs typeface="Microsoft JhengHei"/>
              </a:rPr>
              <a:t>分析</a:t>
            </a:r>
            <a:endParaRPr sz="1200">
              <a:latin typeface="Microsoft JhengHei"/>
              <a:cs typeface="Microsoft JhengHei"/>
            </a:endParaRPr>
          </a:p>
        </p:txBody>
      </p:sp>
      <p:sp>
        <p:nvSpPr>
          <p:cNvPr id="7" name="object 7"/>
          <p:cNvSpPr txBox="1"/>
          <p:nvPr/>
        </p:nvSpPr>
        <p:spPr>
          <a:xfrm>
            <a:off x="6884988" y="5009181"/>
            <a:ext cx="1524000" cy="444500"/>
          </a:xfrm>
          <a:prstGeom prst="rect">
            <a:avLst/>
          </a:prstGeom>
        </p:spPr>
        <p:txBody>
          <a:bodyPr vert="horz" wrap="square" lIns="0" tIns="64769" rIns="0" bIns="0" rtlCol="0">
            <a:spAutoFit/>
          </a:bodyPr>
          <a:lstStyle/>
          <a:p>
            <a:pPr marL="114300" indent="-101600">
              <a:lnSpc>
                <a:spcPct val="100000"/>
              </a:lnSpc>
              <a:spcBef>
                <a:spcPts val="509"/>
              </a:spcBef>
              <a:buSzPct val="105000"/>
              <a:buFont typeface="Arial"/>
              <a:buChar char="•"/>
              <a:tabLst>
                <a:tab pos="114300"/>
              </a:tabLst>
            </a:pPr>
            <a:r>
              <a:rPr sz="1000" spc="-10">
                <a:latin typeface="宋体"/>
                <a:cs typeface="宋体"/>
              </a:rPr>
              <a:t>人力成本高</a:t>
            </a:r>
            <a:endParaRPr sz="1000">
              <a:latin typeface="宋体"/>
              <a:cs typeface="宋体"/>
            </a:endParaRPr>
          </a:p>
          <a:p>
            <a:pPr marL="114300" indent="-101600">
              <a:lnSpc>
                <a:spcPct val="100000"/>
              </a:lnSpc>
              <a:spcBef>
                <a:spcPts val="480"/>
              </a:spcBef>
              <a:buSzPct val="105000"/>
              <a:buFont typeface="Arial"/>
              <a:buChar char="•"/>
              <a:tabLst>
                <a:tab pos="114300"/>
              </a:tabLst>
            </a:pPr>
            <a:r>
              <a:rPr sz="1000" spc="-5">
                <a:latin typeface="宋体"/>
                <a:cs typeface="宋体"/>
              </a:rPr>
              <a:t>自建分销体系前期投入大</a:t>
            </a:r>
            <a:endParaRPr sz="1000">
              <a:latin typeface="宋体"/>
              <a:cs typeface="宋体"/>
            </a:endParaRPr>
          </a:p>
        </p:txBody>
      </p:sp>
      <p:sp>
        <p:nvSpPr>
          <p:cNvPr id="8" name="object 8"/>
          <p:cNvSpPr txBox="1"/>
          <p:nvPr/>
        </p:nvSpPr>
        <p:spPr>
          <a:xfrm>
            <a:off x="6884988" y="5487910"/>
            <a:ext cx="889000" cy="177800"/>
          </a:xfrm>
          <a:prstGeom prst="rect">
            <a:avLst/>
          </a:prstGeom>
        </p:spPr>
        <p:txBody>
          <a:bodyPr vert="horz" wrap="square" lIns="0" tIns="12700" rIns="0" bIns="0" rtlCol="0">
            <a:spAutoFit/>
          </a:bodyPr>
          <a:lstStyle/>
          <a:p>
            <a:pPr marL="114300" indent="-101600">
              <a:lnSpc>
                <a:spcPct val="100000"/>
              </a:lnSpc>
              <a:spcBef>
                <a:spcPts val="100"/>
              </a:spcBef>
              <a:buSzPct val="105000"/>
              <a:buFont typeface="Arial"/>
              <a:buChar char="•"/>
              <a:tabLst>
                <a:tab pos="114300"/>
              </a:tabLst>
            </a:pPr>
            <a:r>
              <a:rPr sz="1000" spc="-10">
                <a:latin typeface="宋体"/>
                <a:cs typeface="宋体"/>
              </a:rPr>
              <a:t>管理难度增加</a:t>
            </a:r>
            <a:endParaRPr sz="1000">
              <a:latin typeface="宋体"/>
              <a:cs typeface="宋体"/>
            </a:endParaRPr>
          </a:p>
        </p:txBody>
      </p:sp>
      <p:sp>
        <p:nvSpPr>
          <p:cNvPr id="9" name="object 9"/>
          <p:cNvSpPr txBox="1"/>
          <p:nvPr/>
        </p:nvSpPr>
        <p:spPr>
          <a:xfrm>
            <a:off x="6872288" y="3302241"/>
            <a:ext cx="1524000" cy="177800"/>
          </a:xfrm>
          <a:prstGeom prst="rect">
            <a:avLst/>
          </a:prstGeom>
        </p:spPr>
        <p:txBody>
          <a:bodyPr vert="horz" wrap="square" lIns="0" tIns="12700" rIns="0" bIns="0" rtlCol="0">
            <a:spAutoFit/>
          </a:bodyPr>
          <a:lstStyle/>
          <a:p>
            <a:pPr marL="114300" indent="-101600">
              <a:lnSpc>
                <a:spcPct val="100000"/>
              </a:lnSpc>
              <a:spcBef>
                <a:spcPts val="100"/>
              </a:spcBef>
              <a:buSzPct val="105000"/>
              <a:buFont typeface="Arial"/>
              <a:buChar char="•"/>
              <a:tabLst>
                <a:tab pos="114300"/>
              </a:tabLst>
            </a:pPr>
            <a:r>
              <a:rPr sz="1000" spc="-5">
                <a:latin typeface="宋体"/>
                <a:cs typeface="宋体"/>
              </a:rPr>
              <a:t>有利于传播海尔文化和海</a:t>
            </a:r>
            <a:endParaRPr sz="1000">
              <a:latin typeface="宋体"/>
              <a:cs typeface="宋体"/>
            </a:endParaRPr>
          </a:p>
        </p:txBody>
      </p:sp>
      <p:sp>
        <p:nvSpPr>
          <p:cNvPr id="10" name="object 10"/>
          <p:cNvSpPr txBox="1"/>
          <p:nvPr/>
        </p:nvSpPr>
        <p:spPr>
          <a:xfrm>
            <a:off x="6973888" y="3485120"/>
            <a:ext cx="406400" cy="177800"/>
          </a:xfrm>
          <a:prstGeom prst="rect">
            <a:avLst/>
          </a:prstGeom>
        </p:spPr>
        <p:txBody>
          <a:bodyPr vert="horz" wrap="square" lIns="0" tIns="12700" rIns="0" bIns="0" rtlCol="0">
            <a:spAutoFit/>
          </a:bodyPr>
          <a:lstStyle/>
          <a:p>
            <a:pPr marL="12700">
              <a:lnSpc>
                <a:spcPct val="100000"/>
              </a:lnSpc>
              <a:spcBef>
                <a:spcPts val="100"/>
              </a:spcBef>
            </a:pPr>
            <a:r>
              <a:rPr sz="1000" spc="-20">
                <a:latin typeface="宋体"/>
                <a:cs typeface="宋体"/>
              </a:rPr>
              <a:t>尔品牌</a:t>
            </a:r>
            <a:endParaRPr sz="1000">
              <a:latin typeface="宋体"/>
              <a:cs typeface="宋体"/>
            </a:endParaRPr>
          </a:p>
        </p:txBody>
      </p:sp>
      <p:sp>
        <p:nvSpPr>
          <p:cNvPr id="11" name="object 11"/>
          <p:cNvSpPr txBox="1"/>
          <p:nvPr/>
        </p:nvSpPr>
        <p:spPr>
          <a:xfrm>
            <a:off x="6872288" y="3698481"/>
            <a:ext cx="1016000" cy="177800"/>
          </a:xfrm>
          <a:prstGeom prst="rect">
            <a:avLst/>
          </a:prstGeom>
        </p:spPr>
        <p:txBody>
          <a:bodyPr vert="horz" wrap="square" lIns="0" tIns="12700" rIns="0" bIns="0" rtlCol="0">
            <a:spAutoFit/>
          </a:bodyPr>
          <a:lstStyle/>
          <a:p>
            <a:pPr marL="114300" indent="-101600">
              <a:lnSpc>
                <a:spcPct val="100000"/>
              </a:lnSpc>
              <a:spcBef>
                <a:spcPts val="100"/>
              </a:spcBef>
              <a:buSzPct val="105000"/>
              <a:buFont typeface="Arial"/>
              <a:buChar char="•"/>
              <a:tabLst>
                <a:tab pos="114300"/>
              </a:tabLst>
            </a:pPr>
            <a:r>
              <a:rPr sz="1000" spc="-10">
                <a:latin typeface="宋体"/>
                <a:cs typeface="宋体"/>
              </a:rPr>
              <a:t>政策贯彻能力强</a:t>
            </a:r>
            <a:endParaRPr sz="1000">
              <a:latin typeface="宋体"/>
              <a:cs typeface="宋体"/>
            </a:endParaRPr>
          </a:p>
        </p:txBody>
      </p:sp>
      <p:sp>
        <p:nvSpPr>
          <p:cNvPr id="12" name="object 12"/>
          <p:cNvSpPr txBox="1"/>
          <p:nvPr/>
        </p:nvSpPr>
        <p:spPr>
          <a:xfrm>
            <a:off x="6872288" y="3903036"/>
            <a:ext cx="1212850" cy="177800"/>
          </a:xfrm>
          <a:prstGeom prst="rect">
            <a:avLst/>
          </a:prstGeom>
        </p:spPr>
        <p:txBody>
          <a:bodyPr vert="horz" wrap="square" lIns="0" tIns="12700" rIns="0" bIns="0" rtlCol="0">
            <a:spAutoFit/>
          </a:bodyPr>
          <a:lstStyle/>
          <a:p>
            <a:pPr marL="114300" indent="-101600">
              <a:lnSpc>
                <a:spcPct val="100000"/>
              </a:lnSpc>
              <a:spcBef>
                <a:spcPts val="100"/>
              </a:spcBef>
              <a:buSzPct val="105000"/>
              <a:buFont typeface="Arial"/>
              <a:buChar char="•"/>
              <a:tabLst>
                <a:tab pos="114300"/>
              </a:tabLst>
            </a:pPr>
            <a:r>
              <a:rPr sz="1000">
                <a:latin typeface="宋体"/>
                <a:cs typeface="宋体"/>
              </a:rPr>
              <a:t>统一协调</a:t>
            </a:r>
            <a:r>
              <a:rPr sz="1000" spc="-5">
                <a:latin typeface="Arial"/>
                <a:cs typeface="Arial"/>
              </a:rPr>
              <a:t>, </a:t>
            </a:r>
            <a:r>
              <a:rPr sz="1000" spc="-15">
                <a:latin typeface="宋体"/>
                <a:cs typeface="宋体"/>
              </a:rPr>
              <a:t>统一行动</a:t>
            </a:r>
            <a:endParaRPr sz="1000">
              <a:latin typeface="宋体"/>
              <a:cs typeface="宋体"/>
            </a:endParaRPr>
          </a:p>
        </p:txBody>
      </p:sp>
      <p:sp>
        <p:nvSpPr>
          <p:cNvPr id="13" name="object 13"/>
          <p:cNvSpPr/>
          <p:nvPr/>
        </p:nvSpPr>
        <p:spPr>
          <a:xfrm>
            <a:off x="6108700" y="3276600"/>
            <a:ext cx="254000" cy="2997200"/>
          </a:xfrm>
          <a:custGeom>
            <a:rect l="l" t="t" r="r" b="b"/>
            <a:pathLst>
              <a:path w="254000" h="2997200">
                <a:moveTo>
                  <a:pt x="0" y="2997200"/>
                </a:moveTo>
                <a:lnTo>
                  <a:pt x="0" y="0"/>
                </a:lnTo>
                <a:lnTo>
                  <a:pt x="254000" y="1498600"/>
                </a:lnTo>
                <a:lnTo>
                  <a:pt x="0" y="2997200"/>
                </a:lnTo>
                <a:close/>
              </a:path>
            </a:pathLst>
          </a:custGeom>
          <a:solidFill>
            <a:srgbClr val="777777"/>
          </a:solidFill>
        </p:spPr>
        <p:txBody>
          <a:bodyPr wrap="square" lIns="0" tIns="0" rIns="0" bIns="0" rtlCol="0"/>
          <a:lstStyle/>
          <a:p/>
        </p:txBody>
      </p:sp>
      <p:sp>
        <p:nvSpPr>
          <p:cNvPr id="14" name="object 14"/>
          <p:cNvSpPr txBox="1"/>
          <p:nvPr/>
        </p:nvSpPr>
        <p:spPr>
          <a:xfrm>
            <a:off x="630238" y="2505075"/>
            <a:ext cx="5080000" cy="455930"/>
          </a:xfrm>
          <a:prstGeom prst="rect">
            <a:avLst/>
          </a:prstGeom>
          <a:solidFill>
            <a:srgbClr val="C0C0C0"/>
          </a:solidFill>
        </p:spPr>
        <p:txBody>
          <a:bodyPr vert="horz" wrap="square" lIns="0" tIns="635" rIns="0" bIns="0" rtlCol="0">
            <a:spAutoFit/>
          </a:bodyPr>
          <a:lstStyle/>
          <a:p>
            <a:pPr>
              <a:lnSpc>
                <a:spcPct val="100000"/>
              </a:lnSpc>
              <a:spcBef>
                <a:spcPts val="5"/>
              </a:spcBef>
            </a:pPr>
            <a:endParaRPr sz="950">
              <a:latin typeface="Times New Roman"/>
              <a:cs typeface="Times New Roman"/>
            </a:endParaRPr>
          </a:p>
          <a:p>
            <a:pPr marL="156210" algn="ctr">
              <a:lnSpc>
                <a:spcPct val="100000"/>
              </a:lnSpc>
            </a:pPr>
            <a:r>
              <a:rPr sz="1200" b="1" spc="-10">
                <a:latin typeface="Microsoft JhengHei"/>
                <a:cs typeface="Microsoft JhengHei"/>
              </a:rPr>
              <a:t>海尔销售覆盖模式</a:t>
            </a:r>
            <a:endParaRPr sz="1200">
              <a:latin typeface="Microsoft JhengHei"/>
              <a:cs typeface="Microsoft JhengHei"/>
            </a:endParaRPr>
          </a:p>
        </p:txBody>
      </p:sp>
      <p:sp>
        <p:nvSpPr>
          <p:cNvPr id="15" name="object 15"/>
          <p:cNvSpPr txBox="1"/>
          <p:nvPr/>
        </p:nvSpPr>
        <p:spPr>
          <a:xfrm>
            <a:off x="2071688" y="3276600"/>
            <a:ext cx="3278504" cy="373380"/>
          </a:xfrm>
          <a:prstGeom prst="rect">
            <a:avLst/>
          </a:prstGeom>
          <a:solidFill>
            <a:srgbClr val="DDDDDD"/>
          </a:solidFill>
        </p:spPr>
        <p:txBody>
          <a:bodyPr vert="horz" wrap="square" lIns="0" tIns="114300" rIns="0" bIns="0" rtlCol="0">
            <a:spAutoFit/>
          </a:bodyPr>
          <a:lstStyle/>
          <a:p>
            <a:pPr algn="ctr">
              <a:lnSpc>
                <a:spcPct val="100000"/>
              </a:lnSpc>
              <a:spcBef>
                <a:spcPts val="900"/>
              </a:spcBef>
            </a:pPr>
            <a:r>
              <a:rPr sz="1000" spc="-10">
                <a:latin typeface="宋体"/>
                <a:cs typeface="宋体"/>
              </a:rPr>
              <a:t>各地工贸公司</a:t>
            </a:r>
            <a:endParaRPr sz="1000">
              <a:latin typeface="宋体"/>
              <a:cs typeface="宋体"/>
            </a:endParaRPr>
          </a:p>
        </p:txBody>
      </p:sp>
      <p:sp>
        <p:nvSpPr>
          <p:cNvPr id="16" name="object 16"/>
          <p:cNvSpPr txBox="1"/>
          <p:nvPr/>
        </p:nvSpPr>
        <p:spPr>
          <a:xfrm>
            <a:off x="1109662" y="3784600"/>
            <a:ext cx="840105" cy="436880"/>
          </a:xfrm>
          <a:prstGeom prst="rect">
            <a:avLst/>
          </a:prstGeom>
          <a:solidFill>
            <a:srgbClr val="DDDDDD"/>
          </a:solidFill>
        </p:spPr>
        <p:txBody>
          <a:bodyPr vert="horz" wrap="square" lIns="0" tIns="0" rIns="0" bIns="0" rtlCol="0">
            <a:spAutoFit/>
          </a:bodyPr>
          <a:lstStyle/>
          <a:p>
            <a:pPr>
              <a:lnSpc>
                <a:spcPct val="100000"/>
              </a:lnSpc>
            </a:pPr>
            <a:endParaRPr sz="1000">
              <a:latin typeface="Times New Roman"/>
              <a:cs typeface="Times New Roman"/>
            </a:endParaRPr>
          </a:p>
          <a:p>
            <a:pPr marL="165735">
              <a:lnSpc>
                <a:spcPct val="100000"/>
              </a:lnSpc>
            </a:pPr>
            <a:r>
              <a:rPr sz="1000" spc="-15">
                <a:latin typeface="宋体"/>
                <a:cs typeface="宋体"/>
              </a:rPr>
              <a:t>大型城市</a:t>
            </a:r>
            <a:endParaRPr sz="1000">
              <a:latin typeface="宋体"/>
              <a:cs typeface="宋体"/>
            </a:endParaRPr>
          </a:p>
        </p:txBody>
      </p:sp>
      <p:sp>
        <p:nvSpPr>
          <p:cNvPr id="17" name="object 17"/>
          <p:cNvSpPr txBox="1"/>
          <p:nvPr/>
        </p:nvSpPr>
        <p:spPr>
          <a:xfrm>
            <a:off x="1109662" y="4337050"/>
            <a:ext cx="840105" cy="436880"/>
          </a:xfrm>
          <a:prstGeom prst="rect">
            <a:avLst/>
          </a:prstGeom>
          <a:solidFill>
            <a:srgbClr val="DDDDDD"/>
          </a:solidFill>
        </p:spPr>
        <p:txBody>
          <a:bodyPr vert="horz" wrap="square" lIns="0" tIns="0" rIns="0" bIns="0" rtlCol="0">
            <a:spAutoFit/>
          </a:bodyPr>
          <a:lstStyle/>
          <a:p>
            <a:pPr>
              <a:lnSpc>
                <a:spcPct val="100000"/>
              </a:lnSpc>
            </a:pPr>
            <a:endParaRPr sz="1000">
              <a:latin typeface="Times New Roman"/>
              <a:cs typeface="Times New Roman"/>
            </a:endParaRPr>
          </a:p>
          <a:p>
            <a:pPr marL="165735">
              <a:lnSpc>
                <a:spcPct val="100000"/>
              </a:lnSpc>
            </a:pPr>
            <a:r>
              <a:rPr sz="1000" spc="-15">
                <a:latin typeface="宋体"/>
                <a:cs typeface="宋体"/>
              </a:rPr>
              <a:t>省会城市</a:t>
            </a:r>
            <a:endParaRPr sz="1000">
              <a:latin typeface="宋体"/>
              <a:cs typeface="宋体"/>
            </a:endParaRPr>
          </a:p>
        </p:txBody>
      </p:sp>
      <p:sp>
        <p:nvSpPr>
          <p:cNvPr id="18" name="object 18"/>
          <p:cNvSpPr txBox="1"/>
          <p:nvPr/>
        </p:nvSpPr>
        <p:spPr>
          <a:xfrm>
            <a:off x="1109662" y="4889500"/>
            <a:ext cx="840105" cy="436880"/>
          </a:xfrm>
          <a:prstGeom prst="rect">
            <a:avLst/>
          </a:prstGeom>
          <a:solidFill>
            <a:srgbClr val="DDDDDD"/>
          </a:solidFill>
        </p:spPr>
        <p:txBody>
          <a:bodyPr vert="horz" wrap="square" lIns="0" tIns="0" rIns="0" bIns="0" rtlCol="0">
            <a:spAutoFit/>
          </a:bodyPr>
          <a:lstStyle/>
          <a:p>
            <a:pPr>
              <a:lnSpc>
                <a:spcPct val="100000"/>
              </a:lnSpc>
            </a:pPr>
            <a:endParaRPr sz="1000">
              <a:latin typeface="Times New Roman"/>
              <a:cs typeface="Times New Roman"/>
            </a:endParaRPr>
          </a:p>
          <a:p>
            <a:pPr marL="165735">
              <a:lnSpc>
                <a:spcPct val="100000"/>
              </a:lnSpc>
            </a:pPr>
            <a:r>
              <a:rPr sz="1000" spc="-15">
                <a:latin typeface="宋体"/>
                <a:cs typeface="宋体"/>
              </a:rPr>
              <a:t>地级城市</a:t>
            </a:r>
            <a:endParaRPr sz="1000">
              <a:latin typeface="宋体"/>
              <a:cs typeface="宋体"/>
            </a:endParaRPr>
          </a:p>
        </p:txBody>
      </p:sp>
      <p:sp>
        <p:nvSpPr>
          <p:cNvPr id="19" name="object 19"/>
          <p:cNvSpPr txBox="1"/>
          <p:nvPr/>
        </p:nvSpPr>
        <p:spPr>
          <a:xfrm>
            <a:off x="1109662" y="5441950"/>
            <a:ext cx="840105" cy="436880"/>
          </a:xfrm>
          <a:prstGeom prst="rect">
            <a:avLst/>
          </a:prstGeom>
          <a:solidFill>
            <a:srgbClr val="DDDDDD"/>
          </a:solidFill>
        </p:spPr>
        <p:txBody>
          <a:bodyPr vert="horz" wrap="square" lIns="0" tIns="0" rIns="0" bIns="0" rtlCol="0">
            <a:spAutoFit/>
          </a:bodyPr>
          <a:lstStyle/>
          <a:p>
            <a:pPr>
              <a:lnSpc>
                <a:spcPct val="100000"/>
              </a:lnSpc>
            </a:pPr>
            <a:endParaRPr sz="1000">
              <a:latin typeface="Times New Roman"/>
              <a:cs typeface="Times New Roman"/>
            </a:endParaRPr>
          </a:p>
          <a:p>
            <a:pPr marL="165735">
              <a:lnSpc>
                <a:spcPct val="100000"/>
              </a:lnSpc>
            </a:pPr>
            <a:r>
              <a:rPr sz="1000" spc="-15">
                <a:latin typeface="宋体"/>
                <a:cs typeface="宋体"/>
              </a:rPr>
              <a:t>县级城市</a:t>
            </a:r>
            <a:endParaRPr sz="1000">
              <a:latin typeface="宋体"/>
              <a:cs typeface="宋体"/>
            </a:endParaRPr>
          </a:p>
        </p:txBody>
      </p:sp>
      <p:sp>
        <p:nvSpPr>
          <p:cNvPr id="20" name="object 20"/>
          <p:cNvSpPr txBox="1"/>
          <p:nvPr/>
        </p:nvSpPr>
        <p:spPr>
          <a:xfrm>
            <a:off x="1109662" y="5994400"/>
            <a:ext cx="840105" cy="436880"/>
          </a:xfrm>
          <a:prstGeom prst="rect">
            <a:avLst/>
          </a:prstGeom>
          <a:solidFill>
            <a:srgbClr val="DDDDDD"/>
          </a:solidFill>
        </p:spPr>
        <p:txBody>
          <a:bodyPr vert="horz" wrap="square" lIns="0" tIns="6985" rIns="0" bIns="0" rtlCol="0">
            <a:spAutoFit/>
          </a:bodyPr>
          <a:lstStyle/>
          <a:p>
            <a:pPr>
              <a:lnSpc>
                <a:spcPct val="100000"/>
              </a:lnSpc>
              <a:spcBef>
                <a:spcPts val="55"/>
              </a:spcBef>
            </a:pPr>
            <a:endParaRPr sz="900">
              <a:latin typeface="Times New Roman"/>
              <a:cs typeface="Times New Roman"/>
            </a:endParaRPr>
          </a:p>
          <a:p>
            <a:pPr marL="274955">
              <a:lnSpc>
                <a:spcPct val="100000"/>
              </a:lnSpc>
            </a:pPr>
            <a:r>
              <a:rPr sz="1000">
                <a:latin typeface="宋体"/>
                <a:cs typeface="宋体"/>
              </a:rPr>
              <a:t>县</a:t>
            </a:r>
            <a:r>
              <a:rPr sz="1000" spc="-10">
                <a:latin typeface="Arial"/>
                <a:cs typeface="Arial"/>
              </a:rPr>
              <a:t>/</a:t>
            </a:r>
            <a:r>
              <a:rPr sz="1000" spc="-50">
                <a:latin typeface="宋体"/>
                <a:cs typeface="宋体"/>
              </a:rPr>
              <a:t>镇</a:t>
            </a:r>
            <a:endParaRPr sz="1000">
              <a:latin typeface="宋体"/>
              <a:cs typeface="宋体"/>
            </a:endParaRPr>
          </a:p>
        </p:txBody>
      </p:sp>
      <p:sp>
        <p:nvSpPr>
          <p:cNvPr id="21" name="object 21"/>
          <p:cNvSpPr/>
          <p:nvPr/>
        </p:nvSpPr>
        <p:spPr>
          <a:xfrm>
            <a:off x="2206624" y="3856037"/>
            <a:ext cx="636905" cy="336550"/>
          </a:xfrm>
          <a:custGeom>
            <a:rect l="l" t="t" r="r" b="b"/>
            <a:pathLst>
              <a:path w="636905" h="336550">
                <a:moveTo>
                  <a:pt x="0" y="168275"/>
                </a:moveTo>
                <a:lnTo>
                  <a:pt x="25013" y="102775"/>
                </a:lnTo>
                <a:lnTo>
                  <a:pt x="54359" y="74191"/>
                </a:lnTo>
                <a:lnTo>
                  <a:pt x="93226" y="49286"/>
                </a:lnTo>
                <a:lnTo>
                  <a:pt x="140332" y="28738"/>
                </a:lnTo>
                <a:lnTo>
                  <a:pt x="194399" y="13224"/>
                </a:lnTo>
                <a:lnTo>
                  <a:pt x="254146" y="3418"/>
                </a:lnTo>
                <a:lnTo>
                  <a:pt x="318294" y="0"/>
                </a:lnTo>
                <a:lnTo>
                  <a:pt x="382441" y="3418"/>
                </a:lnTo>
                <a:lnTo>
                  <a:pt x="442188" y="13223"/>
                </a:lnTo>
                <a:lnTo>
                  <a:pt x="496254" y="28738"/>
                </a:lnTo>
                <a:lnTo>
                  <a:pt x="543361" y="49286"/>
                </a:lnTo>
                <a:lnTo>
                  <a:pt x="582228" y="74190"/>
                </a:lnTo>
                <a:lnTo>
                  <a:pt x="611574" y="102774"/>
                </a:lnTo>
                <a:lnTo>
                  <a:pt x="636588" y="168274"/>
                </a:lnTo>
                <a:lnTo>
                  <a:pt x="630121" y="202187"/>
                </a:lnTo>
                <a:lnTo>
                  <a:pt x="611574" y="233774"/>
                </a:lnTo>
                <a:lnTo>
                  <a:pt x="582228" y="262358"/>
                </a:lnTo>
                <a:lnTo>
                  <a:pt x="543361" y="287263"/>
                </a:lnTo>
                <a:lnTo>
                  <a:pt x="496255" y="307810"/>
                </a:lnTo>
                <a:lnTo>
                  <a:pt x="442188" y="323325"/>
                </a:lnTo>
                <a:lnTo>
                  <a:pt x="382441" y="333130"/>
                </a:lnTo>
                <a:lnTo>
                  <a:pt x="318294" y="336549"/>
                </a:lnTo>
                <a:lnTo>
                  <a:pt x="254146" y="333130"/>
                </a:lnTo>
                <a:lnTo>
                  <a:pt x="194399" y="323325"/>
                </a:lnTo>
                <a:lnTo>
                  <a:pt x="140333" y="307810"/>
                </a:lnTo>
                <a:lnTo>
                  <a:pt x="93226" y="287262"/>
                </a:lnTo>
                <a:lnTo>
                  <a:pt x="54359" y="262358"/>
                </a:lnTo>
                <a:lnTo>
                  <a:pt x="25013" y="233774"/>
                </a:lnTo>
                <a:lnTo>
                  <a:pt x="0" y="168274"/>
                </a:lnTo>
                <a:close/>
              </a:path>
            </a:pathLst>
          </a:custGeom>
          <a:ln w="6350">
            <a:solidFill>
              <a:srgbClr val="000000"/>
            </a:solidFill>
          </a:ln>
        </p:spPr>
        <p:txBody>
          <a:bodyPr wrap="square" lIns="0" tIns="0" rIns="0" bIns="0" rtlCol="0"/>
          <a:lstStyle/>
          <a:p/>
        </p:txBody>
      </p:sp>
      <p:sp>
        <p:nvSpPr>
          <p:cNvPr id="22" name="object 22"/>
          <p:cNvSpPr/>
          <p:nvPr/>
        </p:nvSpPr>
        <p:spPr>
          <a:xfrm>
            <a:off x="2813049" y="4389437"/>
            <a:ext cx="636905" cy="336550"/>
          </a:xfrm>
          <a:custGeom>
            <a:rect l="l" t="t" r="r" b="b"/>
            <a:pathLst>
              <a:path w="636904" h="336550">
                <a:moveTo>
                  <a:pt x="0" y="168275"/>
                </a:moveTo>
                <a:lnTo>
                  <a:pt x="25013" y="102775"/>
                </a:lnTo>
                <a:lnTo>
                  <a:pt x="54359" y="74191"/>
                </a:lnTo>
                <a:lnTo>
                  <a:pt x="93226" y="49286"/>
                </a:lnTo>
                <a:lnTo>
                  <a:pt x="140332" y="28738"/>
                </a:lnTo>
                <a:lnTo>
                  <a:pt x="194399" y="13224"/>
                </a:lnTo>
                <a:lnTo>
                  <a:pt x="254146" y="3418"/>
                </a:lnTo>
                <a:lnTo>
                  <a:pt x="318294" y="0"/>
                </a:lnTo>
                <a:lnTo>
                  <a:pt x="382441" y="3418"/>
                </a:lnTo>
                <a:lnTo>
                  <a:pt x="442188" y="13223"/>
                </a:lnTo>
                <a:lnTo>
                  <a:pt x="496254" y="28738"/>
                </a:lnTo>
                <a:lnTo>
                  <a:pt x="543361" y="49286"/>
                </a:lnTo>
                <a:lnTo>
                  <a:pt x="582228" y="74190"/>
                </a:lnTo>
                <a:lnTo>
                  <a:pt x="611574" y="102774"/>
                </a:lnTo>
                <a:lnTo>
                  <a:pt x="636588" y="168274"/>
                </a:lnTo>
                <a:lnTo>
                  <a:pt x="630121" y="202187"/>
                </a:lnTo>
                <a:lnTo>
                  <a:pt x="611574" y="233774"/>
                </a:lnTo>
                <a:lnTo>
                  <a:pt x="582228" y="262358"/>
                </a:lnTo>
                <a:lnTo>
                  <a:pt x="543361" y="287263"/>
                </a:lnTo>
                <a:lnTo>
                  <a:pt x="496255" y="307810"/>
                </a:lnTo>
                <a:lnTo>
                  <a:pt x="442188" y="323325"/>
                </a:lnTo>
                <a:lnTo>
                  <a:pt x="382441" y="333130"/>
                </a:lnTo>
                <a:lnTo>
                  <a:pt x="318294" y="336549"/>
                </a:lnTo>
                <a:lnTo>
                  <a:pt x="254146" y="333130"/>
                </a:lnTo>
                <a:lnTo>
                  <a:pt x="194399" y="323325"/>
                </a:lnTo>
                <a:lnTo>
                  <a:pt x="140333" y="307810"/>
                </a:lnTo>
                <a:lnTo>
                  <a:pt x="93226" y="287262"/>
                </a:lnTo>
                <a:lnTo>
                  <a:pt x="54359" y="262358"/>
                </a:lnTo>
                <a:lnTo>
                  <a:pt x="25013" y="233774"/>
                </a:lnTo>
                <a:lnTo>
                  <a:pt x="0" y="168274"/>
                </a:lnTo>
                <a:close/>
              </a:path>
            </a:pathLst>
          </a:custGeom>
          <a:ln w="6350">
            <a:solidFill>
              <a:srgbClr val="000000"/>
            </a:solidFill>
          </a:ln>
        </p:spPr>
        <p:txBody>
          <a:bodyPr wrap="square" lIns="0" tIns="0" rIns="0" bIns="0" rtlCol="0"/>
          <a:lstStyle/>
          <a:p/>
        </p:txBody>
      </p:sp>
      <p:sp>
        <p:nvSpPr>
          <p:cNvPr id="23" name="object 23"/>
          <p:cNvSpPr/>
          <p:nvPr/>
        </p:nvSpPr>
        <p:spPr>
          <a:xfrm>
            <a:off x="3419472" y="4910137"/>
            <a:ext cx="636905" cy="336550"/>
          </a:xfrm>
          <a:custGeom>
            <a:rect l="l" t="t" r="r" b="b"/>
            <a:pathLst>
              <a:path w="636904" h="336550">
                <a:moveTo>
                  <a:pt x="1" y="168275"/>
                </a:moveTo>
                <a:lnTo>
                  <a:pt x="25014" y="102775"/>
                </a:lnTo>
                <a:lnTo>
                  <a:pt x="54361" y="74191"/>
                </a:lnTo>
                <a:lnTo>
                  <a:pt x="93227" y="49286"/>
                </a:lnTo>
                <a:lnTo>
                  <a:pt x="140334" y="28738"/>
                </a:lnTo>
                <a:lnTo>
                  <a:pt x="194401" y="13224"/>
                </a:lnTo>
                <a:lnTo>
                  <a:pt x="254148" y="3418"/>
                </a:lnTo>
                <a:lnTo>
                  <a:pt x="318295" y="0"/>
                </a:lnTo>
                <a:lnTo>
                  <a:pt x="382442" y="3418"/>
                </a:lnTo>
                <a:lnTo>
                  <a:pt x="442189" y="13223"/>
                </a:lnTo>
                <a:lnTo>
                  <a:pt x="496256" y="28738"/>
                </a:lnTo>
                <a:lnTo>
                  <a:pt x="543362" y="49286"/>
                </a:lnTo>
                <a:lnTo>
                  <a:pt x="582229" y="74190"/>
                </a:lnTo>
                <a:lnTo>
                  <a:pt x="611575" y="102774"/>
                </a:lnTo>
                <a:lnTo>
                  <a:pt x="636589" y="168274"/>
                </a:lnTo>
                <a:lnTo>
                  <a:pt x="630121" y="202187"/>
                </a:lnTo>
                <a:lnTo>
                  <a:pt x="611575" y="233774"/>
                </a:lnTo>
                <a:lnTo>
                  <a:pt x="582228" y="262358"/>
                </a:lnTo>
                <a:lnTo>
                  <a:pt x="543362" y="287263"/>
                </a:lnTo>
                <a:lnTo>
                  <a:pt x="496255" y="307810"/>
                </a:lnTo>
                <a:lnTo>
                  <a:pt x="442188" y="323325"/>
                </a:lnTo>
                <a:lnTo>
                  <a:pt x="382441" y="333130"/>
                </a:lnTo>
                <a:lnTo>
                  <a:pt x="318294" y="336549"/>
                </a:lnTo>
                <a:lnTo>
                  <a:pt x="254146" y="333130"/>
                </a:lnTo>
                <a:lnTo>
                  <a:pt x="194399" y="323325"/>
                </a:lnTo>
                <a:lnTo>
                  <a:pt x="140332" y="307810"/>
                </a:lnTo>
                <a:lnTo>
                  <a:pt x="93226" y="287262"/>
                </a:lnTo>
                <a:lnTo>
                  <a:pt x="54359" y="262358"/>
                </a:lnTo>
                <a:lnTo>
                  <a:pt x="25013" y="233774"/>
                </a:lnTo>
                <a:lnTo>
                  <a:pt x="0" y="168274"/>
                </a:lnTo>
                <a:close/>
              </a:path>
            </a:pathLst>
          </a:custGeom>
          <a:ln w="6350">
            <a:solidFill>
              <a:srgbClr val="000000"/>
            </a:solidFill>
          </a:ln>
        </p:spPr>
        <p:txBody>
          <a:bodyPr wrap="square" lIns="0" tIns="0" rIns="0" bIns="0" rtlCol="0"/>
          <a:lstStyle/>
          <a:p/>
        </p:txBody>
      </p:sp>
      <p:sp>
        <p:nvSpPr>
          <p:cNvPr id="24" name="object 24"/>
          <p:cNvSpPr/>
          <p:nvPr/>
        </p:nvSpPr>
        <p:spPr>
          <a:xfrm>
            <a:off x="4025897" y="5507037"/>
            <a:ext cx="636905" cy="336550"/>
          </a:xfrm>
          <a:custGeom>
            <a:rect l="l" t="t" r="r" b="b"/>
            <a:pathLst>
              <a:path w="636904" h="336550">
                <a:moveTo>
                  <a:pt x="1" y="168275"/>
                </a:moveTo>
                <a:lnTo>
                  <a:pt x="25014" y="102775"/>
                </a:lnTo>
                <a:lnTo>
                  <a:pt x="54361" y="74191"/>
                </a:lnTo>
                <a:lnTo>
                  <a:pt x="93227" y="49286"/>
                </a:lnTo>
                <a:lnTo>
                  <a:pt x="140334" y="28738"/>
                </a:lnTo>
                <a:lnTo>
                  <a:pt x="194401" y="13224"/>
                </a:lnTo>
                <a:lnTo>
                  <a:pt x="254148" y="3418"/>
                </a:lnTo>
                <a:lnTo>
                  <a:pt x="318295" y="0"/>
                </a:lnTo>
                <a:lnTo>
                  <a:pt x="382442" y="3418"/>
                </a:lnTo>
                <a:lnTo>
                  <a:pt x="442189" y="13223"/>
                </a:lnTo>
                <a:lnTo>
                  <a:pt x="496256" y="28738"/>
                </a:lnTo>
                <a:lnTo>
                  <a:pt x="543362" y="49286"/>
                </a:lnTo>
                <a:lnTo>
                  <a:pt x="582229" y="74190"/>
                </a:lnTo>
                <a:lnTo>
                  <a:pt x="611575" y="102774"/>
                </a:lnTo>
                <a:lnTo>
                  <a:pt x="636589" y="168274"/>
                </a:lnTo>
                <a:lnTo>
                  <a:pt x="630121" y="202187"/>
                </a:lnTo>
                <a:lnTo>
                  <a:pt x="611575" y="233774"/>
                </a:lnTo>
                <a:lnTo>
                  <a:pt x="582228" y="262358"/>
                </a:lnTo>
                <a:lnTo>
                  <a:pt x="543362" y="287263"/>
                </a:lnTo>
                <a:lnTo>
                  <a:pt x="496255" y="307810"/>
                </a:lnTo>
                <a:lnTo>
                  <a:pt x="442188" y="323325"/>
                </a:lnTo>
                <a:lnTo>
                  <a:pt x="382441" y="333130"/>
                </a:lnTo>
                <a:lnTo>
                  <a:pt x="318294" y="336549"/>
                </a:lnTo>
                <a:lnTo>
                  <a:pt x="254146" y="333130"/>
                </a:lnTo>
                <a:lnTo>
                  <a:pt x="194399" y="323325"/>
                </a:lnTo>
                <a:lnTo>
                  <a:pt x="140332" y="307810"/>
                </a:lnTo>
                <a:lnTo>
                  <a:pt x="93226" y="287262"/>
                </a:lnTo>
                <a:lnTo>
                  <a:pt x="54359" y="262358"/>
                </a:lnTo>
                <a:lnTo>
                  <a:pt x="25013" y="233774"/>
                </a:lnTo>
                <a:lnTo>
                  <a:pt x="0" y="168274"/>
                </a:lnTo>
                <a:close/>
              </a:path>
            </a:pathLst>
          </a:custGeom>
          <a:ln w="6350">
            <a:solidFill>
              <a:srgbClr val="000000"/>
            </a:solidFill>
          </a:ln>
        </p:spPr>
        <p:txBody>
          <a:bodyPr wrap="square" lIns="0" tIns="0" rIns="0" bIns="0" rtlCol="0"/>
          <a:lstStyle/>
          <a:p/>
        </p:txBody>
      </p:sp>
      <p:sp>
        <p:nvSpPr>
          <p:cNvPr id="25" name="object 25"/>
          <p:cNvSpPr/>
          <p:nvPr/>
        </p:nvSpPr>
        <p:spPr>
          <a:xfrm>
            <a:off x="4630735" y="6002337"/>
            <a:ext cx="636905" cy="336550"/>
          </a:xfrm>
          <a:custGeom>
            <a:rect l="l" t="t" r="r" b="b"/>
            <a:pathLst>
              <a:path w="636904" h="336550">
                <a:moveTo>
                  <a:pt x="1" y="168275"/>
                </a:moveTo>
                <a:lnTo>
                  <a:pt x="25014" y="102775"/>
                </a:lnTo>
                <a:lnTo>
                  <a:pt x="54361" y="74191"/>
                </a:lnTo>
                <a:lnTo>
                  <a:pt x="93227" y="49286"/>
                </a:lnTo>
                <a:lnTo>
                  <a:pt x="140334" y="28738"/>
                </a:lnTo>
                <a:lnTo>
                  <a:pt x="194401" y="13224"/>
                </a:lnTo>
                <a:lnTo>
                  <a:pt x="254148" y="3418"/>
                </a:lnTo>
                <a:lnTo>
                  <a:pt x="318295" y="0"/>
                </a:lnTo>
                <a:lnTo>
                  <a:pt x="382442" y="3418"/>
                </a:lnTo>
                <a:lnTo>
                  <a:pt x="442189" y="13223"/>
                </a:lnTo>
                <a:lnTo>
                  <a:pt x="496256" y="28738"/>
                </a:lnTo>
                <a:lnTo>
                  <a:pt x="543362" y="49286"/>
                </a:lnTo>
                <a:lnTo>
                  <a:pt x="582229" y="74190"/>
                </a:lnTo>
                <a:lnTo>
                  <a:pt x="611575" y="102774"/>
                </a:lnTo>
                <a:lnTo>
                  <a:pt x="636589" y="168274"/>
                </a:lnTo>
                <a:lnTo>
                  <a:pt x="630121" y="202187"/>
                </a:lnTo>
                <a:lnTo>
                  <a:pt x="611575" y="233774"/>
                </a:lnTo>
                <a:lnTo>
                  <a:pt x="582228" y="262358"/>
                </a:lnTo>
                <a:lnTo>
                  <a:pt x="543362" y="287263"/>
                </a:lnTo>
                <a:lnTo>
                  <a:pt x="496255" y="307810"/>
                </a:lnTo>
                <a:lnTo>
                  <a:pt x="442188" y="323325"/>
                </a:lnTo>
                <a:lnTo>
                  <a:pt x="382441" y="333130"/>
                </a:lnTo>
                <a:lnTo>
                  <a:pt x="318294" y="336549"/>
                </a:lnTo>
                <a:lnTo>
                  <a:pt x="254146" y="333130"/>
                </a:lnTo>
                <a:lnTo>
                  <a:pt x="194399" y="323325"/>
                </a:lnTo>
                <a:lnTo>
                  <a:pt x="140332" y="307810"/>
                </a:lnTo>
                <a:lnTo>
                  <a:pt x="93226" y="287262"/>
                </a:lnTo>
                <a:lnTo>
                  <a:pt x="54359" y="262358"/>
                </a:lnTo>
                <a:lnTo>
                  <a:pt x="25013" y="233774"/>
                </a:lnTo>
                <a:lnTo>
                  <a:pt x="0" y="168274"/>
                </a:lnTo>
                <a:close/>
              </a:path>
            </a:pathLst>
          </a:custGeom>
          <a:ln w="6350">
            <a:solidFill>
              <a:srgbClr val="000000"/>
            </a:solidFill>
          </a:ln>
        </p:spPr>
        <p:txBody>
          <a:bodyPr wrap="square" lIns="0" tIns="0" rIns="0" bIns="0" rtlCol="0"/>
          <a:lstStyle/>
          <a:p/>
        </p:txBody>
      </p:sp>
      <p:sp>
        <p:nvSpPr>
          <p:cNvPr id="26" name="object 26"/>
          <p:cNvSpPr txBox="1"/>
          <p:nvPr/>
        </p:nvSpPr>
        <p:spPr>
          <a:xfrm>
            <a:off x="635000" y="3086100"/>
            <a:ext cx="5080000" cy="3492500"/>
          </a:xfrm>
          <a:prstGeom prst="rect">
            <a:avLst/>
          </a:prstGeom>
          <a:ln w="6350">
            <a:solidFill>
              <a:srgbClr val="000000"/>
            </a:solidFill>
          </a:ln>
        </p:spPr>
        <p:txBody>
          <a:bodyPr vert="horz" wrap="square" lIns="0" tIns="0" rIns="0" bIns="0" rtlCol="0">
            <a:spAutoFit/>
          </a:bodyPr>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spcBef>
                <a:spcPts val="30"/>
              </a:spcBef>
            </a:pPr>
            <a:endParaRPr sz="900">
              <a:latin typeface="Times New Roman"/>
              <a:cs typeface="Times New Roman"/>
            </a:endParaRPr>
          </a:p>
          <a:p>
            <a:pPr marR="1292225" algn="ctr">
              <a:lnSpc>
                <a:spcPct val="100000"/>
              </a:lnSpc>
              <a:spcBef>
                <a:spcPts val="5"/>
              </a:spcBef>
            </a:pPr>
            <a:r>
              <a:rPr sz="1000" spc="-20">
                <a:latin typeface="宋体"/>
                <a:cs typeface="宋体"/>
              </a:rPr>
              <a:t>零售商</a:t>
            </a:r>
            <a:endParaRPr sz="1000">
              <a:latin typeface="宋体"/>
              <a:cs typeface="宋体"/>
            </a:endParaRPr>
          </a:p>
          <a:p>
            <a:pPr>
              <a:lnSpc>
                <a:spcPct val="100000"/>
              </a:lnSpc>
            </a:pPr>
            <a:endParaRPr sz="1000">
              <a:latin typeface="宋体"/>
              <a:cs typeface="宋体"/>
            </a:endParaRPr>
          </a:p>
          <a:p>
            <a:pPr>
              <a:lnSpc>
                <a:spcPct val="100000"/>
              </a:lnSpc>
              <a:spcBef>
                <a:spcPts val="50"/>
              </a:spcBef>
            </a:pPr>
            <a:endParaRPr sz="1300">
              <a:latin typeface="宋体"/>
              <a:cs typeface="宋体"/>
            </a:endParaRPr>
          </a:p>
          <a:p>
            <a:pPr marR="79375" algn="ctr">
              <a:lnSpc>
                <a:spcPct val="100000"/>
              </a:lnSpc>
            </a:pPr>
            <a:r>
              <a:rPr sz="1000" spc="-20">
                <a:latin typeface="宋体"/>
                <a:cs typeface="宋体"/>
              </a:rPr>
              <a:t>零售商</a:t>
            </a:r>
            <a:endParaRPr sz="1000">
              <a:latin typeface="宋体"/>
              <a:cs typeface="宋体"/>
            </a:endParaRPr>
          </a:p>
          <a:p>
            <a:pPr>
              <a:lnSpc>
                <a:spcPct val="100000"/>
              </a:lnSpc>
            </a:pPr>
            <a:endParaRPr sz="1000">
              <a:latin typeface="宋体"/>
              <a:cs typeface="宋体"/>
            </a:endParaRPr>
          </a:p>
          <a:p>
            <a:pPr>
              <a:lnSpc>
                <a:spcPct val="100000"/>
              </a:lnSpc>
              <a:spcBef>
                <a:spcPts val="15"/>
              </a:spcBef>
            </a:pPr>
            <a:endParaRPr sz="1250">
              <a:latin typeface="宋体"/>
              <a:cs typeface="宋体"/>
            </a:endParaRPr>
          </a:p>
          <a:p>
            <a:pPr marL="1125220" algn="ctr">
              <a:lnSpc>
                <a:spcPct val="100000"/>
              </a:lnSpc>
              <a:spcBef>
                <a:spcPts val="5"/>
              </a:spcBef>
            </a:pPr>
            <a:r>
              <a:rPr sz="1000" spc="-20">
                <a:latin typeface="宋体"/>
                <a:cs typeface="宋体"/>
              </a:rPr>
              <a:t>零售商</a:t>
            </a:r>
            <a:endParaRPr sz="1000">
              <a:latin typeface="宋体"/>
              <a:cs typeface="宋体"/>
            </a:endParaRPr>
          </a:p>
          <a:p>
            <a:pPr>
              <a:lnSpc>
                <a:spcPct val="100000"/>
              </a:lnSpc>
            </a:pPr>
            <a:endParaRPr sz="1000">
              <a:latin typeface="宋体"/>
              <a:cs typeface="宋体"/>
            </a:endParaRPr>
          </a:p>
          <a:p>
            <a:pPr>
              <a:lnSpc>
                <a:spcPct val="100000"/>
              </a:lnSpc>
            </a:pPr>
            <a:endParaRPr sz="1000">
              <a:latin typeface="宋体"/>
              <a:cs typeface="宋体"/>
            </a:endParaRPr>
          </a:p>
          <a:p>
            <a:pPr>
              <a:lnSpc>
                <a:spcPct val="100000"/>
              </a:lnSpc>
              <a:spcBef>
                <a:spcPts val="40"/>
              </a:spcBef>
            </a:pPr>
            <a:endParaRPr sz="700">
              <a:latin typeface="宋体"/>
              <a:cs typeface="宋体"/>
            </a:endParaRPr>
          </a:p>
          <a:p>
            <a:pPr marR="1172210" algn="r">
              <a:lnSpc>
                <a:spcPct val="100000"/>
              </a:lnSpc>
            </a:pPr>
            <a:r>
              <a:rPr sz="1000" spc="-20">
                <a:latin typeface="宋体"/>
                <a:cs typeface="宋体"/>
              </a:rPr>
              <a:t>零售商</a:t>
            </a:r>
            <a:endParaRPr sz="1000">
              <a:latin typeface="宋体"/>
              <a:cs typeface="宋体"/>
            </a:endParaRPr>
          </a:p>
          <a:p>
            <a:pPr>
              <a:lnSpc>
                <a:spcPct val="100000"/>
              </a:lnSpc>
            </a:pPr>
            <a:endParaRPr sz="1000">
              <a:latin typeface="宋体"/>
              <a:cs typeface="宋体"/>
            </a:endParaRPr>
          </a:p>
          <a:p>
            <a:pPr>
              <a:lnSpc>
                <a:spcPct val="100000"/>
              </a:lnSpc>
              <a:spcBef>
                <a:spcPts val="5"/>
              </a:spcBef>
            </a:pPr>
            <a:endParaRPr sz="1100">
              <a:latin typeface="宋体"/>
              <a:cs typeface="宋体"/>
            </a:endParaRPr>
          </a:p>
          <a:p>
            <a:pPr marR="567690" algn="r">
              <a:lnSpc>
                <a:spcPct val="100000"/>
              </a:lnSpc>
              <a:spcBef>
                <a:spcPts val="5"/>
              </a:spcBef>
            </a:pPr>
            <a:r>
              <a:rPr sz="1000" spc="-20">
                <a:latin typeface="宋体"/>
                <a:cs typeface="宋体"/>
              </a:rPr>
              <a:t>零售商</a:t>
            </a:r>
            <a:endParaRPr sz="1000">
              <a:latin typeface="宋体"/>
              <a:cs typeface="宋体"/>
            </a:endParaRPr>
          </a:p>
        </p:txBody>
      </p:sp>
      <p:pic>
        <p:nvPicPr>
          <p:cNvPr id="27" name="object 27"/>
          <p:cNvPicPr/>
          <p:nvPr/>
        </p:nvPicPr>
        <p:blipFill>
          <a:blip r:embed="rId2"/>
          <a:stretch>
            <a:fillRect/>
          </a:stretch>
        </p:blipFill>
        <p:spPr>
          <a:xfrm>
            <a:off x="2506661" y="3644900"/>
            <a:ext cx="76200" cy="215900"/>
          </a:xfrm>
          <a:prstGeom prst="rect">
            <a:avLst/>
          </a:prstGeom>
        </p:spPr>
      </p:pic>
      <p:sp>
        <p:nvSpPr>
          <p:cNvPr id="28" name="object 28"/>
          <p:cNvSpPr/>
          <p:nvPr/>
        </p:nvSpPr>
        <p:spPr>
          <a:xfrm>
            <a:off x="3089275" y="3657600"/>
            <a:ext cx="76200" cy="736600"/>
          </a:xfrm>
          <a:custGeom>
            <a:rect l="l" t="t" r="r" b="b"/>
            <a:pathLst>
              <a:path w="76200" h="736600">
                <a:moveTo>
                  <a:pt x="28575" y="685165"/>
                </a:moveTo>
                <a:lnTo>
                  <a:pt x="47625" y="685165"/>
                </a:lnTo>
                <a:lnTo>
                  <a:pt x="47625" y="0"/>
                </a:lnTo>
                <a:lnTo>
                  <a:pt x="28575" y="0"/>
                </a:lnTo>
                <a:lnTo>
                  <a:pt x="28575" y="685165"/>
                </a:lnTo>
                <a:close/>
              </a:path>
              <a:path w="76200" h="736600">
                <a:moveTo>
                  <a:pt x="38100" y="736600"/>
                </a:moveTo>
                <a:lnTo>
                  <a:pt x="76200" y="660399"/>
                </a:lnTo>
                <a:lnTo>
                  <a:pt x="47625" y="660399"/>
                </a:lnTo>
                <a:lnTo>
                  <a:pt x="47625" y="685165"/>
                </a:lnTo>
                <a:lnTo>
                  <a:pt x="12382" y="685165"/>
                </a:lnTo>
                <a:lnTo>
                  <a:pt x="38100" y="736600"/>
                </a:lnTo>
                <a:close/>
              </a:path>
              <a:path w="76200" h="736600">
                <a:moveTo>
                  <a:pt x="12382" y="685165"/>
                </a:moveTo>
                <a:lnTo>
                  <a:pt x="28575" y="685165"/>
                </a:lnTo>
                <a:lnTo>
                  <a:pt x="28575" y="660399"/>
                </a:lnTo>
                <a:lnTo>
                  <a:pt x="0" y="660399"/>
                </a:lnTo>
                <a:lnTo>
                  <a:pt x="12382" y="685165"/>
                </a:lnTo>
                <a:close/>
              </a:path>
            </a:pathLst>
          </a:custGeom>
          <a:solidFill>
            <a:srgbClr val="000000"/>
          </a:solidFill>
        </p:spPr>
        <p:txBody>
          <a:bodyPr wrap="square" lIns="0" tIns="0" rIns="0" bIns="0" rtlCol="0"/>
          <a:lstStyle/>
          <a:p/>
        </p:txBody>
      </p:sp>
      <p:sp>
        <p:nvSpPr>
          <p:cNvPr id="29" name="object 29"/>
          <p:cNvSpPr/>
          <p:nvPr/>
        </p:nvSpPr>
        <p:spPr>
          <a:xfrm>
            <a:off x="3698875" y="3657600"/>
            <a:ext cx="76200" cy="1244600"/>
          </a:xfrm>
          <a:custGeom>
            <a:rect l="l" t="t" r="r" b="b"/>
            <a:pathLst>
              <a:path w="76200" h="1244600">
                <a:moveTo>
                  <a:pt x="28575" y="1193166"/>
                </a:moveTo>
                <a:lnTo>
                  <a:pt x="47625" y="1193166"/>
                </a:lnTo>
                <a:lnTo>
                  <a:pt x="47625" y="0"/>
                </a:lnTo>
                <a:lnTo>
                  <a:pt x="28575" y="0"/>
                </a:lnTo>
                <a:lnTo>
                  <a:pt x="28575" y="1193166"/>
                </a:lnTo>
                <a:close/>
              </a:path>
              <a:path w="76200" h="1244600">
                <a:moveTo>
                  <a:pt x="38100" y="1244600"/>
                </a:moveTo>
                <a:lnTo>
                  <a:pt x="76200" y="1168399"/>
                </a:lnTo>
                <a:lnTo>
                  <a:pt x="47625" y="1168399"/>
                </a:lnTo>
                <a:lnTo>
                  <a:pt x="47625" y="1193166"/>
                </a:lnTo>
                <a:lnTo>
                  <a:pt x="12383" y="1193166"/>
                </a:lnTo>
                <a:lnTo>
                  <a:pt x="38100" y="1244600"/>
                </a:lnTo>
                <a:close/>
              </a:path>
              <a:path w="76200" h="1244600">
                <a:moveTo>
                  <a:pt x="12383" y="1193166"/>
                </a:moveTo>
                <a:lnTo>
                  <a:pt x="28575" y="1193166"/>
                </a:lnTo>
                <a:lnTo>
                  <a:pt x="28575" y="1168399"/>
                </a:lnTo>
                <a:lnTo>
                  <a:pt x="0" y="1168399"/>
                </a:lnTo>
                <a:lnTo>
                  <a:pt x="12383" y="1193166"/>
                </a:lnTo>
                <a:close/>
              </a:path>
            </a:pathLst>
          </a:custGeom>
          <a:solidFill>
            <a:srgbClr val="000000"/>
          </a:solidFill>
        </p:spPr>
        <p:txBody>
          <a:bodyPr wrap="square" lIns="0" tIns="0" rIns="0" bIns="0" rtlCol="0"/>
          <a:lstStyle/>
          <a:p/>
        </p:txBody>
      </p:sp>
      <p:sp>
        <p:nvSpPr>
          <p:cNvPr id="30" name="object 30"/>
          <p:cNvSpPr/>
          <p:nvPr/>
        </p:nvSpPr>
        <p:spPr>
          <a:xfrm>
            <a:off x="4295775" y="3657600"/>
            <a:ext cx="76200" cy="1854200"/>
          </a:xfrm>
          <a:custGeom>
            <a:rect l="l" t="t" r="r" b="b"/>
            <a:pathLst>
              <a:path w="76200" h="1854200">
                <a:moveTo>
                  <a:pt x="28575" y="1802770"/>
                </a:moveTo>
                <a:lnTo>
                  <a:pt x="47625" y="1802770"/>
                </a:lnTo>
                <a:lnTo>
                  <a:pt x="47625" y="0"/>
                </a:lnTo>
                <a:lnTo>
                  <a:pt x="28575" y="0"/>
                </a:lnTo>
                <a:lnTo>
                  <a:pt x="28575" y="1802770"/>
                </a:lnTo>
                <a:close/>
              </a:path>
              <a:path w="76200" h="1854200">
                <a:moveTo>
                  <a:pt x="38100" y="1854200"/>
                </a:moveTo>
                <a:lnTo>
                  <a:pt x="76200" y="1777999"/>
                </a:lnTo>
                <a:lnTo>
                  <a:pt x="47625" y="1777999"/>
                </a:lnTo>
                <a:lnTo>
                  <a:pt x="47625" y="1802770"/>
                </a:lnTo>
                <a:lnTo>
                  <a:pt x="12385" y="1802770"/>
                </a:lnTo>
                <a:lnTo>
                  <a:pt x="38100" y="1854200"/>
                </a:lnTo>
                <a:close/>
              </a:path>
              <a:path w="76200" h="1854200">
                <a:moveTo>
                  <a:pt x="12385" y="1802770"/>
                </a:moveTo>
                <a:lnTo>
                  <a:pt x="28575" y="1802770"/>
                </a:lnTo>
                <a:lnTo>
                  <a:pt x="28575" y="1777999"/>
                </a:lnTo>
                <a:lnTo>
                  <a:pt x="0" y="1777999"/>
                </a:lnTo>
                <a:lnTo>
                  <a:pt x="12385" y="1802770"/>
                </a:lnTo>
                <a:close/>
              </a:path>
            </a:pathLst>
          </a:custGeom>
          <a:solidFill>
            <a:srgbClr val="000000"/>
          </a:solidFill>
        </p:spPr>
        <p:txBody>
          <a:bodyPr wrap="square" lIns="0" tIns="0" rIns="0" bIns="0" rtlCol="0"/>
          <a:lstStyle/>
          <a:p/>
        </p:txBody>
      </p:sp>
      <p:sp>
        <p:nvSpPr>
          <p:cNvPr id="31" name="object 31"/>
          <p:cNvSpPr/>
          <p:nvPr/>
        </p:nvSpPr>
        <p:spPr>
          <a:xfrm>
            <a:off x="4918075" y="3644900"/>
            <a:ext cx="76200" cy="2374900"/>
          </a:xfrm>
          <a:custGeom>
            <a:rect l="l" t="t" r="r" b="b"/>
            <a:pathLst>
              <a:path w="76200" h="2374900">
                <a:moveTo>
                  <a:pt x="28575" y="2323478"/>
                </a:moveTo>
                <a:lnTo>
                  <a:pt x="47625" y="2323478"/>
                </a:lnTo>
                <a:lnTo>
                  <a:pt x="47625" y="0"/>
                </a:lnTo>
                <a:lnTo>
                  <a:pt x="28575" y="0"/>
                </a:lnTo>
                <a:lnTo>
                  <a:pt x="28575" y="2323478"/>
                </a:lnTo>
                <a:close/>
              </a:path>
              <a:path w="76200" h="2374900">
                <a:moveTo>
                  <a:pt x="38100" y="2374900"/>
                </a:moveTo>
                <a:lnTo>
                  <a:pt x="76200" y="2298699"/>
                </a:lnTo>
                <a:lnTo>
                  <a:pt x="47625" y="2298699"/>
                </a:lnTo>
                <a:lnTo>
                  <a:pt x="47625" y="2323478"/>
                </a:lnTo>
                <a:lnTo>
                  <a:pt x="12389" y="2323478"/>
                </a:lnTo>
                <a:lnTo>
                  <a:pt x="38100" y="2374900"/>
                </a:lnTo>
                <a:close/>
              </a:path>
              <a:path w="76200" h="2374900">
                <a:moveTo>
                  <a:pt x="12389" y="2323478"/>
                </a:moveTo>
                <a:lnTo>
                  <a:pt x="28575" y="2323478"/>
                </a:lnTo>
                <a:lnTo>
                  <a:pt x="28575" y="2298699"/>
                </a:lnTo>
                <a:lnTo>
                  <a:pt x="0" y="2298699"/>
                </a:lnTo>
                <a:lnTo>
                  <a:pt x="12389" y="2323478"/>
                </a:lnTo>
                <a:close/>
              </a:path>
            </a:pathLst>
          </a:custGeom>
          <a:solidFill>
            <a:srgbClr val="000000"/>
          </a:solidFill>
        </p:spPr>
        <p:txBody>
          <a:bodyPr wrap="square" lIns="0" tIns="0" rIns="0" bIns="0" rtlCol="0"/>
          <a:lstStyle/>
          <a:p/>
        </p:txBody>
      </p:sp>
      <p:sp>
        <p:nvSpPr>
          <p:cNvPr id="32" name="object 32"/>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27</a:t>
            </a:fld>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7947659" cy="452120"/>
          </a:xfrm>
          <a:prstGeom prst="rect">
            <a:avLst/>
          </a:prstGeom>
        </p:spPr>
        <p:txBody>
          <a:bodyPr vert="horz" wrap="square" lIns="0" tIns="12700" rIns="0" bIns="0" rtlCol="0">
            <a:spAutoFit/>
          </a:bodyPr>
          <a:lstStyle/>
          <a:p>
            <a:pPr marL="12700">
              <a:lnSpc>
                <a:spcPct val="100000"/>
              </a:lnSpc>
              <a:spcBef>
                <a:spcPts val="100"/>
              </a:spcBef>
            </a:pPr>
            <a:r>
              <a:rPr/>
              <a:t>客户分为</a:t>
            </a:r>
            <a:r>
              <a:rPr spc="-10">
                <a:latin typeface="Arial"/>
                <a:cs typeface="Arial"/>
              </a:rPr>
              <a:t>ABC</a:t>
            </a:r>
            <a:r>
              <a:rPr/>
              <a:t>三类</a:t>
            </a:r>
            <a:r>
              <a:rPr spc="5">
                <a:latin typeface="Arial"/>
                <a:cs typeface="Arial"/>
              </a:rPr>
              <a:t>, </a:t>
            </a:r>
            <a:r>
              <a:rPr/>
              <a:t>并制定不同的价格政策</a:t>
            </a:r>
            <a:r>
              <a:rPr spc="5">
                <a:latin typeface="Arial"/>
                <a:cs typeface="Arial"/>
              </a:rPr>
              <a:t>, </a:t>
            </a:r>
            <a:r>
              <a:rPr spc="-20"/>
              <a:t>统一供</a:t>
            </a:r>
          </a:p>
        </p:txBody>
      </p:sp>
      <p:sp>
        <p:nvSpPr>
          <p:cNvPr id="3" name="object 3"/>
          <p:cNvSpPr txBox="1"/>
          <p:nvPr/>
        </p:nvSpPr>
        <p:spPr>
          <a:xfrm>
            <a:off x="623887" y="1204157"/>
            <a:ext cx="7888605"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价</a:t>
            </a:r>
            <a:r>
              <a:rPr sz="2800" b="1">
                <a:latin typeface="Arial"/>
                <a:cs typeface="Arial"/>
              </a:rPr>
              <a:t>,</a:t>
            </a:r>
            <a:r>
              <a:rPr sz="2800" b="1">
                <a:latin typeface="Microsoft JhengHei"/>
                <a:cs typeface="Microsoft JhengHei"/>
              </a:rPr>
              <a:t>但不同返利</a:t>
            </a:r>
            <a:r>
              <a:rPr sz="2800" b="1">
                <a:latin typeface="Arial"/>
                <a:cs typeface="Arial"/>
              </a:rPr>
              <a:t>.</a:t>
            </a:r>
            <a:r>
              <a:rPr sz="2800" b="1">
                <a:latin typeface="Microsoft JhengHei"/>
                <a:cs typeface="Microsoft JhengHei"/>
              </a:rPr>
              <a:t>全国统一零售价</a:t>
            </a:r>
            <a:r>
              <a:rPr sz="2800" b="1">
                <a:latin typeface="Arial"/>
                <a:cs typeface="Arial"/>
              </a:rPr>
              <a:t>. </a:t>
            </a:r>
            <a:r>
              <a:rPr sz="2800" b="1" spc="-10">
                <a:latin typeface="Microsoft JhengHei"/>
                <a:cs typeface="Microsoft JhengHei"/>
              </a:rPr>
              <a:t>通过分级授权审批</a:t>
            </a:r>
            <a:endParaRPr sz="2800">
              <a:latin typeface="Microsoft JhengHei"/>
              <a:cs typeface="Microsoft JhengHei"/>
            </a:endParaRPr>
          </a:p>
        </p:txBody>
      </p:sp>
      <p:sp>
        <p:nvSpPr>
          <p:cNvPr id="4" name="object 4"/>
          <p:cNvSpPr txBox="1"/>
          <p:nvPr/>
        </p:nvSpPr>
        <p:spPr>
          <a:xfrm>
            <a:off x="623887" y="1458157"/>
            <a:ext cx="6525259"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和事后追踪</a:t>
            </a:r>
            <a:r>
              <a:rPr sz="2800" b="1">
                <a:latin typeface="Arial"/>
                <a:cs typeface="Arial"/>
              </a:rPr>
              <a:t>/</a:t>
            </a:r>
            <a:r>
              <a:rPr sz="2800" b="1" spc="-5">
                <a:latin typeface="Microsoft JhengHei"/>
                <a:cs typeface="Microsoft JhengHei"/>
              </a:rPr>
              <a:t>监控手段来控制整个价格体系</a:t>
            </a:r>
            <a:endParaRPr sz="2800">
              <a:latin typeface="Microsoft JhengHei"/>
              <a:cs typeface="Microsoft JhengHei"/>
            </a:endParaRPr>
          </a:p>
        </p:txBody>
      </p:sp>
      <p:sp>
        <p:nvSpPr>
          <p:cNvPr id="5" name="object 5"/>
          <p:cNvSpPr/>
          <p:nvPr/>
        </p:nvSpPr>
        <p:spPr>
          <a:xfrm>
            <a:off x="3035300" y="3479800"/>
            <a:ext cx="266700" cy="2603500"/>
          </a:xfrm>
          <a:custGeom>
            <a:rect l="l" t="t" r="r" b="b"/>
            <a:pathLst>
              <a:path w="266700" h="2603500">
                <a:moveTo>
                  <a:pt x="0" y="2603500"/>
                </a:moveTo>
                <a:lnTo>
                  <a:pt x="0" y="0"/>
                </a:lnTo>
                <a:lnTo>
                  <a:pt x="266700" y="1301750"/>
                </a:lnTo>
                <a:lnTo>
                  <a:pt x="0" y="2603500"/>
                </a:lnTo>
                <a:close/>
              </a:path>
            </a:pathLst>
          </a:custGeom>
          <a:solidFill>
            <a:srgbClr val="777777"/>
          </a:solidFill>
        </p:spPr>
        <p:txBody>
          <a:bodyPr wrap="square" lIns="0" tIns="0" rIns="0" bIns="0" rtlCol="0"/>
          <a:lstStyle/>
          <a:p/>
        </p:txBody>
      </p:sp>
      <p:grpSp>
        <p:nvGrpSpPr>
          <p:cNvPr id="6" name="object 6"/>
          <p:cNvGrpSpPr/>
          <p:nvPr/>
        </p:nvGrpSpPr>
        <p:grpSpPr>
          <a:xfrm>
            <a:off x="3616325" y="3095625"/>
            <a:ext cx="5086350" cy="3498850"/>
            <a:chOff x="3616325" y="3095625"/>
            <a:chExt cx="5086350" cy="3498850"/>
          </a:xfrm>
        </p:grpSpPr>
        <p:sp>
          <p:nvSpPr>
            <p:cNvPr id="7" name="object 7"/>
            <p:cNvSpPr/>
            <p:nvPr/>
          </p:nvSpPr>
          <p:spPr>
            <a:xfrm>
              <a:off x="3619500" y="3098800"/>
              <a:ext cx="5080000" cy="3492500"/>
            </a:xfrm>
            <a:custGeom>
              <a:rect l="l" t="t" r="r" b="b"/>
              <a:pathLst>
                <a:path w="5080000" h="3492500">
                  <a:moveTo>
                    <a:pt x="0" y="0"/>
                  </a:moveTo>
                  <a:lnTo>
                    <a:pt x="5079999" y="0"/>
                  </a:lnTo>
                  <a:lnTo>
                    <a:pt x="5079999" y="3492500"/>
                  </a:lnTo>
                  <a:lnTo>
                    <a:pt x="0" y="3492500"/>
                  </a:lnTo>
                  <a:lnTo>
                    <a:pt x="0" y="0"/>
                  </a:lnTo>
                  <a:close/>
                </a:path>
              </a:pathLst>
            </a:custGeom>
            <a:ln w="6350">
              <a:solidFill>
                <a:srgbClr val="000000"/>
              </a:solidFill>
            </a:ln>
          </p:spPr>
          <p:txBody>
            <a:bodyPr wrap="square" lIns="0" tIns="0" rIns="0" bIns="0" rtlCol="0"/>
            <a:lstStyle/>
            <a:p/>
          </p:txBody>
        </p:sp>
        <p:sp>
          <p:nvSpPr>
            <p:cNvPr id="8" name="object 8"/>
            <p:cNvSpPr/>
            <p:nvPr/>
          </p:nvSpPr>
          <p:spPr>
            <a:xfrm>
              <a:off x="4203700" y="3594100"/>
              <a:ext cx="2730500" cy="0"/>
            </a:xfrm>
            <a:custGeom>
              <a:rect l="l" t="t" r="r" b="b"/>
              <a:pathLst>
                <a:path w="2730500">
                  <a:moveTo>
                    <a:pt x="0" y="0"/>
                  </a:moveTo>
                  <a:lnTo>
                    <a:pt x="2730500" y="0"/>
                  </a:lnTo>
                </a:path>
              </a:pathLst>
            </a:custGeom>
            <a:ln w="38100">
              <a:solidFill>
                <a:srgbClr val="000000"/>
              </a:solidFill>
            </a:ln>
          </p:spPr>
          <p:txBody>
            <a:bodyPr wrap="square" lIns="0" tIns="0" rIns="0" bIns="0" rtlCol="0"/>
            <a:lstStyle/>
            <a:p/>
          </p:txBody>
        </p:sp>
        <p:sp>
          <p:nvSpPr>
            <p:cNvPr id="9" name="object 9"/>
            <p:cNvSpPr/>
            <p:nvPr/>
          </p:nvSpPr>
          <p:spPr>
            <a:xfrm>
              <a:off x="4203700" y="5270500"/>
              <a:ext cx="2730500" cy="0"/>
            </a:xfrm>
            <a:custGeom>
              <a:rect l="l" t="t" r="r" b="b"/>
              <a:pathLst>
                <a:path w="2730500">
                  <a:moveTo>
                    <a:pt x="0" y="0"/>
                  </a:moveTo>
                  <a:lnTo>
                    <a:pt x="2730500" y="0"/>
                  </a:lnTo>
                </a:path>
              </a:pathLst>
            </a:custGeom>
            <a:ln w="38100">
              <a:solidFill>
                <a:srgbClr val="000000"/>
              </a:solidFill>
              <a:prstDash val="sysDash"/>
            </a:ln>
          </p:spPr>
          <p:txBody>
            <a:bodyPr wrap="square" lIns="0" tIns="0" rIns="0" bIns="0" rtlCol="0"/>
            <a:lstStyle/>
            <a:p/>
          </p:txBody>
        </p:sp>
        <p:sp>
          <p:nvSpPr>
            <p:cNvPr id="10" name="object 10"/>
            <p:cNvSpPr/>
            <p:nvPr/>
          </p:nvSpPr>
          <p:spPr>
            <a:xfrm>
              <a:off x="4562475" y="3613418"/>
              <a:ext cx="444500" cy="2475230"/>
            </a:xfrm>
            <a:custGeom>
              <a:rect l="l" t="t" r="r" b="b"/>
              <a:pathLst>
                <a:path w="444500" h="2475229">
                  <a:moveTo>
                    <a:pt x="444500" y="175347"/>
                  </a:moveTo>
                  <a:lnTo>
                    <a:pt x="381793" y="174029"/>
                  </a:lnTo>
                  <a:lnTo>
                    <a:pt x="393700" y="209625"/>
                  </a:lnTo>
                  <a:lnTo>
                    <a:pt x="362743" y="241267"/>
                  </a:lnTo>
                  <a:lnTo>
                    <a:pt x="379412" y="300595"/>
                  </a:lnTo>
                  <a:lnTo>
                    <a:pt x="369887" y="352013"/>
                  </a:lnTo>
                  <a:lnTo>
                    <a:pt x="381000" y="407386"/>
                  </a:lnTo>
                  <a:lnTo>
                    <a:pt x="381000" y="2474643"/>
                  </a:lnTo>
                  <a:lnTo>
                    <a:pt x="69850" y="2474643"/>
                  </a:lnTo>
                  <a:lnTo>
                    <a:pt x="69850" y="386292"/>
                  </a:lnTo>
                  <a:lnTo>
                    <a:pt x="79375" y="336193"/>
                  </a:lnTo>
                  <a:lnTo>
                    <a:pt x="50800" y="292685"/>
                  </a:lnTo>
                  <a:lnTo>
                    <a:pt x="69850" y="253133"/>
                  </a:lnTo>
                  <a:lnTo>
                    <a:pt x="53181" y="221491"/>
                  </a:lnTo>
                  <a:lnTo>
                    <a:pt x="76993" y="174029"/>
                  </a:lnTo>
                  <a:lnTo>
                    <a:pt x="0" y="175347"/>
                  </a:lnTo>
                  <a:lnTo>
                    <a:pt x="146050" y="3955"/>
                  </a:lnTo>
                  <a:lnTo>
                    <a:pt x="167481" y="35597"/>
                  </a:lnTo>
                  <a:lnTo>
                    <a:pt x="191293" y="0"/>
                  </a:lnTo>
                  <a:lnTo>
                    <a:pt x="236537" y="27686"/>
                  </a:lnTo>
                  <a:lnTo>
                    <a:pt x="274637" y="3955"/>
                  </a:lnTo>
                  <a:lnTo>
                    <a:pt x="444500" y="175347"/>
                  </a:lnTo>
                  <a:close/>
                </a:path>
              </a:pathLst>
            </a:custGeom>
            <a:solidFill>
              <a:srgbClr val="DDDDDD"/>
            </a:solidFill>
          </p:spPr>
          <p:txBody>
            <a:bodyPr wrap="square" lIns="0" tIns="0" rIns="0" bIns="0" rtlCol="0"/>
            <a:lstStyle/>
            <a:p/>
          </p:txBody>
        </p:sp>
      </p:grpSp>
      <p:sp>
        <p:nvSpPr>
          <p:cNvPr id="11" name="object 11"/>
          <p:cNvSpPr txBox="1"/>
          <p:nvPr/>
        </p:nvSpPr>
        <p:spPr>
          <a:xfrm>
            <a:off x="3614738" y="2517775"/>
            <a:ext cx="5080000" cy="455930"/>
          </a:xfrm>
          <a:prstGeom prst="rect">
            <a:avLst/>
          </a:prstGeom>
          <a:solidFill>
            <a:srgbClr val="C0C0C0"/>
          </a:solidFill>
        </p:spPr>
        <p:txBody>
          <a:bodyPr vert="horz" wrap="square" lIns="0" tIns="635" rIns="0" bIns="0" rtlCol="0">
            <a:spAutoFit/>
          </a:bodyPr>
          <a:lstStyle/>
          <a:p>
            <a:pPr>
              <a:lnSpc>
                <a:spcPct val="100000"/>
              </a:lnSpc>
              <a:spcBef>
                <a:spcPts val="5"/>
              </a:spcBef>
            </a:pPr>
            <a:endParaRPr sz="950">
              <a:latin typeface="Times New Roman"/>
              <a:cs typeface="Times New Roman"/>
            </a:endParaRPr>
          </a:p>
          <a:p>
            <a:pPr marL="156210" algn="ctr">
              <a:lnSpc>
                <a:spcPct val="100000"/>
              </a:lnSpc>
            </a:pPr>
            <a:r>
              <a:rPr sz="1200" b="1" spc="-10">
                <a:latin typeface="Microsoft JhengHei"/>
                <a:cs typeface="Microsoft JhengHei"/>
              </a:rPr>
              <a:t>海尔销售价格体系</a:t>
            </a:r>
            <a:endParaRPr sz="1200">
              <a:latin typeface="Microsoft JhengHei"/>
              <a:cs typeface="Microsoft JhengHei"/>
            </a:endParaRPr>
          </a:p>
        </p:txBody>
      </p:sp>
      <p:sp>
        <p:nvSpPr>
          <p:cNvPr id="12" name="object 12"/>
          <p:cNvSpPr txBox="1"/>
          <p:nvPr/>
        </p:nvSpPr>
        <p:spPr>
          <a:xfrm>
            <a:off x="7181850" y="3483768"/>
            <a:ext cx="901700" cy="177800"/>
          </a:xfrm>
          <a:prstGeom prst="rect">
            <a:avLst/>
          </a:prstGeom>
        </p:spPr>
        <p:txBody>
          <a:bodyPr vert="horz" wrap="square" lIns="0" tIns="12700" rIns="0" bIns="0" rtlCol="0">
            <a:spAutoFit/>
          </a:bodyPr>
          <a:lstStyle/>
          <a:p>
            <a:pPr>
              <a:lnSpc>
                <a:spcPct val="100000"/>
              </a:lnSpc>
              <a:spcBef>
                <a:spcPts val="100"/>
              </a:spcBef>
            </a:pPr>
            <a:r>
              <a:rPr sz="1000" spc="-10">
                <a:latin typeface="宋体"/>
                <a:cs typeface="宋体"/>
              </a:rPr>
              <a:t>全国统一零售价</a:t>
            </a:r>
            <a:endParaRPr sz="1000">
              <a:latin typeface="宋体"/>
              <a:cs typeface="宋体"/>
            </a:endParaRPr>
          </a:p>
        </p:txBody>
      </p:sp>
      <p:sp>
        <p:nvSpPr>
          <p:cNvPr id="13" name="object 13"/>
          <p:cNvSpPr txBox="1"/>
          <p:nvPr/>
        </p:nvSpPr>
        <p:spPr>
          <a:xfrm>
            <a:off x="7245350" y="5160168"/>
            <a:ext cx="774700" cy="177800"/>
          </a:xfrm>
          <a:prstGeom prst="rect">
            <a:avLst/>
          </a:prstGeom>
        </p:spPr>
        <p:txBody>
          <a:bodyPr vert="horz" wrap="square" lIns="0" tIns="12700" rIns="0" bIns="0" rtlCol="0">
            <a:spAutoFit/>
          </a:bodyPr>
          <a:lstStyle/>
          <a:p>
            <a:pPr>
              <a:lnSpc>
                <a:spcPct val="100000"/>
              </a:lnSpc>
              <a:spcBef>
                <a:spcPts val="100"/>
              </a:spcBef>
            </a:pPr>
            <a:r>
              <a:rPr sz="1000" spc="-10">
                <a:latin typeface="宋体"/>
                <a:cs typeface="宋体"/>
              </a:rPr>
              <a:t>全国统一供价</a:t>
            </a:r>
            <a:endParaRPr sz="1000">
              <a:latin typeface="宋体"/>
              <a:cs typeface="宋体"/>
            </a:endParaRPr>
          </a:p>
        </p:txBody>
      </p:sp>
      <p:grpSp>
        <p:nvGrpSpPr>
          <p:cNvPr id="14" name="object 14"/>
          <p:cNvGrpSpPr/>
          <p:nvPr/>
        </p:nvGrpSpPr>
        <p:grpSpPr>
          <a:xfrm>
            <a:off x="4048124" y="3613601"/>
            <a:ext cx="2660650" cy="2486025"/>
            <a:chOff x="4048124" y="3613601"/>
            <a:chExt cx="2660650" cy="2486025"/>
          </a:xfrm>
        </p:grpSpPr>
        <p:sp>
          <p:nvSpPr>
            <p:cNvPr id="15" name="object 15"/>
            <p:cNvSpPr/>
            <p:nvPr/>
          </p:nvSpPr>
          <p:spPr>
            <a:xfrm>
              <a:off x="4051299" y="5270499"/>
              <a:ext cx="88900" cy="825500"/>
            </a:xfrm>
            <a:custGeom>
              <a:rect l="l" t="t" r="r" b="b"/>
              <a:pathLst>
                <a:path w="88900" h="825500">
                  <a:moveTo>
                    <a:pt x="88900" y="825500"/>
                  </a:moveTo>
                  <a:lnTo>
                    <a:pt x="71598" y="820094"/>
                  </a:lnTo>
                  <a:lnTo>
                    <a:pt x="57469" y="805351"/>
                  </a:lnTo>
                  <a:lnTo>
                    <a:pt x="47943" y="783485"/>
                  </a:lnTo>
                  <a:lnTo>
                    <a:pt x="44450" y="756708"/>
                  </a:lnTo>
                  <a:lnTo>
                    <a:pt x="44451" y="481541"/>
                  </a:lnTo>
                  <a:lnTo>
                    <a:pt x="40957" y="454764"/>
                  </a:lnTo>
                  <a:lnTo>
                    <a:pt x="31431" y="432898"/>
                  </a:lnTo>
                  <a:lnTo>
                    <a:pt x="17302" y="418156"/>
                  </a:lnTo>
                  <a:lnTo>
                    <a:pt x="0" y="412750"/>
                  </a:lnTo>
                  <a:lnTo>
                    <a:pt x="17301" y="407343"/>
                  </a:lnTo>
                  <a:lnTo>
                    <a:pt x="31430" y="392601"/>
                  </a:lnTo>
                  <a:lnTo>
                    <a:pt x="40956" y="370734"/>
                  </a:lnTo>
                  <a:lnTo>
                    <a:pt x="44449" y="343958"/>
                  </a:lnTo>
                  <a:lnTo>
                    <a:pt x="44451" y="68791"/>
                  </a:lnTo>
                  <a:lnTo>
                    <a:pt x="47943" y="42015"/>
                  </a:lnTo>
                  <a:lnTo>
                    <a:pt x="57469" y="20148"/>
                  </a:lnTo>
                  <a:lnTo>
                    <a:pt x="71598" y="5406"/>
                  </a:lnTo>
                  <a:lnTo>
                    <a:pt x="88900" y="0"/>
                  </a:lnTo>
                </a:path>
              </a:pathLst>
            </a:custGeom>
            <a:ln w="6350">
              <a:solidFill>
                <a:srgbClr val="000000"/>
              </a:solidFill>
            </a:ln>
          </p:spPr>
          <p:txBody>
            <a:bodyPr wrap="square" lIns="0" tIns="0" rIns="0" bIns="0" rtlCol="0"/>
            <a:lstStyle/>
            <a:p/>
          </p:txBody>
        </p:sp>
        <p:sp>
          <p:nvSpPr>
            <p:cNvPr id="16" name="object 16"/>
            <p:cNvSpPr/>
            <p:nvPr/>
          </p:nvSpPr>
          <p:spPr>
            <a:xfrm>
              <a:off x="5413375" y="3613607"/>
              <a:ext cx="1295400" cy="2131695"/>
            </a:xfrm>
            <a:custGeom>
              <a:rect l="l" t="t" r="r" b="b"/>
              <a:pathLst>
                <a:path w="1295400" h="2131695">
                  <a:moveTo>
                    <a:pt x="444500" y="151041"/>
                  </a:moveTo>
                  <a:lnTo>
                    <a:pt x="274637" y="3403"/>
                  </a:lnTo>
                  <a:lnTo>
                    <a:pt x="236537" y="23850"/>
                  </a:lnTo>
                  <a:lnTo>
                    <a:pt x="191287" y="0"/>
                  </a:lnTo>
                  <a:lnTo>
                    <a:pt x="167474" y="30657"/>
                  </a:lnTo>
                  <a:lnTo>
                    <a:pt x="146050" y="3403"/>
                  </a:lnTo>
                  <a:lnTo>
                    <a:pt x="0" y="151041"/>
                  </a:lnTo>
                  <a:lnTo>
                    <a:pt x="76987" y="149898"/>
                  </a:lnTo>
                  <a:lnTo>
                    <a:pt x="53174" y="190779"/>
                  </a:lnTo>
                  <a:lnTo>
                    <a:pt x="69850" y="218033"/>
                  </a:lnTo>
                  <a:lnTo>
                    <a:pt x="50800" y="252107"/>
                  </a:lnTo>
                  <a:lnTo>
                    <a:pt x="79375" y="289585"/>
                  </a:lnTo>
                  <a:lnTo>
                    <a:pt x="69850" y="332740"/>
                  </a:lnTo>
                  <a:lnTo>
                    <a:pt x="69850" y="2131555"/>
                  </a:lnTo>
                  <a:lnTo>
                    <a:pt x="381000" y="2131555"/>
                  </a:lnTo>
                  <a:lnTo>
                    <a:pt x="381000" y="350913"/>
                  </a:lnTo>
                  <a:lnTo>
                    <a:pt x="369887" y="303212"/>
                  </a:lnTo>
                  <a:lnTo>
                    <a:pt x="379412" y="258927"/>
                  </a:lnTo>
                  <a:lnTo>
                    <a:pt x="362737" y="207822"/>
                  </a:lnTo>
                  <a:lnTo>
                    <a:pt x="393700" y="180568"/>
                  </a:lnTo>
                  <a:lnTo>
                    <a:pt x="381787" y="149898"/>
                  </a:lnTo>
                  <a:lnTo>
                    <a:pt x="444500" y="151041"/>
                  </a:lnTo>
                  <a:close/>
                </a:path>
                <a:path w="1295400" h="2131695">
                  <a:moveTo>
                    <a:pt x="1295400" y="127800"/>
                  </a:moveTo>
                  <a:lnTo>
                    <a:pt x="1125537" y="3060"/>
                  </a:lnTo>
                  <a:lnTo>
                    <a:pt x="1087437" y="20332"/>
                  </a:lnTo>
                  <a:lnTo>
                    <a:pt x="1042187" y="177"/>
                  </a:lnTo>
                  <a:lnTo>
                    <a:pt x="1018374" y="26085"/>
                  </a:lnTo>
                  <a:lnTo>
                    <a:pt x="996950" y="3060"/>
                  </a:lnTo>
                  <a:lnTo>
                    <a:pt x="850900" y="127800"/>
                  </a:lnTo>
                  <a:lnTo>
                    <a:pt x="927887" y="126847"/>
                  </a:lnTo>
                  <a:lnTo>
                    <a:pt x="904074" y="161391"/>
                  </a:lnTo>
                  <a:lnTo>
                    <a:pt x="920750" y="184416"/>
                  </a:lnTo>
                  <a:lnTo>
                    <a:pt x="901700" y="213207"/>
                  </a:lnTo>
                  <a:lnTo>
                    <a:pt x="930275" y="244881"/>
                  </a:lnTo>
                  <a:lnTo>
                    <a:pt x="920750" y="281343"/>
                  </a:lnTo>
                  <a:lnTo>
                    <a:pt x="920750" y="1801355"/>
                  </a:lnTo>
                  <a:lnTo>
                    <a:pt x="1231900" y="1801355"/>
                  </a:lnTo>
                  <a:lnTo>
                    <a:pt x="1231900" y="296697"/>
                  </a:lnTo>
                  <a:lnTo>
                    <a:pt x="1220787" y="256387"/>
                  </a:lnTo>
                  <a:lnTo>
                    <a:pt x="1230312" y="218973"/>
                  </a:lnTo>
                  <a:lnTo>
                    <a:pt x="1213637" y="175780"/>
                  </a:lnTo>
                  <a:lnTo>
                    <a:pt x="1244600" y="152755"/>
                  </a:lnTo>
                  <a:lnTo>
                    <a:pt x="1232687" y="126847"/>
                  </a:lnTo>
                  <a:lnTo>
                    <a:pt x="1295400" y="127800"/>
                  </a:lnTo>
                  <a:close/>
                </a:path>
              </a:pathLst>
            </a:custGeom>
            <a:solidFill>
              <a:srgbClr val="DDDDDD"/>
            </a:solidFill>
          </p:spPr>
          <p:txBody>
            <a:bodyPr wrap="square" lIns="0" tIns="0" rIns="0" bIns="0" rtlCol="0"/>
            <a:lstStyle/>
            <a:p/>
          </p:txBody>
        </p:sp>
      </p:grpSp>
      <p:sp>
        <p:nvSpPr>
          <p:cNvPr id="17" name="object 17"/>
          <p:cNvSpPr txBox="1"/>
          <p:nvPr/>
        </p:nvSpPr>
        <p:spPr>
          <a:xfrm>
            <a:off x="3826271" y="5435600"/>
            <a:ext cx="152400" cy="533400"/>
          </a:xfrm>
          <a:prstGeom prst="rect">
            <a:avLst/>
          </a:prstGeom>
        </p:spPr>
        <p:txBody>
          <a:bodyPr vert="vert" wrap="square" lIns="0" tIns="0" rIns="0" bIns="0" rtlCol="0">
            <a:spAutoFit/>
          </a:bodyPr>
          <a:lstStyle/>
          <a:p>
            <a:pPr marL="12700">
              <a:lnSpc>
                <a:spcPts val="1160"/>
              </a:lnSpc>
            </a:pPr>
            <a:r>
              <a:rPr sz="1000" spc="-15">
                <a:latin typeface="宋体"/>
                <a:cs typeface="宋体"/>
              </a:rPr>
              <a:t>返利空间</a:t>
            </a:r>
            <a:endParaRPr sz="1000">
              <a:latin typeface="宋体"/>
              <a:cs typeface="宋体"/>
            </a:endParaRPr>
          </a:p>
        </p:txBody>
      </p:sp>
      <p:sp>
        <p:nvSpPr>
          <p:cNvPr id="23" name="object 23"/>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28</a:t>
            </a:fld>
          </a:p>
        </p:txBody>
      </p:sp>
      <p:sp>
        <p:nvSpPr>
          <p:cNvPr id="18" name="object 18"/>
          <p:cNvSpPr txBox="1"/>
          <p:nvPr/>
        </p:nvSpPr>
        <p:spPr>
          <a:xfrm>
            <a:off x="4555331" y="6219492"/>
            <a:ext cx="478155" cy="177800"/>
          </a:xfrm>
          <a:prstGeom prst="rect">
            <a:avLst/>
          </a:prstGeom>
        </p:spPr>
        <p:txBody>
          <a:bodyPr vert="horz" wrap="square" lIns="0" tIns="12700" rIns="0" bIns="0" rtlCol="0">
            <a:spAutoFit/>
          </a:bodyPr>
          <a:lstStyle/>
          <a:p>
            <a:pPr>
              <a:lnSpc>
                <a:spcPct val="100000"/>
              </a:lnSpc>
              <a:spcBef>
                <a:spcPts val="100"/>
              </a:spcBef>
            </a:pPr>
            <a:r>
              <a:rPr sz="1000" spc="-10">
                <a:latin typeface="Arial"/>
                <a:cs typeface="Arial"/>
              </a:rPr>
              <a:t>A</a:t>
            </a:r>
            <a:r>
              <a:rPr sz="1000" spc="-20">
                <a:latin typeface="宋体"/>
                <a:cs typeface="宋体"/>
              </a:rPr>
              <a:t>类客户</a:t>
            </a:r>
            <a:endParaRPr sz="1000">
              <a:latin typeface="宋体"/>
              <a:cs typeface="宋体"/>
            </a:endParaRPr>
          </a:p>
        </p:txBody>
      </p:sp>
      <p:sp>
        <p:nvSpPr>
          <p:cNvPr id="19" name="object 19"/>
          <p:cNvSpPr txBox="1"/>
          <p:nvPr/>
        </p:nvSpPr>
        <p:spPr>
          <a:xfrm>
            <a:off x="5412581" y="6219492"/>
            <a:ext cx="478155" cy="177800"/>
          </a:xfrm>
          <a:prstGeom prst="rect">
            <a:avLst/>
          </a:prstGeom>
        </p:spPr>
        <p:txBody>
          <a:bodyPr vert="horz" wrap="square" lIns="0" tIns="12700" rIns="0" bIns="0" rtlCol="0">
            <a:spAutoFit/>
          </a:bodyPr>
          <a:lstStyle/>
          <a:p>
            <a:pPr>
              <a:lnSpc>
                <a:spcPct val="100000"/>
              </a:lnSpc>
              <a:spcBef>
                <a:spcPts val="100"/>
              </a:spcBef>
            </a:pPr>
            <a:r>
              <a:rPr sz="1000" spc="-10">
                <a:latin typeface="Arial"/>
                <a:cs typeface="Arial"/>
              </a:rPr>
              <a:t>B</a:t>
            </a:r>
            <a:r>
              <a:rPr sz="1000" spc="-20">
                <a:latin typeface="宋体"/>
                <a:cs typeface="宋体"/>
              </a:rPr>
              <a:t>类客户</a:t>
            </a:r>
            <a:endParaRPr sz="1000">
              <a:latin typeface="宋体"/>
              <a:cs typeface="宋体"/>
            </a:endParaRPr>
          </a:p>
        </p:txBody>
      </p:sp>
      <p:sp>
        <p:nvSpPr>
          <p:cNvPr id="20" name="object 20"/>
          <p:cNvSpPr txBox="1"/>
          <p:nvPr/>
        </p:nvSpPr>
        <p:spPr>
          <a:xfrm>
            <a:off x="6265862" y="6219492"/>
            <a:ext cx="485775" cy="177800"/>
          </a:xfrm>
          <a:prstGeom prst="rect">
            <a:avLst/>
          </a:prstGeom>
        </p:spPr>
        <p:txBody>
          <a:bodyPr vert="horz" wrap="square" lIns="0" tIns="12700" rIns="0" bIns="0" rtlCol="0">
            <a:spAutoFit/>
          </a:bodyPr>
          <a:lstStyle/>
          <a:p>
            <a:pPr>
              <a:lnSpc>
                <a:spcPct val="100000"/>
              </a:lnSpc>
              <a:spcBef>
                <a:spcPts val="100"/>
              </a:spcBef>
            </a:pPr>
            <a:r>
              <a:rPr sz="1000">
                <a:latin typeface="Arial"/>
                <a:cs typeface="Arial"/>
              </a:rPr>
              <a:t>C</a:t>
            </a:r>
            <a:r>
              <a:rPr sz="1000" spc="-20">
                <a:latin typeface="宋体"/>
                <a:cs typeface="宋体"/>
              </a:rPr>
              <a:t>类客户</a:t>
            </a:r>
            <a:endParaRPr sz="1000">
              <a:latin typeface="宋体"/>
              <a:cs typeface="宋体"/>
            </a:endParaRPr>
          </a:p>
        </p:txBody>
      </p:sp>
      <p:sp>
        <p:nvSpPr>
          <p:cNvPr id="21" name="object 21"/>
          <p:cNvSpPr txBox="1"/>
          <p:nvPr/>
        </p:nvSpPr>
        <p:spPr>
          <a:xfrm>
            <a:off x="787400" y="3848858"/>
            <a:ext cx="1901825" cy="92456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10">
                <a:latin typeface="宋体"/>
                <a:cs typeface="宋体"/>
              </a:rPr>
              <a:t>全国统一零售价</a:t>
            </a:r>
            <a:endParaRPr sz="1000">
              <a:latin typeface="宋体"/>
              <a:cs typeface="宋体"/>
            </a:endParaRPr>
          </a:p>
          <a:p>
            <a:pPr marL="202565" indent="-189865">
              <a:lnSpc>
                <a:spcPct val="100000"/>
              </a:lnSpc>
              <a:spcBef>
                <a:spcPts val="960"/>
              </a:spcBef>
              <a:buSzPct val="105000"/>
              <a:buFont typeface="Arial"/>
              <a:buChar char="•"/>
              <a:tabLst>
                <a:tab pos="202565"/>
                <a:tab pos="203200"/>
              </a:tabLst>
            </a:pPr>
            <a:r>
              <a:rPr sz="1000" spc="-10">
                <a:latin typeface="宋体"/>
                <a:cs typeface="宋体"/>
              </a:rPr>
              <a:t>全国统一供价</a:t>
            </a:r>
            <a:endParaRPr sz="1000">
              <a:latin typeface="宋体"/>
              <a:cs typeface="宋体"/>
            </a:endParaRPr>
          </a:p>
          <a:p>
            <a:pPr marL="202565" marR="5080" indent="-189865">
              <a:lnSpc>
                <a:spcPct val="136200"/>
              </a:lnSpc>
              <a:spcBef>
                <a:spcPts val="450"/>
              </a:spcBef>
              <a:buSzPct val="105000"/>
              <a:buFont typeface="Arial"/>
              <a:buChar char="•"/>
              <a:tabLst>
                <a:tab pos="202565"/>
                <a:tab pos="203200"/>
              </a:tabLst>
            </a:pPr>
            <a:r>
              <a:rPr sz="1000">
                <a:latin typeface="宋体"/>
                <a:cs typeface="宋体"/>
              </a:rPr>
              <a:t>按照客户分类</a:t>
            </a:r>
            <a:r>
              <a:rPr sz="1000" spc="-10">
                <a:latin typeface="Arial"/>
                <a:cs typeface="Arial"/>
              </a:rPr>
              <a:t>,</a:t>
            </a:r>
            <a:r>
              <a:rPr sz="1000" spc="-10">
                <a:latin typeface="宋体"/>
                <a:cs typeface="宋体"/>
              </a:rPr>
              <a:t>提供不同返利比</a:t>
            </a:r>
            <a:r>
              <a:rPr sz="1000" spc="-50">
                <a:latin typeface="宋体"/>
                <a:cs typeface="宋体"/>
              </a:rPr>
              <a:t>率</a:t>
            </a:r>
            <a:endParaRPr sz="1000">
              <a:latin typeface="宋体"/>
              <a:cs typeface="宋体"/>
            </a:endParaRPr>
          </a:p>
        </p:txBody>
      </p:sp>
      <p:sp>
        <p:nvSpPr>
          <p:cNvPr id="22" name="object 22"/>
          <p:cNvSpPr txBox="1"/>
          <p:nvPr/>
        </p:nvSpPr>
        <p:spPr>
          <a:xfrm>
            <a:off x="787400" y="4869938"/>
            <a:ext cx="2028825" cy="65024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5">
                <a:latin typeface="宋体"/>
                <a:cs typeface="宋体"/>
              </a:rPr>
              <a:t>分级授权审批返利政策</a:t>
            </a:r>
            <a:endParaRPr sz="1000">
              <a:latin typeface="宋体"/>
              <a:cs typeface="宋体"/>
            </a:endParaRPr>
          </a:p>
          <a:p>
            <a:pPr marL="202565" marR="5080" indent="-189865">
              <a:lnSpc>
                <a:spcPct val="136200"/>
              </a:lnSpc>
              <a:spcBef>
                <a:spcPts val="450"/>
              </a:spcBef>
              <a:buSzPct val="105000"/>
              <a:buFont typeface="Arial"/>
              <a:buChar char="•"/>
              <a:tabLst>
                <a:tab pos="202565"/>
                <a:tab pos="203200"/>
              </a:tabLst>
            </a:pPr>
            <a:r>
              <a:rPr sz="1000">
                <a:latin typeface="宋体"/>
                <a:cs typeface="宋体"/>
              </a:rPr>
              <a:t>通过事后追踪</a:t>
            </a:r>
            <a:r>
              <a:rPr sz="1000" spc="-10">
                <a:latin typeface="Arial"/>
                <a:cs typeface="Arial"/>
              </a:rPr>
              <a:t>/</a:t>
            </a:r>
            <a:r>
              <a:rPr sz="1000" spc="-10">
                <a:latin typeface="宋体"/>
                <a:cs typeface="宋体"/>
              </a:rPr>
              <a:t>监控手段进行监管</a:t>
            </a:r>
            <a:r>
              <a:rPr sz="1000" spc="-50">
                <a:latin typeface="宋体"/>
                <a:cs typeface="宋体"/>
              </a:rPr>
              <a:t>管</a:t>
            </a:r>
            <a:endParaRPr sz="1000">
              <a:latin typeface="宋体"/>
              <a:cs typeface="宋体"/>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219200" y="2498725"/>
            <a:ext cx="6972300" cy="4079875"/>
            <a:chOff x="1219200" y="2498725"/>
            <a:chExt cx="6972300" cy="4079875"/>
          </a:xfrm>
        </p:grpSpPr>
        <p:sp>
          <p:nvSpPr>
            <p:cNvPr id="3" name="object 3"/>
            <p:cNvSpPr/>
            <p:nvPr/>
          </p:nvSpPr>
          <p:spPr>
            <a:xfrm>
              <a:off x="1219200" y="5473700"/>
              <a:ext cx="6972300" cy="1104900"/>
            </a:xfrm>
            <a:custGeom>
              <a:rect l="l" t="t" r="r" b="b"/>
              <a:pathLst>
                <a:path w="6972300" h="1104900">
                  <a:moveTo>
                    <a:pt x="6972300" y="0"/>
                  </a:moveTo>
                  <a:lnTo>
                    <a:pt x="0" y="0"/>
                  </a:lnTo>
                  <a:lnTo>
                    <a:pt x="0" y="241300"/>
                  </a:lnTo>
                  <a:lnTo>
                    <a:pt x="0" y="1104900"/>
                  </a:lnTo>
                  <a:lnTo>
                    <a:pt x="6972300" y="1104900"/>
                  </a:lnTo>
                  <a:lnTo>
                    <a:pt x="6972300" y="241300"/>
                  </a:lnTo>
                  <a:lnTo>
                    <a:pt x="6972300" y="0"/>
                  </a:lnTo>
                  <a:close/>
                </a:path>
              </a:pathLst>
            </a:custGeom>
            <a:solidFill>
              <a:srgbClr val="DDDDDD"/>
            </a:solidFill>
          </p:spPr>
          <p:txBody>
            <a:bodyPr wrap="square" lIns="0" tIns="0" rIns="0" bIns="0" rtlCol="0"/>
            <a:lstStyle/>
            <a:p/>
          </p:txBody>
        </p:sp>
        <p:sp>
          <p:nvSpPr>
            <p:cNvPr id="4" name="object 4"/>
            <p:cNvSpPr/>
            <p:nvPr/>
          </p:nvSpPr>
          <p:spPr>
            <a:xfrm>
              <a:off x="1587500" y="2501900"/>
              <a:ext cx="6235700" cy="3213100"/>
            </a:xfrm>
            <a:custGeom>
              <a:rect l="l" t="t" r="r" b="b"/>
              <a:pathLst>
                <a:path w="6235700" h="3213100">
                  <a:moveTo>
                    <a:pt x="6235700" y="3213100"/>
                  </a:moveTo>
                  <a:lnTo>
                    <a:pt x="0" y="3213100"/>
                  </a:lnTo>
                  <a:lnTo>
                    <a:pt x="0" y="0"/>
                  </a:lnTo>
                  <a:lnTo>
                    <a:pt x="6235700" y="0"/>
                  </a:lnTo>
                  <a:lnTo>
                    <a:pt x="6235700" y="3213100"/>
                  </a:lnTo>
                  <a:close/>
                </a:path>
              </a:pathLst>
            </a:custGeom>
            <a:solidFill>
              <a:srgbClr val="FFFFFF"/>
            </a:solidFill>
          </p:spPr>
          <p:txBody>
            <a:bodyPr wrap="square" lIns="0" tIns="0" rIns="0" bIns="0" rtlCol="0"/>
            <a:lstStyle/>
            <a:p/>
          </p:txBody>
        </p:sp>
        <p:sp>
          <p:nvSpPr>
            <p:cNvPr id="5" name="object 5"/>
            <p:cNvSpPr/>
            <p:nvPr/>
          </p:nvSpPr>
          <p:spPr>
            <a:xfrm>
              <a:off x="1587500" y="2501900"/>
              <a:ext cx="6235700" cy="3213100"/>
            </a:xfrm>
            <a:custGeom>
              <a:rect l="l" t="t" r="r" b="b"/>
              <a:pathLst>
                <a:path w="6235700" h="3213100">
                  <a:moveTo>
                    <a:pt x="0" y="0"/>
                  </a:moveTo>
                  <a:lnTo>
                    <a:pt x="6235700" y="0"/>
                  </a:lnTo>
                  <a:lnTo>
                    <a:pt x="6235700" y="3213100"/>
                  </a:lnTo>
                  <a:lnTo>
                    <a:pt x="0" y="3213100"/>
                  </a:lnTo>
                  <a:lnTo>
                    <a:pt x="0" y="0"/>
                  </a:lnTo>
                  <a:close/>
                </a:path>
              </a:pathLst>
            </a:custGeom>
            <a:ln w="6350">
              <a:solidFill>
                <a:srgbClr val="000000"/>
              </a:solidFill>
            </a:ln>
          </p:spPr>
          <p:txBody>
            <a:bodyPr wrap="square" lIns="0" tIns="0" rIns="0" bIns="0" rtlCol="0"/>
            <a:lstStyle/>
            <a:p/>
          </p:txBody>
        </p:sp>
      </p:grpSp>
      <p:sp>
        <p:nvSpPr>
          <p:cNvPr id="6" name="object 6"/>
          <p:cNvSpPr txBox="1">
            <a:spLocks noGrp="1"/>
          </p:cNvSpPr>
          <p:nvPr>
            <p:ph type="title"/>
          </p:nvPr>
        </p:nvSpPr>
        <p:spPr>
          <a:xfrm>
            <a:off x="623887" y="963567"/>
            <a:ext cx="4826000" cy="452120"/>
          </a:xfrm>
          <a:prstGeom prst="rect">
            <a:avLst/>
          </a:prstGeom>
        </p:spPr>
        <p:txBody>
          <a:bodyPr vert="horz" wrap="square" lIns="0" tIns="12700" rIns="0" bIns="0" rtlCol="0">
            <a:spAutoFit/>
          </a:bodyPr>
          <a:lstStyle/>
          <a:p>
            <a:pPr marL="12700">
              <a:lnSpc>
                <a:spcPct val="100000"/>
              </a:lnSpc>
              <a:spcBef>
                <a:spcPts val="100"/>
              </a:spcBef>
              <a:tabLst>
                <a:tab pos="4457065"/>
              </a:tabLst>
            </a:pPr>
            <a:r>
              <a:rPr/>
              <a:t>海尔成品物流运作体系概</a:t>
            </a:r>
            <a:r>
              <a:rPr spc="-50"/>
              <a:t>述</a:t>
            </a:r>
            <a:r>
              <a:rPr/>
              <a:t>	</a:t>
            </a:r>
            <a:r>
              <a:rPr spc="335"/>
              <a:t>…</a:t>
            </a:r>
          </a:p>
        </p:txBody>
      </p:sp>
      <p:sp>
        <p:nvSpPr>
          <p:cNvPr id="7" name="object 7"/>
          <p:cNvSpPr txBox="1"/>
          <p:nvPr/>
        </p:nvSpPr>
        <p:spPr>
          <a:xfrm>
            <a:off x="3854450" y="1942491"/>
            <a:ext cx="1625600" cy="238760"/>
          </a:xfrm>
          <a:prstGeom prst="rect">
            <a:avLst/>
          </a:prstGeom>
        </p:spPr>
        <p:txBody>
          <a:bodyPr vert="horz" wrap="square" lIns="0" tIns="12700" rIns="0" bIns="0" rtlCol="0">
            <a:spAutoFit/>
          </a:bodyPr>
          <a:lstStyle/>
          <a:p>
            <a:pPr marL="12700">
              <a:lnSpc>
                <a:spcPct val="100000"/>
              </a:lnSpc>
              <a:spcBef>
                <a:spcPts val="100"/>
              </a:spcBef>
            </a:pPr>
            <a:r>
              <a:rPr sz="1400" b="1" spc="-10">
                <a:latin typeface="Microsoft JhengHei"/>
                <a:cs typeface="Microsoft JhengHei"/>
              </a:rPr>
              <a:t>海尔成品物流总视图</a:t>
            </a:r>
            <a:endParaRPr sz="1400">
              <a:latin typeface="Microsoft JhengHei"/>
              <a:cs typeface="Microsoft JhengHei"/>
            </a:endParaRPr>
          </a:p>
        </p:txBody>
      </p:sp>
      <p:sp>
        <p:nvSpPr>
          <p:cNvPr id="8" name="object 8"/>
          <p:cNvSpPr txBox="1"/>
          <p:nvPr/>
        </p:nvSpPr>
        <p:spPr>
          <a:xfrm>
            <a:off x="1955800" y="5952792"/>
            <a:ext cx="1174750" cy="337820"/>
          </a:xfrm>
          <a:prstGeom prst="rect">
            <a:avLst/>
          </a:prstGeom>
        </p:spPr>
        <p:txBody>
          <a:bodyPr vert="horz" wrap="square" lIns="0" tIns="5080" rIns="0" bIns="0" rtlCol="0">
            <a:spAutoFit/>
          </a:bodyPr>
          <a:lstStyle/>
          <a:p>
            <a:pPr marL="202565" marR="5080" indent="-189865">
              <a:lnSpc>
                <a:spcPct val="104900"/>
              </a:lnSpc>
              <a:spcBef>
                <a:spcPts val="40"/>
              </a:spcBef>
              <a:buSzPct val="105000"/>
              <a:buChar char="•"/>
              <a:tabLst>
                <a:tab pos="202565"/>
                <a:tab pos="203200"/>
              </a:tabLst>
            </a:pPr>
            <a:r>
              <a:rPr sz="1000" spc="-10">
                <a:latin typeface="Arial"/>
                <a:cs typeface="Arial"/>
              </a:rPr>
              <a:t>2</a:t>
            </a:r>
            <a:r>
              <a:rPr sz="1000" spc="-10">
                <a:latin typeface="宋体"/>
                <a:cs typeface="宋体"/>
              </a:rPr>
              <a:t>个全自动物流中</a:t>
            </a:r>
            <a:r>
              <a:rPr sz="1000" spc="-25">
                <a:latin typeface="宋体"/>
                <a:cs typeface="宋体"/>
              </a:rPr>
              <a:t>中心</a:t>
            </a:r>
            <a:endParaRPr sz="1000">
              <a:latin typeface="宋体"/>
              <a:cs typeface="宋体"/>
            </a:endParaRPr>
          </a:p>
        </p:txBody>
      </p:sp>
      <p:sp>
        <p:nvSpPr>
          <p:cNvPr id="9" name="object 9"/>
          <p:cNvSpPr txBox="1"/>
          <p:nvPr/>
        </p:nvSpPr>
        <p:spPr>
          <a:xfrm>
            <a:off x="3403600" y="5952792"/>
            <a:ext cx="990600" cy="177800"/>
          </a:xfrm>
          <a:prstGeom prst="rect">
            <a:avLst/>
          </a:prstGeom>
        </p:spPr>
        <p:txBody>
          <a:bodyPr vert="horz" wrap="square" lIns="0" tIns="12700" rIns="0" bIns="0" rtlCol="0">
            <a:spAutoFit/>
          </a:bodyPr>
          <a:lstStyle/>
          <a:p>
            <a:pPr marL="202565" indent="-189865">
              <a:lnSpc>
                <a:spcPct val="100000"/>
              </a:lnSpc>
              <a:spcBef>
                <a:spcPts val="100"/>
              </a:spcBef>
              <a:buSzPct val="105000"/>
              <a:buChar char="•"/>
              <a:tabLst>
                <a:tab pos="202565"/>
                <a:tab pos="203200"/>
              </a:tabLst>
            </a:pPr>
            <a:r>
              <a:rPr sz="1000" spc="-10">
                <a:latin typeface="Arial"/>
                <a:cs typeface="Arial"/>
              </a:rPr>
              <a:t>42</a:t>
            </a:r>
            <a:r>
              <a:rPr sz="1000" spc="-10">
                <a:latin typeface="宋体"/>
                <a:cs typeface="宋体"/>
              </a:rPr>
              <a:t>个配送中心</a:t>
            </a:r>
            <a:endParaRPr sz="1000">
              <a:latin typeface="宋体"/>
              <a:cs typeface="宋体"/>
            </a:endParaRPr>
          </a:p>
        </p:txBody>
      </p:sp>
      <p:sp>
        <p:nvSpPr>
          <p:cNvPr id="10" name="object 10"/>
          <p:cNvSpPr txBox="1"/>
          <p:nvPr/>
        </p:nvSpPr>
        <p:spPr>
          <a:xfrm>
            <a:off x="4940300" y="5952792"/>
            <a:ext cx="1025525" cy="337820"/>
          </a:xfrm>
          <a:prstGeom prst="rect">
            <a:avLst/>
          </a:prstGeom>
        </p:spPr>
        <p:txBody>
          <a:bodyPr vert="horz" wrap="square" lIns="0" tIns="5080" rIns="0" bIns="0" rtlCol="0">
            <a:spAutoFit/>
          </a:bodyPr>
          <a:lstStyle/>
          <a:p>
            <a:pPr marL="202565" marR="5080" indent="-189865">
              <a:lnSpc>
                <a:spcPct val="104900"/>
              </a:lnSpc>
              <a:spcBef>
                <a:spcPts val="40"/>
              </a:spcBef>
              <a:buSzPct val="105000"/>
              <a:buFont typeface="Arial"/>
              <a:buChar char="•"/>
              <a:tabLst>
                <a:tab pos="202565"/>
                <a:tab pos="203200"/>
              </a:tabLst>
            </a:pPr>
            <a:r>
              <a:rPr sz="1000">
                <a:latin typeface="宋体"/>
                <a:cs typeface="宋体"/>
              </a:rPr>
              <a:t>可调用</a:t>
            </a:r>
            <a:r>
              <a:rPr sz="1000" spc="-10">
                <a:latin typeface="Arial"/>
                <a:cs typeface="Arial"/>
              </a:rPr>
              <a:t>1.6</a:t>
            </a:r>
            <a:r>
              <a:rPr sz="1000" spc="-25">
                <a:latin typeface="宋体"/>
                <a:cs typeface="宋体"/>
              </a:rPr>
              <a:t>万辆</a:t>
            </a:r>
            <a:r>
              <a:rPr sz="1000" spc="-15">
                <a:latin typeface="宋体"/>
                <a:cs typeface="宋体"/>
              </a:rPr>
              <a:t>车辆资源</a:t>
            </a:r>
            <a:endParaRPr sz="1000">
              <a:latin typeface="宋体"/>
              <a:cs typeface="宋体"/>
            </a:endParaRPr>
          </a:p>
        </p:txBody>
      </p:sp>
      <p:sp>
        <p:nvSpPr>
          <p:cNvPr id="11" name="object 11"/>
          <p:cNvSpPr txBox="1"/>
          <p:nvPr/>
        </p:nvSpPr>
        <p:spPr>
          <a:xfrm>
            <a:off x="6540500" y="5952792"/>
            <a:ext cx="976630" cy="337820"/>
          </a:xfrm>
          <a:prstGeom prst="rect">
            <a:avLst/>
          </a:prstGeom>
        </p:spPr>
        <p:txBody>
          <a:bodyPr vert="horz" wrap="square" lIns="0" tIns="5080" rIns="0" bIns="0" rtlCol="0">
            <a:spAutoFit/>
          </a:bodyPr>
          <a:lstStyle/>
          <a:p>
            <a:pPr marL="202565" marR="5080" indent="-189865">
              <a:lnSpc>
                <a:spcPct val="104900"/>
              </a:lnSpc>
              <a:spcBef>
                <a:spcPts val="40"/>
              </a:spcBef>
              <a:buSzPct val="105000"/>
              <a:buChar char="•"/>
              <a:tabLst>
                <a:tab pos="202565"/>
                <a:tab pos="203200"/>
              </a:tabLst>
            </a:pPr>
            <a:r>
              <a:rPr sz="1000" spc="-10">
                <a:latin typeface="Arial"/>
                <a:cs typeface="Arial"/>
              </a:rPr>
              <a:t>SAP</a:t>
            </a:r>
            <a:r>
              <a:rPr sz="1000" spc="-15">
                <a:latin typeface="宋体"/>
                <a:cs typeface="宋体"/>
              </a:rPr>
              <a:t>管理信息</a:t>
            </a:r>
            <a:r>
              <a:rPr sz="1000" spc="-25">
                <a:latin typeface="宋体"/>
                <a:cs typeface="宋体"/>
              </a:rPr>
              <a:t>系统</a:t>
            </a:r>
            <a:endParaRPr sz="1000">
              <a:latin typeface="宋体"/>
              <a:cs typeface="宋体"/>
            </a:endParaRPr>
          </a:p>
        </p:txBody>
      </p:sp>
      <p:sp>
        <p:nvSpPr>
          <p:cNvPr id="12" name="object 12"/>
          <p:cNvSpPr/>
          <p:nvPr/>
        </p:nvSpPr>
        <p:spPr>
          <a:xfrm>
            <a:off x="2120900" y="2895600"/>
            <a:ext cx="1739900" cy="2425700"/>
          </a:xfrm>
          <a:custGeom>
            <a:rect l="l" t="t" r="r" b="b"/>
            <a:pathLst>
              <a:path w="1739900" h="2425700">
                <a:moveTo>
                  <a:pt x="0" y="0"/>
                </a:moveTo>
                <a:lnTo>
                  <a:pt x="1739900" y="0"/>
                </a:lnTo>
                <a:lnTo>
                  <a:pt x="1739900" y="2425700"/>
                </a:lnTo>
                <a:lnTo>
                  <a:pt x="0" y="2425700"/>
                </a:lnTo>
                <a:lnTo>
                  <a:pt x="0" y="0"/>
                </a:lnTo>
                <a:close/>
              </a:path>
            </a:pathLst>
          </a:custGeom>
          <a:ln w="6350">
            <a:solidFill>
              <a:srgbClr val="000000"/>
            </a:solidFill>
            <a:prstDash val="lgDash"/>
          </a:ln>
        </p:spPr>
        <p:txBody>
          <a:bodyPr wrap="square" lIns="0" tIns="0" rIns="0" bIns="0" rtlCol="0"/>
          <a:lstStyle/>
          <a:p/>
        </p:txBody>
      </p:sp>
      <p:sp>
        <p:nvSpPr>
          <p:cNvPr id="13" name="object 13"/>
          <p:cNvSpPr txBox="1"/>
          <p:nvPr/>
        </p:nvSpPr>
        <p:spPr>
          <a:xfrm>
            <a:off x="2514600" y="3352800"/>
            <a:ext cx="876300" cy="482600"/>
          </a:xfrm>
          <a:prstGeom prst="rect">
            <a:avLst/>
          </a:prstGeom>
          <a:solidFill>
            <a:srgbClr val="DDDDDD"/>
          </a:solidFill>
        </p:spPr>
        <p:txBody>
          <a:bodyPr vert="horz" wrap="square" lIns="0" tIns="635" rIns="0" bIns="0" rtlCol="0">
            <a:spAutoFit/>
          </a:bodyPr>
          <a:lstStyle/>
          <a:p>
            <a:pPr>
              <a:lnSpc>
                <a:spcPct val="100000"/>
              </a:lnSpc>
              <a:spcBef>
                <a:spcPts val="5"/>
              </a:spcBef>
            </a:pPr>
            <a:endParaRPr sz="1150">
              <a:latin typeface="Times New Roman"/>
              <a:cs typeface="Times New Roman"/>
            </a:endParaRPr>
          </a:p>
          <a:p>
            <a:pPr marL="184150">
              <a:lnSpc>
                <a:spcPct val="100000"/>
              </a:lnSpc>
            </a:pPr>
            <a:r>
              <a:rPr sz="1000" spc="-15">
                <a:latin typeface="宋体"/>
                <a:cs typeface="宋体"/>
              </a:rPr>
              <a:t>生产基地</a:t>
            </a:r>
            <a:endParaRPr sz="1000">
              <a:latin typeface="宋体"/>
              <a:cs typeface="宋体"/>
            </a:endParaRPr>
          </a:p>
        </p:txBody>
      </p:sp>
      <p:sp>
        <p:nvSpPr>
          <p:cNvPr id="14" name="object 14"/>
          <p:cNvSpPr txBox="1"/>
          <p:nvPr/>
        </p:nvSpPr>
        <p:spPr>
          <a:xfrm>
            <a:off x="2514600" y="4305300"/>
            <a:ext cx="876300" cy="482600"/>
          </a:xfrm>
          <a:prstGeom prst="rect">
            <a:avLst/>
          </a:prstGeom>
          <a:solidFill>
            <a:srgbClr val="DDDDDD"/>
          </a:solidFill>
        </p:spPr>
        <p:txBody>
          <a:bodyPr vert="horz" wrap="square" lIns="0" tIns="46990" rIns="0" bIns="0" rtlCol="0">
            <a:spAutoFit/>
          </a:bodyPr>
          <a:lstStyle/>
          <a:p>
            <a:pPr marL="184150" marR="177165">
              <a:lnSpc>
                <a:spcPct val="120000"/>
              </a:lnSpc>
              <a:spcBef>
                <a:spcPts val="370"/>
              </a:spcBef>
            </a:pPr>
            <a:r>
              <a:rPr sz="1000" spc="-15">
                <a:latin typeface="宋体"/>
                <a:cs typeface="宋体"/>
              </a:rPr>
              <a:t>基地成品物流中心</a:t>
            </a:r>
            <a:endParaRPr sz="1000">
              <a:latin typeface="宋体"/>
              <a:cs typeface="宋体"/>
            </a:endParaRPr>
          </a:p>
        </p:txBody>
      </p:sp>
      <p:grpSp>
        <p:nvGrpSpPr>
          <p:cNvPr id="15" name="object 15"/>
          <p:cNvGrpSpPr/>
          <p:nvPr/>
        </p:nvGrpSpPr>
        <p:grpSpPr>
          <a:xfrm>
            <a:off x="2921000" y="2921000"/>
            <a:ext cx="4102100" cy="1384300"/>
            <a:chOff x="2921000" y="2921000"/>
            <a:chExt cx="4102100" cy="1384300"/>
          </a:xfrm>
        </p:grpSpPr>
        <p:sp>
          <p:nvSpPr>
            <p:cNvPr id="16" name="object 16"/>
            <p:cNvSpPr/>
            <p:nvPr/>
          </p:nvSpPr>
          <p:spPr>
            <a:xfrm>
              <a:off x="2921000" y="3835400"/>
              <a:ext cx="76200" cy="469900"/>
            </a:xfrm>
            <a:custGeom>
              <a:rect l="l" t="t" r="r" b="b"/>
              <a:pathLst>
                <a:path w="76200" h="469900">
                  <a:moveTo>
                    <a:pt x="31750" y="435610"/>
                  </a:moveTo>
                  <a:lnTo>
                    <a:pt x="44450" y="435610"/>
                  </a:lnTo>
                  <a:lnTo>
                    <a:pt x="44450" y="0"/>
                  </a:lnTo>
                  <a:lnTo>
                    <a:pt x="31750" y="0"/>
                  </a:lnTo>
                  <a:lnTo>
                    <a:pt x="31750" y="435610"/>
                  </a:lnTo>
                  <a:close/>
                </a:path>
                <a:path w="76200" h="469900">
                  <a:moveTo>
                    <a:pt x="38100" y="469900"/>
                  </a:moveTo>
                  <a:lnTo>
                    <a:pt x="76200" y="393699"/>
                  </a:lnTo>
                  <a:lnTo>
                    <a:pt x="44450" y="393699"/>
                  </a:lnTo>
                  <a:lnTo>
                    <a:pt x="44450" y="435610"/>
                  </a:lnTo>
                  <a:lnTo>
                    <a:pt x="20955" y="435610"/>
                  </a:lnTo>
                  <a:lnTo>
                    <a:pt x="38100" y="469900"/>
                  </a:lnTo>
                  <a:close/>
                </a:path>
                <a:path w="76200" h="469900">
                  <a:moveTo>
                    <a:pt x="20955" y="435610"/>
                  </a:moveTo>
                  <a:lnTo>
                    <a:pt x="31750" y="435610"/>
                  </a:lnTo>
                  <a:lnTo>
                    <a:pt x="31750" y="393699"/>
                  </a:lnTo>
                  <a:lnTo>
                    <a:pt x="0" y="393699"/>
                  </a:lnTo>
                  <a:lnTo>
                    <a:pt x="20955" y="435610"/>
                  </a:lnTo>
                  <a:close/>
                </a:path>
              </a:pathLst>
            </a:custGeom>
            <a:solidFill>
              <a:srgbClr val="000000"/>
            </a:solidFill>
          </p:spPr>
          <p:txBody>
            <a:bodyPr wrap="square" lIns="0" tIns="0" rIns="0" bIns="0" rtlCol="0"/>
            <a:lstStyle/>
            <a:p/>
          </p:txBody>
        </p:sp>
        <p:sp>
          <p:nvSpPr>
            <p:cNvPr id="17" name="object 17"/>
            <p:cNvSpPr/>
            <p:nvPr/>
          </p:nvSpPr>
          <p:spPr>
            <a:xfrm>
              <a:off x="5207000" y="2921000"/>
              <a:ext cx="1816100" cy="952500"/>
            </a:xfrm>
            <a:custGeom>
              <a:rect l="l" t="t" r="r" b="b"/>
              <a:pathLst>
                <a:path w="1816100" h="952500">
                  <a:moveTo>
                    <a:pt x="1816100" y="952500"/>
                  </a:moveTo>
                  <a:lnTo>
                    <a:pt x="0" y="952500"/>
                  </a:lnTo>
                  <a:lnTo>
                    <a:pt x="0" y="0"/>
                  </a:lnTo>
                  <a:lnTo>
                    <a:pt x="1816100" y="0"/>
                  </a:lnTo>
                  <a:lnTo>
                    <a:pt x="1816100" y="952500"/>
                  </a:lnTo>
                  <a:close/>
                </a:path>
              </a:pathLst>
            </a:custGeom>
            <a:solidFill>
              <a:srgbClr val="DDDDDD"/>
            </a:solidFill>
          </p:spPr>
          <p:txBody>
            <a:bodyPr wrap="square" lIns="0" tIns="0" rIns="0" bIns="0" rtlCol="0"/>
            <a:lstStyle/>
            <a:p/>
          </p:txBody>
        </p:sp>
      </p:grpSp>
      <p:sp>
        <p:nvSpPr>
          <p:cNvPr id="18" name="object 18"/>
          <p:cNvSpPr txBox="1"/>
          <p:nvPr/>
        </p:nvSpPr>
        <p:spPr>
          <a:xfrm>
            <a:off x="2819400" y="4855368"/>
            <a:ext cx="279400" cy="177800"/>
          </a:xfrm>
          <a:prstGeom prst="rect">
            <a:avLst/>
          </a:prstGeom>
        </p:spPr>
        <p:txBody>
          <a:bodyPr vert="horz" wrap="square" lIns="0" tIns="12700" rIns="0" bIns="0" rtlCol="0">
            <a:spAutoFit/>
          </a:bodyPr>
          <a:lstStyle/>
          <a:p>
            <a:pPr marL="12700">
              <a:lnSpc>
                <a:spcPct val="100000"/>
              </a:lnSpc>
              <a:spcBef>
                <a:spcPts val="100"/>
              </a:spcBef>
            </a:pPr>
            <a:r>
              <a:rPr sz="1000" spc="-25">
                <a:latin typeface="宋体"/>
                <a:cs typeface="宋体"/>
              </a:rPr>
              <a:t>配套</a:t>
            </a:r>
            <a:endParaRPr sz="1000">
              <a:latin typeface="宋体"/>
              <a:cs typeface="宋体"/>
            </a:endParaRPr>
          </a:p>
        </p:txBody>
      </p:sp>
      <p:sp>
        <p:nvSpPr>
          <p:cNvPr id="19" name="object 19"/>
          <p:cNvSpPr txBox="1"/>
          <p:nvPr/>
        </p:nvSpPr>
        <p:spPr>
          <a:xfrm>
            <a:off x="2254250" y="2942892"/>
            <a:ext cx="419100"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Arial"/>
                <a:cs typeface="Arial"/>
              </a:rPr>
              <a:t>48</a:t>
            </a:r>
            <a:r>
              <a:rPr sz="1000" spc="-25">
                <a:latin typeface="宋体"/>
                <a:cs typeface="宋体"/>
              </a:rPr>
              <a:t>小时</a:t>
            </a:r>
            <a:endParaRPr sz="1000">
              <a:latin typeface="宋体"/>
              <a:cs typeface="宋体"/>
            </a:endParaRPr>
          </a:p>
        </p:txBody>
      </p:sp>
      <p:sp>
        <p:nvSpPr>
          <p:cNvPr id="20" name="object 20"/>
          <p:cNvSpPr txBox="1"/>
          <p:nvPr/>
        </p:nvSpPr>
        <p:spPr>
          <a:xfrm>
            <a:off x="5588000" y="3304842"/>
            <a:ext cx="1054100"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Arial"/>
                <a:cs typeface="Arial"/>
              </a:rPr>
              <a:t>42</a:t>
            </a:r>
            <a:r>
              <a:rPr sz="1000" spc="-10">
                <a:latin typeface="宋体"/>
                <a:cs typeface="宋体"/>
              </a:rPr>
              <a:t>个物流配送中心</a:t>
            </a:r>
            <a:endParaRPr sz="1000">
              <a:latin typeface="宋体"/>
              <a:cs typeface="宋体"/>
            </a:endParaRPr>
          </a:p>
        </p:txBody>
      </p:sp>
      <p:sp>
        <p:nvSpPr>
          <p:cNvPr id="21" name="object 21"/>
          <p:cNvSpPr txBox="1"/>
          <p:nvPr/>
        </p:nvSpPr>
        <p:spPr>
          <a:xfrm>
            <a:off x="4660900" y="4622800"/>
            <a:ext cx="558800" cy="266700"/>
          </a:xfrm>
          <a:prstGeom prst="rect">
            <a:avLst/>
          </a:prstGeom>
          <a:solidFill>
            <a:srgbClr val="DDDDDD"/>
          </a:solidFill>
        </p:spPr>
        <p:txBody>
          <a:bodyPr vert="horz" wrap="square" lIns="0" tIns="60960" rIns="0" bIns="0" rtlCol="0">
            <a:spAutoFit/>
          </a:bodyPr>
          <a:lstStyle/>
          <a:p>
            <a:pPr marL="152400">
              <a:lnSpc>
                <a:spcPct val="100000"/>
              </a:lnSpc>
              <a:spcBef>
                <a:spcPts val="480"/>
              </a:spcBef>
            </a:pPr>
            <a:r>
              <a:rPr sz="1000" spc="-25">
                <a:latin typeface="宋体"/>
                <a:cs typeface="宋体"/>
              </a:rPr>
              <a:t>客户</a:t>
            </a:r>
            <a:endParaRPr sz="1000">
              <a:latin typeface="宋体"/>
              <a:cs typeface="宋体"/>
            </a:endParaRPr>
          </a:p>
        </p:txBody>
      </p:sp>
      <p:sp>
        <p:nvSpPr>
          <p:cNvPr id="22" name="object 22"/>
          <p:cNvSpPr txBox="1"/>
          <p:nvPr/>
        </p:nvSpPr>
        <p:spPr>
          <a:xfrm>
            <a:off x="6489700" y="4610100"/>
            <a:ext cx="558800" cy="266700"/>
          </a:xfrm>
          <a:prstGeom prst="rect">
            <a:avLst/>
          </a:prstGeom>
          <a:solidFill>
            <a:srgbClr val="DDDDDD"/>
          </a:solidFill>
        </p:spPr>
        <p:txBody>
          <a:bodyPr vert="horz" wrap="square" lIns="0" tIns="60960" rIns="0" bIns="0" rtlCol="0">
            <a:spAutoFit/>
          </a:bodyPr>
          <a:lstStyle/>
          <a:p>
            <a:pPr marL="152400">
              <a:lnSpc>
                <a:spcPct val="100000"/>
              </a:lnSpc>
              <a:spcBef>
                <a:spcPts val="480"/>
              </a:spcBef>
            </a:pPr>
            <a:r>
              <a:rPr sz="1000" spc="-25">
                <a:latin typeface="宋体"/>
                <a:cs typeface="宋体"/>
              </a:rPr>
              <a:t>客户</a:t>
            </a:r>
            <a:endParaRPr sz="1000">
              <a:latin typeface="宋体"/>
              <a:cs typeface="宋体"/>
            </a:endParaRPr>
          </a:p>
        </p:txBody>
      </p:sp>
      <p:sp>
        <p:nvSpPr>
          <p:cNvPr id="23" name="object 23"/>
          <p:cNvSpPr txBox="1"/>
          <p:nvPr/>
        </p:nvSpPr>
        <p:spPr>
          <a:xfrm>
            <a:off x="5575300" y="4597400"/>
            <a:ext cx="558800" cy="266700"/>
          </a:xfrm>
          <a:prstGeom prst="rect">
            <a:avLst/>
          </a:prstGeom>
          <a:solidFill>
            <a:srgbClr val="DDDDDD"/>
          </a:solidFill>
        </p:spPr>
        <p:txBody>
          <a:bodyPr vert="horz" wrap="square" lIns="0" tIns="60960" rIns="0" bIns="0" rtlCol="0">
            <a:spAutoFit/>
          </a:bodyPr>
          <a:lstStyle/>
          <a:p>
            <a:pPr marL="152400">
              <a:lnSpc>
                <a:spcPct val="100000"/>
              </a:lnSpc>
              <a:spcBef>
                <a:spcPts val="480"/>
              </a:spcBef>
            </a:pPr>
            <a:r>
              <a:rPr sz="1000" spc="-25">
                <a:latin typeface="宋体"/>
                <a:cs typeface="宋体"/>
              </a:rPr>
              <a:t>客户</a:t>
            </a:r>
            <a:endParaRPr sz="1000">
              <a:latin typeface="宋体"/>
              <a:cs typeface="宋体"/>
            </a:endParaRPr>
          </a:p>
        </p:txBody>
      </p:sp>
      <p:sp>
        <p:nvSpPr>
          <p:cNvPr id="24" name="object 24"/>
          <p:cNvSpPr txBox="1"/>
          <p:nvPr/>
        </p:nvSpPr>
        <p:spPr>
          <a:xfrm>
            <a:off x="7258050" y="4669390"/>
            <a:ext cx="177800" cy="208279"/>
          </a:xfrm>
          <a:prstGeom prst="rect">
            <a:avLst/>
          </a:prstGeom>
        </p:spPr>
        <p:txBody>
          <a:bodyPr vert="horz" wrap="square" lIns="0" tIns="12700" rIns="0" bIns="0" rtlCol="0">
            <a:spAutoFit/>
          </a:bodyPr>
          <a:lstStyle/>
          <a:p>
            <a:pPr marL="12700">
              <a:lnSpc>
                <a:spcPct val="100000"/>
              </a:lnSpc>
              <a:spcBef>
                <a:spcPts val="100"/>
              </a:spcBef>
            </a:pPr>
            <a:r>
              <a:rPr sz="1200" b="1">
                <a:latin typeface="Arial"/>
                <a:cs typeface="Arial"/>
              </a:rPr>
              <a:t>…</a:t>
            </a:r>
            <a:endParaRPr sz="1200">
              <a:latin typeface="Arial"/>
              <a:cs typeface="Arial"/>
            </a:endParaRPr>
          </a:p>
        </p:txBody>
      </p:sp>
      <p:sp>
        <p:nvSpPr>
          <p:cNvPr id="25" name="object 25"/>
          <p:cNvSpPr/>
          <p:nvPr/>
        </p:nvSpPr>
        <p:spPr>
          <a:xfrm>
            <a:off x="3390011" y="3551237"/>
            <a:ext cx="3393440" cy="1226185"/>
          </a:xfrm>
          <a:custGeom>
            <a:rect l="l" t="t" r="r" b="b"/>
            <a:pathLst>
              <a:path w="3393440" h="1226185">
                <a:moveTo>
                  <a:pt x="3340989" y="1033462"/>
                </a:moveTo>
                <a:lnTo>
                  <a:pt x="3336937" y="1029652"/>
                </a:lnTo>
                <a:lnTo>
                  <a:pt x="3279025" y="974991"/>
                </a:lnTo>
                <a:lnTo>
                  <a:pt x="3269856" y="1005395"/>
                </a:lnTo>
                <a:lnTo>
                  <a:pt x="2536215" y="784186"/>
                </a:lnTo>
                <a:lnTo>
                  <a:pt x="2593162" y="336778"/>
                </a:lnTo>
                <a:lnTo>
                  <a:pt x="2564815" y="333159"/>
                </a:lnTo>
                <a:lnTo>
                  <a:pt x="2508466" y="775830"/>
                </a:lnTo>
                <a:lnTo>
                  <a:pt x="2506840" y="775347"/>
                </a:lnTo>
                <a:lnTo>
                  <a:pt x="2506840" y="788593"/>
                </a:lnTo>
                <a:lnTo>
                  <a:pt x="2486736" y="946619"/>
                </a:lnTo>
                <a:lnTo>
                  <a:pt x="2458389" y="943013"/>
                </a:lnTo>
                <a:lnTo>
                  <a:pt x="2463901" y="958735"/>
                </a:lnTo>
                <a:lnTo>
                  <a:pt x="2481872" y="1010043"/>
                </a:lnTo>
                <a:lnTo>
                  <a:pt x="2446070" y="969899"/>
                </a:lnTo>
                <a:lnTo>
                  <a:pt x="2434336" y="999388"/>
                </a:lnTo>
                <a:lnTo>
                  <a:pt x="1849856" y="766800"/>
                </a:lnTo>
                <a:lnTo>
                  <a:pt x="1985314" y="631342"/>
                </a:lnTo>
                <a:lnTo>
                  <a:pt x="2506840" y="788593"/>
                </a:lnTo>
                <a:lnTo>
                  <a:pt x="2506840" y="775347"/>
                </a:lnTo>
                <a:lnTo>
                  <a:pt x="1995500" y="621157"/>
                </a:lnTo>
                <a:lnTo>
                  <a:pt x="2271585" y="345071"/>
                </a:lnTo>
                <a:lnTo>
                  <a:pt x="2251379" y="324866"/>
                </a:lnTo>
                <a:lnTo>
                  <a:pt x="1964461" y="611784"/>
                </a:lnTo>
                <a:lnTo>
                  <a:pt x="1954263" y="608711"/>
                </a:lnTo>
                <a:lnTo>
                  <a:pt x="1954263" y="621982"/>
                </a:lnTo>
                <a:lnTo>
                  <a:pt x="1820951" y="755294"/>
                </a:lnTo>
                <a:lnTo>
                  <a:pt x="1192593" y="505244"/>
                </a:lnTo>
                <a:lnTo>
                  <a:pt x="1344955" y="438251"/>
                </a:lnTo>
                <a:lnTo>
                  <a:pt x="1954263" y="621982"/>
                </a:lnTo>
                <a:lnTo>
                  <a:pt x="1954263" y="608711"/>
                </a:lnTo>
                <a:lnTo>
                  <a:pt x="1362837" y="430390"/>
                </a:lnTo>
                <a:lnTo>
                  <a:pt x="1731556" y="268249"/>
                </a:lnTo>
                <a:lnTo>
                  <a:pt x="1743062" y="294411"/>
                </a:lnTo>
                <a:lnTo>
                  <a:pt x="1789366" y="238645"/>
                </a:lnTo>
                <a:lnTo>
                  <a:pt x="1804289" y="220662"/>
                </a:lnTo>
                <a:lnTo>
                  <a:pt x="1708556" y="215938"/>
                </a:lnTo>
                <a:lnTo>
                  <a:pt x="1720062" y="242100"/>
                </a:lnTo>
                <a:lnTo>
                  <a:pt x="1320749" y="417690"/>
                </a:lnTo>
                <a:lnTo>
                  <a:pt x="1302867" y="412305"/>
                </a:lnTo>
                <a:lnTo>
                  <a:pt x="1302867" y="425564"/>
                </a:lnTo>
                <a:lnTo>
                  <a:pt x="1155357" y="490423"/>
                </a:lnTo>
                <a:lnTo>
                  <a:pt x="1139037" y="483933"/>
                </a:lnTo>
                <a:lnTo>
                  <a:pt x="1139037" y="497598"/>
                </a:lnTo>
                <a:lnTo>
                  <a:pt x="858202" y="621080"/>
                </a:lnTo>
                <a:lnTo>
                  <a:pt x="90385" y="80276"/>
                </a:lnTo>
                <a:lnTo>
                  <a:pt x="1139037" y="497598"/>
                </a:lnTo>
                <a:lnTo>
                  <a:pt x="1139037" y="483933"/>
                </a:lnTo>
                <a:lnTo>
                  <a:pt x="66624" y="57150"/>
                </a:lnTo>
                <a:lnTo>
                  <a:pt x="81064" y="57150"/>
                </a:lnTo>
                <a:lnTo>
                  <a:pt x="1302867" y="425564"/>
                </a:lnTo>
                <a:lnTo>
                  <a:pt x="1302867" y="412305"/>
                </a:lnTo>
                <a:lnTo>
                  <a:pt x="125044" y="57150"/>
                </a:lnTo>
                <a:lnTo>
                  <a:pt x="1718551" y="57150"/>
                </a:lnTo>
                <a:lnTo>
                  <a:pt x="1718551" y="85725"/>
                </a:lnTo>
                <a:lnTo>
                  <a:pt x="1775701" y="57150"/>
                </a:lnTo>
                <a:lnTo>
                  <a:pt x="1804289" y="42862"/>
                </a:lnTo>
                <a:lnTo>
                  <a:pt x="1775701" y="28575"/>
                </a:lnTo>
                <a:lnTo>
                  <a:pt x="1718551" y="0"/>
                </a:lnTo>
                <a:lnTo>
                  <a:pt x="1718551" y="28575"/>
                </a:lnTo>
                <a:lnTo>
                  <a:pt x="30276" y="28575"/>
                </a:lnTo>
                <a:lnTo>
                  <a:pt x="26289" y="27381"/>
                </a:lnTo>
                <a:lnTo>
                  <a:pt x="26289" y="40640"/>
                </a:lnTo>
                <a:lnTo>
                  <a:pt x="26289" y="41097"/>
                </a:lnTo>
                <a:lnTo>
                  <a:pt x="21463" y="39179"/>
                </a:lnTo>
                <a:lnTo>
                  <a:pt x="26289" y="40640"/>
                </a:lnTo>
                <a:lnTo>
                  <a:pt x="26289" y="27381"/>
                </a:lnTo>
                <a:lnTo>
                  <a:pt x="15417" y="24091"/>
                </a:lnTo>
                <a:lnTo>
                  <a:pt x="11747" y="36245"/>
                </a:lnTo>
                <a:lnTo>
                  <a:pt x="15735" y="37452"/>
                </a:lnTo>
                <a:lnTo>
                  <a:pt x="11239" y="48768"/>
                </a:lnTo>
                <a:lnTo>
                  <a:pt x="26289" y="54762"/>
                </a:lnTo>
                <a:lnTo>
                  <a:pt x="26289" y="57150"/>
                </a:lnTo>
                <a:lnTo>
                  <a:pt x="32296" y="57150"/>
                </a:lnTo>
                <a:lnTo>
                  <a:pt x="39725" y="60109"/>
                </a:lnTo>
                <a:lnTo>
                  <a:pt x="844626" y="627049"/>
                </a:lnTo>
                <a:lnTo>
                  <a:pt x="7835" y="994994"/>
                </a:lnTo>
                <a:lnTo>
                  <a:pt x="17348" y="1016660"/>
                </a:lnTo>
                <a:lnTo>
                  <a:pt x="1765" y="1014476"/>
                </a:lnTo>
                <a:lnTo>
                  <a:pt x="0" y="1027061"/>
                </a:lnTo>
                <a:lnTo>
                  <a:pt x="1194536" y="1194295"/>
                </a:lnTo>
                <a:lnTo>
                  <a:pt x="1190129" y="1225740"/>
                </a:lnTo>
                <a:lnTo>
                  <a:pt x="1266317" y="1200099"/>
                </a:lnTo>
                <a:lnTo>
                  <a:pt x="1270889" y="1198562"/>
                </a:lnTo>
                <a:lnTo>
                  <a:pt x="1200696" y="1150277"/>
                </a:lnTo>
                <a:lnTo>
                  <a:pt x="1196301" y="1181709"/>
                </a:lnTo>
                <a:lnTo>
                  <a:pt x="26581" y="1017955"/>
                </a:lnTo>
                <a:lnTo>
                  <a:pt x="871905" y="646252"/>
                </a:lnTo>
                <a:lnTo>
                  <a:pt x="1420825" y="1032878"/>
                </a:lnTo>
                <a:lnTo>
                  <a:pt x="1402549" y="1058837"/>
                </a:lnTo>
                <a:lnTo>
                  <a:pt x="1486789" y="1071562"/>
                </a:lnTo>
                <a:lnTo>
                  <a:pt x="1478953" y="1057021"/>
                </a:lnTo>
                <a:lnTo>
                  <a:pt x="1446428" y="996543"/>
                </a:lnTo>
                <a:lnTo>
                  <a:pt x="1428140" y="1022502"/>
                </a:lnTo>
                <a:lnTo>
                  <a:pt x="885469" y="640283"/>
                </a:lnTo>
                <a:lnTo>
                  <a:pt x="1176286" y="512419"/>
                </a:lnTo>
                <a:lnTo>
                  <a:pt x="1811172" y="765073"/>
                </a:lnTo>
                <a:lnTo>
                  <a:pt x="1588096" y="988148"/>
                </a:lnTo>
                <a:lnTo>
                  <a:pt x="1567891" y="967943"/>
                </a:lnTo>
                <a:lnTo>
                  <a:pt x="1552397" y="1014412"/>
                </a:lnTo>
                <a:lnTo>
                  <a:pt x="1537589" y="1058862"/>
                </a:lnTo>
                <a:lnTo>
                  <a:pt x="1628508" y="1028560"/>
                </a:lnTo>
                <a:lnTo>
                  <a:pt x="1608302" y="1008354"/>
                </a:lnTo>
                <a:lnTo>
                  <a:pt x="1840077" y="776579"/>
                </a:lnTo>
                <a:lnTo>
                  <a:pt x="2429637" y="1011186"/>
                </a:lnTo>
                <a:lnTo>
                  <a:pt x="2417889" y="1040688"/>
                </a:lnTo>
                <a:lnTo>
                  <a:pt x="2502789" y="1033462"/>
                </a:lnTo>
                <a:lnTo>
                  <a:pt x="2496743" y="1026693"/>
                </a:lnTo>
                <a:lnTo>
                  <a:pt x="2495524" y="1025347"/>
                </a:lnTo>
                <a:lnTo>
                  <a:pt x="2543429" y="953846"/>
                </a:lnTo>
                <a:lnTo>
                  <a:pt x="2515082" y="950239"/>
                </a:lnTo>
                <a:lnTo>
                  <a:pt x="2534589" y="796963"/>
                </a:lnTo>
                <a:lnTo>
                  <a:pt x="3266198" y="1017549"/>
                </a:lnTo>
                <a:lnTo>
                  <a:pt x="3257029" y="1047953"/>
                </a:lnTo>
                <a:lnTo>
                  <a:pt x="3340989" y="1033462"/>
                </a:lnTo>
                <a:close/>
              </a:path>
              <a:path w="3393440" h="1226185">
                <a:moveTo>
                  <a:pt x="3393211" y="954163"/>
                </a:moveTo>
                <a:lnTo>
                  <a:pt x="3365106" y="959269"/>
                </a:lnTo>
                <a:lnTo>
                  <a:pt x="3253435" y="345109"/>
                </a:lnTo>
                <a:lnTo>
                  <a:pt x="3225330" y="350227"/>
                </a:lnTo>
                <a:lnTo>
                  <a:pt x="3336988" y="964387"/>
                </a:lnTo>
                <a:lnTo>
                  <a:pt x="3308870" y="969492"/>
                </a:lnTo>
                <a:lnTo>
                  <a:pt x="3366389" y="1046162"/>
                </a:lnTo>
                <a:lnTo>
                  <a:pt x="3387775" y="972820"/>
                </a:lnTo>
                <a:lnTo>
                  <a:pt x="3393211" y="954163"/>
                </a:lnTo>
                <a:close/>
              </a:path>
            </a:pathLst>
          </a:custGeom>
          <a:solidFill>
            <a:srgbClr val="000000"/>
          </a:solidFill>
        </p:spPr>
        <p:txBody>
          <a:bodyPr wrap="square" lIns="0" tIns="0" rIns="0" bIns="0" rtlCol="0"/>
          <a:lstStyle/>
          <a:p/>
        </p:txBody>
      </p:sp>
      <p:sp>
        <p:nvSpPr>
          <p:cNvPr id="26" name="object 26"/>
          <p:cNvSpPr txBox="1"/>
          <p:nvPr/>
        </p:nvSpPr>
        <p:spPr>
          <a:xfrm>
            <a:off x="4210050" y="3331368"/>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一次物流</a:t>
            </a:r>
            <a:endParaRPr sz="1000">
              <a:latin typeface="宋体"/>
              <a:cs typeface="宋体"/>
            </a:endParaRPr>
          </a:p>
        </p:txBody>
      </p:sp>
      <p:sp>
        <p:nvSpPr>
          <p:cNvPr id="28" name="object 28"/>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29</a:t>
            </a:fld>
          </a:p>
        </p:txBody>
      </p:sp>
      <p:sp>
        <p:nvSpPr>
          <p:cNvPr id="27" name="object 27"/>
          <p:cNvSpPr txBox="1"/>
          <p:nvPr/>
        </p:nvSpPr>
        <p:spPr>
          <a:xfrm>
            <a:off x="6076950" y="4131468"/>
            <a:ext cx="533400" cy="177800"/>
          </a:xfrm>
          <a:prstGeom prst="rect">
            <a:avLst/>
          </a:prstGeom>
        </p:spPr>
        <p:txBody>
          <a:bodyPr vert="horz" wrap="square" lIns="0" tIns="12700" rIns="0" bIns="0" rtlCol="0">
            <a:spAutoFit/>
          </a:bodyPr>
          <a:lstStyle/>
          <a:p>
            <a:pPr marL="12700">
              <a:lnSpc>
                <a:spcPct val="100000"/>
              </a:lnSpc>
              <a:spcBef>
                <a:spcPts val="100"/>
              </a:spcBef>
            </a:pPr>
            <a:r>
              <a:rPr sz="1000" spc="-15">
                <a:latin typeface="宋体"/>
                <a:cs typeface="宋体"/>
              </a:rPr>
              <a:t>二次物流</a:t>
            </a:r>
            <a:endParaRPr sz="1000">
              <a:latin typeface="宋体"/>
              <a:cs typeface="宋体"/>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8046720" cy="452120"/>
          </a:xfrm>
          <a:prstGeom prst="rect">
            <a:avLst/>
          </a:prstGeom>
        </p:spPr>
        <p:txBody>
          <a:bodyPr vert="horz" wrap="square" lIns="0" tIns="12700" rIns="0" bIns="0" rtlCol="0">
            <a:spAutoFit/>
          </a:bodyPr>
          <a:lstStyle/>
          <a:p>
            <a:pPr marL="12700">
              <a:lnSpc>
                <a:spcPct val="100000"/>
              </a:lnSpc>
              <a:spcBef>
                <a:spcPts val="100"/>
              </a:spcBef>
            </a:pPr>
            <a:r>
              <a:rPr/>
              <a:t>海尔物流运作完全与销售体系相分离</a:t>
            </a:r>
            <a:r>
              <a:rPr>
                <a:latin typeface="Arial"/>
                <a:cs typeface="Arial"/>
              </a:rPr>
              <a:t>, </a:t>
            </a:r>
            <a:r>
              <a:rPr spc="-10"/>
              <a:t>依托信息系统</a:t>
            </a:r>
          </a:p>
        </p:txBody>
      </p:sp>
      <p:sp>
        <p:nvSpPr>
          <p:cNvPr id="3" name="object 3"/>
          <p:cNvSpPr txBox="1"/>
          <p:nvPr/>
        </p:nvSpPr>
        <p:spPr>
          <a:xfrm>
            <a:off x="623887" y="1204157"/>
            <a:ext cx="510286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支撑</a:t>
            </a:r>
            <a:r>
              <a:rPr sz="2800" b="1">
                <a:latin typeface="Arial"/>
                <a:cs typeface="Arial"/>
              </a:rPr>
              <a:t>,</a:t>
            </a:r>
            <a:r>
              <a:rPr sz="2800" b="1" spc="-5">
                <a:latin typeface="Microsoft JhengHei"/>
                <a:cs typeface="Microsoft JhengHei"/>
              </a:rPr>
              <a:t>实现快速响应的流程化运作</a:t>
            </a:r>
            <a:endParaRPr sz="2800">
              <a:latin typeface="Microsoft JhengHei"/>
              <a:cs typeface="Microsoft JhengHei"/>
            </a:endParaRPr>
          </a:p>
        </p:txBody>
      </p:sp>
      <p:sp>
        <p:nvSpPr>
          <p:cNvPr id="4" name="object 4"/>
          <p:cNvSpPr txBox="1"/>
          <p:nvPr/>
        </p:nvSpPr>
        <p:spPr>
          <a:xfrm>
            <a:off x="6472238" y="2505075"/>
            <a:ext cx="2247900" cy="455930"/>
          </a:xfrm>
          <a:prstGeom prst="rect">
            <a:avLst/>
          </a:prstGeom>
          <a:solidFill>
            <a:srgbClr val="C0C0C0"/>
          </a:solidFill>
        </p:spPr>
        <p:txBody>
          <a:bodyPr vert="horz" wrap="square" lIns="0" tIns="635" rIns="0" bIns="0" rtlCol="0">
            <a:spAutoFit/>
          </a:bodyPr>
          <a:lstStyle/>
          <a:p>
            <a:pPr>
              <a:lnSpc>
                <a:spcPct val="100000"/>
              </a:lnSpc>
              <a:spcBef>
                <a:spcPts val="5"/>
              </a:spcBef>
            </a:pPr>
            <a:endParaRPr sz="950">
              <a:latin typeface="Times New Roman"/>
              <a:cs typeface="Times New Roman"/>
            </a:endParaRPr>
          </a:p>
          <a:p>
            <a:pPr marL="69215" algn="ctr">
              <a:lnSpc>
                <a:spcPct val="100000"/>
              </a:lnSpc>
            </a:pPr>
            <a:r>
              <a:rPr sz="1200" b="1" spc="-25">
                <a:latin typeface="Microsoft JhengHei"/>
                <a:cs typeface="Microsoft JhengHei"/>
              </a:rPr>
              <a:t>分析</a:t>
            </a:r>
            <a:endParaRPr sz="1200">
              <a:latin typeface="Microsoft JhengHei"/>
              <a:cs typeface="Microsoft JhengHei"/>
            </a:endParaRPr>
          </a:p>
        </p:txBody>
      </p:sp>
      <p:sp>
        <p:nvSpPr>
          <p:cNvPr id="5" name="object 5"/>
          <p:cNvSpPr txBox="1"/>
          <p:nvPr/>
        </p:nvSpPr>
        <p:spPr>
          <a:xfrm>
            <a:off x="6499819" y="3060700"/>
            <a:ext cx="2220595" cy="3517900"/>
          </a:xfrm>
          <a:prstGeom prst="rect">
            <a:avLst/>
          </a:prstGeom>
          <a:ln w="6350">
            <a:solidFill>
              <a:srgbClr val="000000"/>
            </a:solidFill>
          </a:ln>
        </p:spPr>
        <p:txBody>
          <a:bodyPr vert="horz" wrap="square" lIns="0" tIns="0" rIns="0" bIns="0" rtlCol="0">
            <a:spAutoFit/>
          </a:bodyPr>
          <a:lstStyle/>
          <a:p>
            <a:pPr>
              <a:lnSpc>
                <a:spcPct val="100000"/>
              </a:lnSpc>
            </a:pPr>
            <a:endParaRPr sz="1100">
              <a:latin typeface="Times New Roman"/>
              <a:cs typeface="Times New Roman"/>
            </a:endParaRPr>
          </a:p>
          <a:p>
            <a:pPr>
              <a:lnSpc>
                <a:spcPct val="100000"/>
              </a:lnSpc>
              <a:spcBef>
                <a:spcPts val="30"/>
              </a:spcBef>
            </a:pPr>
            <a:endParaRPr sz="850">
              <a:latin typeface="Times New Roman"/>
              <a:cs typeface="Times New Roman"/>
            </a:endParaRPr>
          </a:p>
          <a:p>
            <a:pPr marL="417830" indent="-191135" algn="just">
              <a:lnSpc>
                <a:spcPct val="100000"/>
              </a:lnSpc>
              <a:spcBef>
                <a:spcPts val="5"/>
              </a:spcBef>
              <a:buSzPct val="105000"/>
              <a:buFont typeface="Arial"/>
              <a:buChar char="•"/>
              <a:tabLst>
                <a:tab pos="418465"/>
              </a:tabLst>
            </a:pPr>
            <a:r>
              <a:rPr sz="1000" spc="-5">
                <a:latin typeface="宋体"/>
                <a:cs typeface="宋体"/>
              </a:rPr>
              <a:t>海尔客户订单全部集中处理</a:t>
            </a:r>
            <a:endParaRPr sz="1000">
              <a:latin typeface="宋体"/>
              <a:cs typeface="宋体"/>
            </a:endParaRPr>
          </a:p>
          <a:p>
            <a:pPr marL="417830" marR="143510" indent="-190500" algn="just">
              <a:lnSpc>
                <a:spcPct val="150000"/>
              </a:lnSpc>
              <a:spcBef>
                <a:spcPts val="600"/>
              </a:spcBef>
              <a:buSzPct val="105000"/>
              <a:buFont typeface="Arial"/>
              <a:buChar char="•"/>
              <a:tabLst>
                <a:tab pos="418465"/>
              </a:tabLst>
            </a:pPr>
            <a:r>
              <a:rPr sz="1000" spc="-5">
                <a:latin typeface="宋体"/>
                <a:cs typeface="宋体"/>
              </a:rPr>
              <a:t>工贸公司只负责订单审核、收</a:t>
            </a:r>
            <a:r>
              <a:rPr sz="1000" spc="-10">
                <a:latin typeface="宋体"/>
                <a:cs typeface="宋体"/>
              </a:rPr>
              <a:t>款和开具发票</a:t>
            </a:r>
            <a:endParaRPr sz="1000">
              <a:latin typeface="宋体"/>
              <a:cs typeface="宋体"/>
            </a:endParaRPr>
          </a:p>
          <a:p>
            <a:pPr marL="417830" marR="200660" indent="-190500" algn="just">
              <a:lnSpc>
                <a:spcPct val="153500"/>
              </a:lnSpc>
              <a:spcBef>
                <a:spcPts val="470"/>
              </a:spcBef>
              <a:buSzPct val="105000"/>
              <a:buFont typeface="Arial"/>
              <a:buChar char="•"/>
              <a:tabLst>
                <a:tab pos="418465"/>
              </a:tabLst>
            </a:pPr>
            <a:r>
              <a:rPr sz="1000">
                <a:latin typeface="宋体"/>
                <a:cs typeface="宋体"/>
              </a:rPr>
              <a:t>工贸公司和总部</a:t>
            </a:r>
            <a:r>
              <a:rPr sz="1000" spc="-35">
                <a:latin typeface="Arial"/>
                <a:cs typeface="Arial"/>
              </a:rPr>
              <a:t>, </a:t>
            </a:r>
            <a:r>
              <a:rPr sz="1000" spc="-10">
                <a:latin typeface="宋体"/>
                <a:cs typeface="宋体"/>
              </a:rPr>
              <a:t>总部和各地</a:t>
            </a:r>
            <a:r>
              <a:rPr sz="1000">
                <a:latin typeface="宋体"/>
                <a:cs typeface="宋体"/>
              </a:rPr>
              <a:t>物流中心</a:t>
            </a:r>
            <a:r>
              <a:rPr sz="1000" spc="-35">
                <a:latin typeface="Arial"/>
                <a:cs typeface="Arial"/>
              </a:rPr>
              <a:t>, </a:t>
            </a:r>
            <a:r>
              <a:rPr sz="1000" spc="-10">
                <a:latin typeface="宋体"/>
                <a:cs typeface="宋体"/>
              </a:rPr>
              <a:t>各地物流中心和工贸公司实现在线连接</a:t>
            </a:r>
            <a:endParaRPr sz="1000">
              <a:latin typeface="宋体"/>
              <a:cs typeface="宋体"/>
            </a:endParaRPr>
          </a:p>
          <a:p>
            <a:pPr marL="417830" marR="143510" indent="-190500" algn="just">
              <a:lnSpc>
                <a:spcPct val="150000"/>
              </a:lnSpc>
              <a:spcBef>
                <a:spcPts val="600"/>
              </a:spcBef>
              <a:buSzPct val="105000"/>
              <a:buFont typeface="Arial"/>
              <a:buChar char="•"/>
              <a:tabLst>
                <a:tab pos="418465"/>
              </a:tabLst>
            </a:pPr>
            <a:r>
              <a:rPr sz="1000" spc="-5">
                <a:latin typeface="宋体"/>
                <a:cs typeface="宋体"/>
              </a:rPr>
              <a:t>订单处理、生产排程、配送计划、运输管理、仓储管理等全</a:t>
            </a:r>
            <a:r>
              <a:rPr sz="1000" spc="-10">
                <a:latin typeface="宋体"/>
                <a:cs typeface="宋体"/>
              </a:rPr>
              <a:t>部通过信息系统完成</a:t>
            </a:r>
            <a:endParaRPr sz="1000">
              <a:latin typeface="宋体"/>
              <a:cs typeface="宋体"/>
            </a:endParaRPr>
          </a:p>
        </p:txBody>
      </p:sp>
      <p:grpSp>
        <p:nvGrpSpPr>
          <p:cNvPr id="6" name="object 6"/>
          <p:cNvGrpSpPr/>
          <p:nvPr/>
        </p:nvGrpSpPr>
        <p:grpSpPr>
          <a:xfrm>
            <a:off x="632337" y="3057525"/>
            <a:ext cx="5632450" cy="3524250"/>
            <a:chOff x="632337" y="3057525"/>
            <a:chExt cx="5632450" cy="3524250"/>
          </a:xfrm>
        </p:grpSpPr>
        <p:sp>
          <p:nvSpPr>
            <p:cNvPr id="7" name="object 7"/>
            <p:cNvSpPr/>
            <p:nvPr/>
          </p:nvSpPr>
          <p:spPr>
            <a:xfrm>
              <a:off x="635512" y="3060700"/>
              <a:ext cx="5626100" cy="3517900"/>
            </a:xfrm>
            <a:custGeom>
              <a:rect l="l" t="t" r="r" b="b"/>
              <a:pathLst>
                <a:path w="5626100" h="3517900">
                  <a:moveTo>
                    <a:pt x="0" y="0"/>
                  </a:moveTo>
                  <a:lnTo>
                    <a:pt x="5625587" y="0"/>
                  </a:lnTo>
                  <a:lnTo>
                    <a:pt x="5625587" y="3517900"/>
                  </a:lnTo>
                  <a:lnTo>
                    <a:pt x="0" y="3517900"/>
                  </a:lnTo>
                  <a:lnTo>
                    <a:pt x="0" y="0"/>
                  </a:lnTo>
                  <a:close/>
                </a:path>
              </a:pathLst>
            </a:custGeom>
            <a:ln w="6349">
              <a:solidFill>
                <a:srgbClr val="000000"/>
              </a:solidFill>
            </a:ln>
          </p:spPr>
          <p:txBody>
            <a:bodyPr wrap="square" lIns="0" tIns="0" rIns="0" bIns="0" rtlCol="0"/>
            <a:lstStyle/>
            <a:p/>
          </p:txBody>
        </p:sp>
        <p:sp>
          <p:nvSpPr>
            <p:cNvPr id="8" name="object 8"/>
            <p:cNvSpPr/>
            <p:nvPr/>
          </p:nvSpPr>
          <p:spPr>
            <a:xfrm>
              <a:off x="2453271" y="3781424"/>
              <a:ext cx="3122295" cy="2762250"/>
            </a:xfrm>
            <a:custGeom>
              <a:rect l="l" t="t" r="r" b="b"/>
              <a:pathLst>
                <a:path w="3122295" h="2762250">
                  <a:moveTo>
                    <a:pt x="928230" y="0"/>
                  </a:moveTo>
                  <a:lnTo>
                    <a:pt x="0" y="0"/>
                  </a:lnTo>
                  <a:lnTo>
                    <a:pt x="0" y="2762250"/>
                  </a:lnTo>
                  <a:lnTo>
                    <a:pt x="928230" y="2762250"/>
                  </a:lnTo>
                  <a:lnTo>
                    <a:pt x="928230" y="0"/>
                  </a:lnTo>
                  <a:close/>
                </a:path>
                <a:path w="3122295" h="2762250">
                  <a:moveTo>
                    <a:pt x="3122206" y="0"/>
                  </a:moveTo>
                  <a:lnTo>
                    <a:pt x="1086446" y="0"/>
                  </a:lnTo>
                  <a:lnTo>
                    <a:pt x="1086446" y="2762250"/>
                  </a:lnTo>
                  <a:lnTo>
                    <a:pt x="3122206" y="2762250"/>
                  </a:lnTo>
                  <a:lnTo>
                    <a:pt x="3122206" y="0"/>
                  </a:lnTo>
                  <a:close/>
                </a:path>
              </a:pathLst>
            </a:custGeom>
            <a:solidFill>
              <a:srgbClr val="DDDDDD"/>
            </a:solidFill>
          </p:spPr>
          <p:txBody>
            <a:bodyPr wrap="square" lIns="0" tIns="0" rIns="0" bIns="0" rtlCol="0"/>
            <a:lstStyle/>
            <a:p/>
          </p:txBody>
        </p:sp>
      </p:grpSp>
      <p:sp>
        <p:nvSpPr>
          <p:cNvPr id="9" name="object 9"/>
          <p:cNvSpPr txBox="1"/>
          <p:nvPr/>
        </p:nvSpPr>
        <p:spPr>
          <a:xfrm>
            <a:off x="630238" y="2505075"/>
            <a:ext cx="5626100" cy="455930"/>
          </a:xfrm>
          <a:prstGeom prst="rect">
            <a:avLst/>
          </a:prstGeom>
          <a:solidFill>
            <a:srgbClr val="C0C0C0"/>
          </a:solidFill>
        </p:spPr>
        <p:txBody>
          <a:bodyPr vert="horz" wrap="square" lIns="0" tIns="130175" rIns="0" bIns="0" rtlCol="0">
            <a:spAutoFit/>
          </a:bodyPr>
          <a:lstStyle/>
          <a:p>
            <a:pPr marL="173355" algn="ctr">
              <a:lnSpc>
                <a:spcPct val="100000"/>
              </a:lnSpc>
              <a:spcBef>
                <a:spcPts val="1025"/>
              </a:spcBef>
            </a:pPr>
            <a:r>
              <a:rPr sz="1200" b="1">
                <a:latin typeface="Microsoft JhengHei"/>
                <a:cs typeface="Microsoft JhengHei"/>
              </a:rPr>
              <a:t>订单</a:t>
            </a:r>
            <a:r>
              <a:rPr sz="1200" b="1">
                <a:latin typeface="Arial"/>
                <a:cs typeface="Arial"/>
              </a:rPr>
              <a:t>/</a:t>
            </a:r>
            <a:r>
              <a:rPr sz="1200" b="1" spc="-10">
                <a:latin typeface="Microsoft JhengHei"/>
                <a:cs typeface="Microsoft JhengHei"/>
              </a:rPr>
              <a:t>物流配送流程</a:t>
            </a:r>
            <a:endParaRPr sz="1200">
              <a:latin typeface="Microsoft JhengHei"/>
              <a:cs typeface="Microsoft JhengHei"/>
            </a:endParaRPr>
          </a:p>
        </p:txBody>
      </p:sp>
      <p:sp>
        <p:nvSpPr>
          <p:cNvPr id="10" name="object 10"/>
          <p:cNvSpPr txBox="1"/>
          <p:nvPr/>
        </p:nvSpPr>
        <p:spPr>
          <a:xfrm>
            <a:off x="1372112" y="3282950"/>
            <a:ext cx="930275" cy="335280"/>
          </a:xfrm>
          <a:prstGeom prst="rect">
            <a:avLst/>
          </a:prstGeom>
          <a:solidFill>
            <a:srgbClr val="DDDDDD"/>
          </a:solidFill>
        </p:spPr>
        <p:txBody>
          <a:bodyPr vert="horz" wrap="square" lIns="0" tIns="95250" rIns="0" bIns="0" rtlCol="0">
            <a:spAutoFit/>
          </a:bodyPr>
          <a:lstStyle/>
          <a:p>
            <a:pPr algn="ctr">
              <a:lnSpc>
                <a:spcPct val="100000"/>
              </a:lnSpc>
              <a:spcBef>
                <a:spcPts val="750"/>
              </a:spcBef>
            </a:pPr>
            <a:r>
              <a:rPr sz="1000" spc="-25">
                <a:latin typeface="宋体"/>
                <a:cs typeface="宋体"/>
              </a:rPr>
              <a:t>客户</a:t>
            </a:r>
            <a:endParaRPr sz="1000">
              <a:latin typeface="宋体"/>
              <a:cs typeface="宋体"/>
            </a:endParaRPr>
          </a:p>
        </p:txBody>
      </p:sp>
      <p:sp>
        <p:nvSpPr>
          <p:cNvPr id="11" name="object 11"/>
          <p:cNvSpPr txBox="1"/>
          <p:nvPr/>
        </p:nvSpPr>
        <p:spPr>
          <a:xfrm>
            <a:off x="2449764" y="3282950"/>
            <a:ext cx="930275" cy="335280"/>
          </a:xfrm>
          <a:prstGeom prst="rect">
            <a:avLst/>
          </a:prstGeom>
          <a:solidFill>
            <a:srgbClr val="DDDDDD"/>
          </a:solidFill>
        </p:spPr>
        <p:txBody>
          <a:bodyPr vert="horz" wrap="square" lIns="0" tIns="95250" rIns="0" bIns="0" rtlCol="0">
            <a:spAutoFit/>
          </a:bodyPr>
          <a:lstStyle/>
          <a:p>
            <a:pPr marL="210820">
              <a:lnSpc>
                <a:spcPct val="100000"/>
              </a:lnSpc>
              <a:spcBef>
                <a:spcPts val="750"/>
              </a:spcBef>
            </a:pPr>
            <a:r>
              <a:rPr sz="1000" spc="-15">
                <a:latin typeface="宋体"/>
                <a:cs typeface="宋体"/>
              </a:rPr>
              <a:t>工贸公司</a:t>
            </a:r>
            <a:endParaRPr sz="1000">
              <a:latin typeface="宋体"/>
              <a:cs typeface="宋体"/>
            </a:endParaRPr>
          </a:p>
        </p:txBody>
      </p:sp>
      <p:sp>
        <p:nvSpPr>
          <p:cNvPr id="12" name="object 12"/>
          <p:cNvSpPr txBox="1"/>
          <p:nvPr/>
        </p:nvSpPr>
        <p:spPr>
          <a:xfrm>
            <a:off x="3527415" y="3282950"/>
            <a:ext cx="930275" cy="335280"/>
          </a:xfrm>
          <a:prstGeom prst="rect">
            <a:avLst/>
          </a:prstGeom>
          <a:solidFill>
            <a:srgbClr val="DDDDDD"/>
          </a:solidFill>
        </p:spPr>
        <p:txBody>
          <a:bodyPr vert="horz" wrap="square" lIns="0" tIns="95250" rIns="0" bIns="0" rtlCol="0">
            <a:spAutoFit/>
          </a:bodyPr>
          <a:lstStyle/>
          <a:p>
            <a:pPr marL="210820">
              <a:lnSpc>
                <a:spcPct val="100000"/>
              </a:lnSpc>
              <a:spcBef>
                <a:spcPts val="750"/>
              </a:spcBef>
            </a:pPr>
            <a:r>
              <a:rPr sz="1000" spc="-15">
                <a:latin typeface="宋体"/>
                <a:cs typeface="宋体"/>
              </a:rPr>
              <a:t>物流本部</a:t>
            </a:r>
            <a:endParaRPr sz="1000">
              <a:latin typeface="宋体"/>
              <a:cs typeface="宋体"/>
            </a:endParaRPr>
          </a:p>
        </p:txBody>
      </p:sp>
      <p:sp>
        <p:nvSpPr>
          <p:cNvPr id="13" name="object 13"/>
          <p:cNvSpPr txBox="1"/>
          <p:nvPr/>
        </p:nvSpPr>
        <p:spPr>
          <a:xfrm>
            <a:off x="4606825" y="3282950"/>
            <a:ext cx="930275" cy="335280"/>
          </a:xfrm>
          <a:prstGeom prst="rect">
            <a:avLst/>
          </a:prstGeom>
          <a:solidFill>
            <a:srgbClr val="DDDDDD"/>
          </a:solidFill>
        </p:spPr>
        <p:txBody>
          <a:bodyPr vert="horz" wrap="square" lIns="0" tIns="95250" rIns="0" bIns="0" rtlCol="0">
            <a:spAutoFit/>
          </a:bodyPr>
          <a:lstStyle/>
          <a:p>
            <a:pPr marL="210820">
              <a:lnSpc>
                <a:spcPct val="100000"/>
              </a:lnSpc>
              <a:spcBef>
                <a:spcPts val="750"/>
              </a:spcBef>
            </a:pPr>
            <a:r>
              <a:rPr sz="1000" spc="-15">
                <a:latin typeface="宋体"/>
                <a:cs typeface="宋体"/>
              </a:rPr>
              <a:t>产品本部</a:t>
            </a:r>
            <a:endParaRPr sz="1000">
              <a:latin typeface="宋体"/>
              <a:cs typeface="宋体"/>
            </a:endParaRPr>
          </a:p>
        </p:txBody>
      </p:sp>
      <p:sp>
        <p:nvSpPr>
          <p:cNvPr id="14" name="object 14"/>
          <p:cNvSpPr/>
          <p:nvPr/>
        </p:nvSpPr>
        <p:spPr>
          <a:xfrm>
            <a:off x="1514509" y="3883024"/>
            <a:ext cx="643890" cy="438150"/>
          </a:xfrm>
          <a:custGeom>
            <a:rect l="l" t="t" r="r" b="b"/>
            <a:pathLst>
              <a:path w="643889" h="438150">
                <a:moveTo>
                  <a:pt x="0" y="219075"/>
                </a:moveTo>
                <a:lnTo>
                  <a:pt x="5183" y="179696"/>
                </a:lnTo>
                <a:lnTo>
                  <a:pt x="20127" y="142632"/>
                </a:lnTo>
                <a:lnTo>
                  <a:pt x="43923" y="108504"/>
                </a:lnTo>
                <a:lnTo>
                  <a:pt x="75663" y="77928"/>
                </a:lnTo>
                <a:lnTo>
                  <a:pt x="114437" y="51523"/>
                </a:lnTo>
                <a:lnTo>
                  <a:pt x="159338" y="29910"/>
                </a:lnTo>
                <a:lnTo>
                  <a:pt x="209457" y="13706"/>
                </a:lnTo>
                <a:lnTo>
                  <a:pt x="263885" y="3529"/>
                </a:lnTo>
                <a:lnTo>
                  <a:pt x="321713" y="0"/>
                </a:lnTo>
                <a:lnTo>
                  <a:pt x="379541" y="3529"/>
                </a:lnTo>
                <a:lnTo>
                  <a:pt x="433969" y="13705"/>
                </a:lnTo>
                <a:lnTo>
                  <a:pt x="484087" y="29909"/>
                </a:lnTo>
                <a:lnTo>
                  <a:pt x="528988" y="51523"/>
                </a:lnTo>
                <a:lnTo>
                  <a:pt x="567763" y="77927"/>
                </a:lnTo>
                <a:lnTo>
                  <a:pt x="599503" y="108503"/>
                </a:lnTo>
                <a:lnTo>
                  <a:pt x="623299" y="142632"/>
                </a:lnTo>
                <a:lnTo>
                  <a:pt x="638243" y="179695"/>
                </a:lnTo>
                <a:lnTo>
                  <a:pt x="643426" y="219074"/>
                </a:lnTo>
                <a:lnTo>
                  <a:pt x="638243" y="258453"/>
                </a:lnTo>
                <a:lnTo>
                  <a:pt x="623299" y="295517"/>
                </a:lnTo>
                <a:lnTo>
                  <a:pt x="599503" y="329645"/>
                </a:lnTo>
                <a:lnTo>
                  <a:pt x="567763" y="360221"/>
                </a:lnTo>
                <a:lnTo>
                  <a:pt x="528989" y="386625"/>
                </a:lnTo>
                <a:lnTo>
                  <a:pt x="484088" y="408239"/>
                </a:lnTo>
                <a:lnTo>
                  <a:pt x="433969" y="424443"/>
                </a:lnTo>
                <a:lnTo>
                  <a:pt x="379541" y="434620"/>
                </a:lnTo>
                <a:lnTo>
                  <a:pt x="321713" y="438149"/>
                </a:lnTo>
                <a:lnTo>
                  <a:pt x="263885" y="434619"/>
                </a:lnTo>
                <a:lnTo>
                  <a:pt x="209457" y="424443"/>
                </a:lnTo>
                <a:lnTo>
                  <a:pt x="159338" y="408239"/>
                </a:lnTo>
                <a:lnTo>
                  <a:pt x="114437" y="386625"/>
                </a:lnTo>
                <a:lnTo>
                  <a:pt x="75663" y="360221"/>
                </a:lnTo>
                <a:lnTo>
                  <a:pt x="43923" y="329645"/>
                </a:lnTo>
                <a:lnTo>
                  <a:pt x="20127" y="295516"/>
                </a:lnTo>
                <a:lnTo>
                  <a:pt x="5183" y="258453"/>
                </a:lnTo>
                <a:lnTo>
                  <a:pt x="0" y="219074"/>
                </a:lnTo>
                <a:close/>
              </a:path>
            </a:pathLst>
          </a:custGeom>
          <a:ln w="6350">
            <a:solidFill>
              <a:srgbClr val="000000"/>
            </a:solidFill>
          </a:ln>
        </p:spPr>
        <p:txBody>
          <a:bodyPr wrap="square" lIns="0" tIns="0" rIns="0" bIns="0" rtlCol="0"/>
          <a:lstStyle/>
          <a:p/>
        </p:txBody>
      </p:sp>
      <p:sp>
        <p:nvSpPr>
          <p:cNvPr id="15" name="object 15"/>
          <p:cNvSpPr txBox="1"/>
          <p:nvPr/>
        </p:nvSpPr>
        <p:spPr>
          <a:xfrm>
            <a:off x="1691760" y="3940968"/>
            <a:ext cx="301625" cy="323215"/>
          </a:xfrm>
          <a:prstGeom prst="rect">
            <a:avLst/>
          </a:prstGeom>
        </p:spPr>
        <p:txBody>
          <a:bodyPr vert="horz" wrap="square" lIns="0" tIns="12700" rIns="0" bIns="0" rtlCol="0">
            <a:spAutoFit/>
          </a:bodyPr>
          <a:lstStyle/>
          <a:p>
            <a:pPr marL="17145">
              <a:lnSpc>
                <a:spcPts val="1170"/>
              </a:lnSpc>
              <a:spcBef>
                <a:spcPts val="100"/>
              </a:spcBef>
            </a:pPr>
            <a:r>
              <a:rPr sz="1000" spc="-25">
                <a:latin typeface="宋体"/>
                <a:cs typeface="宋体"/>
              </a:rPr>
              <a:t>订单</a:t>
            </a:r>
            <a:endParaRPr sz="1000">
              <a:latin typeface="宋体"/>
              <a:cs typeface="宋体"/>
            </a:endParaRPr>
          </a:p>
          <a:p>
            <a:pPr>
              <a:lnSpc>
                <a:spcPts val="1170"/>
              </a:lnSpc>
            </a:pPr>
            <a:r>
              <a:rPr sz="1000" spc="-10">
                <a:latin typeface="Arial"/>
                <a:cs typeface="Arial"/>
              </a:rPr>
              <a:t>/</a:t>
            </a:r>
            <a:r>
              <a:rPr sz="1000" spc="-30">
                <a:latin typeface="宋体"/>
                <a:cs typeface="宋体"/>
              </a:rPr>
              <a:t>付款</a:t>
            </a:r>
            <a:endParaRPr sz="1000">
              <a:latin typeface="宋体"/>
              <a:cs typeface="宋体"/>
            </a:endParaRPr>
          </a:p>
        </p:txBody>
      </p:sp>
      <p:sp>
        <p:nvSpPr>
          <p:cNvPr id="16" name="object 16"/>
          <p:cNvSpPr txBox="1"/>
          <p:nvPr/>
        </p:nvSpPr>
        <p:spPr>
          <a:xfrm>
            <a:off x="2604467" y="3937000"/>
            <a:ext cx="647065" cy="317500"/>
          </a:xfrm>
          <a:prstGeom prst="rect">
            <a:avLst/>
          </a:prstGeom>
          <a:solidFill>
            <a:srgbClr val="DDDDDD"/>
          </a:solidFill>
          <a:ln w="6350">
            <a:solidFill>
              <a:srgbClr val="000000"/>
            </a:solidFill>
          </a:ln>
        </p:spPr>
        <p:txBody>
          <a:bodyPr vert="horz" wrap="square" lIns="0" tIns="78740" rIns="0" bIns="0" rtlCol="0">
            <a:spAutoFit/>
          </a:bodyPr>
          <a:lstStyle/>
          <a:p>
            <a:pPr marL="51435">
              <a:lnSpc>
                <a:spcPct val="100000"/>
              </a:lnSpc>
              <a:spcBef>
                <a:spcPts val="620"/>
              </a:spcBef>
            </a:pPr>
            <a:r>
              <a:rPr sz="1000">
                <a:latin typeface="宋体"/>
                <a:cs typeface="宋体"/>
              </a:rPr>
              <a:t>审核</a:t>
            </a:r>
            <a:r>
              <a:rPr sz="1000" spc="-10">
                <a:latin typeface="Arial"/>
                <a:cs typeface="Arial"/>
              </a:rPr>
              <a:t>/</a:t>
            </a:r>
            <a:r>
              <a:rPr sz="1000" spc="-25">
                <a:latin typeface="宋体"/>
                <a:cs typeface="宋体"/>
              </a:rPr>
              <a:t>开票</a:t>
            </a:r>
            <a:endParaRPr sz="1000">
              <a:latin typeface="宋体"/>
              <a:cs typeface="宋体"/>
            </a:endParaRPr>
          </a:p>
        </p:txBody>
      </p:sp>
      <p:sp>
        <p:nvSpPr>
          <p:cNvPr id="17" name="object 17"/>
          <p:cNvSpPr txBox="1"/>
          <p:nvPr/>
        </p:nvSpPr>
        <p:spPr>
          <a:xfrm>
            <a:off x="3669813" y="5041900"/>
            <a:ext cx="647065" cy="317500"/>
          </a:xfrm>
          <a:prstGeom prst="rect">
            <a:avLst/>
          </a:prstGeom>
          <a:solidFill>
            <a:srgbClr val="DDDDDD"/>
          </a:solidFill>
          <a:ln w="6350">
            <a:solidFill>
              <a:srgbClr val="000000"/>
            </a:solidFill>
          </a:ln>
        </p:spPr>
        <p:txBody>
          <a:bodyPr vert="horz" wrap="square" lIns="0" tIns="86360" rIns="0" bIns="0" rtlCol="0">
            <a:spAutoFit/>
          </a:bodyPr>
          <a:lstStyle/>
          <a:p>
            <a:pPr marL="132715">
              <a:lnSpc>
                <a:spcPct val="100000"/>
              </a:lnSpc>
              <a:spcBef>
                <a:spcPts val="680"/>
              </a:spcBef>
            </a:pPr>
            <a:r>
              <a:rPr sz="1000" spc="-20">
                <a:latin typeface="宋体"/>
                <a:cs typeface="宋体"/>
              </a:rPr>
              <a:t>配送单</a:t>
            </a:r>
            <a:endParaRPr sz="1000">
              <a:latin typeface="宋体"/>
              <a:cs typeface="宋体"/>
            </a:endParaRPr>
          </a:p>
        </p:txBody>
      </p:sp>
      <p:sp>
        <p:nvSpPr>
          <p:cNvPr id="18" name="object 18"/>
          <p:cNvSpPr txBox="1"/>
          <p:nvPr/>
        </p:nvSpPr>
        <p:spPr>
          <a:xfrm>
            <a:off x="4747465" y="4635500"/>
            <a:ext cx="647065" cy="317500"/>
          </a:xfrm>
          <a:prstGeom prst="rect">
            <a:avLst/>
          </a:prstGeom>
          <a:solidFill>
            <a:srgbClr val="DDDDDD"/>
          </a:solidFill>
          <a:ln w="6350">
            <a:solidFill>
              <a:srgbClr val="000000"/>
            </a:solidFill>
          </a:ln>
        </p:spPr>
        <p:txBody>
          <a:bodyPr vert="horz" wrap="square" lIns="0" tIns="86360" rIns="0" bIns="0" rtlCol="0">
            <a:spAutoFit/>
          </a:bodyPr>
          <a:lstStyle/>
          <a:p>
            <a:pPr marL="196215">
              <a:lnSpc>
                <a:spcPct val="100000"/>
              </a:lnSpc>
              <a:spcBef>
                <a:spcPts val="680"/>
              </a:spcBef>
            </a:pPr>
            <a:r>
              <a:rPr sz="1000" spc="-25">
                <a:latin typeface="宋体"/>
                <a:cs typeface="宋体"/>
              </a:rPr>
              <a:t>生产</a:t>
            </a:r>
            <a:endParaRPr sz="1000">
              <a:latin typeface="宋体"/>
              <a:cs typeface="宋体"/>
            </a:endParaRPr>
          </a:p>
        </p:txBody>
      </p:sp>
      <p:sp>
        <p:nvSpPr>
          <p:cNvPr id="19" name="object 19"/>
          <p:cNvSpPr txBox="1"/>
          <p:nvPr/>
        </p:nvSpPr>
        <p:spPr>
          <a:xfrm>
            <a:off x="4747465" y="3949700"/>
            <a:ext cx="647065" cy="317500"/>
          </a:xfrm>
          <a:prstGeom prst="rect">
            <a:avLst/>
          </a:prstGeom>
          <a:solidFill>
            <a:srgbClr val="DDDDDD"/>
          </a:solidFill>
          <a:ln w="6350">
            <a:solidFill>
              <a:srgbClr val="000000"/>
            </a:solidFill>
          </a:ln>
        </p:spPr>
        <p:txBody>
          <a:bodyPr vert="horz" wrap="square" lIns="0" tIns="86360" rIns="0" bIns="0" rtlCol="0">
            <a:spAutoFit/>
          </a:bodyPr>
          <a:lstStyle/>
          <a:p>
            <a:pPr marL="69215">
              <a:lnSpc>
                <a:spcPct val="100000"/>
              </a:lnSpc>
              <a:spcBef>
                <a:spcPts val="680"/>
              </a:spcBef>
            </a:pPr>
            <a:r>
              <a:rPr sz="1000" spc="-15">
                <a:latin typeface="宋体"/>
                <a:cs typeface="宋体"/>
              </a:rPr>
              <a:t>生产计划</a:t>
            </a:r>
            <a:endParaRPr sz="1000">
              <a:latin typeface="宋体"/>
              <a:cs typeface="宋体"/>
            </a:endParaRPr>
          </a:p>
        </p:txBody>
      </p:sp>
      <p:sp>
        <p:nvSpPr>
          <p:cNvPr id="20" name="object 20"/>
          <p:cNvSpPr txBox="1"/>
          <p:nvPr/>
        </p:nvSpPr>
        <p:spPr>
          <a:xfrm>
            <a:off x="3668055" y="3962400"/>
            <a:ext cx="647065" cy="317500"/>
          </a:xfrm>
          <a:prstGeom prst="rect">
            <a:avLst/>
          </a:prstGeom>
          <a:solidFill>
            <a:srgbClr val="DDDDDD"/>
          </a:solidFill>
          <a:ln w="6350">
            <a:solidFill>
              <a:srgbClr val="000000"/>
            </a:solidFill>
          </a:ln>
        </p:spPr>
        <p:txBody>
          <a:bodyPr vert="horz" wrap="square" lIns="0" tIns="86360" rIns="0" bIns="0" rtlCol="0">
            <a:spAutoFit/>
          </a:bodyPr>
          <a:lstStyle/>
          <a:p>
            <a:pPr marL="69215">
              <a:lnSpc>
                <a:spcPct val="100000"/>
              </a:lnSpc>
              <a:spcBef>
                <a:spcPts val="680"/>
              </a:spcBef>
            </a:pPr>
            <a:r>
              <a:rPr sz="1000" spc="-15">
                <a:latin typeface="宋体"/>
                <a:cs typeface="宋体"/>
              </a:rPr>
              <a:t>订单处理</a:t>
            </a:r>
            <a:endParaRPr sz="1000">
              <a:latin typeface="宋体"/>
              <a:cs typeface="宋体"/>
            </a:endParaRPr>
          </a:p>
        </p:txBody>
      </p:sp>
      <p:sp>
        <p:nvSpPr>
          <p:cNvPr id="21" name="object 21"/>
          <p:cNvSpPr txBox="1"/>
          <p:nvPr/>
        </p:nvSpPr>
        <p:spPr>
          <a:xfrm>
            <a:off x="3669813" y="5676900"/>
            <a:ext cx="647065" cy="317500"/>
          </a:xfrm>
          <a:prstGeom prst="rect">
            <a:avLst/>
          </a:prstGeom>
          <a:solidFill>
            <a:srgbClr val="DDDDDD"/>
          </a:solidFill>
          <a:ln w="6350">
            <a:solidFill>
              <a:srgbClr val="000000"/>
            </a:solidFill>
          </a:ln>
        </p:spPr>
        <p:txBody>
          <a:bodyPr vert="horz" wrap="square" lIns="0" tIns="86360" rIns="0" bIns="0" rtlCol="0">
            <a:spAutoFit/>
          </a:bodyPr>
          <a:lstStyle/>
          <a:p>
            <a:pPr marL="196215">
              <a:lnSpc>
                <a:spcPct val="100000"/>
              </a:lnSpc>
              <a:spcBef>
                <a:spcPts val="680"/>
              </a:spcBef>
            </a:pPr>
            <a:r>
              <a:rPr sz="1000" spc="-25">
                <a:latin typeface="宋体"/>
                <a:cs typeface="宋体"/>
              </a:rPr>
              <a:t>运输</a:t>
            </a:r>
            <a:endParaRPr sz="1000">
              <a:latin typeface="宋体"/>
              <a:cs typeface="宋体"/>
            </a:endParaRPr>
          </a:p>
        </p:txBody>
      </p:sp>
      <p:sp>
        <p:nvSpPr>
          <p:cNvPr id="22" name="object 22"/>
          <p:cNvSpPr/>
          <p:nvPr/>
        </p:nvSpPr>
        <p:spPr>
          <a:xfrm>
            <a:off x="1516267" y="5635624"/>
            <a:ext cx="643890" cy="438150"/>
          </a:xfrm>
          <a:custGeom>
            <a:rect l="l" t="t" r="r" b="b"/>
            <a:pathLst>
              <a:path w="643889" h="438150">
                <a:moveTo>
                  <a:pt x="0" y="219075"/>
                </a:moveTo>
                <a:lnTo>
                  <a:pt x="5183" y="179696"/>
                </a:lnTo>
                <a:lnTo>
                  <a:pt x="20127" y="142632"/>
                </a:lnTo>
                <a:lnTo>
                  <a:pt x="43923" y="108504"/>
                </a:lnTo>
                <a:lnTo>
                  <a:pt x="75663" y="77928"/>
                </a:lnTo>
                <a:lnTo>
                  <a:pt x="114437" y="51523"/>
                </a:lnTo>
                <a:lnTo>
                  <a:pt x="159338" y="29910"/>
                </a:lnTo>
                <a:lnTo>
                  <a:pt x="209457" y="13706"/>
                </a:lnTo>
                <a:lnTo>
                  <a:pt x="263885" y="3529"/>
                </a:lnTo>
                <a:lnTo>
                  <a:pt x="321713" y="0"/>
                </a:lnTo>
                <a:lnTo>
                  <a:pt x="379541" y="3529"/>
                </a:lnTo>
                <a:lnTo>
                  <a:pt x="433969" y="13705"/>
                </a:lnTo>
                <a:lnTo>
                  <a:pt x="484087" y="29909"/>
                </a:lnTo>
                <a:lnTo>
                  <a:pt x="528988" y="51523"/>
                </a:lnTo>
                <a:lnTo>
                  <a:pt x="567763" y="77927"/>
                </a:lnTo>
                <a:lnTo>
                  <a:pt x="599503" y="108503"/>
                </a:lnTo>
                <a:lnTo>
                  <a:pt x="623299" y="142632"/>
                </a:lnTo>
                <a:lnTo>
                  <a:pt x="638243" y="179695"/>
                </a:lnTo>
                <a:lnTo>
                  <a:pt x="643426" y="219074"/>
                </a:lnTo>
                <a:lnTo>
                  <a:pt x="638243" y="258453"/>
                </a:lnTo>
                <a:lnTo>
                  <a:pt x="623299" y="295517"/>
                </a:lnTo>
                <a:lnTo>
                  <a:pt x="599503" y="329645"/>
                </a:lnTo>
                <a:lnTo>
                  <a:pt x="567763" y="360221"/>
                </a:lnTo>
                <a:lnTo>
                  <a:pt x="528989" y="386625"/>
                </a:lnTo>
                <a:lnTo>
                  <a:pt x="484088" y="408239"/>
                </a:lnTo>
                <a:lnTo>
                  <a:pt x="433969" y="424443"/>
                </a:lnTo>
                <a:lnTo>
                  <a:pt x="379541" y="434620"/>
                </a:lnTo>
                <a:lnTo>
                  <a:pt x="321713" y="438149"/>
                </a:lnTo>
                <a:lnTo>
                  <a:pt x="263885" y="434619"/>
                </a:lnTo>
                <a:lnTo>
                  <a:pt x="209457" y="424443"/>
                </a:lnTo>
                <a:lnTo>
                  <a:pt x="159338" y="408239"/>
                </a:lnTo>
                <a:lnTo>
                  <a:pt x="114437" y="386625"/>
                </a:lnTo>
                <a:lnTo>
                  <a:pt x="75663" y="360221"/>
                </a:lnTo>
                <a:lnTo>
                  <a:pt x="43923" y="329645"/>
                </a:lnTo>
                <a:lnTo>
                  <a:pt x="20127" y="295516"/>
                </a:lnTo>
                <a:lnTo>
                  <a:pt x="5183" y="258453"/>
                </a:lnTo>
                <a:lnTo>
                  <a:pt x="0" y="219074"/>
                </a:lnTo>
                <a:close/>
              </a:path>
            </a:pathLst>
          </a:custGeom>
          <a:ln w="6349">
            <a:solidFill>
              <a:srgbClr val="000000"/>
            </a:solidFill>
          </a:ln>
        </p:spPr>
        <p:txBody>
          <a:bodyPr wrap="square" lIns="0" tIns="0" rIns="0" bIns="0" rtlCol="0"/>
          <a:lstStyle/>
          <a:p/>
        </p:txBody>
      </p:sp>
      <p:sp>
        <p:nvSpPr>
          <p:cNvPr id="23" name="object 23"/>
          <p:cNvSpPr txBox="1"/>
          <p:nvPr/>
        </p:nvSpPr>
        <p:spPr>
          <a:xfrm>
            <a:off x="1710981" y="5769768"/>
            <a:ext cx="266700" cy="177800"/>
          </a:xfrm>
          <a:prstGeom prst="rect">
            <a:avLst/>
          </a:prstGeom>
        </p:spPr>
        <p:txBody>
          <a:bodyPr vert="horz" wrap="square" lIns="0" tIns="12700" rIns="0" bIns="0" rtlCol="0">
            <a:spAutoFit/>
          </a:bodyPr>
          <a:lstStyle/>
          <a:p>
            <a:pPr>
              <a:lnSpc>
                <a:spcPct val="100000"/>
              </a:lnSpc>
              <a:spcBef>
                <a:spcPts val="100"/>
              </a:spcBef>
            </a:pPr>
            <a:r>
              <a:rPr sz="1000" spc="-25">
                <a:latin typeface="宋体"/>
                <a:cs typeface="宋体"/>
              </a:rPr>
              <a:t>交货</a:t>
            </a:r>
            <a:endParaRPr sz="1000">
              <a:latin typeface="宋体"/>
              <a:cs typeface="宋体"/>
            </a:endParaRPr>
          </a:p>
        </p:txBody>
      </p:sp>
      <p:sp>
        <p:nvSpPr>
          <p:cNvPr id="24" name="object 24"/>
          <p:cNvSpPr/>
          <p:nvPr/>
        </p:nvSpPr>
        <p:spPr>
          <a:xfrm>
            <a:off x="2154415" y="4038600"/>
            <a:ext cx="2963545" cy="1841500"/>
          </a:xfrm>
          <a:custGeom>
            <a:rect l="l" t="t" r="r" b="b"/>
            <a:pathLst>
              <a:path w="2963545" h="1841500">
                <a:moveTo>
                  <a:pt x="450049" y="63500"/>
                </a:moveTo>
                <a:lnTo>
                  <a:pt x="437349" y="57150"/>
                </a:lnTo>
                <a:lnTo>
                  <a:pt x="373849" y="25400"/>
                </a:lnTo>
                <a:lnTo>
                  <a:pt x="373849" y="57150"/>
                </a:lnTo>
                <a:lnTo>
                  <a:pt x="0" y="57150"/>
                </a:lnTo>
                <a:lnTo>
                  <a:pt x="0" y="69850"/>
                </a:lnTo>
                <a:lnTo>
                  <a:pt x="373849" y="69850"/>
                </a:lnTo>
                <a:lnTo>
                  <a:pt x="373849" y="101600"/>
                </a:lnTo>
                <a:lnTo>
                  <a:pt x="437349" y="69850"/>
                </a:lnTo>
                <a:lnTo>
                  <a:pt x="450049" y="63500"/>
                </a:lnTo>
                <a:close/>
              </a:path>
              <a:path w="2963545" h="1841500">
                <a:moveTo>
                  <a:pt x="1518907" y="1797050"/>
                </a:moveTo>
                <a:lnTo>
                  <a:pt x="76200" y="1797050"/>
                </a:lnTo>
                <a:lnTo>
                  <a:pt x="76200" y="1765300"/>
                </a:lnTo>
                <a:lnTo>
                  <a:pt x="12700" y="1797050"/>
                </a:lnTo>
                <a:lnTo>
                  <a:pt x="0" y="1803400"/>
                </a:lnTo>
                <a:lnTo>
                  <a:pt x="12700" y="1809750"/>
                </a:lnTo>
                <a:lnTo>
                  <a:pt x="76200" y="1841500"/>
                </a:lnTo>
                <a:lnTo>
                  <a:pt x="76200" y="1809750"/>
                </a:lnTo>
                <a:lnTo>
                  <a:pt x="1518907" y="1809750"/>
                </a:lnTo>
                <a:lnTo>
                  <a:pt x="1518907" y="1797050"/>
                </a:lnTo>
                <a:close/>
              </a:path>
              <a:path w="2963545" h="1841500">
                <a:moveTo>
                  <a:pt x="1518907" y="50800"/>
                </a:moveTo>
                <a:lnTo>
                  <a:pt x="1506207" y="44450"/>
                </a:lnTo>
                <a:lnTo>
                  <a:pt x="1442707" y="12700"/>
                </a:lnTo>
                <a:lnTo>
                  <a:pt x="1442707" y="44450"/>
                </a:lnTo>
                <a:lnTo>
                  <a:pt x="1096987" y="44450"/>
                </a:lnTo>
                <a:lnTo>
                  <a:pt x="1096987" y="57150"/>
                </a:lnTo>
                <a:lnTo>
                  <a:pt x="1442707" y="57150"/>
                </a:lnTo>
                <a:lnTo>
                  <a:pt x="1442707" y="88900"/>
                </a:lnTo>
                <a:lnTo>
                  <a:pt x="1506207" y="57150"/>
                </a:lnTo>
                <a:lnTo>
                  <a:pt x="1518907" y="50800"/>
                </a:lnTo>
                <a:close/>
              </a:path>
              <a:path w="2963545" h="1841500">
                <a:moveTo>
                  <a:pt x="1876780" y="927023"/>
                </a:moveTo>
                <a:lnTo>
                  <a:pt x="1845030" y="927087"/>
                </a:lnTo>
                <a:lnTo>
                  <a:pt x="1843455" y="241287"/>
                </a:lnTo>
                <a:lnTo>
                  <a:pt x="1830755" y="241325"/>
                </a:lnTo>
                <a:lnTo>
                  <a:pt x="1832343" y="927125"/>
                </a:lnTo>
                <a:lnTo>
                  <a:pt x="1800593" y="927188"/>
                </a:lnTo>
                <a:lnTo>
                  <a:pt x="1838858" y="1003300"/>
                </a:lnTo>
                <a:lnTo>
                  <a:pt x="1855901" y="969035"/>
                </a:lnTo>
                <a:lnTo>
                  <a:pt x="1876780" y="927023"/>
                </a:lnTo>
                <a:close/>
              </a:path>
              <a:path w="2963545" h="1841500">
                <a:moveTo>
                  <a:pt x="1880476" y="1562100"/>
                </a:moveTo>
                <a:lnTo>
                  <a:pt x="1848726" y="1562100"/>
                </a:lnTo>
                <a:lnTo>
                  <a:pt x="1848726" y="1320800"/>
                </a:lnTo>
                <a:lnTo>
                  <a:pt x="1836026" y="1320800"/>
                </a:lnTo>
                <a:lnTo>
                  <a:pt x="1836026" y="1562100"/>
                </a:lnTo>
                <a:lnTo>
                  <a:pt x="1804276" y="1562100"/>
                </a:lnTo>
                <a:lnTo>
                  <a:pt x="1825231" y="1604010"/>
                </a:lnTo>
                <a:lnTo>
                  <a:pt x="1842376" y="1638300"/>
                </a:lnTo>
                <a:lnTo>
                  <a:pt x="1880476" y="1562100"/>
                </a:lnTo>
                <a:close/>
              </a:path>
              <a:path w="2963545" h="1841500">
                <a:moveTo>
                  <a:pt x="2587764" y="38100"/>
                </a:moveTo>
                <a:lnTo>
                  <a:pt x="2575064" y="31750"/>
                </a:lnTo>
                <a:lnTo>
                  <a:pt x="2511564" y="0"/>
                </a:lnTo>
                <a:lnTo>
                  <a:pt x="2511564" y="31750"/>
                </a:lnTo>
                <a:lnTo>
                  <a:pt x="2165845" y="31750"/>
                </a:lnTo>
                <a:lnTo>
                  <a:pt x="2165845" y="44450"/>
                </a:lnTo>
                <a:lnTo>
                  <a:pt x="2511564" y="44450"/>
                </a:lnTo>
                <a:lnTo>
                  <a:pt x="2511564" y="76200"/>
                </a:lnTo>
                <a:lnTo>
                  <a:pt x="2575064" y="44450"/>
                </a:lnTo>
                <a:lnTo>
                  <a:pt x="2587764" y="38100"/>
                </a:lnTo>
                <a:close/>
              </a:path>
              <a:path w="2963545" h="1841500">
                <a:moveTo>
                  <a:pt x="2963405" y="520700"/>
                </a:moveTo>
                <a:lnTo>
                  <a:pt x="2931655" y="520700"/>
                </a:lnTo>
                <a:lnTo>
                  <a:pt x="2931655" y="228600"/>
                </a:lnTo>
                <a:lnTo>
                  <a:pt x="2918955" y="228600"/>
                </a:lnTo>
                <a:lnTo>
                  <a:pt x="2918955" y="520700"/>
                </a:lnTo>
                <a:lnTo>
                  <a:pt x="2887205" y="520700"/>
                </a:lnTo>
                <a:lnTo>
                  <a:pt x="2908160" y="562610"/>
                </a:lnTo>
                <a:lnTo>
                  <a:pt x="2925305" y="596900"/>
                </a:lnTo>
                <a:lnTo>
                  <a:pt x="2963405" y="520700"/>
                </a:lnTo>
                <a:close/>
              </a:path>
            </a:pathLst>
          </a:custGeom>
          <a:solidFill>
            <a:srgbClr val="000000"/>
          </a:solidFill>
        </p:spPr>
        <p:txBody>
          <a:bodyPr wrap="square" lIns="0" tIns="0" rIns="0" bIns="0" rtlCol="0"/>
          <a:lstStyle/>
          <a:p/>
        </p:txBody>
      </p:sp>
      <p:sp>
        <p:nvSpPr>
          <p:cNvPr id="25" name="object 25"/>
          <p:cNvSpPr txBox="1"/>
          <p:nvPr/>
        </p:nvSpPr>
        <p:spPr>
          <a:xfrm>
            <a:off x="2534750" y="6127417"/>
            <a:ext cx="810260" cy="337820"/>
          </a:xfrm>
          <a:prstGeom prst="rect">
            <a:avLst/>
          </a:prstGeom>
        </p:spPr>
        <p:txBody>
          <a:bodyPr vert="horz" wrap="square" lIns="0" tIns="5080" rIns="0" bIns="0" rtlCol="0">
            <a:spAutoFit/>
          </a:bodyPr>
          <a:lstStyle/>
          <a:p>
            <a:pPr marL="17145" marR="5080" indent="-17780">
              <a:lnSpc>
                <a:spcPct val="104900"/>
              </a:lnSpc>
              <a:spcBef>
                <a:spcPts val="40"/>
              </a:spcBef>
            </a:pPr>
            <a:r>
              <a:rPr sz="1000">
                <a:latin typeface="宋体"/>
                <a:cs typeface="宋体"/>
              </a:rPr>
              <a:t>吉大订单系统</a:t>
            </a:r>
            <a:r>
              <a:rPr sz="1000" spc="-50">
                <a:latin typeface="Arial"/>
                <a:cs typeface="Arial"/>
              </a:rPr>
              <a:t>/</a:t>
            </a:r>
            <a:r>
              <a:rPr sz="1000" spc="-10">
                <a:latin typeface="宋体"/>
                <a:cs typeface="宋体"/>
              </a:rPr>
              <a:t>用友财务系统</a:t>
            </a:r>
            <a:endParaRPr sz="1000">
              <a:latin typeface="宋体"/>
              <a:cs typeface="宋体"/>
            </a:endParaRPr>
          </a:p>
        </p:txBody>
      </p:sp>
      <p:sp>
        <p:nvSpPr>
          <p:cNvPr id="27" name="object 27"/>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30</a:t>
            </a:fld>
          </a:p>
        </p:txBody>
      </p:sp>
      <p:sp>
        <p:nvSpPr>
          <p:cNvPr id="26" name="object 26"/>
          <p:cNvSpPr txBox="1"/>
          <p:nvPr/>
        </p:nvSpPr>
        <p:spPr>
          <a:xfrm>
            <a:off x="4162032" y="6203617"/>
            <a:ext cx="814705" cy="177800"/>
          </a:xfrm>
          <a:prstGeom prst="rect">
            <a:avLst/>
          </a:prstGeom>
        </p:spPr>
        <p:txBody>
          <a:bodyPr vert="horz" wrap="square" lIns="0" tIns="12700" rIns="0" bIns="0" rtlCol="0">
            <a:spAutoFit/>
          </a:bodyPr>
          <a:lstStyle/>
          <a:p>
            <a:pPr>
              <a:lnSpc>
                <a:spcPct val="100000"/>
              </a:lnSpc>
              <a:spcBef>
                <a:spcPts val="100"/>
              </a:spcBef>
            </a:pPr>
            <a:r>
              <a:rPr sz="1000">
                <a:latin typeface="Arial"/>
                <a:cs typeface="Arial"/>
              </a:rPr>
              <a:t>SAP</a:t>
            </a:r>
            <a:r>
              <a:rPr sz="1000" spc="-10">
                <a:latin typeface="Arial"/>
                <a:cs typeface="Arial"/>
              </a:rPr>
              <a:t> ERP</a:t>
            </a:r>
            <a:r>
              <a:rPr sz="1000" spc="-25">
                <a:latin typeface="宋体"/>
                <a:cs typeface="宋体"/>
              </a:rPr>
              <a:t>系统</a:t>
            </a:r>
            <a:endParaRPr sz="1000">
              <a:latin typeface="宋体"/>
              <a:cs typeface="宋体"/>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594225" y="6853254"/>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31</a:t>
            </a:r>
            <a:endParaRPr sz="900">
              <a:latin typeface="Arial"/>
              <a:cs typeface="Arial"/>
            </a:endParaRPr>
          </a:p>
        </p:txBody>
      </p:sp>
      <p:sp>
        <p:nvSpPr>
          <p:cNvPr id="3" name="object 3"/>
          <p:cNvSpPr/>
          <p:nvPr/>
        </p:nvSpPr>
        <p:spPr>
          <a:xfrm>
            <a:off x="0" y="752475"/>
            <a:ext cx="9334500" cy="19050"/>
          </a:xfrm>
          <a:custGeom>
            <a:rect l="l" t="t" r="r" b="b"/>
            <a:pathLst>
              <a:path w="9334500" h="19050">
                <a:moveTo>
                  <a:pt x="0" y="0"/>
                </a:moveTo>
                <a:lnTo>
                  <a:pt x="9334500" y="0"/>
                </a:lnTo>
                <a:lnTo>
                  <a:pt x="9334500" y="19050"/>
                </a:lnTo>
                <a:lnTo>
                  <a:pt x="0" y="19050"/>
                </a:lnTo>
                <a:lnTo>
                  <a:pt x="0" y="0"/>
                </a:lnTo>
                <a:close/>
              </a:path>
            </a:pathLst>
          </a:custGeom>
          <a:solidFill>
            <a:srgbClr val="000000"/>
          </a:solidFill>
        </p:spPr>
        <p:txBody>
          <a:bodyPr wrap="square" lIns="0" tIns="0" rIns="0" bIns="0" rtlCol="0"/>
          <a:lstStyle/>
          <a:p/>
        </p:txBody>
      </p:sp>
      <p:pic>
        <p:nvPicPr>
          <p:cNvPr id="4" name="object 4"/>
          <p:cNvPicPr/>
          <p:nvPr/>
        </p:nvPicPr>
        <p:blipFill>
          <a:blip r:embed="rId2"/>
          <a:stretch>
            <a:fillRect/>
          </a:stretch>
        </p:blipFill>
        <p:spPr>
          <a:xfrm>
            <a:off x="6950075" y="271462"/>
            <a:ext cx="755650" cy="412750"/>
          </a:xfrm>
          <a:prstGeom prst="rect">
            <a:avLst/>
          </a:prstGeom>
        </p:spPr>
      </p:pic>
      <p:pic>
        <p:nvPicPr>
          <p:cNvPr id="5" name="object 5"/>
          <p:cNvPicPr/>
          <p:nvPr/>
        </p:nvPicPr>
        <p:blipFill>
          <a:blip r:embed="rId3"/>
          <a:stretch>
            <a:fillRect/>
          </a:stretch>
        </p:blipFill>
        <p:spPr>
          <a:xfrm>
            <a:off x="7899400" y="368300"/>
            <a:ext cx="1130300" cy="301625"/>
          </a:xfrm>
          <a:prstGeom prst="rect">
            <a:avLst/>
          </a:prstGeom>
        </p:spPr>
      </p:pic>
      <p:sp>
        <p:nvSpPr>
          <p:cNvPr id="6" name="object 6"/>
          <p:cNvSpPr txBox="1">
            <a:spLocks noGrp="1"/>
          </p:cNvSpPr>
          <p:nvPr>
            <p:ph type="title"/>
          </p:nvPr>
        </p:nvSpPr>
        <p:spPr>
          <a:xfrm>
            <a:off x="623887" y="950157"/>
            <a:ext cx="5952490" cy="452120"/>
          </a:xfrm>
          <a:prstGeom prst="rect">
            <a:avLst/>
          </a:prstGeom>
        </p:spPr>
        <p:txBody>
          <a:bodyPr vert="horz" wrap="square" lIns="0" tIns="12700" rIns="0" bIns="0" rtlCol="0">
            <a:spAutoFit/>
          </a:bodyPr>
          <a:lstStyle/>
          <a:p>
            <a:pPr marL="12700">
              <a:lnSpc>
                <a:spcPct val="100000"/>
              </a:lnSpc>
              <a:spcBef>
                <a:spcPts val="100"/>
              </a:spcBef>
            </a:pPr>
            <a:r>
              <a:rPr/>
              <a:t>海尔物流系统整合前后的</a:t>
            </a:r>
            <a:r>
              <a:rPr spc="-10">
                <a:latin typeface="Arial"/>
                <a:cs typeface="Arial"/>
              </a:rPr>
              <a:t>KPI</a:t>
            </a:r>
            <a:r>
              <a:rPr spc="-15"/>
              <a:t>指标对比</a:t>
            </a:r>
          </a:p>
        </p:txBody>
      </p:sp>
      <p:grpSp>
        <p:nvGrpSpPr>
          <p:cNvPr id="7" name="object 7"/>
          <p:cNvGrpSpPr/>
          <p:nvPr/>
        </p:nvGrpSpPr>
        <p:grpSpPr>
          <a:xfrm>
            <a:off x="4223644" y="4199845"/>
            <a:ext cx="1111885" cy="952500"/>
            <a:chOff x="4223644" y="4199845"/>
            <a:chExt cx="1111885" cy="952500"/>
          </a:xfrm>
        </p:grpSpPr>
        <p:sp>
          <p:nvSpPr>
            <p:cNvPr id="8" name="object 8"/>
            <p:cNvSpPr/>
            <p:nvPr/>
          </p:nvSpPr>
          <p:spPr>
            <a:xfrm>
              <a:off x="4226819" y="4797482"/>
              <a:ext cx="811530" cy="351790"/>
            </a:xfrm>
            <a:custGeom>
              <a:rect l="l" t="t" r="r" b="b"/>
              <a:pathLst>
                <a:path w="811529" h="351789">
                  <a:moveTo>
                    <a:pt x="811214" y="0"/>
                  </a:moveTo>
                  <a:lnTo>
                    <a:pt x="576937" y="210944"/>
                  </a:lnTo>
                  <a:lnTo>
                    <a:pt x="535685" y="244882"/>
                  </a:lnTo>
                  <a:lnTo>
                    <a:pt x="492708" y="274202"/>
                  </a:lnTo>
                  <a:lnTo>
                    <a:pt x="448440" y="298872"/>
                  </a:lnTo>
                  <a:lnTo>
                    <a:pt x="403311" y="318858"/>
                  </a:lnTo>
                  <a:lnTo>
                    <a:pt x="357757" y="334129"/>
                  </a:lnTo>
                  <a:lnTo>
                    <a:pt x="312208" y="344653"/>
                  </a:lnTo>
                  <a:lnTo>
                    <a:pt x="267099" y="350397"/>
                  </a:lnTo>
                  <a:lnTo>
                    <a:pt x="222863" y="351329"/>
                  </a:lnTo>
                  <a:lnTo>
                    <a:pt x="179931" y="347416"/>
                  </a:lnTo>
                  <a:lnTo>
                    <a:pt x="138737" y="338626"/>
                  </a:lnTo>
                  <a:lnTo>
                    <a:pt x="99714" y="324927"/>
                  </a:lnTo>
                  <a:lnTo>
                    <a:pt x="63295" y="306286"/>
                  </a:lnTo>
                  <a:lnTo>
                    <a:pt x="29913" y="282671"/>
                  </a:lnTo>
                  <a:lnTo>
                    <a:pt x="0" y="254050"/>
                  </a:lnTo>
                  <a:lnTo>
                    <a:pt x="234278" y="43106"/>
                  </a:lnTo>
                  <a:lnTo>
                    <a:pt x="264190" y="71727"/>
                  </a:lnTo>
                  <a:lnTo>
                    <a:pt x="297573" y="95342"/>
                  </a:lnTo>
                  <a:lnTo>
                    <a:pt x="333992" y="113982"/>
                  </a:lnTo>
                  <a:lnTo>
                    <a:pt x="373015" y="127681"/>
                  </a:lnTo>
                  <a:lnTo>
                    <a:pt x="414209" y="136471"/>
                  </a:lnTo>
                  <a:lnTo>
                    <a:pt x="457141" y="140384"/>
                  </a:lnTo>
                  <a:lnTo>
                    <a:pt x="501378" y="139452"/>
                  </a:lnTo>
                  <a:lnTo>
                    <a:pt x="546486" y="133708"/>
                  </a:lnTo>
                  <a:lnTo>
                    <a:pt x="592035" y="123185"/>
                  </a:lnTo>
                  <a:lnTo>
                    <a:pt x="637589" y="107913"/>
                  </a:lnTo>
                  <a:lnTo>
                    <a:pt x="682718" y="87927"/>
                  </a:lnTo>
                  <a:lnTo>
                    <a:pt x="726986" y="63257"/>
                  </a:lnTo>
                  <a:lnTo>
                    <a:pt x="769963" y="33937"/>
                  </a:lnTo>
                  <a:lnTo>
                    <a:pt x="811214" y="0"/>
                  </a:lnTo>
                  <a:close/>
                </a:path>
              </a:pathLst>
            </a:custGeom>
            <a:solidFill>
              <a:srgbClr val="CCCCCC"/>
            </a:solidFill>
          </p:spPr>
          <p:txBody>
            <a:bodyPr wrap="square" lIns="0" tIns="0" rIns="0" bIns="0" rtlCol="0"/>
            <a:lstStyle/>
            <a:p/>
          </p:txBody>
        </p:sp>
        <p:sp>
          <p:nvSpPr>
            <p:cNvPr id="9" name="object 9"/>
            <p:cNvSpPr/>
            <p:nvPr/>
          </p:nvSpPr>
          <p:spPr>
            <a:xfrm>
              <a:off x="4226819" y="4203020"/>
              <a:ext cx="1105535" cy="946150"/>
            </a:xfrm>
            <a:custGeom>
              <a:rect l="l" t="t" r="r" b="b"/>
              <a:pathLst>
                <a:path w="1105535" h="946150">
                  <a:moveTo>
                    <a:pt x="679577" y="683833"/>
                  </a:moveTo>
                  <a:lnTo>
                    <a:pt x="707679" y="633308"/>
                  </a:lnTo>
                  <a:lnTo>
                    <a:pt x="729301" y="581778"/>
                  </a:lnTo>
                  <a:lnTo>
                    <a:pt x="744337" y="529898"/>
                  </a:lnTo>
                  <a:lnTo>
                    <a:pt x="752681" y="478322"/>
                  </a:lnTo>
                  <a:lnTo>
                    <a:pt x="754229" y="427704"/>
                  </a:lnTo>
                  <a:lnTo>
                    <a:pt x="748873" y="378698"/>
                  </a:lnTo>
                  <a:lnTo>
                    <a:pt x="736509" y="331959"/>
                  </a:lnTo>
                  <a:lnTo>
                    <a:pt x="602109" y="452974"/>
                  </a:lnTo>
                  <a:lnTo>
                    <a:pt x="797252" y="130663"/>
                  </a:lnTo>
                  <a:lnTo>
                    <a:pt x="1105188" y="0"/>
                  </a:lnTo>
                  <a:lnTo>
                    <a:pt x="970787" y="121015"/>
                  </a:lnTo>
                  <a:lnTo>
                    <a:pt x="982196" y="162730"/>
                  </a:lnTo>
                  <a:lnTo>
                    <a:pt x="987967" y="206065"/>
                  </a:lnTo>
                  <a:lnTo>
                    <a:pt x="988249" y="250569"/>
                  </a:lnTo>
                  <a:lnTo>
                    <a:pt x="983196" y="295790"/>
                  </a:lnTo>
                  <a:lnTo>
                    <a:pt x="972959" y="341275"/>
                  </a:lnTo>
                  <a:lnTo>
                    <a:pt x="957691" y="386574"/>
                  </a:lnTo>
                  <a:lnTo>
                    <a:pt x="937545" y="431235"/>
                  </a:lnTo>
                  <a:lnTo>
                    <a:pt x="912671" y="474805"/>
                  </a:lnTo>
                  <a:lnTo>
                    <a:pt x="883224" y="516835"/>
                  </a:lnTo>
                  <a:lnTo>
                    <a:pt x="849354" y="556870"/>
                  </a:lnTo>
                  <a:lnTo>
                    <a:pt x="811214" y="594461"/>
                  </a:lnTo>
                  <a:lnTo>
                    <a:pt x="576937" y="805406"/>
                  </a:lnTo>
                  <a:lnTo>
                    <a:pt x="535685" y="839344"/>
                  </a:lnTo>
                  <a:lnTo>
                    <a:pt x="492709" y="868664"/>
                  </a:lnTo>
                  <a:lnTo>
                    <a:pt x="448440" y="893333"/>
                  </a:lnTo>
                  <a:lnTo>
                    <a:pt x="403312" y="913320"/>
                  </a:lnTo>
                  <a:lnTo>
                    <a:pt x="357757" y="928591"/>
                  </a:lnTo>
                  <a:lnTo>
                    <a:pt x="312209" y="939115"/>
                  </a:lnTo>
                  <a:lnTo>
                    <a:pt x="267100" y="944859"/>
                  </a:lnTo>
                  <a:lnTo>
                    <a:pt x="222863" y="945790"/>
                  </a:lnTo>
                  <a:lnTo>
                    <a:pt x="179931" y="941877"/>
                  </a:lnTo>
                  <a:lnTo>
                    <a:pt x="138737" y="933088"/>
                  </a:lnTo>
                  <a:lnTo>
                    <a:pt x="99715" y="919389"/>
                  </a:lnTo>
                  <a:lnTo>
                    <a:pt x="63295" y="900748"/>
                  </a:lnTo>
                  <a:lnTo>
                    <a:pt x="29913" y="877133"/>
                  </a:lnTo>
                  <a:lnTo>
                    <a:pt x="0" y="848512"/>
                  </a:lnTo>
                  <a:lnTo>
                    <a:pt x="234278" y="637568"/>
                  </a:lnTo>
                  <a:lnTo>
                    <a:pt x="264190" y="666188"/>
                  </a:lnTo>
                  <a:lnTo>
                    <a:pt x="297573" y="689803"/>
                  </a:lnTo>
                  <a:lnTo>
                    <a:pt x="333992" y="708444"/>
                  </a:lnTo>
                  <a:lnTo>
                    <a:pt x="373015" y="722143"/>
                  </a:lnTo>
                  <a:lnTo>
                    <a:pt x="414209" y="730933"/>
                  </a:lnTo>
                  <a:lnTo>
                    <a:pt x="457140" y="734846"/>
                  </a:lnTo>
                  <a:lnTo>
                    <a:pt x="501377" y="733914"/>
                  </a:lnTo>
                  <a:lnTo>
                    <a:pt x="546486" y="728170"/>
                  </a:lnTo>
                  <a:lnTo>
                    <a:pt x="592034" y="717646"/>
                  </a:lnTo>
                  <a:lnTo>
                    <a:pt x="637589" y="702375"/>
                  </a:lnTo>
                  <a:lnTo>
                    <a:pt x="682717" y="682388"/>
                  </a:lnTo>
                  <a:lnTo>
                    <a:pt x="726986" y="657719"/>
                  </a:lnTo>
                  <a:lnTo>
                    <a:pt x="769963" y="628399"/>
                  </a:lnTo>
                  <a:lnTo>
                    <a:pt x="811214" y="594461"/>
                  </a:lnTo>
                </a:path>
              </a:pathLst>
            </a:custGeom>
            <a:ln w="6350">
              <a:solidFill>
                <a:srgbClr val="000000"/>
              </a:solidFill>
            </a:ln>
          </p:spPr>
          <p:txBody>
            <a:bodyPr wrap="square" lIns="0" tIns="0" rIns="0" bIns="0" rtlCol="0"/>
            <a:lstStyle/>
            <a:p/>
          </p:txBody>
        </p:sp>
      </p:grpSp>
      <p:sp>
        <p:nvSpPr>
          <p:cNvPr id="10" name="object 10"/>
          <p:cNvSpPr txBox="1"/>
          <p:nvPr/>
        </p:nvSpPr>
        <p:spPr>
          <a:xfrm>
            <a:off x="633411" y="3152775"/>
            <a:ext cx="3438525" cy="406400"/>
          </a:xfrm>
          <a:prstGeom prst="rect">
            <a:avLst/>
          </a:prstGeom>
          <a:solidFill>
            <a:srgbClr val="AAAAAA"/>
          </a:solidFill>
        </p:spPr>
        <p:txBody>
          <a:bodyPr vert="horz" wrap="square" lIns="0" tIns="125730" rIns="0" bIns="0" rtlCol="0">
            <a:spAutoFit/>
          </a:bodyPr>
          <a:lstStyle/>
          <a:p>
            <a:pPr marL="1031875">
              <a:lnSpc>
                <a:spcPct val="100000"/>
              </a:lnSpc>
              <a:spcBef>
                <a:spcPts val="990"/>
              </a:spcBef>
            </a:pPr>
            <a:r>
              <a:rPr sz="1200" b="1" spc="5">
                <a:latin typeface="Microsoft JhengHei"/>
                <a:cs typeface="Microsoft JhengHei"/>
              </a:rPr>
              <a:t>物流整合前 </a:t>
            </a:r>
            <a:r>
              <a:rPr sz="1200" b="1" spc="-10">
                <a:latin typeface="Arial"/>
                <a:cs typeface="Arial"/>
              </a:rPr>
              <a:t>(99</a:t>
            </a:r>
            <a:r>
              <a:rPr sz="1200" b="1">
                <a:latin typeface="Microsoft JhengHei"/>
                <a:cs typeface="Microsoft JhengHei"/>
              </a:rPr>
              <a:t>年末</a:t>
            </a:r>
            <a:r>
              <a:rPr sz="1200" b="1" spc="-50">
                <a:latin typeface="Arial"/>
                <a:cs typeface="Arial"/>
              </a:rPr>
              <a:t>)</a:t>
            </a:r>
            <a:endParaRPr sz="1200">
              <a:latin typeface="Arial"/>
              <a:cs typeface="Arial"/>
            </a:endParaRPr>
          </a:p>
        </p:txBody>
      </p:sp>
      <p:sp>
        <p:nvSpPr>
          <p:cNvPr id="11" name="object 11"/>
          <p:cNvSpPr txBox="1"/>
          <p:nvPr/>
        </p:nvSpPr>
        <p:spPr>
          <a:xfrm>
            <a:off x="635000" y="3644900"/>
            <a:ext cx="3454400" cy="2933700"/>
          </a:xfrm>
          <a:prstGeom prst="rect">
            <a:avLst/>
          </a:prstGeom>
          <a:ln w="6350">
            <a:solidFill>
              <a:srgbClr val="000000"/>
            </a:solidFill>
          </a:ln>
        </p:spPr>
        <p:txBody>
          <a:bodyPr vert="horz" wrap="square" lIns="0" tIns="0" rIns="0" bIns="0" rtlCol="0">
            <a:spAutoFit/>
          </a:bodyPr>
          <a:lstStyle/>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marL="551815" indent="-189865">
              <a:lnSpc>
                <a:spcPct val="100000"/>
              </a:lnSpc>
              <a:spcBef>
                <a:spcPts val="765"/>
              </a:spcBef>
              <a:buSzPct val="105000"/>
              <a:buFont typeface="Arial"/>
              <a:buChar char="•"/>
              <a:tabLst>
                <a:tab pos="551815"/>
                <a:tab pos="552450"/>
              </a:tabLst>
            </a:pPr>
            <a:r>
              <a:rPr sz="1000">
                <a:latin typeface="宋体"/>
                <a:cs typeface="宋体"/>
              </a:rPr>
              <a:t>客户订单响应时间</a:t>
            </a:r>
            <a:r>
              <a:rPr sz="1000">
                <a:latin typeface="Arial"/>
                <a:cs typeface="Arial"/>
              </a:rPr>
              <a:t>: </a:t>
            </a:r>
            <a:r>
              <a:rPr sz="1000" spc="-10">
                <a:latin typeface="Arial"/>
                <a:cs typeface="Arial"/>
              </a:rPr>
              <a:t>&gt;36</a:t>
            </a:r>
            <a:r>
              <a:rPr sz="1000" spc="-50">
                <a:latin typeface="宋体"/>
                <a:cs typeface="宋体"/>
              </a:rPr>
              <a:t>天</a:t>
            </a:r>
            <a:endParaRPr sz="1000">
              <a:latin typeface="宋体"/>
              <a:cs typeface="宋体"/>
            </a:endParaRPr>
          </a:p>
          <a:p>
            <a:pPr>
              <a:lnSpc>
                <a:spcPct val="100000"/>
              </a:lnSpc>
              <a:spcBef>
                <a:spcPts val="60"/>
              </a:spcBef>
              <a:buFont typeface="Arial"/>
              <a:buChar char="•"/>
            </a:pPr>
            <a:endParaRPr sz="1450">
              <a:latin typeface="宋体"/>
              <a:cs typeface="宋体"/>
            </a:endParaRPr>
          </a:p>
          <a:p>
            <a:pPr marL="551815" indent="-189865">
              <a:lnSpc>
                <a:spcPct val="100000"/>
              </a:lnSpc>
              <a:buSzPct val="105000"/>
              <a:buFont typeface="Arial"/>
              <a:buChar char="•"/>
              <a:tabLst>
                <a:tab pos="551815"/>
                <a:tab pos="552450"/>
              </a:tabLst>
            </a:pPr>
            <a:r>
              <a:rPr sz="1000">
                <a:latin typeface="宋体"/>
                <a:cs typeface="宋体"/>
              </a:rPr>
              <a:t>原材料库存资金周转天数</a:t>
            </a:r>
            <a:r>
              <a:rPr sz="1000" spc="5">
                <a:latin typeface="Arial"/>
                <a:cs typeface="Arial"/>
              </a:rPr>
              <a:t>: </a:t>
            </a:r>
            <a:r>
              <a:rPr sz="1000" spc="-20">
                <a:latin typeface="Arial"/>
                <a:cs typeface="Arial"/>
              </a:rPr>
              <a:t>30</a:t>
            </a:r>
            <a:r>
              <a:rPr sz="1000" spc="-60">
                <a:latin typeface="宋体"/>
                <a:cs typeface="宋体"/>
              </a:rPr>
              <a:t>天</a:t>
            </a:r>
            <a:endParaRPr sz="1000">
              <a:latin typeface="宋体"/>
              <a:cs typeface="宋体"/>
            </a:endParaRPr>
          </a:p>
          <a:p>
            <a:pPr>
              <a:lnSpc>
                <a:spcPct val="100000"/>
              </a:lnSpc>
              <a:buFont typeface="Arial"/>
              <a:buChar char="•"/>
            </a:pPr>
            <a:endParaRPr sz="1500">
              <a:latin typeface="宋体"/>
              <a:cs typeface="宋体"/>
            </a:endParaRPr>
          </a:p>
          <a:p>
            <a:pPr marL="551815" indent="-189865">
              <a:lnSpc>
                <a:spcPct val="100000"/>
              </a:lnSpc>
              <a:buSzPct val="105000"/>
              <a:buFont typeface="Arial"/>
              <a:buChar char="•"/>
              <a:tabLst>
                <a:tab pos="551815"/>
                <a:tab pos="552450"/>
              </a:tabLst>
            </a:pPr>
            <a:r>
              <a:rPr sz="1000">
                <a:latin typeface="宋体"/>
                <a:cs typeface="宋体"/>
              </a:rPr>
              <a:t>原材料库存资金占用</a:t>
            </a:r>
            <a:r>
              <a:rPr sz="1000" spc="5">
                <a:latin typeface="Arial"/>
                <a:cs typeface="Arial"/>
              </a:rPr>
              <a:t>: </a:t>
            </a:r>
            <a:r>
              <a:rPr sz="1000" spc="-20">
                <a:latin typeface="Arial"/>
                <a:cs typeface="Arial"/>
              </a:rPr>
              <a:t>15</a:t>
            </a:r>
            <a:r>
              <a:rPr sz="1000" spc="-25">
                <a:latin typeface="宋体"/>
                <a:cs typeface="宋体"/>
              </a:rPr>
              <a:t>亿元</a:t>
            </a:r>
            <a:endParaRPr sz="1000">
              <a:latin typeface="宋体"/>
              <a:cs typeface="宋体"/>
            </a:endParaRPr>
          </a:p>
          <a:p>
            <a:pPr>
              <a:lnSpc>
                <a:spcPct val="100000"/>
              </a:lnSpc>
              <a:spcBef>
                <a:spcPts val="60"/>
              </a:spcBef>
              <a:buFont typeface="Arial"/>
              <a:buChar char="•"/>
            </a:pPr>
            <a:endParaRPr sz="1450">
              <a:latin typeface="宋体"/>
              <a:cs typeface="宋体"/>
            </a:endParaRPr>
          </a:p>
          <a:p>
            <a:pPr marL="551815" indent="-189865">
              <a:lnSpc>
                <a:spcPct val="100000"/>
              </a:lnSpc>
              <a:buSzPct val="105000"/>
              <a:buFont typeface="Arial"/>
              <a:buChar char="•"/>
              <a:tabLst>
                <a:tab pos="551815"/>
                <a:tab pos="552450"/>
              </a:tabLst>
            </a:pPr>
            <a:r>
              <a:rPr sz="1000">
                <a:latin typeface="宋体"/>
                <a:cs typeface="宋体"/>
              </a:rPr>
              <a:t>基地仓库面积</a:t>
            </a:r>
            <a:r>
              <a:rPr sz="1000">
                <a:latin typeface="Arial"/>
                <a:cs typeface="Arial"/>
              </a:rPr>
              <a:t>:20</a:t>
            </a:r>
            <a:r>
              <a:rPr sz="1000" spc="-25">
                <a:latin typeface="Arial"/>
                <a:cs typeface="Arial"/>
              </a:rPr>
              <a:t> </a:t>
            </a:r>
            <a:r>
              <a:rPr sz="1000" spc="-15">
                <a:latin typeface="宋体"/>
                <a:cs typeface="宋体"/>
              </a:rPr>
              <a:t>万平方米</a:t>
            </a:r>
            <a:endParaRPr sz="1000">
              <a:latin typeface="宋体"/>
              <a:cs typeface="宋体"/>
            </a:endParaRPr>
          </a:p>
          <a:p>
            <a:pPr>
              <a:lnSpc>
                <a:spcPct val="100000"/>
              </a:lnSpc>
              <a:buFont typeface="Arial"/>
              <a:buChar char="•"/>
            </a:pPr>
            <a:endParaRPr sz="1500">
              <a:latin typeface="宋体"/>
              <a:cs typeface="宋体"/>
            </a:endParaRPr>
          </a:p>
          <a:p>
            <a:pPr marL="551815" indent="-189865">
              <a:lnSpc>
                <a:spcPct val="100000"/>
              </a:lnSpc>
              <a:buSzPct val="105000"/>
              <a:buFont typeface="Arial"/>
              <a:buChar char="•"/>
              <a:tabLst>
                <a:tab pos="551815"/>
                <a:tab pos="552450"/>
              </a:tabLst>
            </a:pPr>
            <a:r>
              <a:rPr sz="1000">
                <a:latin typeface="宋体"/>
                <a:cs typeface="宋体"/>
              </a:rPr>
              <a:t>供应商数量</a:t>
            </a:r>
            <a:r>
              <a:rPr sz="1000" spc="-10">
                <a:latin typeface="Arial"/>
                <a:cs typeface="Arial"/>
              </a:rPr>
              <a:t>:2336</a:t>
            </a:r>
            <a:r>
              <a:rPr sz="1000" spc="-50">
                <a:latin typeface="宋体"/>
                <a:cs typeface="宋体"/>
              </a:rPr>
              <a:t>家</a:t>
            </a:r>
            <a:endParaRPr sz="1000">
              <a:latin typeface="宋体"/>
              <a:cs typeface="宋体"/>
            </a:endParaRPr>
          </a:p>
          <a:p>
            <a:pPr>
              <a:lnSpc>
                <a:spcPct val="100000"/>
              </a:lnSpc>
              <a:spcBef>
                <a:spcPts val="60"/>
              </a:spcBef>
              <a:buFont typeface="Arial"/>
              <a:buChar char="•"/>
            </a:pPr>
            <a:endParaRPr sz="1450">
              <a:latin typeface="宋体"/>
              <a:cs typeface="宋体"/>
            </a:endParaRPr>
          </a:p>
          <a:p>
            <a:pPr marL="551815" indent="-189865">
              <a:lnSpc>
                <a:spcPct val="100000"/>
              </a:lnSpc>
              <a:buSzPct val="105000"/>
              <a:buFont typeface="Arial"/>
              <a:buChar char="•"/>
              <a:tabLst>
                <a:tab pos="551815"/>
                <a:tab pos="552450"/>
              </a:tabLst>
            </a:pPr>
            <a:r>
              <a:rPr sz="1000">
                <a:latin typeface="宋体"/>
                <a:cs typeface="宋体"/>
              </a:rPr>
              <a:t>成品到货及时率</a:t>
            </a:r>
            <a:r>
              <a:rPr sz="1000" spc="-5">
                <a:latin typeface="Arial"/>
                <a:cs typeface="Arial"/>
              </a:rPr>
              <a:t>: </a:t>
            </a:r>
            <a:r>
              <a:rPr sz="1000" spc="-25">
                <a:latin typeface="Arial"/>
                <a:cs typeface="Arial"/>
              </a:rPr>
              <a:t>95%</a:t>
            </a:r>
            <a:endParaRPr sz="1000">
              <a:latin typeface="Arial"/>
              <a:cs typeface="Arial"/>
            </a:endParaRPr>
          </a:p>
        </p:txBody>
      </p:sp>
      <p:sp>
        <p:nvSpPr>
          <p:cNvPr id="12" name="object 12"/>
          <p:cNvSpPr txBox="1"/>
          <p:nvPr/>
        </p:nvSpPr>
        <p:spPr>
          <a:xfrm>
            <a:off x="5484811" y="2505075"/>
            <a:ext cx="3238500" cy="406400"/>
          </a:xfrm>
          <a:prstGeom prst="rect">
            <a:avLst/>
          </a:prstGeom>
          <a:solidFill>
            <a:srgbClr val="AAAAAA"/>
          </a:solidFill>
        </p:spPr>
        <p:txBody>
          <a:bodyPr vert="horz" wrap="square" lIns="0" tIns="125730" rIns="0" bIns="0" rtlCol="0">
            <a:spAutoFit/>
          </a:bodyPr>
          <a:lstStyle/>
          <a:p>
            <a:pPr marL="849630">
              <a:lnSpc>
                <a:spcPct val="100000"/>
              </a:lnSpc>
              <a:spcBef>
                <a:spcPts val="990"/>
              </a:spcBef>
            </a:pPr>
            <a:r>
              <a:rPr sz="1200" b="1" spc="5">
                <a:latin typeface="Microsoft JhengHei"/>
                <a:cs typeface="Microsoft JhengHei"/>
              </a:rPr>
              <a:t>物流整合后 </a:t>
            </a:r>
            <a:r>
              <a:rPr sz="1200" b="1" spc="-10">
                <a:latin typeface="Arial"/>
                <a:cs typeface="Arial"/>
              </a:rPr>
              <a:t>(2001</a:t>
            </a:r>
            <a:r>
              <a:rPr sz="1200" b="1">
                <a:latin typeface="Microsoft JhengHei"/>
                <a:cs typeface="Microsoft JhengHei"/>
              </a:rPr>
              <a:t>年末</a:t>
            </a:r>
            <a:r>
              <a:rPr sz="1200" b="1" spc="-50">
                <a:latin typeface="Arial"/>
                <a:cs typeface="Arial"/>
              </a:rPr>
              <a:t>)</a:t>
            </a:r>
            <a:endParaRPr sz="1200">
              <a:latin typeface="Arial"/>
              <a:cs typeface="Arial"/>
            </a:endParaRPr>
          </a:p>
        </p:txBody>
      </p:sp>
      <p:sp>
        <p:nvSpPr>
          <p:cNvPr id="13" name="object 13"/>
          <p:cNvSpPr txBox="1"/>
          <p:nvPr/>
        </p:nvSpPr>
        <p:spPr>
          <a:xfrm>
            <a:off x="5497512" y="2997200"/>
            <a:ext cx="3232150" cy="2832100"/>
          </a:xfrm>
          <a:prstGeom prst="rect">
            <a:avLst/>
          </a:prstGeom>
          <a:ln w="6350">
            <a:solidFill>
              <a:srgbClr val="000000"/>
            </a:solidFill>
          </a:ln>
        </p:spPr>
        <p:txBody>
          <a:bodyPr vert="horz" wrap="square" lIns="0" tIns="0" rIns="0" bIns="0" rtlCol="0">
            <a:spAutoFit/>
          </a:bodyPr>
          <a:lstStyle/>
          <a:p>
            <a:pPr>
              <a:lnSpc>
                <a:spcPct val="100000"/>
              </a:lnSpc>
            </a:pPr>
            <a:endParaRPr sz="1100">
              <a:latin typeface="Times New Roman"/>
              <a:cs typeface="Times New Roman"/>
            </a:endParaRPr>
          </a:p>
          <a:p>
            <a:pPr>
              <a:lnSpc>
                <a:spcPct val="100000"/>
              </a:lnSpc>
              <a:spcBef>
                <a:spcPts val="20"/>
              </a:spcBef>
            </a:pPr>
            <a:endParaRPr sz="1400">
              <a:latin typeface="Times New Roman"/>
              <a:cs typeface="Times New Roman"/>
            </a:endParaRPr>
          </a:p>
          <a:p>
            <a:pPr marL="477520" indent="-191135">
              <a:lnSpc>
                <a:spcPct val="100000"/>
              </a:lnSpc>
              <a:buSzPct val="105000"/>
              <a:buFont typeface="Arial"/>
              <a:buChar char="•"/>
              <a:tabLst>
                <a:tab pos="477520"/>
                <a:tab pos="478155"/>
              </a:tabLst>
            </a:pPr>
            <a:r>
              <a:rPr sz="1000">
                <a:latin typeface="宋体"/>
                <a:cs typeface="宋体"/>
              </a:rPr>
              <a:t>客户订单响应时间</a:t>
            </a:r>
            <a:r>
              <a:rPr sz="1000">
                <a:latin typeface="Arial"/>
                <a:cs typeface="Arial"/>
              </a:rPr>
              <a:t>: </a:t>
            </a:r>
            <a:r>
              <a:rPr sz="1000" spc="-10">
                <a:latin typeface="Arial"/>
                <a:cs typeface="Arial"/>
              </a:rPr>
              <a:t>&lt;10</a:t>
            </a:r>
            <a:r>
              <a:rPr sz="1000" spc="-50">
                <a:latin typeface="宋体"/>
                <a:cs typeface="宋体"/>
              </a:rPr>
              <a:t>天</a:t>
            </a:r>
            <a:endParaRPr sz="1000">
              <a:latin typeface="宋体"/>
              <a:cs typeface="宋体"/>
            </a:endParaRPr>
          </a:p>
          <a:p>
            <a:pPr>
              <a:lnSpc>
                <a:spcPct val="100000"/>
              </a:lnSpc>
              <a:spcBef>
                <a:spcPts val="60"/>
              </a:spcBef>
              <a:buFont typeface="Arial"/>
              <a:buChar char="•"/>
            </a:pPr>
            <a:endParaRPr sz="1450">
              <a:latin typeface="宋体"/>
              <a:cs typeface="宋体"/>
            </a:endParaRPr>
          </a:p>
          <a:p>
            <a:pPr marL="477520" indent="-191135">
              <a:lnSpc>
                <a:spcPct val="100000"/>
              </a:lnSpc>
              <a:buSzPct val="105000"/>
              <a:buFont typeface="Arial"/>
              <a:buChar char="•"/>
              <a:tabLst>
                <a:tab pos="477520"/>
                <a:tab pos="478155"/>
              </a:tabLst>
            </a:pPr>
            <a:r>
              <a:rPr sz="1000">
                <a:latin typeface="宋体"/>
                <a:cs typeface="宋体"/>
              </a:rPr>
              <a:t>原材料库存资金周转天数</a:t>
            </a:r>
            <a:r>
              <a:rPr sz="1000" spc="5">
                <a:latin typeface="Arial"/>
                <a:cs typeface="Arial"/>
              </a:rPr>
              <a:t>: </a:t>
            </a:r>
            <a:r>
              <a:rPr sz="1000" spc="-20">
                <a:latin typeface="Arial"/>
                <a:cs typeface="Arial"/>
              </a:rPr>
              <a:t>10</a:t>
            </a:r>
            <a:r>
              <a:rPr sz="1000" spc="-60">
                <a:latin typeface="宋体"/>
                <a:cs typeface="宋体"/>
              </a:rPr>
              <a:t>天</a:t>
            </a:r>
            <a:endParaRPr sz="1000">
              <a:latin typeface="宋体"/>
              <a:cs typeface="宋体"/>
            </a:endParaRPr>
          </a:p>
          <a:p>
            <a:pPr>
              <a:lnSpc>
                <a:spcPct val="100000"/>
              </a:lnSpc>
              <a:buFont typeface="Arial"/>
              <a:buChar char="•"/>
            </a:pPr>
            <a:endParaRPr sz="1500">
              <a:latin typeface="宋体"/>
              <a:cs typeface="宋体"/>
            </a:endParaRPr>
          </a:p>
          <a:p>
            <a:pPr marL="477520" indent="-191135">
              <a:lnSpc>
                <a:spcPct val="100000"/>
              </a:lnSpc>
              <a:buSzPct val="105000"/>
              <a:buFont typeface="Arial"/>
              <a:buChar char="•"/>
              <a:tabLst>
                <a:tab pos="477520"/>
                <a:tab pos="478155"/>
              </a:tabLst>
            </a:pPr>
            <a:r>
              <a:rPr sz="1000">
                <a:latin typeface="宋体"/>
                <a:cs typeface="宋体"/>
              </a:rPr>
              <a:t>原材料库存资金占用</a:t>
            </a:r>
            <a:r>
              <a:rPr sz="1000" spc="-5">
                <a:latin typeface="Arial"/>
                <a:cs typeface="Arial"/>
              </a:rPr>
              <a:t>: </a:t>
            </a:r>
            <a:r>
              <a:rPr sz="1000">
                <a:latin typeface="Arial"/>
                <a:cs typeface="Arial"/>
              </a:rPr>
              <a:t>6</a:t>
            </a:r>
            <a:r>
              <a:rPr sz="1000" spc="-15">
                <a:latin typeface="Arial"/>
                <a:cs typeface="Arial"/>
              </a:rPr>
              <a:t> </a:t>
            </a:r>
            <a:r>
              <a:rPr sz="1000" spc="-25">
                <a:latin typeface="宋体"/>
                <a:cs typeface="宋体"/>
              </a:rPr>
              <a:t>亿元</a:t>
            </a:r>
            <a:endParaRPr sz="1000">
              <a:latin typeface="宋体"/>
              <a:cs typeface="宋体"/>
            </a:endParaRPr>
          </a:p>
          <a:p>
            <a:pPr>
              <a:lnSpc>
                <a:spcPct val="100000"/>
              </a:lnSpc>
              <a:spcBef>
                <a:spcPts val="60"/>
              </a:spcBef>
              <a:buFont typeface="Arial"/>
              <a:buChar char="•"/>
            </a:pPr>
            <a:endParaRPr sz="1450">
              <a:latin typeface="宋体"/>
              <a:cs typeface="宋体"/>
            </a:endParaRPr>
          </a:p>
          <a:p>
            <a:pPr marL="477520" indent="-191135">
              <a:lnSpc>
                <a:spcPct val="100000"/>
              </a:lnSpc>
              <a:buSzPct val="105000"/>
              <a:buFont typeface="Arial"/>
              <a:buChar char="•"/>
              <a:tabLst>
                <a:tab pos="477520"/>
                <a:tab pos="478155"/>
              </a:tabLst>
            </a:pPr>
            <a:r>
              <a:rPr sz="1000">
                <a:latin typeface="宋体"/>
                <a:cs typeface="宋体"/>
              </a:rPr>
              <a:t>基地仓库面积</a:t>
            </a:r>
            <a:r>
              <a:rPr sz="1000">
                <a:latin typeface="Arial"/>
                <a:cs typeface="Arial"/>
              </a:rPr>
              <a:t>:2.5</a:t>
            </a:r>
            <a:r>
              <a:rPr sz="1000" spc="-45">
                <a:latin typeface="Arial"/>
                <a:cs typeface="Arial"/>
              </a:rPr>
              <a:t> </a:t>
            </a:r>
            <a:r>
              <a:rPr sz="1000">
                <a:latin typeface="宋体"/>
                <a:cs typeface="宋体"/>
              </a:rPr>
              <a:t>万平方米</a:t>
            </a:r>
            <a:r>
              <a:rPr sz="1000">
                <a:latin typeface="Arial"/>
                <a:cs typeface="Arial"/>
              </a:rPr>
              <a:t>(</a:t>
            </a:r>
            <a:r>
              <a:rPr sz="1000">
                <a:latin typeface="宋体"/>
                <a:cs typeface="宋体"/>
              </a:rPr>
              <a:t>立体库</a:t>
            </a:r>
            <a:r>
              <a:rPr sz="1000" spc="-50">
                <a:latin typeface="Arial"/>
                <a:cs typeface="Arial"/>
              </a:rPr>
              <a:t>)</a:t>
            </a:r>
            <a:endParaRPr sz="1000">
              <a:latin typeface="Arial"/>
              <a:cs typeface="Arial"/>
            </a:endParaRPr>
          </a:p>
          <a:p>
            <a:pPr>
              <a:lnSpc>
                <a:spcPct val="100000"/>
              </a:lnSpc>
              <a:buFont typeface="Arial"/>
              <a:buChar char="•"/>
            </a:pPr>
            <a:endParaRPr sz="1100">
              <a:latin typeface="Arial"/>
              <a:cs typeface="Arial"/>
            </a:endParaRPr>
          </a:p>
          <a:p>
            <a:pPr marL="477520" indent="-191135">
              <a:lnSpc>
                <a:spcPct val="100000"/>
              </a:lnSpc>
              <a:spcBef>
                <a:spcPts val="655"/>
              </a:spcBef>
              <a:buSzPct val="105000"/>
              <a:buFont typeface="Arial"/>
              <a:buChar char="•"/>
              <a:tabLst>
                <a:tab pos="477520"/>
                <a:tab pos="478155"/>
              </a:tabLst>
            </a:pPr>
            <a:r>
              <a:rPr sz="1000">
                <a:latin typeface="宋体"/>
                <a:cs typeface="宋体"/>
              </a:rPr>
              <a:t>供应商数量</a:t>
            </a:r>
            <a:r>
              <a:rPr sz="1000" spc="-10">
                <a:latin typeface="Arial"/>
                <a:cs typeface="Arial"/>
              </a:rPr>
              <a:t>:840</a:t>
            </a:r>
            <a:r>
              <a:rPr sz="1000" spc="-50">
                <a:latin typeface="宋体"/>
                <a:cs typeface="宋体"/>
              </a:rPr>
              <a:t>家</a:t>
            </a:r>
            <a:endParaRPr sz="1000">
              <a:latin typeface="宋体"/>
              <a:cs typeface="宋体"/>
            </a:endParaRPr>
          </a:p>
          <a:p>
            <a:pPr>
              <a:lnSpc>
                <a:spcPct val="100000"/>
              </a:lnSpc>
              <a:buFont typeface="Arial"/>
              <a:buChar char="•"/>
            </a:pPr>
            <a:endParaRPr sz="1500">
              <a:latin typeface="宋体"/>
              <a:cs typeface="宋体"/>
            </a:endParaRPr>
          </a:p>
          <a:p>
            <a:pPr marL="477520" indent="-191135">
              <a:lnSpc>
                <a:spcPct val="100000"/>
              </a:lnSpc>
              <a:buSzPct val="105000"/>
              <a:buFont typeface="Arial"/>
              <a:buChar char="•"/>
              <a:tabLst>
                <a:tab pos="477520"/>
                <a:tab pos="478155"/>
              </a:tabLst>
            </a:pPr>
            <a:r>
              <a:rPr sz="1000">
                <a:latin typeface="宋体"/>
                <a:cs typeface="宋体"/>
              </a:rPr>
              <a:t>成品到货及时率</a:t>
            </a:r>
            <a:r>
              <a:rPr sz="1000" spc="-5">
                <a:latin typeface="Arial"/>
                <a:cs typeface="Arial"/>
              </a:rPr>
              <a:t>: </a:t>
            </a:r>
            <a:r>
              <a:rPr sz="1000" spc="-10">
                <a:latin typeface="Arial"/>
                <a:cs typeface="Arial"/>
              </a:rPr>
              <a:t>99.5%</a:t>
            </a:r>
            <a:endParaRPr sz="1000">
              <a:latin typeface="Arial"/>
              <a:cs typeface="Arial"/>
            </a:endParaRPr>
          </a:p>
        </p:txBody>
      </p:sp>
      <p:sp>
        <p:nvSpPr>
          <p:cNvPr id="14" name="object 14"/>
          <p:cNvSpPr txBox="1"/>
          <p:nvPr/>
        </p:nvSpPr>
        <p:spPr>
          <a:xfrm>
            <a:off x="619125" y="6882782"/>
            <a:ext cx="1498600" cy="162560"/>
          </a:xfrm>
          <a:prstGeom prst="rect">
            <a:avLst/>
          </a:prstGeom>
        </p:spPr>
        <p:txBody>
          <a:bodyPr vert="horz" wrap="square" lIns="0" tIns="12700" rIns="0" bIns="0" rtlCol="0">
            <a:spAutoFit/>
          </a:bodyPr>
          <a:lstStyle/>
          <a:p>
            <a:pPr marL="12700">
              <a:lnSpc>
                <a:spcPct val="100000"/>
              </a:lnSpc>
              <a:spcBef>
                <a:spcPts val="100"/>
              </a:spcBef>
            </a:pPr>
            <a:r>
              <a:rPr sz="900">
                <a:latin typeface="宋体"/>
                <a:cs typeface="宋体"/>
              </a:rPr>
              <a:t>数据来源</a:t>
            </a:r>
            <a:r>
              <a:rPr sz="900" spc="-5">
                <a:latin typeface="Arial"/>
                <a:cs typeface="Arial"/>
              </a:rPr>
              <a:t>: </a:t>
            </a:r>
            <a:r>
              <a:rPr sz="900">
                <a:latin typeface="宋体"/>
                <a:cs typeface="宋体"/>
              </a:rPr>
              <a:t>罗兰</a:t>
            </a:r>
            <a:r>
              <a:rPr sz="900">
                <a:latin typeface="Arial"/>
                <a:cs typeface="Arial"/>
              </a:rPr>
              <a:t>·</a:t>
            </a:r>
            <a:r>
              <a:rPr sz="900" spc="-10">
                <a:latin typeface="宋体"/>
                <a:cs typeface="宋体"/>
              </a:rPr>
              <a:t>贝格咨询访谈</a:t>
            </a:r>
            <a:endParaRPr sz="900">
              <a:latin typeface="宋体"/>
              <a:cs typeface="宋体"/>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8046720" cy="452120"/>
          </a:xfrm>
          <a:prstGeom prst="rect">
            <a:avLst/>
          </a:prstGeom>
        </p:spPr>
        <p:txBody>
          <a:bodyPr vert="horz" wrap="square" lIns="0" tIns="12700" rIns="0" bIns="0" rtlCol="0">
            <a:spAutoFit/>
          </a:bodyPr>
          <a:lstStyle/>
          <a:p>
            <a:pPr marL="12700">
              <a:lnSpc>
                <a:spcPct val="100000"/>
              </a:lnSpc>
              <a:spcBef>
                <a:spcPts val="100"/>
              </a:spcBef>
            </a:pPr>
            <a:r>
              <a:rPr/>
              <a:t>海尔商流本部负责制定年度的服务网点发展规划</a:t>
            </a:r>
            <a:r>
              <a:rPr>
                <a:latin typeface="Arial"/>
                <a:cs typeface="Arial"/>
              </a:rPr>
              <a:t>, </a:t>
            </a:r>
            <a:r>
              <a:rPr spc="-50"/>
              <a:t>网</a:t>
            </a:r>
          </a:p>
        </p:txBody>
      </p:sp>
      <p:sp>
        <p:nvSpPr>
          <p:cNvPr id="3" name="object 3"/>
          <p:cNvSpPr txBox="1"/>
          <p:nvPr/>
        </p:nvSpPr>
        <p:spPr>
          <a:xfrm>
            <a:off x="623887" y="1204157"/>
            <a:ext cx="804672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点选择与评估标准以及考核标准</a:t>
            </a:r>
            <a:r>
              <a:rPr sz="2800" b="1">
                <a:latin typeface="Arial"/>
                <a:cs typeface="Arial"/>
              </a:rPr>
              <a:t>, </a:t>
            </a:r>
            <a:r>
              <a:rPr sz="2800" b="1" spc="-10">
                <a:latin typeface="Microsoft JhengHei"/>
                <a:cs typeface="Microsoft JhengHei"/>
              </a:rPr>
              <a:t>而工贸公司售后服</a:t>
            </a:r>
            <a:endParaRPr sz="2800">
              <a:latin typeface="Microsoft JhengHei"/>
              <a:cs typeface="Microsoft JhengHei"/>
            </a:endParaRPr>
          </a:p>
        </p:txBody>
      </p:sp>
      <p:sp>
        <p:nvSpPr>
          <p:cNvPr id="4" name="object 4"/>
          <p:cNvSpPr txBox="1"/>
          <p:nvPr/>
        </p:nvSpPr>
        <p:spPr>
          <a:xfrm>
            <a:off x="623887" y="1471567"/>
            <a:ext cx="3937000" cy="452120"/>
          </a:xfrm>
          <a:prstGeom prst="rect">
            <a:avLst/>
          </a:prstGeom>
        </p:spPr>
        <p:txBody>
          <a:bodyPr vert="horz" wrap="square" lIns="0" tIns="12700" rIns="0" bIns="0" rtlCol="0">
            <a:spAutoFit/>
          </a:bodyPr>
          <a:lstStyle/>
          <a:p>
            <a:pPr marL="12700">
              <a:lnSpc>
                <a:spcPct val="100000"/>
              </a:lnSpc>
              <a:spcBef>
                <a:spcPts val="100"/>
              </a:spcBef>
            </a:pPr>
            <a:r>
              <a:rPr sz="2800" b="1" spc="-5">
                <a:latin typeface="Microsoft JhengHei"/>
                <a:cs typeface="Microsoft JhengHei"/>
              </a:rPr>
              <a:t>务经理负责服务网点管理</a:t>
            </a:r>
            <a:endParaRPr sz="2800">
              <a:latin typeface="Microsoft JhengHei"/>
              <a:cs typeface="Microsoft JhengHei"/>
            </a:endParaRPr>
          </a:p>
        </p:txBody>
      </p:sp>
      <p:sp>
        <p:nvSpPr>
          <p:cNvPr id="5" name="object 5"/>
          <p:cNvSpPr txBox="1"/>
          <p:nvPr/>
        </p:nvSpPr>
        <p:spPr>
          <a:xfrm>
            <a:off x="800100" y="2505075"/>
            <a:ext cx="3340100" cy="490855"/>
          </a:xfrm>
          <a:prstGeom prst="rect">
            <a:avLst/>
          </a:prstGeom>
          <a:solidFill>
            <a:srgbClr val="AAAAAA"/>
          </a:solidFill>
        </p:spPr>
        <p:txBody>
          <a:bodyPr vert="horz" wrap="square" lIns="0" tIns="5080" rIns="0" bIns="0" rtlCol="0">
            <a:spAutoFit/>
          </a:bodyPr>
          <a:lstStyle/>
          <a:p>
            <a:pPr>
              <a:lnSpc>
                <a:spcPct val="100000"/>
              </a:lnSpc>
              <a:spcBef>
                <a:spcPts val="40"/>
              </a:spcBef>
            </a:pPr>
            <a:endParaRPr sz="1050">
              <a:latin typeface="Times New Roman"/>
              <a:cs typeface="Times New Roman"/>
            </a:endParaRPr>
          </a:p>
          <a:p>
            <a:pPr marL="983615">
              <a:lnSpc>
                <a:spcPct val="100000"/>
              </a:lnSpc>
            </a:pPr>
            <a:r>
              <a:rPr sz="1200" b="1" spc="-10">
                <a:latin typeface="Microsoft JhengHei"/>
                <a:cs typeface="Microsoft JhengHei"/>
              </a:rPr>
              <a:t>商流本部顾客服务部</a:t>
            </a:r>
            <a:endParaRPr sz="1200">
              <a:latin typeface="Microsoft JhengHei"/>
              <a:cs typeface="Microsoft JhengHei"/>
            </a:endParaRPr>
          </a:p>
        </p:txBody>
      </p:sp>
      <p:grpSp>
        <p:nvGrpSpPr>
          <p:cNvPr id="6" name="object 6"/>
          <p:cNvGrpSpPr/>
          <p:nvPr/>
        </p:nvGrpSpPr>
        <p:grpSpPr>
          <a:xfrm>
            <a:off x="796925" y="3089275"/>
            <a:ext cx="7762875" cy="3486150"/>
            <a:chOff x="796925" y="3089275"/>
            <a:chExt cx="7762875" cy="3486150"/>
          </a:xfrm>
        </p:grpSpPr>
        <p:sp>
          <p:nvSpPr>
            <p:cNvPr id="7" name="object 7"/>
            <p:cNvSpPr/>
            <p:nvPr/>
          </p:nvSpPr>
          <p:spPr>
            <a:xfrm>
              <a:off x="800100" y="3092450"/>
              <a:ext cx="7756525" cy="3479800"/>
            </a:xfrm>
            <a:custGeom>
              <a:rect l="l" t="t" r="r" b="b"/>
              <a:pathLst>
                <a:path w="7756525" h="3479800">
                  <a:moveTo>
                    <a:pt x="0" y="0"/>
                  </a:moveTo>
                  <a:lnTo>
                    <a:pt x="3340100" y="0"/>
                  </a:lnTo>
                  <a:lnTo>
                    <a:pt x="3340100" y="3479800"/>
                  </a:lnTo>
                  <a:lnTo>
                    <a:pt x="0" y="3479800"/>
                  </a:lnTo>
                  <a:lnTo>
                    <a:pt x="0" y="0"/>
                  </a:lnTo>
                  <a:close/>
                </a:path>
                <a:path w="7756525" h="3479800">
                  <a:moveTo>
                    <a:pt x="4416425" y="0"/>
                  </a:moveTo>
                  <a:lnTo>
                    <a:pt x="7756525" y="0"/>
                  </a:lnTo>
                  <a:lnTo>
                    <a:pt x="7756525" y="3479800"/>
                  </a:lnTo>
                  <a:lnTo>
                    <a:pt x="4416425" y="3479800"/>
                  </a:lnTo>
                  <a:lnTo>
                    <a:pt x="4416425" y="0"/>
                  </a:lnTo>
                  <a:close/>
                </a:path>
              </a:pathLst>
            </a:custGeom>
            <a:ln w="6350">
              <a:solidFill>
                <a:srgbClr val="000000"/>
              </a:solidFill>
            </a:ln>
          </p:spPr>
          <p:txBody>
            <a:bodyPr wrap="square" lIns="0" tIns="0" rIns="0" bIns="0" rtlCol="0"/>
            <a:lstStyle/>
            <a:p/>
          </p:txBody>
        </p:sp>
        <p:sp>
          <p:nvSpPr>
            <p:cNvPr id="8" name="object 8"/>
            <p:cNvSpPr/>
            <p:nvPr/>
          </p:nvSpPr>
          <p:spPr>
            <a:xfrm>
              <a:off x="3887787" y="3852862"/>
              <a:ext cx="1673225" cy="838200"/>
            </a:xfrm>
            <a:custGeom>
              <a:rect l="l" t="t" r="r" b="b"/>
              <a:pathLst>
                <a:path w="1673225" h="838200">
                  <a:moveTo>
                    <a:pt x="1584761" y="838200"/>
                  </a:moveTo>
                  <a:lnTo>
                    <a:pt x="0" y="838200"/>
                  </a:lnTo>
                  <a:lnTo>
                    <a:pt x="0" y="0"/>
                  </a:lnTo>
                  <a:lnTo>
                    <a:pt x="1584761" y="0"/>
                  </a:lnTo>
                  <a:lnTo>
                    <a:pt x="1673225" y="419100"/>
                  </a:lnTo>
                  <a:lnTo>
                    <a:pt x="1584761" y="838200"/>
                  </a:lnTo>
                  <a:close/>
                </a:path>
              </a:pathLst>
            </a:custGeom>
            <a:solidFill>
              <a:srgbClr val="DDDDDD"/>
            </a:solidFill>
          </p:spPr>
          <p:txBody>
            <a:bodyPr wrap="square" lIns="0" tIns="0" rIns="0" bIns="0" rtlCol="0"/>
            <a:lstStyle/>
            <a:p/>
          </p:txBody>
        </p:sp>
      </p:grpSp>
      <p:sp>
        <p:nvSpPr>
          <p:cNvPr id="9" name="object 9"/>
          <p:cNvSpPr txBox="1"/>
          <p:nvPr/>
        </p:nvSpPr>
        <p:spPr>
          <a:xfrm>
            <a:off x="5216525" y="2505075"/>
            <a:ext cx="3340100" cy="490855"/>
          </a:xfrm>
          <a:prstGeom prst="rect">
            <a:avLst/>
          </a:prstGeom>
          <a:solidFill>
            <a:srgbClr val="AAAAAA"/>
          </a:solidFill>
        </p:spPr>
        <p:txBody>
          <a:bodyPr vert="horz" wrap="square" lIns="0" tIns="5080" rIns="0" bIns="0" rtlCol="0">
            <a:spAutoFit/>
          </a:bodyPr>
          <a:lstStyle/>
          <a:p>
            <a:pPr>
              <a:lnSpc>
                <a:spcPct val="100000"/>
              </a:lnSpc>
              <a:spcBef>
                <a:spcPts val="40"/>
              </a:spcBef>
            </a:pPr>
            <a:endParaRPr sz="1050">
              <a:latin typeface="Times New Roman"/>
              <a:cs typeface="Times New Roman"/>
            </a:endParaRPr>
          </a:p>
          <a:p>
            <a:pPr marL="908050">
              <a:lnSpc>
                <a:spcPct val="100000"/>
              </a:lnSpc>
            </a:pPr>
            <a:r>
              <a:rPr sz="1200" b="1" spc="-5">
                <a:latin typeface="Microsoft JhengHei"/>
                <a:cs typeface="Microsoft JhengHei"/>
              </a:rPr>
              <a:t>工贸公司售后服务经理</a:t>
            </a:r>
            <a:endParaRPr sz="1200">
              <a:latin typeface="Microsoft JhengHei"/>
              <a:cs typeface="Microsoft JhengHei"/>
            </a:endParaRPr>
          </a:p>
        </p:txBody>
      </p:sp>
      <p:sp>
        <p:nvSpPr>
          <p:cNvPr id="10" name="object 10"/>
          <p:cNvSpPr txBox="1"/>
          <p:nvPr/>
        </p:nvSpPr>
        <p:spPr>
          <a:xfrm>
            <a:off x="3994150" y="3947780"/>
            <a:ext cx="1012825" cy="63627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a:latin typeface="宋体"/>
                <a:cs typeface="宋体"/>
              </a:rPr>
              <a:t>建立规范</a:t>
            </a:r>
            <a:r>
              <a:rPr sz="1000" spc="-10">
                <a:latin typeface="Arial"/>
                <a:cs typeface="Arial"/>
              </a:rPr>
              <a:t>/</a:t>
            </a:r>
            <a:r>
              <a:rPr sz="1000" spc="-25">
                <a:latin typeface="宋体"/>
                <a:cs typeface="宋体"/>
              </a:rPr>
              <a:t>标准</a:t>
            </a:r>
            <a:endParaRPr sz="1000">
              <a:latin typeface="宋体"/>
              <a:cs typeface="宋体"/>
            </a:endParaRPr>
          </a:p>
          <a:p>
            <a:pPr marL="202565" indent="-189865">
              <a:lnSpc>
                <a:spcPct val="100000"/>
              </a:lnSpc>
              <a:buSzPct val="105000"/>
              <a:buFont typeface="Arial"/>
              <a:buChar char="•"/>
              <a:tabLst>
                <a:tab pos="202565"/>
                <a:tab pos="203200"/>
              </a:tabLst>
            </a:pPr>
            <a:r>
              <a:rPr sz="1000">
                <a:latin typeface="宋体"/>
                <a:cs typeface="宋体"/>
              </a:rPr>
              <a:t>监督</a:t>
            </a:r>
            <a:r>
              <a:rPr sz="1000" spc="-10">
                <a:latin typeface="Arial"/>
                <a:cs typeface="Arial"/>
              </a:rPr>
              <a:t>/</a:t>
            </a:r>
            <a:r>
              <a:rPr sz="1000" spc="-25">
                <a:latin typeface="宋体"/>
                <a:cs typeface="宋体"/>
              </a:rPr>
              <a:t>控制</a:t>
            </a:r>
            <a:endParaRPr sz="1000">
              <a:latin typeface="宋体"/>
              <a:cs typeface="宋体"/>
            </a:endParaRPr>
          </a:p>
          <a:p>
            <a:pPr marL="202565" indent="-189865">
              <a:lnSpc>
                <a:spcPct val="100000"/>
              </a:lnSpc>
              <a:buSzPct val="105000"/>
              <a:buFont typeface="Arial"/>
              <a:buChar char="•"/>
              <a:tabLst>
                <a:tab pos="202565"/>
                <a:tab pos="203200"/>
              </a:tabLst>
            </a:pPr>
            <a:r>
              <a:rPr sz="1000">
                <a:latin typeface="宋体"/>
                <a:cs typeface="宋体"/>
              </a:rPr>
              <a:t>考核</a:t>
            </a:r>
            <a:r>
              <a:rPr sz="1000" spc="-10">
                <a:latin typeface="Arial"/>
                <a:cs typeface="Arial"/>
              </a:rPr>
              <a:t>/</a:t>
            </a:r>
            <a:r>
              <a:rPr sz="1000" spc="-25">
                <a:latin typeface="宋体"/>
                <a:cs typeface="宋体"/>
              </a:rPr>
              <a:t>评估</a:t>
            </a:r>
            <a:endParaRPr sz="1000">
              <a:latin typeface="宋体"/>
              <a:cs typeface="宋体"/>
            </a:endParaRPr>
          </a:p>
          <a:p>
            <a:pPr marL="202565" indent="-189865">
              <a:lnSpc>
                <a:spcPct val="100000"/>
              </a:lnSpc>
              <a:buSzPct val="105000"/>
              <a:buFont typeface="Arial"/>
              <a:buChar char="•"/>
              <a:tabLst>
                <a:tab pos="202565"/>
                <a:tab pos="203200"/>
              </a:tabLst>
            </a:pPr>
            <a:r>
              <a:rPr sz="1000">
                <a:latin typeface="宋体"/>
                <a:cs typeface="宋体"/>
              </a:rPr>
              <a:t>管理</a:t>
            </a:r>
            <a:r>
              <a:rPr sz="1000" spc="-10">
                <a:latin typeface="Arial"/>
                <a:cs typeface="Arial"/>
              </a:rPr>
              <a:t>/</a:t>
            </a:r>
            <a:r>
              <a:rPr sz="1000" spc="-15">
                <a:latin typeface="宋体"/>
                <a:cs typeface="宋体"/>
              </a:rPr>
              <a:t>培训支持</a:t>
            </a:r>
            <a:endParaRPr sz="1000">
              <a:latin typeface="宋体"/>
              <a:cs typeface="宋体"/>
            </a:endParaRPr>
          </a:p>
        </p:txBody>
      </p:sp>
      <p:sp>
        <p:nvSpPr>
          <p:cNvPr id="11" name="object 11"/>
          <p:cNvSpPr/>
          <p:nvPr/>
        </p:nvSpPr>
        <p:spPr>
          <a:xfrm>
            <a:off x="3795712" y="4976812"/>
            <a:ext cx="1675130" cy="836930"/>
          </a:xfrm>
          <a:custGeom>
            <a:rect l="l" t="t" r="r" b="b"/>
            <a:pathLst>
              <a:path w="1675129" h="836928">
                <a:moveTo>
                  <a:pt x="88546" y="836611"/>
                </a:moveTo>
                <a:lnTo>
                  <a:pt x="1674811" y="836611"/>
                </a:lnTo>
                <a:lnTo>
                  <a:pt x="1674811" y="0"/>
                </a:lnTo>
                <a:lnTo>
                  <a:pt x="88546" y="0"/>
                </a:lnTo>
                <a:lnTo>
                  <a:pt x="0" y="418305"/>
                </a:lnTo>
                <a:lnTo>
                  <a:pt x="88546" y="836611"/>
                </a:lnTo>
                <a:close/>
              </a:path>
            </a:pathLst>
          </a:custGeom>
          <a:solidFill>
            <a:srgbClr val="DDDDDD"/>
          </a:solidFill>
        </p:spPr>
        <p:txBody>
          <a:bodyPr wrap="square" lIns="0" tIns="0" rIns="0" bIns="0" rtlCol="0"/>
          <a:lstStyle/>
          <a:p/>
        </p:txBody>
      </p:sp>
      <p:sp>
        <p:nvSpPr>
          <p:cNvPr id="12" name="object 12"/>
          <p:cNvSpPr txBox="1"/>
          <p:nvPr/>
        </p:nvSpPr>
        <p:spPr>
          <a:xfrm>
            <a:off x="889000" y="3251200"/>
            <a:ext cx="838200" cy="1003300"/>
          </a:xfrm>
          <a:prstGeom prst="rect">
            <a:avLst/>
          </a:prstGeom>
          <a:solidFill>
            <a:srgbClr val="DDDDDD"/>
          </a:solidFill>
        </p:spPr>
        <p:txBody>
          <a:bodyPr vert="horz" wrap="square" lIns="0" tIns="0" rIns="0" bIns="0" rtlCol="0">
            <a:spAutoFit/>
          </a:bodyPr>
          <a:lstStyle/>
          <a:p>
            <a:pPr>
              <a:lnSpc>
                <a:spcPct val="100000"/>
              </a:lnSpc>
            </a:pPr>
            <a:endParaRPr sz="1200">
              <a:latin typeface="Times New Roman"/>
              <a:cs typeface="Times New Roman"/>
            </a:endParaRPr>
          </a:p>
          <a:p>
            <a:pPr>
              <a:lnSpc>
                <a:spcPct val="100000"/>
              </a:lnSpc>
              <a:spcBef>
                <a:spcPts val="40"/>
              </a:spcBef>
            </a:pPr>
            <a:endParaRPr sz="1600">
              <a:latin typeface="Times New Roman"/>
              <a:cs typeface="Times New Roman"/>
            </a:endParaRPr>
          </a:p>
          <a:p>
            <a:pPr marL="114300">
              <a:lnSpc>
                <a:spcPct val="100000"/>
              </a:lnSpc>
            </a:pPr>
            <a:r>
              <a:rPr sz="1200" spc="-15">
                <a:latin typeface="宋体"/>
                <a:cs typeface="宋体"/>
              </a:rPr>
              <a:t>网点规划</a:t>
            </a:r>
            <a:endParaRPr sz="1200">
              <a:latin typeface="宋体"/>
              <a:cs typeface="宋体"/>
            </a:endParaRPr>
          </a:p>
        </p:txBody>
      </p:sp>
      <p:sp>
        <p:nvSpPr>
          <p:cNvPr id="27" name="object 27"/>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32</a:t>
            </a:fld>
          </a:p>
        </p:txBody>
      </p:sp>
      <p:sp>
        <p:nvSpPr>
          <p:cNvPr id="13" name="object 13"/>
          <p:cNvSpPr txBox="1"/>
          <p:nvPr/>
        </p:nvSpPr>
        <p:spPr>
          <a:xfrm>
            <a:off x="889000" y="4337050"/>
            <a:ext cx="838200" cy="1003300"/>
          </a:xfrm>
          <a:prstGeom prst="rect">
            <a:avLst/>
          </a:prstGeom>
          <a:solidFill>
            <a:srgbClr val="DDDDDD"/>
          </a:solidFill>
        </p:spPr>
        <p:txBody>
          <a:bodyPr vert="horz" wrap="square" lIns="0" tIns="0" rIns="0" bIns="0" rtlCol="0">
            <a:spAutoFit/>
          </a:bodyPr>
          <a:lstStyle/>
          <a:p>
            <a:pPr>
              <a:lnSpc>
                <a:spcPct val="100000"/>
              </a:lnSpc>
            </a:pPr>
            <a:endParaRPr sz="1200">
              <a:latin typeface="Times New Roman"/>
              <a:cs typeface="Times New Roman"/>
            </a:endParaRPr>
          </a:p>
          <a:p>
            <a:pPr>
              <a:lnSpc>
                <a:spcPct val="100000"/>
              </a:lnSpc>
              <a:spcBef>
                <a:spcPts val="10"/>
              </a:spcBef>
            </a:pPr>
            <a:endParaRPr sz="1000">
              <a:latin typeface="Times New Roman"/>
              <a:cs typeface="Times New Roman"/>
            </a:endParaRPr>
          </a:p>
          <a:p>
            <a:pPr algn="ctr">
              <a:lnSpc>
                <a:spcPts val="1405"/>
              </a:lnSpc>
            </a:pPr>
            <a:r>
              <a:rPr sz="1200" spc="-15">
                <a:latin typeface="宋体"/>
                <a:cs typeface="宋体"/>
              </a:rPr>
              <a:t>网点选择</a:t>
            </a:r>
            <a:endParaRPr sz="1200">
              <a:latin typeface="宋体"/>
              <a:cs typeface="宋体"/>
            </a:endParaRPr>
          </a:p>
          <a:p>
            <a:pPr algn="ctr">
              <a:lnSpc>
                <a:spcPts val="1405"/>
              </a:lnSpc>
            </a:pPr>
            <a:r>
              <a:rPr sz="1200">
                <a:latin typeface="Arial"/>
                <a:cs typeface="Arial"/>
              </a:rPr>
              <a:t>/</a:t>
            </a:r>
            <a:r>
              <a:rPr sz="1200" spc="-25">
                <a:latin typeface="宋体"/>
                <a:cs typeface="宋体"/>
              </a:rPr>
              <a:t>评估</a:t>
            </a:r>
            <a:endParaRPr sz="1200">
              <a:latin typeface="宋体"/>
              <a:cs typeface="宋体"/>
            </a:endParaRPr>
          </a:p>
        </p:txBody>
      </p:sp>
      <p:sp>
        <p:nvSpPr>
          <p:cNvPr id="14" name="object 14"/>
          <p:cNvSpPr txBox="1"/>
          <p:nvPr/>
        </p:nvSpPr>
        <p:spPr>
          <a:xfrm>
            <a:off x="889000" y="5422900"/>
            <a:ext cx="838200" cy="1003300"/>
          </a:xfrm>
          <a:prstGeom prst="rect">
            <a:avLst/>
          </a:prstGeom>
          <a:solidFill>
            <a:srgbClr val="DDDDDD"/>
          </a:solidFill>
        </p:spPr>
        <p:txBody>
          <a:bodyPr vert="horz" wrap="square" lIns="0" tIns="0" rIns="0" bIns="0" rtlCol="0">
            <a:spAutoFit/>
          </a:bodyPr>
          <a:lstStyle/>
          <a:p>
            <a:pPr>
              <a:lnSpc>
                <a:spcPct val="100000"/>
              </a:lnSpc>
            </a:pPr>
            <a:endParaRPr sz="1200">
              <a:latin typeface="Times New Roman"/>
              <a:cs typeface="Times New Roman"/>
            </a:endParaRPr>
          </a:p>
          <a:p>
            <a:pPr>
              <a:lnSpc>
                <a:spcPct val="100000"/>
              </a:lnSpc>
              <a:spcBef>
                <a:spcPts val="40"/>
              </a:spcBef>
            </a:pPr>
            <a:endParaRPr sz="1600">
              <a:latin typeface="Times New Roman"/>
              <a:cs typeface="Times New Roman"/>
            </a:endParaRPr>
          </a:p>
          <a:p>
            <a:pPr marL="114300">
              <a:lnSpc>
                <a:spcPct val="100000"/>
              </a:lnSpc>
            </a:pPr>
            <a:r>
              <a:rPr sz="1200" spc="-15">
                <a:latin typeface="宋体"/>
                <a:cs typeface="宋体"/>
              </a:rPr>
              <a:t>衡量标准</a:t>
            </a:r>
            <a:endParaRPr sz="1200">
              <a:latin typeface="宋体"/>
              <a:cs typeface="宋体"/>
            </a:endParaRPr>
          </a:p>
        </p:txBody>
      </p:sp>
      <p:sp>
        <p:nvSpPr>
          <p:cNvPr id="15" name="object 15"/>
          <p:cNvSpPr txBox="1"/>
          <p:nvPr/>
        </p:nvSpPr>
        <p:spPr>
          <a:xfrm>
            <a:off x="1803400" y="3263900"/>
            <a:ext cx="1981200" cy="990600"/>
          </a:xfrm>
          <a:prstGeom prst="rect">
            <a:avLst/>
          </a:prstGeom>
          <a:ln w="6350">
            <a:solidFill>
              <a:srgbClr val="000000"/>
            </a:solidFill>
          </a:ln>
        </p:spPr>
        <p:txBody>
          <a:bodyPr vert="horz" wrap="square" lIns="0" tIns="101600" rIns="0" bIns="0" rtlCol="0">
            <a:spAutoFit/>
          </a:bodyPr>
          <a:lstStyle/>
          <a:p>
            <a:pPr marL="316865" indent="-189865">
              <a:lnSpc>
                <a:spcPct val="100000"/>
              </a:lnSpc>
              <a:spcBef>
                <a:spcPts val="800"/>
              </a:spcBef>
              <a:buSzPct val="105000"/>
              <a:buFont typeface="Arial"/>
              <a:buChar char="•"/>
              <a:tabLst>
                <a:tab pos="316865"/>
                <a:tab pos="317500"/>
              </a:tabLst>
            </a:pPr>
            <a:r>
              <a:rPr sz="1000">
                <a:latin typeface="宋体"/>
                <a:cs typeface="宋体"/>
              </a:rPr>
              <a:t>服务数据统计</a:t>
            </a:r>
            <a:r>
              <a:rPr sz="1000" spc="-10">
                <a:latin typeface="Arial"/>
                <a:cs typeface="Arial"/>
              </a:rPr>
              <a:t>/</a:t>
            </a:r>
            <a:r>
              <a:rPr sz="1000">
                <a:latin typeface="宋体"/>
                <a:cs typeface="宋体"/>
              </a:rPr>
              <a:t>预测</a:t>
            </a:r>
            <a:r>
              <a:rPr sz="1000" spc="-10">
                <a:latin typeface="Arial"/>
                <a:cs typeface="Arial"/>
              </a:rPr>
              <a:t>/</a:t>
            </a:r>
            <a:r>
              <a:rPr sz="1000" spc="-25">
                <a:latin typeface="宋体"/>
                <a:cs typeface="宋体"/>
              </a:rPr>
              <a:t>分析</a:t>
            </a:r>
            <a:endParaRPr sz="1000">
              <a:latin typeface="宋体"/>
              <a:cs typeface="宋体"/>
            </a:endParaRPr>
          </a:p>
          <a:p>
            <a:pPr marL="316865" indent="-189865">
              <a:lnSpc>
                <a:spcPct val="100000"/>
              </a:lnSpc>
              <a:spcBef>
                <a:spcPts val="405"/>
              </a:spcBef>
              <a:buSzPct val="105000"/>
              <a:buFont typeface="Arial"/>
              <a:buChar char="•"/>
              <a:tabLst>
                <a:tab pos="316865"/>
                <a:tab pos="317500"/>
              </a:tabLst>
            </a:pPr>
            <a:r>
              <a:rPr sz="1000" spc="-10">
                <a:latin typeface="宋体"/>
                <a:cs typeface="宋体"/>
              </a:rPr>
              <a:t>服务体系中长期规划</a:t>
            </a:r>
            <a:endParaRPr sz="1000">
              <a:latin typeface="宋体"/>
              <a:cs typeface="宋体"/>
            </a:endParaRPr>
          </a:p>
          <a:p>
            <a:pPr marL="316865" indent="-189865">
              <a:lnSpc>
                <a:spcPct val="100000"/>
              </a:lnSpc>
              <a:spcBef>
                <a:spcPts val="360"/>
              </a:spcBef>
              <a:buSzPct val="105000"/>
              <a:buFont typeface="Arial"/>
              <a:buChar char="•"/>
              <a:tabLst>
                <a:tab pos="316865"/>
                <a:tab pos="317500"/>
              </a:tabLst>
            </a:pPr>
            <a:r>
              <a:rPr sz="1000" spc="-5">
                <a:latin typeface="宋体"/>
                <a:cs typeface="宋体"/>
              </a:rPr>
              <a:t>年度服务网络发展计划</a:t>
            </a:r>
            <a:endParaRPr sz="1000">
              <a:latin typeface="宋体"/>
              <a:cs typeface="宋体"/>
            </a:endParaRPr>
          </a:p>
          <a:p>
            <a:pPr marL="316865" indent="-189865">
              <a:lnSpc>
                <a:spcPct val="100000"/>
              </a:lnSpc>
              <a:spcBef>
                <a:spcPts val="360"/>
              </a:spcBef>
              <a:buSzPct val="105000"/>
              <a:buFont typeface="Arial"/>
              <a:buChar char="•"/>
              <a:tabLst>
                <a:tab pos="316865"/>
                <a:tab pos="317500"/>
              </a:tabLst>
            </a:pPr>
            <a:r>
              <a:rPr sz="1000" spc="-10">
                <a:latin typeface="宋体"/>
                <a:cs typeface="宋体"/>
              </a:rPr>
              <a:t>服务体系运作评估</a:t>
            </a:r>
            <a:endParaRPr sz="1000">
              <a:latin typeface="宋体"/>
              <a:cs typeface="宋体"/>
            </a:endParaRPr>
          </a:p>
        </p:txBody>
      </p:sp>
      <p:sp>
        <p:nvSpPr>
          <p:cNvPr id="16" name="object 16"/>
          <p:cNvSpPr txBox="1"/>
          <p:nvPr/>
        </p:nvSpPr>
        <p:spPr>
          <a:xfrm>
            <a:off x="5969000" y="3537639"/>
            <a:ext cx="1358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10">
                <a:latin typeface="宋体"/>
                <a:cs typeface="宋体"/>
              </a:rPr>
              <a:t>服务网点选择与评估</a:t>
            </a:r>
            <a:endParaRPr sz="1000">
              <a:latin typeface="宋体"/>
              <a:cs typeface="宋体"/>
            </a:endParaRPr>
          </a:p>
        </p:txBody>
      </p:sp>
      <p:sp>
        <p:nvSpPr>
          <p:cNvPr id="17" name="object 17"/>
          <p:cNvSpPr txBox="1"/>
          <p:nvPr/>
        </p:nvSpPr>
        <p:spPr>
          <a:xfrm>
            <a:off x="5969000" y="3903398"/>
            <a:ext cx="977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10">
                <a:latin typeface="宋体"/>
                <a:cs typeface="宋体"/>
              </a:rPr>
              <a:t>合同洽谈订立</a:t>
            </a:r>
            <a:endParaRPr sz="1000">
              <a:latin typeface="宋体"/>
              <a:cs typeface="宋体"/>
            </a:endParaRPr>
          </a:p>
        </p:txBody>
      </p:sp>
      <p:sp>
        <p:nvSpPr>
          <p:cNvPr id="18" name="object 18"/>
          <p:cNvSpPr txBox="1"/>
          <p:nvPr/>
        </p:nvSpPr>
        <p:spPr>
          <a:xfrm>
            <a:off x="5969000" y="4269158"/>
            <a:ext cx="1612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5">
                <a:latin typeface="宋体"/>
                <a:cs typeface="宋体"/>
              </a:rPr>
              <a:t>区域服务质量评估与改善</a:t>
            </a:r>
            <a:endParaRPr sz="1000">
              <a:latin typeface="宋体"/>
              <a:cs typeface="宋体"/>
            </a:endParaRPr>
          </a:p>
        </p:txBody>
      </p:sp>
      <p:sp>
        <p:nvSpPr>
          <p:cNvPr id="19" name="object 19"/>
          <p:cNvSpPr txBox="1"/>
          <p:nvPr/>
        </p:nvSpPr>
        <p:spPr>
          <a:xfrm>
            <a:off x="5969000" y="4634919"/>
            <a:ext cx="1231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10">
                <a:latin typeface="宋体"/>
                <a:cs typeface="宋体"/>
              </a:rPr>
              <a:t>服务网点管理指导</a:t>
            </a:r>
            <a:endParaRPr sz="1000">
              <a:latin typeface="宋体"/>
              <a:cs typeface="宋体"/>
            </a:endParaRPr>
          </a:p>
        </p:txBody>
      </p:sp>
      <p:sp>
        <p:nvSpPr>
          <p:cNvPr id="20" name="object 20"/>
          <p:cNvSpPr txBox="1"/>
          <p:nvPr/>
        </p:nvSpPr>
        <p:spPr>
          <a:xfrm>
            <a:off x="5969000" y="5000679"/>
            <a:ext cx="977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10">
                <a:latin typeface="宋体"/>
                <a:cs typeface="宋体"/>
              </a:rPr>
              <a:t>服务培训支持</a:t>
            </a:r>
            <a:endParaRPr sz="1000">
              <a:latin typeface="宋体"/>
              <a:cs typeface="宋体"/>
            </a:endParaRPr>
          </a:p>
        </p:txBody>
      </p:sp>
      <p:sp>
        <p:nvSpPr>
          <p:cNvPr id="21" name="object 21"/>
          <p:cNvSpPr txBox="1"/>
          <p:nvPr/>
        </p:nvSpPr>
        <p:spPr>
          <a:xfrm>
            <a:off x="5969000" y="5352986"/>
            <a:ext cx="1266825"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a:latin typeface="宋体"/>
                <a:cs typeface="宋体"/>
              </a:rPr>
              <a:t>服务网点监督</a:t>
            </a:r>
            <a:r>
              <a:rPr sz="1000" spc="-10">
                <a:latin typeface="Arial"/>
                <a:cs typeface="Arial"/>
              </a:rPr>
              <a:t>/</a:t>
            </a:r>
            <a:r>
              <a:rPr sz="1000" spc="-25">
                <a:latin typeface="宋体"/>
                <a:cs typeface="宋体"/>
              </a:rPr>
              <a:t>控制</a:t>
            </a:r>
            <a:endParaRPr sz="1000">
              <a:latin typeface="宋体"/>
              <a:cs typeface="宋体"/>
            </a:endParaRPr>
          </a:p>
        </p:txBody>
      </p:sp>
      <p:sp>
        <p:nvSpPr>
          <p:cNvPr id="22" name="object 22"/>
          <p:cNvSpPr txBox="1"/>
          <p:nvPr/>
        </p:nvSpPr>
        <p:spPr>
          <a:xfrm>
            <a:off x="5969000" y="5732198"/>
            <a:ext cx="1231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10">
                <a:latin typeface="宋体"/>
                <a:cs typeface="宋体"/>
              </a:rPr>
              <a:t>服务网点业绩衡量</a:t>
            </a:r>
            <a:endParaRPr sz="1000">
              <a:latin typeface="宋体"/>
              <a:cs typeface="宋体"/>
            </a:endParaRPr>
          </a:p>
        </p:txBody>
      </p:sp>
      <p:sp>
        <p:nvSpPr>
          <p:cNvPr id="23" name="object 23"/>
          <p:cNvSpPr txBox="1"/>
          <p:nvPr/>
        </p:nvSpPr>
        <p:spPr>
          <a:xfrm>
            <a:off x="5969000" y="6078156"/>
            <a:ext cx="342900" cy="185420"/>
          </a:xfrm>
          <a:prstGeom prst="rect">
            <a:avLst/>
          </a:prstGeom>
        </p:spPr>
        <p:txBody>
          <a:bodyPr vert="horz" wrap="square" lIns="0" tIns="19050" rIns="0" bIns="0" rtlCol="0">
            <a:spAutoFit/>
          </a:bodyPr>
          <a:lstStyle/>
          <a:p>
            <a:pPr marL="203200" indent="-190500">
              <a:lnSpc>
                <a:spcPct val="100000"/>
              </a:lnSpc>
              <a:spcBef>
                <a:spcPts val="150"/>
              </a:spcBef>
              <a:buSzPct val="105000"/>
              <a:buChar char="•"/>
              <a:tabLst>
                <a:tab pos="202565"/>
                <a:tab pos="203200"/>
              </a:tabLst>
            </a:pPr>
            <a:r>
              <a:rPr sz="1000">
                <a:latin typeface="Arial"/>
                <a:cs typeface="Arial"/>
              </a:rPr>
              <a:t>…</a:t>
            </a:r>
            <a:endParaRPr sz="1000">
              <a:latin typeface="Arial"/>
              <a:cs typeface="Arial"/>
            </a:endParaRPr>
          </a:p>
        </p:txBody>
      </p:sp>
      <p:sp>
        <p:nvSpPr>
          <p:cNvPr id="24" name="object 24"/>
          <p:cNvSpPr txBox="1"/>
          <p:nvPr/>
        </p:nvSpPr>
        <p:spPr>
          <a:xfrm>
            <a:off x="1803400" y="4349750"/>
            <a:ext cx="1981200" cy="990600"/>
          </a:xfrm>
          <a:prstGeom prst="rect">
            <a:avLst/>
          </a:prstGeom>
          <a:ln w="6350">
            <a:solidFill>
              <a:srgbClr val="000000"/>
            </a:solidFill>
          </a:ln>
        </p:spPr>
        <p:txBody>
          <a:bodyPr vert="horz" wrap="square" lIns="0" tIns="3810" rIns="0" bIns="0" rtlCol="0">
            <a:spAutoFit/>
          </a:bodyPr>
          <a:lstStyle/>
          <a:p>
            <a:pPr>
              <a:lnSpc>
                <a:spcPct val="100000"/>
              </a:lnSpc>
              <a:spcBef>
                <a:spcPts val="30"/>
              </a:spcBef>
            </a:pPr>
            <a:endParaRPr sz="1450">
              <a:latin typeface="Times New Roman"/>
              <a:cs typeface="Times New Roman"/>
            </a:endParaRPr>
          </a:p>
          <a:p>
            <a:pPr marL="316865" indent="-189865">
              <a:lnSpc>
                <a:spcPct val="100000"/>
              </a:lnSpc>
              <a:buSzPct val="105000"/>
              <a:buFont typeface="Arial"/>
              <a:buChar char="•"/>
              <a:tabLst>
                <a:tab pos="316865"/>
                <a:tab pos="317500"/>
              </a:tabLst>
            </a:pPr>
            <a:r>
              <a:rPr sz="1000" spc="-10">
                <a:latin typeface="宋体"/>
                <a:cs typeface="宋体"/>
              </a:rPr>
              <a:t>网点选择流程</a:t>
            </a:r>
            <a:endParaRPr sz="1000">
              <a:latin typeface="宋体"/>
              <a:cs typeface="宋体"/>
            </a:endParaRPr>
          </a:p>
          <a:p>
            <a:pPr marL="316865" indent="-189865">
              <a:lnSpc>
                <a:spcPct val="100000"/>
              </a:lnSpc>
              <a:spcBef>
                <a:spcPts val="360"/>
              </a:spcBef>
              <a:buSzPct val="105000"/>
              <a:buFont typeface="Arial"/>
              <a:buChar char="•"/>
              <a:tabLst>
                <a:tab pos="316865"/>
                <a:tab pos="317500"/>
              </a:tabLst>
            </a:pPr>
            <a:r>
              <a:rPr sz="1000" spc="-10">
                <a:latin typeface="宋体"/>
                <a:cs typeface="宋体"/>
              </a:rPr>
              <a:t>网点认证标准</a:t>
            </a:r>
            <a:endParaRPr sz="1000">
              <a:latin typeface="宋体"/>
              <a:cs typeface="宋体"/>
            </a:endParaRPr>
          </a:p>
          <a:p>
            <a:pPr marL="316865" indent="-189865">
              <a:lnSpc>
                <a:spcPct val="100000"/>
              </a:lnSpc>
              <a:spcBef>
                <a:spcPts val="360"/>
              </a:spcBef>
              <a:buSzPct val="105000"/>
              <a:buFont typeface="Arial"/>
              <a:buChar char="•"/>
              <a:tabLst>
                <a:tab pos="316865"/>
                <a:tab pos="317500"/>
              </a:tabLst>
            </a:pPr>
            <a:r>
              <a:rPr sz="1000" spc="-10">
                <a:latin typeface="宋体"/>
                <a:cs typeface="宋体"/>
              </a:rPr>
              <a:t>网点建设审批</a:t>
            </a:r>
            <a:endParaRPr sz="1000">
              <a:latin typeface="宋体"/>
              <a:cs typeface="宋体"/>
            </a:endParaRPr>
          </a:p>
        </p:txBody>
      </p:sp>
      <p:sp>
        <p:nvSpPr>
          <p:cNvPr id="25" name="object 25"/>
          <p:cNvSpPr txBox="1"/>
          <p:nvPr/>
        </p:nvSpPr>
        <p:spPr>
          <a:xfrm>
            <a:off x="1803400" y="5435600"/>
            <a:ext cx="1981200" cy="990600"/>
          </a:xfrm>
          <a:prstGeom prst="rect">
            <a:avLst/>
          </a:prstGeom>
          <a:ln w="6350">
            <a:solidFill>
              <a:srgbClr val="000000"/>
            </a:solidFill>
          </a:ln>
        </p:spPr>
        <p:txBody>
          <a:bodyPr vert="horz" wrap="square" lIns="0" tIns="116839" rIns="0" bIns="0" rtlCol="0">
            <a:spAutoFit/>
          </a:bodyPr>
          <a:lstStyle/>
          <a:p>
            <a:pPr marL="316865" indent="-189865">
              <a:lnSpc>
                <a:spcPct val="100000"/>
              </a:lnSpc>
              <a:spcBef>
                <a:spcPts val="919"/>
              </a:spcBef>
              <a:buSzPct val="105000"/>
              <a:buFont typeface="Arial"/>
              <a:buChar char="•"/>
              <a:tabLst>
                <a:tab pos="316865"/>
                <a:tab pos="317500"/>
              </a:tabLst>
            </a:pPr>
            <a:r>
              <a:rPr sz="1000" spc="-10">
                <a:latin typeface="宋体"/>
                <a:cs typeface="宋体"/>
              </a:rPr>
              <a:t>服务质量标准</a:t>
            </a:r>
            <a:endParaRPr sz="1000">
              <a:latin typeface="宋体"/>
              <a:cs typeface="宋体"/>
            </a:endParaRPr>
          </a:p>
          <a:p>
            <a:pPr marL="316865" indent="-189865">
              <a:lnSpc>
                <a:spcPct val="100000"/>
              </a:lnSpc>
              <a:spcBef>
                <a:spcPts val="360"/>
              </a:spcBef>
              <a:buSzPct val="105000"/>
              <a:buFont typeface="Arial"/>
              <a:buChar char="•"/>
              <a:tabLst>
                <a:tab pos="316865"/>
                <a:tab pos="317500"/>
              </a:tabLst>
            </a:pPr>
            <a:r>
              <a:rPr sz="1000" spc="-10">
                <a:latin typeface="宋体"/>
                <a:cs typeface="宋体"/>
              </a:rPr>
              <a:t>服务操作规范</a:t>
            </a:r>
            <a:endParaRPr sz="1000">
              <a:latin typeface="宋体"/>
              <a:cs typeface="宋体"/>
            </a:endParaRPr>
          </a:p>
          <a:p>
            <a:pPr marL="316865" indent="-189865">
              <a:lnSpc>
                <a:spcPct val="100000"/>
              </a:lnSpc>
              <a:spcBef>
                <a:spcPts val="360"/>
              </a:spcBef>
              <a:buSzPct val="105000"/>
              <a:buFont typeface="Arial"/>
              <a:buChar char="•"/>
              <a:tabLst>
                <a:tab pos="316865"/>
                <a:tab pos="317500"/>
              </a:tabLst>
            </a:pPr>
            <a:r>
              <a:rPr sz="1000" spc="-5">
                <a:latin typeface="宋体"/>
                <a:cs typeface="宋体"/>
              </a:rPr>
              <a:t>服务网点业绩衡量指标</a:t>
            </a:r>
            <a:endParaRPr sz="1000">
              <a:latin typeface="宋体"/>
              <a:cs typeface="宋体"/>
            </a:endParaRPr>
          </a:p>
          <a:p>
            <a:pPr marL="316865" indent="-189865">
              <a:lnSpc>
                <a:spcPct val="100000"/>
              </a:lnSpc>
              <a:spcBef>
                <a:spcPts val="360"/>
              </a:spcBef>
              <a:buSzPct val="105000"/>
              <a:buFont typeface="Arial"/>
              <a:buChar char="•"/>
              <a:tabLst>
                <a:tab pos="316865"/>
                <a:tab pos="317500"/>
              </a:tabLst>
            </a:pPr>
            <a:r>
              <a:rPr sz="1000" spc="-5">
                <a:latin typeface="宋体"/>
                <a:cs typeface="宋体"/>
              </a:rPr>
              <a:t>服务体系业绩衡量标准</a:t>
            </a:r>
            <a:endParaRPr sz="1000">
              <a:latin typeface="宋体"/>
              <a:cs typeface="宋体"/>
            </a:endParaRPr>
          </a:p>
        </p:txBody>
      </p:sp>
      <p:sp>
        <p:nvSpPr>
          <p:cNvPr id="26" name="object 26"/>
          <p:cNvSpPr txBox="1"/>
          <p:nvPr/>
        </p:nvSpPr>
        <p:spPr>
          <a:xfrm>
            <a:off x="3994150" y="5243180"/>
            <a:ext cx="1266825" cy="33909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a:latin typeface="宋体"/>
                <a:cs typeface="宋体"/>
              </a:rPr>
              <a:t>服务信息收集</a:t>
            </a:r>
            <a:r>
              <a:rPr sz="1000" spc="-10">
                <a:latin typeface="Arial"/>
                <a:cs typeface="Arial"/>
              </a:rPr>
              <a:t>/</a:t>
            </a:r>
            <a:r>
              <a:rPr sz="1000" spc="-25">
                <a:latin typeface="宋体"/>
                <a:cs typeface="宋体"/>
              </a:rPr>
              <a:t>分析</a:t>
            </a:r>
            <a:endParaRPr sz="1000">
              <a:latin typeface="宋体"/>
              <a:cs typeface="宋体"/>
            </a:endParaRPr>
          </a:p>
          <a:p>
            <a:pPr marL="202565" indent="-189865">
              <a:lnSpc>
                <a:spcPct val="100000"/>
              </a:lnSpc>
              <a:spcBef>
                <a:spcPts val="55"/>
              </a:spcBef>
              <a:buSzPct val="105000"/>
              <a:buFont typeface="Arial"/>
              <a:buChar char="•"/>
              <a:tabLst>
                <a:tab pos="202565"/>
                <a:tab pos="203200"/>
              </a:tabLst>
            </a:pPr>
            <a:r>
              <a:rPr sz="1000" spc="-10">
                <a:latin typeface="宋体"/>
                <a:cs typeface="宋体"/>
              </a:rPr>
              <a:t>参与制定规划</a:t>
            </a:r>
            <a:endParaRPr sz="1000">
              <a:latin typeface="宋体"/>
              <a:cs typeface="宋体"/>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63567"/>
            <a:ext cx="7848600" cy="452120"/>
          </a:xfrm>
          <a:prstGeom prst="rect">
            <a:avLst/>
          </a:prstGeom>
        </p:spPr>
        <p:txBody>
          <a:bodyPr vert="horz" wrap="square" lIns="0" tIns="12700" rIns="0" bIns="0" rtlCol="0">
            <a:spAutoFit/>
          </a:bodyPr>
          <a:lstStyle/>
          <a:p>
            <a:pPr marL="12700">
              <a:lnSpc>
                <a:spcPct val="100000"/>
              </a:lnSpc>
              <a:spcBef>
                <a:spcPts val="100"/>
              </a:spcBef>
            </a:pPr>
            <a:r>
              <a:rPr spc="-5"/>
              <a:t>总部通过制定统一的衡量标准、统一的操作指导书</a:t>
            </a:r>
          </a:p>
        </p:txBody>
      </p:sp>
      <p:sp>
        <p:nvSpPr>
          <p:cNvPr id="3" name="object 3"/>
          <p:cNvSpPr txBox="1"/>
          <p:nvPr/>
        </p:nvSpPr>
        <p:spPr>
          <a:xfrm>
            <a:off x="623887" y="1204157"/>
            <a:ext cx="733552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和系统化的培训</a:t>
            </a:r>
            <a:r>
              <a:rPr sz="2800" b="1">
                <a:latin typeface="Arial"/>
                <a:cs typeface="Arial"/>
              </a:rPr>
              <a:t>, </a:t>
            </a:r>
            <a:r>
              <a:rPr sz="2800" b="1" spc="-5">
                <a:latin typeface="Microsoft JhengHei"/>
                <a:cs typeface="Microsoft JhengHei"/>
              </a:rPr>
              <a:t>保证服务网点的服务质量水平</a:t>
            </a:r>
            <a:endParaRPr sz="2800">
              <a:latin typeface="Microsoft JhengHei"/>
              <a:cs typeface="Microsoft JhengHei"/>
            </a:endParaRPr>
          </a:p>
        </p:txBody>
      </p:sp>
      <p:grpSp>
        <p:nvGrpSpPr>
          <p:cNvPr id="4" name="object 4"/>
          <p:cNvGrpSpPr/>
          <p:nvPr/>
        </p:nvGrpSpPr>
        <p:grpSpPr>
          <a:xfrm>
            <a:off x="3854450" y="3313112"/>
            <a:ext cx="2738755" cy="2738755"/>
            <a:chOff x="3854450" y="3313112"/>
            <a:chExt cx="2738755" cy="2738755"/>
          </a:xfrm>
        </p:grpSpPr>
        <p:sp>
          <p:nvSpPr>
            <p:cNvPr id="5" name="object 5"/>
            <p:cNvSpPr/>
            <p:nvPr/>
          </p:nvSpPr>
          <p:spPr>
            <a:xfrm>
              <a:off x="4019550" y="3476625"/>
              <a:ext cx="2413000" cy="2413000"/>
            </a:xfrm>
            <a:custGeom>
              <a:rect l="l" t="t" r="r" b="b"/>
              <a:pathLst>
                <a:path w="2413000" h="2413000">
                  <a:moveTo>
                    <a:pt x="2412999" y="2412999"/>
                  </a:moveTo>
                  <a:lnTo>
                    <a:pt x="0" y="2412999"/>
                  </a:lnTo>
                  <a:lnTo>
                    <a:pt x="0" y="0"/>
                  </a:lnTo>
                  <a:lnTo>
                    <a:pt x="2412999" y="0"/>
                  </a:lnTo>
                  <a:lnTo>
                    <a:pt x="2412999" y="2412999"/>
                  </a:lnTo>
                  <a:close/>
                </a:path>
              </a:pathLst>
            </a:custGeom>
            <a:solidFill>
              <a:srgbClr val="DDDDDD"/>
            </a:solidFill>
          </p:spPr>
          <p:txBody>
            <a:bodyPr wrap="square" lIns="0" tIns="0" rIns="0" bIns="0" rtlCol="0"/>
            <a:lstStyle/>
            <a:p/>
          </p:txBody>
        </p:sp>
        <p:sp>
          <p:nvSpPr>
            <p:cNvPr id="6" name="object 6"/>
            <p:cNvSpPr/>
            <p:nvPr/>
          </p:nvSpPr>
          <p:spPr>
            <a:xfrm>
              <a:off x="4019550" y="3476625"/>
              <a:ext cx="2413000" cy="2413000"/>
            </a:xfrm>
            <a:custGeom>
              <a:rect l="l" t="t" r="r" b="b"/>
              <a:pathLst>
                <a:path w="2413000" h="2413000">
                  <a:moveTo>
                    <a:pt x="0" y="0"/>
                  </a:moveTo>
                  <a:lnTo>
                    <a:pt x="2412999" y="0"/>
                  </a:lnTo>
                  <a:lnTo>
                    <a:pt x="2412999" y="2412999"/>
                  </a:lnTo>
                  <a:lnTo>
                    <a:pt x="0" y="2412999"/>
                  </a:lnTo>
                  <a:lnTo>
                    <a:pt x="0" y="0"/>
                  </a:lnTo>
                  <a:close/>
                </a:path>
              </a:pathLst>
            </a:custGeom>
            <a:ln w="6350">
              <a:solidFill>
                <a:srgbClr val="DDDDDD"/>
              </a:solidFill>
            </a:ln>
          </p:spPr>
          <p:txBody>
            <a:bodyPr wrap="square" lIns="0" tIns="0" rIns="0" bIns="0" rtlCol="0"/>
            <a:lstStyle/>
            <a:p/>
          </p:txBody>
        </p:sp>
        <p:sp>
          <p:nvSpPr>
            <p:cNvPr id="7" name="object 7"/>
            <p:cNvSpPr/>
            <p:nvPr/>
          </p:nvSpPr>
          <p:spPr>
            <a:xfrm>
              <a:off x="3854450" y="3313112"/>
              <a:ext cx="2738755" cy="2738755"/>
            </a:xfrm>
            <a:custGeom>
              <a:rect l="l" t="t" r="r" b="b"/>
              <a:pathLst>
                <a:path w="2738754" h="2738754">
                  <a:moveTo>
                    <a:pt x="325437" y="1367637"/>
                  </a:moveTo>
                  <a:lnTo>
                    <a:pt x="0" y="454025"/>
                  </a:lnTo>
                  <a:lnTo>
                    <a:pt x="0" y="2281237"/>
                  </a:lnTo>
                  <a:lnTo>
                    <a:pt x="325437" y="1367637"/>
                  </a:lnTo>
                  <a:close/>
                </a:path>
                <a:path w="2738754" h="2738754">
                  <a:moveTo>
                    <a:pt x="2286000" y="2738437"/>
                  </a:moveTo>
                  <a:lnTo>
                    <a:pt x="1372387" y="2413000"/>
                  </a:lnTo>
                  <a:lnTo>
                    <a:pt x="458787" y="2738437"/>
                  </a:lnTo>
                  <a:lnTo>
                    <a:pt x="2286000" y="2738437"/>
                  </a:lnTo>
                  <a:close/>
                </a:path>
                <a:path w="2738754" h="2738754">
                  <a:moveTo>
                    <a:pt x="2286000" y="0"/>
                  </a:moveTo>
                  <a:lnTo>
                    <a:pt x="458787" y="0"/>
                  </a:lnTo>
                  <a:lnTo>
                    <a:pt x="1372387" y="325437"/>
                  </a:lnTo>
                  <a:lnTo>
                    <a:pt x="2286000" y="0"/>
                  </a:lnTo>
                  <a:close/>
                </a:path>
                <a:path w="2738754" h="2738754">
                  <a:moveTo>
                    <a:pt x="2738437" y="454025"/>
                  </a:moveTo>
                  <a:lnTo>
                    <a:pt x="2413000" y="1367637"/>
                  </a:lnTo>
                  <a:lnTo>
                    <a:pt x="2738437" y="2281237"/>
                  </a:lnTo>
                  <a:lnTo>
                    <a:pt x="2738437" y="454025"/>
                  </a:lnTo>
                  <a:close/>
                </a:path>
              </a:pathLst>
            </a:custGeom>
            <a:solidFill>
              <a:srgbClr val="777777"/>
            </a:solidFill>
          </p:spPr>
          <p:txBody>
            <a:bodyPr wrap="square" lIns="0" tIns="0" rIns="0" bIns="0" rtlCol="0"/>
            <a:lstStyle/>
            <a:p/>
          </p:txBody>
        </p:sp>
      </p:grpSp>
      <p:sp>
        <p:nvSpPr>
          <p:cNvPr id="8" name="object 8"/>
          <p:cNvSpPr txBox="1"/>
          <p:nvPr/>
        </p:nvSpPr>
        <p:spPr>
          <a:xfrm>
            <a:off x="4527550" y="2913062"/>
            <a:ext cx="139700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统一的服务管理制度</a:t>
            </a:r>
            <a:endParaRPr sz="1200">
              <a:latin typeface="宋体"/>
              <a:cs typeface="宋体"/>
            </a:endParaRPr>
          </a:p>
        </p:txBody>
      </p:sp>
      <p:sp>
        <p:nvSpPr>
          <p:cNvPr id="9" name="object 9"/>
          <p:cNvSpPr txBox="1"/>
          <p:nvPr/>
        </p:nvSpPr>
        <p:spPr>
          <a:xfrm>
            <a:off x="4540250" y="6202362"/>
            <a:ext cx="139700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统一的业绩考核标准</a:t>
            </a:r>
            <a:endParaRPr sz="1200">
              <a:latin typeface="宋体"/>
              <a:cs typeface="宋体"/>
            </a:endParaRPr>
          </a:p>
        </p:txBody>
      </p:sp>
      <p:sp>
        <p:nvSpPr>
          <p:cNvPr id="10" name="object 10"/>
          <p:cNvSpPr txBox="1"/>
          <p:nvPr/>
        </p:nvSpPr>
        <p:spPr>
          <a:xfrm>
            <a:off x="3466306" y="3962399"/>
            <a:ext cx="177800" cy="1549400"/>
          </a:xfrm>
          <a:prstGeom prst="rect">
            <a:avLst/>
          </a:prstGeom>
        </p:spPr>
        <p:txBody>
          <a:bodyPr vert="vert" wrap="square" lIns="0" tIns="0" rIns="0" bIns="0" rtlCol="0">
            <a:spAutoFit/>
          </a:bodyPr>
          <a:lstStyle/>
          <a:p>
            <a:pPr marL="12700">
              <a:lnSpc>
                <a:spcPts val="1370"/>
              </a:lnSpc>
            </a:pPr>
            <a:r>
              <a:rPr sz="1200" spc="-5">
                <a:latin typeface="宋体"/>
                <a:cs typeface="宋体"/>
              </a:rPr>
              <a:t>统一的服务操作指导书</a:t>
            </a:r>
            <a:endParaRPr sz="1200">
              <a:latin typeface="宋体"/>
              <a:cs typeface="宋体"/>
            </a:endParaRPr>
          </a:p>
        </p:txBody>
      </p:sp>
      <p:sp>
        <p:nvSpPr>
          <p:cNvPr id="11" name="object 11"/>
          <p:cNvSpPr txBox="1"/>
          <p:nvPr/>
        </p:nvSpPr>
        <p:spPr>
          <a:xfrm>
            <a:off x="6768306" y="4089399"/>
            <a:ext cx="177800" cy="1244600"/>
          </a:xfrm>
          <a:prstGeom prst="rect">
            <a:avLst/>
          </a:prstGeom>
        </p:spPr>
        <p:txBody>
          <a:bodyPr vert="vert" wrap="square" lIns="0" tIns="0" rIns="0" bIns="0" rtlCol="0">
            <a:spAutoFit/>
          </a:bodyPr>
          <a:lstStyle/>
          <a:p>
            <a:pPr marL="12700">
              <a:lnSpc>
                <a:spcPts val="1370"/>
              </a:lnSpc>
            </a:pPr>
            <a:r>
              <a:rPr sz="1200" spc="-10">
                <a:latin typeface="宋体"/>
                <a:cs typeface="宋体"/>
              </a:rPr>
              <a:t>系统化的服务培训</a:t>
            </a:r>
            <a:endParaRPr sz="1200">
              <a:latin typeface="宋体"/>
              <a:cs typeface="宋体"/>
            </a:endParaRPr>
          </a:p>
        </p:txBody>
      </p:sp>
      <p:sp>
        <p:nvSpPr>
          <p:cNvPr id="12" name="object 12"/>
          <p:cNvSpPr txBox="1"/>
          <p:nvPr/>
        </p:nvSpPr>
        <p:spPr>
          <a:xfrm>
            <a:off x="4610100" y="4047102"/>
            <a:ext cx="1130300" cy="574040"/>
          </a:xfrm>
          <a:prstGeom prst="rect">
            <a:avLst/>
          </a:prstGeom>
        </p:spPr>
        <p:txBody>
          <a:bodyPr vert="horz" wrap="square" lIns="0" tIns="12700" rIns="0" bIns="0" rtlCol="0">
            <a:spAutoFit/>
          </a:bodyPr>
          <a:lstStyle/>
          <a:p>
            <a:pPr marL="202565" marR="5080" indent="-189865">
              <a:lnSpc>
                <a:spcPct val="150000"/>
              </a:lnSpc>
              <a:spcBef>
                <a:spcPts val="100"/>
              </a:spcBef>
              <a:buSzPct val="104166"/>
              <a:buFont typeface="Arial"/>
              <a:buChar char="•"/>
              <a:tabLst>
                <a:tab pos="202565"/>
                <a:tab pos="203200"/>
              </a:tabLst>
            </a:pPr>
            <a:r>
              <a:rPr sz="1200" spc="-10">
                <a:latin typeface="宋体"/>
                <a:cs typeface="宋体"/>
              </a:rPr>
              <a:t>持续提高的海尔服务能力</a:t>
            </a:r>
            <a:endParaRPr sz="1200">
              <a:latin typeface="宋体"/>
              <a:cs typeface="宋体"/>
            </a:endParaRPr>
          </a:p>
        </p:txBody>
      </p:sp>
      <p:sp>
        <p:nvSpPr>
          <p:cNvPr id="13" name="object 13"/>
          <p:cNvSpPr txBox="1"/>
          <p:nvPr/>
        </p:nvSpPr>
        <p:spPr>
          <a:xfrm>
            <a:off x="4610100" y="4687182"/>
            <a:ext cx="1130300" cy="574040"/>
          </a:xfrm>
          <a:prstGeom prst="rect">
            <a:avLst/>
          </a:prstGeom>
        </p:spPr>
        <p:txBody>
          <a:bodyPr vert="horz" wrap="square" lIns="0" tIns="12700" rIns="0" bIns="0" rtlCol="0">
            <a:spAutoFit/>
          </a:bodyPr>
          <a:lstStyle/>
          <a:p>
            <a:pPr marL="202565" marR="5080" indent="-189865">
              <a:lnSpc>
                <a:spcPct val="150000"/>
              </a:lnSpc>
              <a:spcBef>
                <a:spcPts val="100"/>
              </a:spcBef>
              <a:buSzPct val="104166"/>
              <a:buFont typeface="Arial"/>
              <a:buChar char="•"/>
              <a:tabLst>
                <a:tab pos="202565"/>
                <a:tab pos="203200"/>
              </a:tabLst>
            </a:pPr>
            <a:r>
              <a:rPr sz="1200" spc="-10">
                <a:latin typeface="宋体"/>
                <a:cs typeface="宋体"/>
              </a:rPr>
              <a:t>顾客满意的服</a:t>
            </a:r>
            <a:r>
              <a:rPr sz="1200" spc="-20">
                <a:latin typeface="宋体"/>
                <a:cs typeface="宋体"/>
              </a:rPr>
              <a:t>务质量</a:t>
            </a:r>
            <a:endParaRPr sz="1200">
              <a:latin typeface="宋体"/>
              <a:cs typeface="宋体"/>
            </a:endParaRPr>
          </a:p>
        </p:txBody>
      </p:sp>
      <p:sp>
        <p:nvSpPr>
          <p:cNvPr id="14" name="object 14"/>
          <p:cNvSpPr txBox="1"/>
          <p:nvPr/>
        </p:nvSpPr>
        <p:spPr>
          <a:xfrm>
            <a:off x="630238" y="2517775"/>
            <a:ext cx="2552700" cy="453390"/>
          </a:xfrm>
          <a:prstGeom prst="rect">
            <a:avLst/>
          </a:prstGeom>
          <a:solidFill>
            <a:srgbClr val="C0C0C0"/>
          </a:solidFill>
        </p:spPr>
        <p:txBody>
          <a:bodyPr vert="horz" wrap="square" lIns="0" tIns="5080" rIns="0" bIns="0" rtlCol="0">
            <a:spAutoFit/>
          </a:bodyPr>
          <a:lstStyle/>
          <a:p>
            <a:pPr>
              <a:lnSpc>
                <a:spcPct val="100000"/>
              </a:lnSpc>
              <a:spcBef>
                <a:spcPts val="40"/>
              </a:spcBef>
            </a:pPr>
            <a:endParaRPr sz="950">
              <a:latin typeface="Times New Roman"/>
              <a:cs typeface="Times New Roman"/>
            </a:endParaRPr>
          </a:p>
          <a:p>
            <a:pPr marL="74295" algn="ctr">
              <a:lnSpc>
                <a:spcPct val="100000"/>
              </a:lnSpc>
            </a:pPr>
            <a:r>
              <a:rPr sz="1200" b="1" spc="-15">
                <a:latin typeface="Microsoft JhengHei"/>
                <a:cs typeface="Microsoft JhengHei"/>
              </a:rPr>
              <a:t>服务管理</a:t>
            </a:r>
            <a:endParaRPr sz="1200">
              <a:latin typeface="Microsoft JhengHei"/>
              <a:cs typeface="Microsoft JhengHei"/>
            </a:endParaRPr>
          </a:p>
        </p:txBody>
      </p:sp>
      <p:sp>
        <p:nvSpPr>
          <p:cNvPr id="15" name="object 15"/>
          <p:cNvSpPr txBox="1"/>
          <p:nvPr/>
        </p:nvSpPr>
        <p:spPr>
          <a:xfrm>
            <a:off x="661559" y="3069935"/>
            <a:ext cx="2521585" cy="3496310"/>
          </a:xfrm>
          <a:prstGeom prst="rect">
            <a:avLst/>
          </a:prstGeom>
          <a:ln w="6350">
            <a:solidFill>
              <a:srgbClr val="000000"/>
            </a:solidFill>
          </a:ln>
        </p:spPr>
        <p:txBody>
          <a:bodyPr vert="horz" wrap="square" lIns="0" tIns="4445" rIns="0" bIns="0" rtlCol="0">
            <a:spAutoFit/>
          </a:bodyPr>
          <a:lstStyle/>
          <a:p>
            <a:pPr>
              <a:lnSpc>
                <a:spcPct val="100000"/>
              </a:lnSpc>
              <a:spcBef>
                <a:spcPts val="35"/>
              </a:spcBef>
            </a:pPr>
            <a:endParaRPr sz="1550">
              <a:latin typeface="Times New Roman"/>
              <a:cs typeface="Times New Roman"/>
            </a:endParaRPr>
          </a:p>
          <a:p>
            <a:pPr marL="448309" marR="286385" indent="-190500">
              <a:lnSpc>
                <a:spcPct val="114199"/>
              </a:lnSpc>
              <a:buSzPct val="105000"/>
              <a:buFont typeface="Arial"/>
              <a:buChar char="•"/>
              <a:tabLst>
                <a:tab pos="448309"/>
                <a:tab pos="448945"/>
              </a:tabLst>
            </a:pPr>
            <a:r>
              <a:rPr sz="1000" spc="-5">
                <a:latin typeface="宋体"/>
                <a:cs typeface="宋体"/>
              </a:rPr>
              <a:t>海尔商流本部顾客服务部负责制</a:t>
            </a:r>
            <a:r>
              <a:rPr sz="1000">
                <a:latin typeface="宋体"/>
                <a:cs typeface="宋体"/>
              </a:rPr>
              <a:t>定统一制度和标准</a:t>
            </a:r>
            <a:r>
              <a:rPr sz="1000" spc="-50">
                <a:latin typeface="Arial"/>
                <a:cs typeface="Arial"/>
              </a:rPr>
              <a:t>:</a:t>
            </a:r>
            <a:endParaRPr sz="1000">
              <a:latin typeface="Arial"/>
              <a:cs typeface="Arial"/>
            </a:endParaRPr>
          </a:p>
          <a:p>
            <a:pPr marL="829310" lvl="1" indent="-191135">
              <a:lnSpc>
                <a:spcPct val="100000"/>
              </a:lnSpc>
              <a:spcBef>
                <a:spcPts val="500"/>
              </a:spcBef>
              <a:buSzPct val="105000"/>
              <a:buFont typeface="Arial"/>
              <a:buChar char="–"/>
              <a:tabLst>
                <a:tab pos="829944"/>
              </a:tabLst>
            </a:pPr>
            <a:r>
              <a:rPr sz="1000" spc="-10">
                <a:latin typeface="宋体"/>
                <a:cs typeface="宋体"/>
              </a:rPr>
              <a:t>服务网点的管理制度</a:t>
            </a:r>
            <a:endParaRPr sz="1000">
              <a:latin typeface="宋体"/>
              <a:cs typeface="宋体"/>
            </a:endParaRPr>
          </a:p>
          <a:p>
            <a:pPr marL="829310" lvl="1" indent="-191135">
              <a:lnSpc>
                <a:spcPct val="100000"/>
              </a:lnSpc>
              <a:spcBef>
                <a:spcPts val="420"/>
              </a:spcBef>
              <a:buSzPct val="105000"/>
              <a:buFont typeface="Arial"/>
              <a:buChar char="–"/>
              <a:tabLst>
                <a:tab pos="829944"/>
              </a:tabLst>
            </a:pPr>
            <a:r>
              <a:rPr sz="1000" spc="-10">
                <a:latin typeface="宋体"/>
                <a:cs typeface="宋体"/>
              </a:rPr>
              <a:t>服务业务流程</a:t>
            </a:r>
            <a:endParaRPr sz="1000">
              <a:latin typeface="宋体"/>
              <a:cs typeface="宋体"/>
            </a:endParaRPr>
          </a:p>
          <a:p>
            <a:pPr marL="829310" lvl="1" indent="-191135">
              <a:lnSpc>
                <a:spcPct val="100000"/>
              </a:lnSpc>
              <a:spcBef>
                <a:spcPts val="420"/>
              </a:spcBef>
              <a:buSzPct val="105000"/>
              <a:buFont typeface="Arial"/>
              <a:buChar char="–"/>
              <a:tabLst>
                <a:tab pos="829944"/>
              </a:tabLst>
            </a:pPr>
            <a:r>
              <a:rPr sz="1000" spc="-10">
                <a:latin typeface="宋体"/>
                <a:cs typeface="宋体"/>
              </a:rPr>
              <a:t>服务业绩考核标准</a:t>
            </a:r>
            <a:endParaRPr sz="1000">
              <a:latin typeface="宋体"/>
              <a:cs typeface="宋体"/>
            </a:endParaRPr>
          </a:p>
          <a:p>
            <a:pPr marL="829310" lvl="1" indent="-191135">
              <a:lnSpc>
                <a:spcPct val="100000"/>
              </a:lnSpc>
              <a:spcBef>
                <a:spcPts val="420"/>
              </a:spcBef>
              <a:buSzPct val="105000"/>
              <a:buFont typeface="Arial"/>
              <a:buChar char="–"/>
              <a:tabLst>
                <a:tab pos="829944"/>
              </a:tabLst>
            </a:pPr>
            <a:r>
              <a:rPr sz="1000" spc="-10">
                <a:latin typeface="宋体"/>
                <a:cs typeface="宋体"/>
              </a:rPr>
              <a:t>服务操作指导书</a:t>
            </a:r>
            <a:endParaRPr sz="1000">
              <a:latin typeface="宋体"/>
              <a:cs typeface="宋体"/>
            </a:endParaRPr>
          </a:p>
          <a:p>
            <a:pPr marL="829310" lvl="1" indent="-191135">
              <a:lnSpc>
                <a:spcPct val="100000"/>
              </a:lnSpc>
              <a:spcBef>
                <a:spcPts val="420"/>
              </a:spcBef>
              <a:buSzPct val="105000"/>
              <a:buFont typeface="Arial"/>
              <a:buChar char="–"/>
              <a:tabLst>
                <a:tab pos="829944"/>
              </a:tabLst>
            </a:pPr>
            <a:r>
              <a:rPr sz="1000" spc="-10">
                <a:latin typeface="宋体"/>
                <a:cs typeface="宋体"/>
              </a:rPr>
              <a:t>培训管理制度</a:t>
            </a:r>
            <a:endParaRPr sz="1000">
              <a:latin typeface="宋体"/>
              <a:cs typeface="宋体"/>
            </a:endParaRPr>
          </a:p>
          <a:p>
            <a:pPr marL="448309" indent="-191135">
              <a:lnSpc>
                <a:spcPct val="100000"/>
              </a:lnSpc>
              <a:spcBef>
                <a:spcPts val="400"/>
              </a:spcBef>
              <a:buSzPct val="105000"/>
              <a:buFont typeface="Arial"/>
              <a:buChar char="•"/>
              <a:tabLst>
                <a:tab pos="448309"/>
                <a:tab pos="448945"/>
              </a:tabLst>
            </a:pPr>
            <a:r>
              <a:rPr sz="1000">
                <a:latin typeface="宋体"/>
                <a:cs typeface="宋体"/>
              </a:rPr>
              <a:t>产品本部市场部负责制定</a:t>
            </a:r>
            <a:r>
              <a:rPr sz="1000" spc="-50">
                <a:latin typeface="Arial"/>
                <a:cs typeface="Arial"/>
              </a:rPr>
              <a:t>:</a:t>
            </a:r>
            <a:endParaRPr sz="1000">
              <a:latin typeface="Arial"/>
              <a:cs typeface="Arial"/>
            </a:endParaRPr>
          </a:p>
          <a:p>
            <a:pPr marL="829310" lvl="1" indent="-191135">
              <a:lnSpc>
                <a:spcPct val="100000"/>
              </a:lnSpc>
              <a:spcBef>
                <a:spcPts val="500"/>
              </a:spcBef>
              <a:buSzPct val="105000"/>
              <a:buFont typeface="Arial"/>
              <a:buChar char="–"/>
              <a:tabLst>
                <a:tab pos="829944"/>
              </a:tabLst>
            </a:pPr>
            <a:r>
              <a:rPr sz="1000" spc="-10">
                <a:latin typeface="宋体"/>
                <a:cs typeface="宋体"/>
              </a:rPr>
              <a:t>标准培训材料</a:t>
            </a:r>
            <a:endParaRPr sz="1000">
              <a:latin typeface="宋体"/>
              <a:cs typeface="宋体"/>
            </a:endParaRPr>
          </a:p>
          <a:p>
            <a:pPr marL="829310" lvl="1" indent="-191135">
              <a:lnSpc>
                <a:spcPct val="100000"/>
              </a:lnSpc>
              <a:spcBef>
                <a:spcPts val="420"/>
              </a:spcBef>
              <a:buSzPct val="105000"/>
              <a:buFont typeface="Arial"/>
              <a:buChar char="–"/>
              <a:tabLst>
                <a:tab pos="829944"/>
              </a:tabLst>
            </a:pPr>
            <a:r>
              <a:rPr sz="1000" spc="-10">
                <a:latin typeface="宋体"/>
                <a:cs typeface="宋体"/>
              </a:rPr>
              <a:t>维修技术标准</a:t>
            </a:r>
            <a:endParaRPr sz="1000">
              <a:latin typeface="宋体"/>
              <a:cs typeface="宋体"/>
            </a:endParaRPr>
          </a:p>
          <a:p>
            <a:pPr marL="448309" marR="286385" indent="-190500">
              <a:lnSpc>
                <a:spcPct val="114199"/>
              </a:lnSpc>
              <a:spcBef>
                <a:spcPts val="300"/>
              </a:spcBef>
              <a:buSzPct val="105000"/>
              <a:buFont typeface="Arial"/>
              <a:buChar char="•"/>
              <a:tabLst>
                <a:tab pos="448309"/>
                <a:tab pos="448945"/>
              </a:tabLst>
            </a:pPr>
            <a:r>
              <a:rPr sz="1000" spc="-5">
                <a:latin typeface="宋体"/>
                <a:cs typeface="宋体"/>
              </a:rPr>
              <a:t>工贸公司售后服务经理负责政策</a:t>
            </a:r>
            <a:r>
              <a:rPr sz="1000">
                <a:latin typeface="宋体"/>
                <a:cs typeface="宋体"/>
              </a:rPr>
              <a:t>贯彻执行</a:t>
            </a:r>
            <a:r>
              <a:rPr sz="1000" spc="-5">
                <a:latin typeface="Arial"/>
                <a:cs typeface="Arial"/>
              </a:rPr>
              <a:t>, </a:t>
            </a:r>
            <a:r>
              <a:rPr sz="1000">
                <a:latin typeface="宋体"/>
                <a:cs typeface="宋体"/>
              </a:rPr>
              <a:t>管理</a:t>
            </a:r>
            <a:r>
              <a:rPr sz="1000" spc="-10">
                <a:latin typeface="Arial"/>
                <a:cs typeface="Arial"/>
              </a:rPr>
              <a:t>/</a:t>
            </a:r>
            <a:r>
              <a:rPr sz="1000" spc="-10">
                <a:latin typeface="宋体"/>
                <a:cs typeface="宋体"/>
              </a:rPr>
              <a:t>培训的实施</a:t>
            </a:r>
            <a:endParaRPr sz="1000">
              <a:latin typeface="宋体"/>
              <a:cs typeface="宋体"/>
            </a:endParaRPr>
          </a:p>
        </p:txBody>
      </p:sp>
      <p:sp>
        <p:nvSpPr>
          <p:cNvPr id="16" name="object 16"/>
          <p:cNvSpPr/>
          <p:nvPr/>
        </p:nvSpPr>
        <p:spPr>
          <a:xfrm>
            <a:off x="7213600" y="3124200"/>
            <a:ext cx="254000" cy="2997200"/>
          </a:xfrm>
          <a:custGeom>
            <a:rect l="l" t="t" r="r" b="b"/>
            <a:pathLst>
              <a:path w="254000" h="2997200">
                <a:moveTo>
                  <a:pt x="0" y="2997200"/>
                </a:moveTo>
                <a:lnTo>
                  <a:pt x="0" y="0"/>
                </a:lnTo>
                <a:lnTo>
                  <a:pt x="254000" y="1498600"/>
                </a:lnTo>
                <a:lnTo>
                  <a:pt x="0" y="2997200"/>
                </a:lnTo>
                <a:close/>
              </a:path>
            </a:pathLst>
          </a:custGeom>
          <a:solidFill>
            <a:srgbClr val="777777"/>
          </a:solidFill>
        </p:spPr>
        <p:txBody>
          <a:bodyPr wrap="square" lIns="0" tIns="0" rIns="0" bIns="0" rtlCol="0"/>
          <a:lstStyle/>
          <a:p/>
        </p:txBody>
      </p:sp>
      <p:sp>
        <p:nvSpPr>
          <p:cNvPr id="17" name="object 17"/>
          <p:cNvSpPr txBox="1"/>
          <p:nvPr/>
        </p:nvSpPr>
        <p:spPr>
          <a:xfrm>
            <a:off x="7736839" y="4206671"/>
            <a:ext cx="914400" cy="1105535"/>
          </a:xfrm>
          <a:prstGeom prst="rect">
            <a:avLst/>
          </a:prstGeom>
        </p:spPr>
        <p:txBody>
          <a:bodyPr vert="horz" wrap="square" lIns="0" tIns="86360" rIns="0" bIns="0" rtlCol="0">
            <a:spAutoFit/>
          </a:bodyPr>
          <a:lstStyle/>
          <a:p>
            <a:pPr marL="202565" indent="-189865">
              <a:lnSpc>
                <a:spcPct val="100000"/>
              </a:lnSpc>
              <a:spcBef>
                <a:spcPts val="680"/>
              </a:spcBef>
              <a:buSzPct val="104545"/>
              <a:buFont typeface="Arial"/>
              <a:buChar char="•"/>
              <a:tabLst>
                <a:tab pos="202565"/>
                <a:tab pos="203200"/>
              </a:tabLst>
            </a:pPr>
            <a:r>
              <a:rPr sz="1100" spc="-10">
                <a:latin typeface="宋体"/>
                <a:cs typeface="宋体"/>
              </a:rPr>
              <a:t>顾客投诉率</a:t>
            </a:r>
            <a:endParaRPr sz="1100">
              <a:latin typeface="宋体"/>
              <a:cs typeface="宋体"/>
            </a:endParaRPr>
          </a:p>
          <a:p>
            <a:pPr marL="202565" marR="5080" indent="-189865">
              <a:lnSpc>
                <a:spcPct val="100000"/>
              </a:lnSpc>
              <a:spcBef>
                <a:spcPts val="660"/>
              </a:spcBef>
              <a:buSzPct val="104545"/>
              <a:buFont typeface="Arial"/>
              <a:buChar char="•"/>
              <a:tabLst>
                <a:tab pos="202565"/>
                <a:tab pos="203200"/>
              </a:tabLst>
            </a:pPr>
            <a:r>
              <a:rPr sz="1100" spc="-10">
                <a:latin typeface="宋体"/>
                <a:cs typeface="宋体"/>
              </a:rPr>
              <a:t>顾客服务响</a:t>
            </a:r>
            <a:r>
              <a:rPr sz="1100" spc="-20">
                <a:latin typeface="宋体"/>
                <a:cs typeface="宋体"/>
              </a:rPr>
              <a:t>应时间</a:t>
            </a:r>
            <a:endParaRPr sz="1100">
              <a:latin typeface="宋体"/>
              <a:cs typeface="宋体"/>
            </a:endParaRPr>
          </a:p>
          <a:p>
            <a:pPr marL="202565" marR="5080" indent="-189865">
              <a:lnSpc>
                <a:spcPct val="100000"/>
              </a:lnSpc>
              <a:spcBef>
                <a:spcPts val="660"/>
              </a:spcBef>
              <a:buSzPct val="104545"/>
              <a:buFont typeface="Arial"/>
              <a:buChar char="•"/>
              <a:tabLst>
                <a:tab pos="202565"/>
                <a:tab pos="203200"/>
              </a:tabLst>
            </a:pPr>
            <a:r>
              <a:rPr sz="1100" spc="-10">
                <a:latin typeface="宋体"/>
                <a:cs typeface="宋体"/>
              </a:rPr>
              <a:t>服务数据真</a:t>
            </a:r>
            <a:r>
              <a:rPr sz="1100" spc="-25">
                <a:latin typeface="宋体"/>
                <a:cs typeface="宋体"/>
              </a:rPr>
              <a:t>实性</a:t>
            </a:r>
            <a:endParaRPr sz="1100">
              <a:latin typeface="宋体"/>
              <a:cs typeface="宋体"/>
            </a:endParaRPr>
          </a:p>
        </p:txBody>
      </p:sp>
      <p:sp>
        <p:nvSpPr>
          <p:cNvPr id="19" name="object 19"/>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33</a:t>
            </a:fld>
          </a:p>
        </p:txBody>
      </p:sp>
      <p:sp>
        <p:nvSpPr>
          <p:cNvPr id="18" name="object 18"/>
          <p:cNvSpPr txBox="1"/>
          <p:nvPr/>
        </p:nvSpPr>
        <p:spPr>
          <a:xfrm>
            <a:off x="7721600" y="3985497"/>
            <a:ext cx="863600" cy="193040"/>
          </a:xfrm>
          <a:prstGeom prst="rect">
            <a:avLst/>
          </a:prstGeom>
        </p:spPr>
        <p:txBody>
          <a:bodyPr vert="horz" wrap="square" lIns="0" tIns="12700" rIns="0" bIns="0" rtlCol="0">
            <a:spAutoFit/>
          </a:bodyPr>
          <a:lstStyle/>
          <a:p>
            <a:pPr marL="12700">
              <a:lnSpc>
                <a:spcPct val="100000"/>
              </a:lnSpc>
              <a:spcBef>
                <a:spcPts val="100"/>
              </a:spcBef>
            </a:pPr>
            <a:r>
              <a:rPr sz="1100" b="1" spc="-10">
                <a:latin typeface="Microsoft JhengHei"/>
                <a:cs typeface="Microsoft JhengHei"/>
              </a:rPr>
              <a:t>业绩衡量指标</a:t>
            </a:r>
            <a:endParaRPr sz="1100">
              <a:latin typeface="Microsoft JhengHei"/>
              <a:cs typeface="Microsoft JhengHei"/>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50157"/>
            <a:ext cx="8066405" cy="452120"/>
          </a:xfrm>
          <a:prstGeom prst="rect">
            <a:avLst/>
          </a:prstGeom>
        </p:spPr>
        <p:txBody>
          <a:bodyPr vert="horz" wrap="square" lIns="0" tIns="12700" rIns="0" bIns="0" rtlCol="0">
            <a:spAutoFit/>
          </a:bodyPr>
          <a:lstStyle/>
          <a:p>
            <a:pPr marL="12700">
              <a:lnSpc>
                <a:spcPct val="100000"/>
              </a:lnSpc>
              <a:spcBef>
                <a:spcPts val="100"/>
              </a:spcBef>
            </a:pPr>
            <a:r>
              <a:rPr/>
              <a:t>海尔对于方太的最大借鉴意义在于</a:t>
            </a:r>
            <a:r>
              <a:rPr>
                <a:latin typeface="Arial"/>
                <a:cs typeface="Arial"/>
              </a:rPr>
              <a:t>: </a:t>
            </a:r>
            <a:r>
              <a:rPr spc="-10"/>
              <a:t>制定清晰的发展</a:t>
            </a:r>
          </a:p>
        </p:txBody>
      </p:sp>
      <p:sp>
        <p:nvSpPr>
          <p:cNvPr id="3" name="object 3"/>
          <p:cNvSpPr txBox="1"/>
          <p:nvPr/>
        </p:nvSpPr>
        <p:spPr>
          <a:xfrm>
            <a:off x="623887" y="1204157"/>
            <a:ext cx="782955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战略、</a:t>
            </a:r>
            <a:r>
              <a:rPr sz="2800" b="1">
                <a:latin typeface="Arial"/>
                <a:cs typeface="Arial"/>
              </a:rPr>
              <a:t>“</a:t>
            </a:r>
            <a:r>
              <a:rPr sz="2800" b="1">
                <a:latin typeface="Microsoft JhengHei"/>
                <a:cs typeface="Microsoft JhengHei"/>
              </a:rPr>
              <a:t>两书一表</a:t>
            </a:r>
            <a:r>
              <a:rPr sz="2800" b="1">
                <a:latin typeface="Arial"/>
                <a:cs typeface="Arial"/>
              </a:rPr>
              <a:t>”</a:t>
            </a:r>
            <a:r>
              <a:rPr sz="2800" b="1">
                <a:latin typeface="Microsoft JhengHei"/>
                <a:cs typeface="Microsoft JhengHei"/>
              </a:rPr>
              <a:t>和</a:t>
            </a:r>
            <a:r>
              <a:rPr sz="2800" b="1" spc="-10">
                <a:latin typeface="Arial"/>
                <a:cs typeface="Arial"/>
              </a:rPr>
              <a:t>SST</a:t>
            </a:r>
            <a:r>
              <a:rPr sz="2800" b="1" spc="-5">
                <a:latin typeface="Microsoft JhengHei"/>
                <a:cs typeface="Microsoft JhengHei"/>
              </a:rPr>
              <a:t>机制保证组织运作的有效</a:t>
            </a:r>
            <a:endParaRPr sz="2800">
              <a:latin typeface="Microsoft JhengHei"/>
              <a:cs typeface="Microsoft JhengHei"/>
            </a:endParaRPr>
          </a:p>
        </p:txBody>
      </p:sp>
      <p:sp>
        <p:nvSpPr>
          <p:cNvPr id="4" name="object 4"/>
          <p:cNvSpPr txBox="1"/>
          <p:nvPr/>
        </p:nvSpPr>
        <p:spPr>
          <a:xfrm>
            <a:off x="623887" y="1458157"/>
            <a:ext cx="510286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性、产品管理</a:t>
            </a:r>
            <a:r>
              <a:rPr sz="2800" b="1">
                <a:latin typeface="Arial"/>
                <a:cs typeface="Arial"/>
              </a:rPr>
              <a:t>/</a:t>
            </a:r>
            <a:r>
              <a:rPr sz="2800" b="1" spc="-10">
                <a:latin typeface="Microsoft JhengHei"/>
                <a:cs typeface="Microsoft JhengHei"/>
              </a:rPr>
              <a:t>客户分类管理方法</a:t>
            </a:r>
            <a:endParaRPr sz="2800">
              <a:latin typeface="Microsoft JhengHei"/>
              <a:cs typeface="Microsoft JhengHei"/>
            </a:endParaRPr>
          </a:p>
        </p:txBody>
      </p:sp>
      <p:sp>
        <p:nvSpPr>
          <p:cNvPr id="5" name="object 5"/>
          <p:cNvSpPr/>
          <p:nvPr/>
        </p:nvSpPr>
        <p:spPr>
          <a:xfrm>
            <a:off x="635000" y="3040061"/>
            <a:ext cx="771525" cy="1146175"/>
          </a:xfrm>
          <a:custGeom>
            <a:rect l="l" t="t" r="r" b="b"/>
            <a:pathLst>
              <a:path w="771525" h="1146175">
                <a:moveTo>
                  <a:pt x="670586" y="1146175"/>
                </a:moveTo>
                <a:lnTo>
                  <a:pt x="0" y="1146175"/>
                </a:lnTo>
                <a:lnTo>
                  <a:pt x="0" y="0"/>
                </a:lnTo>
                <a:lnTo>
                  <a:pt x="670586" y="0"/>
                </a:lnTo>
                <a:lnTo>
                  <a:pt x="771525" y="573087"/>
                </a:lnTo>
                <a:lnTo>
                  <a:pt x="670586" y="1146175"/>
                </a:lnTo>
                <a:close/>
              </a:path>
            </a:pathLst>
          </a:custGeom>
          <a:solidFill>
            <a:srgbClr val="DDDDDD"/>
          </a:solidFill>
        </p:spPr>
        <p:txBody>
          <a:bodyPr wrap="square" lIns="0" tIns="0" rIns="0" bIns="0" rtlCol="0"/>
          <a:lstStyle/>
          <a:p/>
        </p:txBody>
      </p:sp>
      <p:sp>
        <p:nvSpPr>
          <p:cNvPr id="6" name="object 6"/>
          <p:cNvSpPr txBox="1"/>
          <p:nvPr/>
        </p:nvSpPr>
        <p:spPr>
          <a:xfrm>
            <a:off x="856456" y="3474878"/>
            <a:ext cx="330200" cy="208279"/>
          </a:xfrm>
          <a:prstGeom prst="rect">
            <a:avLst/>
          </a:prstGeom>
        </p:spPr>
        <p:txBody>
          <a:bodyPr vert="horz" wrap="square" lIns="0" tIns="12700" rIns="0" bIns="0" rtlCol="0">
            <a:spAutoFit/>
          </a:bodyPr>
          <a:lstStyle/>
          <a:p>
            <a:pPr marL="12700">
              <a:lnSpc>
                <a:spcPct val="100000"/>
              </a:lnSpc>
              <a:spcBef>
                <a:spcPts val="100"/>
              </a:spcBef>
            </a:pPr>
            <a:r>
              <a:rPr sz="1200" spc="-25">
                <a:latin typeface="宋体"/>
                <a:cs typeface="宋体"/>
              </a:rPr>
              <a:t>战略</a:t>
            </a:r>
            <a:endParaRPr sz="1200">
              <a:latin typeface="宋体"/>
              <a:cs typeface="宋体"/>
            </a:endParaRPr>
          </a:p>
        </p:txBody>
      </p:sp>
      <p:sp>
        <p:nvSpPr>
          <p:cNvPr id="7" name="object 7"/>
          <p:cNvSpPr/>
          <p:nvPr/>
        </p:nvSpPr>
        <p:spPr>
          <a:xfrm>
            <a:off x="1371600" y="3040061"/>
            <a:ext cx="4406900" cy="1146175"/>
          </a:xfrm>
          <a:custGeom>
            <a:rect l="l" t="t" r="r" b="b"/>
            <a:pathLst>
              <a:path w="4406900" h="1146175">
                <a:moveTo>
                  <a:pt x="4406899" y="0"/>
                </a:moveTo>
                <a:lnTo>
                  <a:pt x="0" y="0"/>
                </a:lnTo>
                <a:lnTo>
                  <a:pt x="101966" y="574148"/>
                </a:lnTo>
                <a:lnTo>
                  <a:pt x="0" y="1146175"/>
                </a:lnTo>
                <a:lnTo>
                  <a:pt x="4406899" y="1146175"/>
                </a:lnTo>
                <a:lnTo>
                  <a:pt x="4406899" y="0"/>
                </a:lnTo>
              </a:path>
            </a:pathLst>
          </a:custGeom>
          <a:ln w="6350">
            <a:solidFill>
              <a:srgbClr val="000000"/>
            </a:solidFill>
          </a:ln>
        </p:spPr>
        <p:txBody>
          <a:bodyPr wrap="square" lIns="0" tIns="0" rIns="0" bIns="0" rtlCol="0"/>
          <a:lstStyle/>
          <a:p/>
        </p:txBody>
      </p:sp>
      <p:sp>
        <p:nvSpPr>
          <p:cNvPr id="8" name="object 8"/>
          <p:cNvSpPr txBox="1"/>
          <p:nvPr/>
        </p:nvSpPr>
        <p:spPr>
          <a:xfrm>
            <a:off x="1558926" y="3358610"/>
            <a:ext cx="4094479" cy="408940"/>
          </a:xfrm>
          <a:prstGeom prst="rect">
            <a:avLst/>
          </a:prstGeom>
        </p:spPr>
        <p:txBody>
          <a:bodyPr vert="horz" wrap="square" lIns="0" tIns="12700" rIns="0" bIns="0" rtlCol="0">
            <a:spAutoFit/>
          </a:bodyPr>
          <a:lstStyle/>
          <a:p>
            <a:pPr marL="201295" marR="5080" indent="-189230">
              <a:lnSpc>
                <a:spcPct val="125800"/>
              </a:lnSpc>
              <a:spcBef>
                <a:spcPts val="100"/>
              </a:spcBef>
              <a:buSzPct val="105000"/>
              <a:buFont typeface="Arial"/>
              <a:buChar char="•"/>
              <a:tabLst>
                <a:tab pos="201295"/>
                <a:tab pos="201930"/>
              </a:tabLst>
            </a:pPr>
            <a:r>
              <a:rPr sz="1000">
                <a:latin typeface="宋体"/>
                <a:cs typeface="宋体"/>
              </a:rPr>
              <a:t>海尔制定有清晰的公司整体发展战略</a:t>
            </a:r>
            <a:r>
              <a:rPr sz="1000" spc="-35">
                <a:latin typeface="Arial"/>
                <a:cs typeface="Arial"/>
              </a:rPr>
              <a:t>, </a:t>
            </a:r>
            <a:r>
              <a:rPr sz="1000" spc="-5">
                <a:latin typeface="宋体"/>
                <a:cs typeface="宋体"/>
              </a:rPr>
              <a:t>并将其分解、细化到每个功能模</a:t>
            </a:r>
            <a:r>
              <a:rPr sz="1000" spc="-10">
                <a:latin typeface="宋体"/>
                <a:cs typeface="宋体"/>
              </a:rPr>
              <a:t>块的战略规划和目标</a:t>
            </a:r>
            <a:endParaRPr sz="1000">
              <a:latin typeface="宋体"/>
              <a:cs typeface="宋体"/>
            </a:endParaRPr>
          </a:p>
        </p:txBody>
      </p:sp>
      <p:sp>
        <p:nvSpPr>
          <p:cNvPr id="9" name="object 9"/>
          <p:cNvSpPr/>
          <p:nvPr/>
        </p:nvSpPr>
        <p:spPr>
          <a:xfrm>
            <a:off x="635000" y="4238625"/>
            <a:ext cx="771525" cy="1146175"/>
          </a:xfrm>
          <a:custGeom>
            <a:rect l="l" t="t" r="r" b="b"/>
            <a:pathLst>
              <a:path w="771525" h="1146175">
                <a:moveTo>
                  <a:pt x="670586" y="1146175"/>
                </a:moveTo>
                <a:lnTo>
                  <a:pt x="0" y="1146175"/>
                </a:lnTo>
                <a:lnTo>
                  <a:pt x="0" y="0"/>
                </a:lnTo>
                <a:lnTo>
                  <a:pt x="670586" y="0"/>
                </a:lnTo>
                <a:lnTo>
                  <a:pt x="771525" y="573087"/>
                </a:lnTo>
                <a:lnTo>
                  <a:pt x="670586" y="1146175"/>
                </a:lnTo>
                <a:close/>
              </a:path>
            </a:pathLst>
          </a:custGeom>
          <a:solidFill>
            <a:srgbClr val="DDDDDD"/>
          </a:solidFill>
        </p:spPr>
        <p:txBody>
          <a:bodyPr wrap="square" lIns="0" tIns="0" rIns="0" bIns="0" rtlCol="0"/>
          <a:lstStyle/>
          <a:p/>
        </p:txBody>
      </p:sp>
      <p:sp>
        <p:nvSpPr>
          <p:cNvPr id="10" name="object 10"/>
          <p:cNvSpPr txBox="1"/>
          <p:nvPr/>
        </p:nvSpPr>
        <p:spPr>
          <a:xfrm>
            <a:off x="856456" y="4675028"/>
            <a:ext cx="330200" cy="208279"/>
          </a:xfrm>
          <a:prstGeom prst="rect">
            <a:avLst/>
          </a:prstGeom>
        </p:spPr>
        <p:txBody>
          <a:bodyPr vert="horz" wrap="square" lIns="0" tIns="12700" rIns="0" bIns="0" rtlCol="0">
            <a:spAutoFit/>
          </a:bodyPr>
          <a:lstStyle/>
          <a:p>
            <a:pPr marL="12700">
              <a:lnSpc>
                <a:spcPct val="100000"/>
              </a:lnSpc>
              <a:spcBef>
                <a:spcPts val="100"/>
              </a:spcBef>
            </a:pPr>
            <a:r>
              <a:rPr sz="1200" spc="-25">
                <a:latin typeface="宋体"/>
                <a:cs typeface="宋体"/>
              </a:rPr>
              <a:t>组织</a:t>
            </a:r>
            <a:endParaRPr sz="1200">
              <a:latin typeface="宋体"/>
              <a:cs typeface="宋体"/>
            </a:endParaRPr>
          </a:p>
        </p:txBody>
      </p:sp>
      <p:sp>
        <p:nvSpPr>
          <p:cNvPr id="11" name="object 11"/>
          <p:cNvSpPr/>
          <p:nvPr/>
        </p:nvSpPr>
        <p:spPr>
          <a:xfrm>
            <a:off x="1371600" y="4238625"/>
            <a:ext cx="4406900" cy="1146175"/>
          </a:xfrm>
          <a:custGeom>
            <a:rect l="l" t="t" r="r" b="b"/>
            <a:pathLst>
              <a:path w="4406900" h="1146175">
                <a:moveTo>
                  <a:pt x="4406899" y="0"/>
                </a:moveTo>
                <a:lnTo>
                  <a:pt x="0" y="0"/>
                </a:lnTo>
                <a:lnTo>
                  <a:pt x="101966" y="574148"/>
                </a:lnTo>
                <a:lnTo>
                  <a:pt x="0" y="1146175"/>
                </a:lnTo>
                <a:lnTo>
                  <a:pt x="4406899" y="1146175"/>
                </a:lnTo>
                <a:lnTo>
                  <a:pt x="4406899" y="0"/>
                </a:lnTo>
              </a:path>
            </a:pathLst>
          </a:custGeom>
          <a:ln w="6350">
            <a:solidFill>
              <a:srgbClr val="000000"/>
            </a:solidFill>
          </a:ln>
        </p:spPr>
        <p:txBody>
          <a:bodyPr wrap="square" lIns="0" tIns="0" rIns="0" bIns="0" rtlCol="0"/>
          <a:lstStyle/>
          <a:p/>
        </p:txBody>
      </p:sp>
      <p:sp>
        <p:nvSpPr>
          <p:cNvPr id="12" name="object 12"/>
          <p:cNvSpPr txBox="1"/>
          <p:nvPr/>
        </p:nvSpPr>
        <p:spPr>
          <a:xfrm>
            <a:off x="1558926" y="4299948"/>
            <a:ext cx="4114800" cy="941705"/>
          </a:xfrm>
          <a:prstGeom prst="rect">
            <a:avLst/>
          </a:prstGeom>
        </p:spPr>
        <p:txBody>
          <a:bodyPr vert="horz" wrap="square" lIns="0" tIns="35560" rIns="0" bIns="0" rtlCol="0">
            <a:spAutoFit/>
          </a:bodyPr>
          <a:lstStyle/>
          <a:p>
            <a:pPr marL="201295" indent="-189230">
              <a:lnSpc>
                <a:spcPct val="100000"/>
              </a:lnSpc>
              <a:spcBef>
                <a:spcPts val="280"/>
              </a:spcBef>
              <a:buSzPct val="105000"/>
              <a:buChar char="•"/>
              <a:tabLst>
                <a:tab pos="201295"/>
                <a:tab pos="201930"/>
              </a:tabLst>
            </a:pPr>
            <a:r>
              <a:rPr sz="1000" spc="-10">
                <a:latin typeface="Arial"/>
                <a:cs typeface="Arial"/>
              </a:rPr>
              <a:t>SST</a:t>
            </a:r>
            <a:r>
              <a:rPr sz="1000" spc="-5">
                <a:latin typeface="宋体"/>
                <a:cs typeface="宋体"/>
              </a:rPr>
              <a:t>管理机制是海尔内部市场链运作模式的重要考核与激励手段</a:t>
            </a:r>
            <a:endParaRPr sz="1000">
              <a:latin typeface="宋体"/>
              <a:cs typeface="宋体"/>
            </a:endParaRPr>
          </a:p>
          <a:p>
            <a:pPr marL="201295" marR="5080" indent="-189230">
              <a:lnSpc>
                <a:spcPct val="120000"/>
              </a:lnSpc>
              <a:buSzPct val="105000"/>
              <a:buFont typeface="Arial"/>
              <a:buChar char="•"/>
              <a:tabLst>
                <a:tab pos="201295"/>
                <a:tab pos="201930"/>
              </a:tabLst>
            </a:pPr>
            <a:r>
              <a:rPr sz="1000">
                <a:latin typeface="宋体"/>
                <a:cs typeface="宋体"/>
              </a:rPr>
              <a:t>海尔每个岗位都有基于流程的</a:t>
            </a:r>
            <a:r>
              <a:rPr sz="1000" spc="-10">
                <a:latin typeface="Arial"/>
                <a:cs typeface="Arial"/>
              </a:rPr>
              <a:t>,</a:t>
            </a:r>
            <a:r>
              <a:rPr sz="1000" spc="-60">
                <a:latin typeface="宋体"/>
                <a:cs typeface="宋体"/>
              </a:rPr>
              <a:t>明确的 </a:t>
            </a:r>
            <a:r>
              <a:rPr sz="1000">
                <a:latin typeface="Arial"/>
                <a:cs typeface="Arial"/>
              </a:rPr>
              <a:t>“</a:t>
            </a:r>
            <a:r>
              <a:rPr sz="1000">
                <a:latin typeface="宋体"/>
                <a:cs typeface="宋体"/>
              </a:rPr>
              <a:t>两书一表</a:t>
            </a:r>
            <a:r>
              <a:rPr sz="1000" spc="-25">
                <a:latin typeface="Arial"/>
                <a:cs typeface="Arial"/>
              </a:rPr>
              <a:t>”, </a:t>
            </a:r>
            <a:r>
              <a:rPr sz="1000">
                <a:latin typeface="宋体"/>
                <a:cs typeface="宋体"/>
              </a:rPr>
              <a:t>结合</a:t>
            </a:r>
            <a:r>
              <a:rPr sz="1000" spc="-10">
                <a:latin typeface="Arial"/>
                <a:cs typeface="Arial"/>
              </a:rPr>
              <a:t>SST</a:t>
            </a:r>
            <a:r>
              <a:rPr sz="1000" spc="-10">
                <a:latin typeface="宋体"/>
                <a:cs typeface="宋体"/>
              </a:rPr>
              <a:t>机制保证组</a:t>
            </a:r>
            <a:r>
              <a:rPr sz="1000">
                <a:latin typeface="宋体"/>
                <a:cs typeface="宋体"/>
              </a:rPr>
              <a:t>织横向</a:t>
            </a:r>
            <a:r>
              <a:rPr sz="1000" spc="-10">
                <a:latin typeface="Arial"/>
                <a:cs typeface="Arial"/>
              </a:rPr>
              <a:t>/</a:t>
            </a:r>
            <a:r>
              <a:rPr sz="1000" spc="-5">
                <a:latin typeface="宋体"/>
                <a:cs typeface="宋体"/>
              </a:rPr>
              <a:t>纵向沟通的有效性和组织运作的有效性</a:t>
            </a:r>
            <a:endParaRPr sz="1000">
              <a:latin typeface="宋体"/>
              <a:cs typeface="宋体"/>
            </a:endParaRPr>
          </a:p>
          <a:p>
            <a:pPr marL="201295" marR="25400" indent="-189230">
              <a:lnSpc>
                <a:spcPts val="1510"/>
              </a:lnSpc>
              <a:spcBef>
                <a:spcPts val="30"/>
              </a:spcBef>
              <a:buSzPct val="105000"/>
              <a:buFont typeface="Arial"/>
              <a:buChar char="•"/>
              <a:tabLst>
                <a:tab pos="201295"/>
                <a:tab pos="201930"/>
              </a:tabLst>
            </a:pPr>
            <a:r>
              <a:rPr sz="1000">
                <a:latin typeface="宋体"/>
                <a:cs typeface="宋体"/>
              </a:rPr>
              <a:t>海尔通过各种沟通途径</a:t>
            </a:r>
            <a:r>
              <a:rPr sz="1000" spc="-35">
                <a:latin typeface="Arial"/>
                <a:cs typeface="Arial"/>
              </a:rPr>
              <a:t>, </a:t>
            </a:r>
            <a:r>
              <a:rPr sz="1000" spc="-5">
                <a:latin typeface="宋体"/>
                <a:cs typeface="宋体"/>
              </a:rPr>
              <a:t>比如内部报刊、公司网站、宣传材料、员工手册等将公司发展战略目标清晰的沟通到每一个员工</a:t>
            </a:r>
            <a:endParaRPr sz="1000">
              <a:latin typeface="宋体"/>
              <a:cs typeface="宋体"/>
            </a:endParaRPr>
          </a:p>
        </p:txBody>
      </p:sp>
      <p:sp>
        <p:nvSpPr>
          <p:cNvPr id="13" name="object 13"/>
          <p:cNvSpPr/>
          <p:nvPr/>
        </p:nvSpPr>
        <p:spPr>
          <a:xfrm>
            <a:off x="635000" y="5438775"/>
            <a:ext cx="771525" cy="1146175"/>
          </a:xfrm>
          <a:custGeom>
            <a:rect l="l" t="t" r="r" b="b"/>
            <a:pathLst>
              <a:path w="771525" h="1146175">
                <a:moveTo>
                  <a:pt x="670586" y="1146175"/>
                </a:moveTo>
                <a:lnTo>
                  <a:pt x="0" y="1146175"/>
                </a:lnTo>
                <a:lnTo>
                  <a:pt x="0" y="0"/>
                </a:lnTo>
                <a:lnTo>
                  <a:pt x="670586" y="0"/>
                </a:lnTo>
                <a:lnTo>
                  <a:pt x="771525" y="573087"/>
                </a:lnTo>
                <a:lnTo>
                  <a:pt x="670586" y="1146175"/>
                </a:lnTo>
                <a:close/>
              </a:path>
            </a:pathLst>
          </a:custGeom>
          <a:solidFill>
            <a:srgbClr val="DDDDDD"/>
          </a:solidFill>
        </p:spPr>
        <p:txBody>
          <a:bodyPr wrap="square" lIns="0" tIns="0" rIns="0" bIns="0" rtlCol="0"/>
          <a:lstStyle/>
          <a:p/>
        </p:txBody>
      </p:sp>
      <p:sp>
        <p:nvSpPr>
          <p:cNvPr id="14" name="object 14"/>
          <p:cNvSpPr txBox="1"/>
          <p:nvPr/>
        </p:nvSpPr>
        <p:spPr>
          <a:xfrm>
            <a:off x="856456" y="5875178"/>
            <a:ext cx="330200" cy="208279"/>
          </a:xfrm>
          <a:prstGeom prst="rect">
            <a:avLst/>
          </a:prstGeom>
        </p:spPr>
        <p:txBody>
          <a:bodyPr vert="horz" wrap="square" lIns="0" tIns="12700" rIns="0" bIns="0" rtlCol="0">
            <a:spAutoFit/>
          </a:bodyPr>
          <a:lstStyle/>
          <a:p>
            <a:pPr marL="12700">
              <a:lnSpc>
                <a:spcPct val="100000"/>
              </a:lnSpc>
              <a:spcBef>
                <a:spcPts val="100"/>
              </a:spcBef>
            </a:pPr>
            <a:r>
              <a:rPr sz="1200" spc="-25">
                <a:latin typeface="宋体"/>
                <a:cs typeface="宋体"/>
              </a:rPr>
              <a:t>运作</a:t>
            </a:r>
            <a:endParaRPr sz="1200">
              <a:latin typeface="宋体"/>
              <a:cs typeface="宋体"/>
            </a:endParaRPr>
          </a:p>
        </p:txBody>
      </p:sp>
      <p:sp>
        <p:nvSpPr>
          <p:cNvPr id="15" name="object 15"/>
          <p:cNvSpPr/>
          <p:nvPr/>
        </p:nvSpPr>
        <p:spPr>
          <a:xfrm>
            <a:off x="1371600" y="5438775"/>
            <a:ext cx="4406900" cy="1146175"/>
          </a:xfrm>
          <a:custGeom>
            <a:rect l="l" t="t" r="r" b="b"/>
            <a:pathLst>
              <a:path w="4406900" h="1146175">
                <a:moveTo>
                  <a:pt x="4406899" y="0"/>
                </a:moveTo>
                <a:lnTo>
                  <a:pt x="0" y="0"/>
                </a:lnTo>
                <a:lnTo>
                  <a:pt x="101966" y="574148"/>
                </a:lnTo>
                <a:lnTo>
                  <a:pt x="0" y="1146175"/>
                </a:lnTo>
                <a:lnTo>
                  <a:pt x="4406899" y="1146175"/>
                </a:lnTo>
                <a:lnTo>
                  <a:pt x="4406899" y="0"/>
                </a:lnTo>
              </a:path>
            </a:pathLst>
          </a:custGeom>
          <a:ln w="6350">
            <a:solidFill>
              <a:srgbClr val="000000"/>
            </a:solidFill>
          </a:ln>
        </p:spPr>
        <p:txBody>
          <a:bodyPr wrap="square" lIns="0" tIns="0" rIns="0" bIns="0" rtlCol="0"/>
          <a:lstStyle/>
          <a:p/>
        </p:txBody>
      </p:sp>
      <p:sp>
        <p:nvSpPr>
          <p:cNvPr id="16" name="object 16"/>
          <p:cNvSpPr txBox="1"/>
          <p:nvPr/>
        </p:nvSpPr>
        <p:spPr>
          <a:xfrm>
            <a:off x="1558926" y="5584834"/>
            <a:ext cx="4100829" cy="765810"/>
          </a:xfrm>
          <a:prstGeom prst="rect">
            <a:avLst/>
          </a:prstGeom>
        </p:spPr>
        <p:txBody>
          <a:bodyPr vert="horz" wrap="square" lIns="0" tIns="12700" rIns="0" bIns="0" rtlCol="0">
            <a:spAutoFit/>
          </a:bodyPr>
          <a:lstStyle/>
          <a:p>
            <a:pPr marL="201295" marR="12065" indent="-189230">
              <a:lnSpc>
                <a:spcPct val="120000"/>
              </a:lnSpc>
              <a:spcBef>
                <a:spcPts val="100"/>
              </a:spcBef>
              <a:buSzPct val="105000"/>
              <a:buFont typeface="Arial"/>
              <a:buChar char="•"/>
              <a:tabLst>
                <a:tab pos="201295"/>
                <a:tab pos="201930"/>
              </a:tabLst>
            </a:pPr>
            <a:r>
              <a:rPr sz="1000">
                <a:latin typeface="宋体"/>
                <a:cs typeface="宋体"/>
              </a:rPr>
              <a:t>海尔在总部和各地工贸公司均设有产品管理职能</a:t>
            </a:r>
            <a:r>
              <a:rPr sz="1000" spc="-35">
                <a:latin typeface="Arial"/>
                <a:cs typeface="Arial"/>
              </a:rPr>
              <a:t>, </a:t>
            </a:r>
            <a:r>
              <a:rPr sz="1000" spc="-10">
                <a:latin typeface="宋体"/>
                <a:cs typeface="宋体"/>
              </a:rPr>
              <a:t>保证产品规划贴近消</a:t>
            </a:r>
            <a:r>
              <a:rPr sz="1000">
                <a:latin typeface="宋体"/>
                <a:cs typeface="宋体"/>
              </a:rPr>
              <a:t>费需求</a:t>
            </a:r>
            <a:r>
              <a:rPr sz="1000" spc="-5">
                <a:latin typeface="Arial"/>
                <a:cs typeface="Arial"/>
              </a:rPr>
              <a:t>, </a:t>
            </a:r>
            <a:r>
              <a:rPr sz="1000" spc="-5">
                <a:latin typeface="宋体"/>
                <a:cs typeface="宋体"/>
              </a:rPr>
              <a:t>以及产品推广和促销的有效性</a:t>
            </a:r>
            <a:endParaRPr sz="1000">
              <a:latin typeface="宋体"/>
              <a:cs typeface="宋体"/>
            </a:endParaRPr>
          </a:p>
          <a:p>
            <a:pPr marL="201295" marR="5080" indent="-189230">
              <a:lnSpc>
                <a:spcPts val="1510"/>
              </a:lnSpc>
              <a:spcBef>
                <a:spcPts val="30"/>
              </a:spcBef>
              <a:buSzPct val="105000"/>
              <a:buFont typeface="Arial"/>
              <a:buChar char="•"/>
              <a:tabLst>
                <a:tab pos="201295"/>
                <a:tab pos="201930"/>
              </a:tabLst>
            </a:pPr>
            <a:r>
              <a:rPr sz="1000">
                <a:latin typeface="宋体"/>
                <a:cs typeface="宋体"/>
              </a:rPr>
              <a:t>海尔通过制定客户</a:t>
            </a:r>
            <a:r>
              <a:rPr sz="1000" spc="-10">
                <a:latin typeface="Arial"/>
                <a:cs typeface="Arial"/>
              </a:rPr>
              <a:t>ABC</a:t>
            </a:r>
            <a:r>
              <a:rPr sz="1000">
                <a:latin typeface="宋体"/>
                <a:cs typeface="宋体"/>
              </a:rPr>
              <a:t>分类标准和统一的销售政策基准</a:t>
            </a:r>
            <a:r>
              <a:rPr sz="1000" spc="-35">
                <a:latin typeface="Arial"/>
                <a:cs typeface="Arial"/>
              </a:rPr>
              <a:t>, </a:t>
            </a:r>
            <a:r>
              <a:rPr sz="1000" spc="-10">
                <a:latin typeface="宋体"/>
                <a:cs typeface="宋体"/>
              </a:rPr>
              <a:t>管理其客户网</a:t>
            </a:r>
            <a:r>
              <a:rPr sz="1000" spc="-50">
                <a:latin typeface="宋体"/>
                <a:cs typeface="宋体"/>
              </a:rPr>
              <a:t>络</a:t>
            </a:r>
            <a:endParaRPr sz="1000">
              <a:latin typeface="宋体"/>
              <a:cs typeface="宋体"/>
            </a:endParaRPr>
          </a:p>
        </p:txBody>
      </p:sp>
      <p:sp>
        <p:nvSpPr>
          <p:cNvPr id="17" name="object 17"/>
          <p:cNvSpPr txBox="1"/>
          <p:nvPr/>
        </p:nvSpPr>
        <p:spPr>
          <a:xfrm>
            <a:off x="630238" y="2505075"/>
            <a:ext cx="5143500" cy="455930"/>
          </a:xfrm>
          <a:prstGeom prst="rect">
            <a:avLst/>
          </a:prstGeom>
          <a:solidFill>
            <a:srgbClr val="C0C0C0"/>
          </a:solidFill>
        </p:spPr>
        <p:txBody>
          <a:bodyPr vert="horz" wrap="square" lIns="0" tIns="635" rIns="0" bIns="0" rtlCol="0">
            <a:spAutoFit/>
          </a:bodyPr>
          <a:lstStyle/>
          <a:p>
            <a:pPr>
              <a:lnSpc>
                <a:spcPct val="100000"/>
              </a:lnSpc>
              <a:spcBef>
                <a:spcPts val="5"/>
              </a:spcBef>
            </a:pPr>
            <a:endParaRPr sz="950">
              <a:latin typeface="Times New Roman"/>
              <a:cs typeface="Times New Roman"/>
            </a:endParaRPr>
          </a:p>
          <a:p>
            <a:pPr marL="158115" algn="ctr">
              <a:lnSpc>
                <a:spcPct val="100000"/>
              </a:lnSpc>
            </a:pPr>
            <a:r>
              <a:rPr sz="1200" b="1" spc="-10">
                <a:latin typeface="Microsoft JhengHei"/>
                <a:cs typeface="Microsoft JhengHei"/>
              </a:rPr>
              <a:t>海尔的管理特色概括</a:t>
            </a:r>
            <a:endParaRPr sz="1200">
              <a:latin typeface="Microsoft JhengHei"/>
              <a:cs typeface="Microsoft JhengHei"/>
            </a:endParaRPr>
          </a:p>
        </p:txBody>
      </p:sp>
      <p:sp>
        <p:nvSpPr>
          <p:cNvPr id="18" name="object 18"/>
          <p:cNvSpPr/>
          <p:nvPr/>
        </p:nvSpPr>
        <p:spPr>
          <a:xfrm>
            <a:off x="5842000" y="3365500"/>
            <a:ext cx="990600" cy="508000"/>
          </a:xfrm>
          <a:custGeom>
            <a:rect l="l" t="t" r="r" b="b"/>
            <a:pathLst>
              <a:path w="990600" h="508000">
                <a:moveTo>
                  <a:pt x="30949" y="127000"/>
                </a:moveTo>
                <a:lnTo>
                  <a:pt x="0" y="127000"/>
                </a:lnTo>
                <a:lnTo>
                  <a:pt x="0" y="381000"/>
                </a:lnTo>
                <a:lnTo>
                  <a:pt x="30949" y="381000"/>
                </a:lnTo>
                <a:lnTo>
                  <a:pt x="30949" y="127000"/>
                </a:lnTo>
                <a:close/>
              </a:path>
              <a:path w="990600" h="508000">
                <a:moveTo>
                  <a:pt x="123825" y="127000"/>
                </a:moveTo>
                <a:lnTo>
                  <a:pt x="61912" y="127000"/>
                </a:lnTo>
                <a:lnTo>
                  <a:pt x="61912" y="381000"/>
                </a:lnTo>
                <a:lnTo>
                  <a:pt x="123825" y="381000"/>
                </a:lnTo>
                <a:lnTo>
                  <a:pt x="123825" y="127000"/>
                </a:lnTo>
                <a:close/>
              </a:path>
              <a:path w="990600" h="508000">
                <a:moveTo>
                  <a:pt x="990600" y="254000"/>
                </a:moveTo>
                <a:lnTo>
                  <a:pt x="742950" y="0"/>
                </a:lnTo>
                <a:lnTo>
                  <a:pt x="742950" y="127000"/>
                </a:lnTo>
                <a:lnTo>
                  <a:pt x="154774" y="127000"/>
                </a:lnTo>
                <a:lnTo>
                  <a:pt x="154774" y="381000"/>
                </a:lnTo>
                <a:lnTo>
                  <a:pt x="742950" y="381000"/>
                </a:lnTo>
                <a:lnTo>
                  <a:pt x="742950" y="508000"/>
                </a:lnTo>
                <a:lnTo>
                  <a:pt x="990600" y="254000"/>
                </a:lnTo>
                <a:close/>
              </a:path>
            </a:pathLst>
          </a:custGeom>
          <a:solidFill>
            <a:srgbClr val="AAAAAA"/>
          </a:solidFill>
        </p:spPr>
        <p:txBody>
          <a:bodyPr wrap="square" lIns="0" tIns="0" rIns="0" bIns="0" rtlCol="0"/>
          <a:lstStyle/>
          <a:p/>
        </p:txBody>
      </p:sp>
      <p:sp>
        <p:nvSpPr>
          <p:cNvPr id="19" name="object 19"/>
          <p:cNvSpPr/>
          <p:nvPr/>
        </p:nvSpPr>
        <p:spPr>
          <a:xfrm>
            <a:off x="5842000" y="4533900"/>
            <a:ext cx="990600" cy="508000"/>
          </a:xfrm>
          <a:custGeom>
            <a:rect l="l" t="t" r="r" b="b"/>
            <a:pathLst>
              <a:path w="990600" h="508000">
                <a:moveTo>
                  <a:pt x="30949" y="127000"/>
                </a:moveTo>
                <a:lnTo>
                  <a:pt x="0" y="127000"/>
                </a:lnTo>
                <a:lnTo>
                  <a:pt x="0" y="381000"/>
                </a:lnTo>
                <a:lnTo>
                  <a:pt x="30949" y="381000"/>
                </a:lnTo>
                <a:lnTo>
                  <a:pt x="30949" y="127000"/>
                </a:lnTo>
                <a:close/>
              </a:path>
              <a:path w="990600" h="508000">
                <a:moveTo>
                  <a:pt x="123825" y="127000"/>
                </a:moveTo>
                <a:lnTo>
                  <a:pt x="61912" y="127000"/>
                </a:lnTo>
                <a:lnTo>
                  <a:pt x="61912" y="381000"/>
                </a:lnTo>
                <a:lnTo>
                  <a:pt x="123825" y="381000"/>
                </a:lnTo>
                <a:lnTo>
                  <a:pt x="123825" y="127000"/>
                </a:lnTo>
                <a:close/>
              </a:path>
              <a:path w="990600" h="508000">
                <a:moveTo>
                  <a:pt x="990600" y="254000"/>
                </a:moveTo>
                <a:lnTo>
                  <a:pt x="742950" y="0"/>
                </a:lnTo>
                <a:lnTo>
                  <a:pt x="742950" y="127000"/>
                </a:lnTo>
                <a:lnTo>
                  <a:pt x="154774" y="127000"/>
                </a:lnTo>
                <a:lnTo>
                  <a:pt x="154774" y="381000"/>
                </a:lnTo>
                <a:lnTo>
                  <a:pt x="742950" y="381000"/>
                </a:lnTo>
                <a:lnTo>
                  <a:pt x="742950" y="508000"/>
                </a:lnTo>
                <a:lnTo>
                  <a:pt x="990600" y="254000"/>
                </a:lnTo>
                <a:close/>
              </a:path>
            </a:pathLst>
          </a:custGeom>
          <a:solidFill>
            <a:srgbClr val="AAAAAA"/>
          </a:solidFill>
        </p:spPr>
        <p:txBody>
          <a:bodyPr wrap="square" lIns="0" tIns="0" rIns="0" bIns="0" rtlCol="0"/>
          <a:lstStyle/>
          <a:p/>
        </p:txBody>
      </p:sp>
      <p:sp>
        <p:nvSpPr>
          <p:cNvPr id="20" name="object 20"/>
          <p:cNvSpPr/>
          <p:nvPr/>
        </p:nvSpPr>
        <p:spPr>
          <a:xfrm>
            <a:off x="5842000" y="5753100"/>
            <a:ext cx="990600" cy="508000"/>
          </a:xfrm>
          <a:custGeom>
            <a:rect l="l" t="t" r="r" b="b"/>
            <a:pathLst>
              <a:path w="990600" h="508000">
                <a:moveTo>
                  <a:pt x="30949" y="127000"/>
                </a:moveTo>
                <a:lnTo>
                  <a:pt x="0" y="127000"/>
                </a:lnTo>
                <a:lnTo>
                  <a:pt x="0" y="381000"/>
                </a:lnTo>
                <a:lnTo>
                  <a:pt x="30949" y="381000"/>
                </a:lnTo>
                <a:lnTo>
                  <a:pt x="30949" y="127000"/>
                </a:lnTo>
                <a:close/>
              </a:path>
              <a:path w="990600" h="508000">
                <a:moveTo>
                  <a:pt x="123825" y="127000"/>
                </a:moveTo>
                <a:lnTo>
                  <a:pt x="61912" y="127000"/>
                </a:lnTo>
                <a:lnTo>
                  <a:pt x="61912" y="381000"/>
                </a:lnTo>
                <a:lnTo>
                  <a:pt x="123825" y="381000"/>
                </a:lnTo>
                <a:lnTo>
                  <a:pt x="123825" y="127000"/>
                </a:lnTo>
                <a:close/>
              </a:path>
              <a:path w="990600" h="508000">
                <a:moveTo>
                  <a:pt x="990600" y="254000"/>
                </a:moveTo>
                <a:lnTo>
                  <a:pt x="742950" y="0"/>
                </a:lnTo>
                <a:lnTo>
                  <a:pt x="742950" y="127000"/>
                </a:lnTo>
                <a:lnTo>
                  <a:pt x="154774" y="127000"/>
                </a:lnTo>
                <a:lnTo>
                  <a:pt x="154774" y="381000"/>
                </a:lnTo>
                <a:lnTo>
                  <a:pt x="742950" y="381000"/>
                </a:lnTo>
                <a:lnTo>
                  <a:pt x="742950" y="508000"/>
                </a:lnTo>
                <a:lnTo>
                  <a:pt x="990600" y="254000"/>
                </a:lnTo>
                <a:close/>
              </a:path>
            </a:pathLst>
          </a:custGeom>
          <a:solidFill>
            <a:srgbClr val="AAAAAA"/>
          </a:solidFill>
        </p:spPr>
        <p:txBody>
          <a:bodyPr wrap="square" lIns="0" tIns="0" rIns="0" bIns="0" rtlCol="0"/>
          <a:lstStyle/>
          <a:p/>
        </p:txBody>
      </p:sp>
      <p:sp>
        <p:nvSpPr>
          <p:cNvPr id="21" name="object 21"/>
          <p:cNvSpPr txBox="1"/>
          <p:nvPr/>
        </p:nvSpPr>
        <p:spPr>
          <a:xfrm>
            <a:off x="6883400" y="3509962"/>
            <a:ext cx="124460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方向和目标的明确</a:t>
            </a:r>
            <a:endParaRPr sz="1200">
              <a:latin typeface="宋体"/>
              <a:cs typeface="宋体"/>
            </a:endParaRPr>
          </a:p>
        </p:txBody>
      </p:sp>
      <p:sp>
        <p:nvSpPr>
          <p:cNvPr id="24" name="object 24"/>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34</a:t>
            </a:fld>
          </a:p>
        </p:txBody>
      </p:sp>
      <p:sp>
        <p:nvSpPr>
          <p:cNvPr id="22" name="object 22"/>
          <p:cNvSpPr txBox="1"/>
          <p:nvPr/>
        </p:nvSpPr>
        <p:spPr>
          <a:xfrm>
            <a:off x="6883400" y="4691062"/>
            <a:ext cx="124460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组织运作的有效性</a:t>
            </a:r>
            <a:endParaRPr sz="1200">
              <a:latin typeface="宋体"/>
              <a:cs typeface="宋体"/>
            </a:endParaRPr>
          </a:p>
        </p:txBody>
      </p:sp>
      <p:sp>
        <p:nvSpPr>
          <p:cNvPr id="23" name="object 23"/>
          <p:cNvSpPr txBox="1"/>
          <p:nvPr/>
        </p:nvSpPr>
        <p:spPr>
          <a:xfrm>
            <a:off x="6883400" y="5922962"/>
            <a:ext cx="124460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运作管理的有效性</a:t>
            </a:r>
            <a:endParaRPr sz="1200">
              <a:latin typeface="宋体"/>
              <a:cs typeface="宋体"/>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398962" y="3594118"/>
            <a:ext cx="2554605" cy="452120"/>
          </a:xfrm>
          <a:prstGeom prst="rect">
            <a:avLst/>
          </a:prstGeom>
        </p:spPr>
        <p:txBody>
          <a:bodyPr vert="horz" wrap="square" lIns="0" tIns="12700" rIns="0" bIns="0" rtlCol="0">
            <a:spAutoFit/>
          </a:bodyPr>
          <a:lstStyle/>
          <a:p>
            <a:pPr marL="12700">
              <a:lnSpc>
                <a:spcPct val="100000"/>
              </a:lnSpc>
              <a:spcBef>
                <a:spcPts val="100"/>
              </a:spcBef>
              <a:tabLst>
                <a:tab pos="763270"/>
              </a:tabLst>
            </a:pPr>
            <a:r>
              <a:rPr spc="-25">
                <a:latin typeface="Arial"/>
                <a:cs typeface="Arial"/>
              </a:rPr>
              <a:t>C.</a:t>
            </a:r>
            <a:r>
              <a:rPr>
                <a:latin typeface="Arial"/>
                <a:cs typeface="Arial"/>
              </a:rPr>
              <a:t>	</a:t>
            </a:r>
            <a:r>
              <a:rPr spc="-10"/>
              <a:t>西门子案例</a:t>
            </a:r>
          </a:p>
        </p:txBody>
      </p:sp>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35</a:t>
            </a:fld>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594225" y="6853254"/>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36</a:t>
            </a:r>
            <a:endParaRPr sz="900">
              <a:latin typeface="Arial"/>
              <a:cs typeface="Arial"/>
            </a:endParaRPr>
          </a:p>
        </p:txBody>
      </p:sp>
      <p:sp>
        <p:nvSpPr>
          <p:cNvPr id="3" name="object 3"/>
          <p:cNvSpPr/>
          <p:nvPr/>
        </p:nvSpPr>
        <p:spPr>
          <a:xfrm>
            <a:off x="0" y="752475"/>
            <a:ext cx="9334500" cy="19050"/>
          </a:xfrm>
          <a:custGeom>
            <a:rect l="l" t="t" r="r" b="b"/>
            <a:pathLst>
              <a:path w="9334500" h="19050">
                <a:moveTo>
                  <a:pt x="0" y="0"/>
                </a:moveTo>
                <a:lnTo>
                  <a:pt x="9334500" y="0"/>
                </a:lnTo>
                <a:lnTo>
                  <a:pt x="9334500" y="19050"/>
                </a:lnTo>
                <a:lnTo>
                  <a:pt x="0" y="19050"/>
                </a:lnTo>
                <a:lnTo>
                  <a:pt x="0" y="0"/>
                </a:lnTo>
                <a:close/>
              </a:path>
            </a:pathLst>
          </a:custGeom>
          <a:solidFill>
            <a:srgbClr val="000000"/>
          </a:solidFill>
        </p:spPr>
        <p:txBody>
          <a:bodyPr wrap="square" lIns="0" tIns="0" rIns="0" bIns="0" rtlCol="0"/>
          <a:lstStyle/>
          <a:p/>
        </p:txBody>
      </p:sp>
      <p:pic>
        <p:nvPicPr>
          <p:cNvPr id="4" name="object 4"/>
          <p:cNvPicPr/>
          <p:nvPr/>
        </p:nvPicPr>
        <p:blipFill>
          <a:blip r:embed="rId2"/>
          <a:stretch>
            <a:fillRect/>
          </a:stretch>
        </p:blipFill>
        <p:spPr>
          <a:xfrm>
            <a:off x="6950075" y="271462"/>
            <a:ext cx="755650" cy="412750"/>
          </a:xfrm>
          <a:prstGeom prst="rect">
            <a:avLst/>
          </a:prstGeom>
        </p:spPr>
      </p:pic>
      <p:pic>
        <p:nvPicPr>
          <p:cNvPr id="5" name="object 5"/>
          <p:cNvPicPr/>
          <p:nvPr/>
        </p:nvPicPr>
        <p:blipFill>
          <a:blip r:embed="rId3"/>
          <a:stretch>
            <a:fillRect/>
          </a:stretch>
        </p:blipFill>
        <p:spPr>
          <a:xfrm>
            <a:off x="7899400" y="368300"/>
            <a:ext cx="1130300" cy="301625"/>
          </a:xfrm>
          <a:prstGeom prst="rect">
            <a:avLst/>
          </a:prstGeom>
        </p:spPr>
      </p:pic>
      <p:sp>
        <p:nvSpPr>
          <p:cNvPr id="6" name="object 6"/>
          <p:cNvSpPr txBox="1">
            <a:spLocks noGrp="1"/>
          </p:cNvSpPr>
          <p:nvPr>
            <p:ph type="title"/>
          </p:nvPr>
        </p:nvSpPr>
        <p:spPr>
          <a:xfrm>
            <a:off x="623887" y="950157"/>
            <a:ext cx="7849234" cy="452120"/>
          </a:xfrm>
          <a:prstGeom prst="rect">
            <a:avLst/>
          </a:prstGeom>
        </p:spPr>
        <p:txBody>
          <a:bodyPr vert="horz" wrap="square" lIns="0" tIns="12700" rIns="0" bIns="0" rtlCol="0">
            <a:spAutoFit/>
          </a:bodyPr>
          <a:lstStyle/>
          <a:p>
            <a:pPr marL="12700">
              <a:lnSpc>
                <a:spcPct val="100000"/>
              </a:lnSpc>
              <a:spcBef>
                <a:spcPts val="100"/>
              </a:spcBef>
            </a:pPr>
            <a:r>
              <a:rPr/>
              <a:t>博世</a:t>
            </a:r>
            <a:r>
              <a:rPr>
                <a:latin typeface="Arial"/>
                <a:cs typeface="Arial"/>
              </a:rPr>
              <a:t>-</a:t>
            </a:r>
            <a:r>
              <a:rPr/>
              <a:t>西门子是全球第三大家电制造商</a:t>
            </a:r>
            <a:r>
              <a:rPr spc="5">
                <a:latin typeface="Arial"/>
                <a:cs typeface="Arial"/>
              </a:rPr>
              <a:t>, </a:t>
            </a:r>
            <a:r>
              <a:rPr/>
              <a:t>于</a:t>
            </a:r>
            <a:r>
              <a:rPr spc="-10">
                <a:latin typeface="Arial"/>
                <a:cs typeface="Arial"/>
              </a:rPr>
              <a:t>90</a:t>
            </a:r>
            <a:r>
              <a:rPr spc="-20"/>
              <a:t>年代中</a:t>
            </a:r>
          </a:p>
        </p:txBody>
      </p:sp>
      <p:sp>
        <p:nvSpPr>
          <p:cNvPr id="7" name="object 7"/>
          <p:cNvSpPr txBox="1"/>
          <p:nvPr/>
        </p:nvSpPr>
        <p:spPr>
          <a:xfrm>
            <a:off x="623887" y="1204157"/>
            <a:ext cx="840232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期进入中国设厂</a:t>
            </a:r>
            <a:r>
              <a:rPr sz="2800" b="1">
                <a:latin typeface="Arial"/>
                <a:cs typeface="Arial"/>
              </a:rPr>
              <a:t>. </a:t>
            </a:r>
            <a:r>
              <a:rPr sz="2800" b="1" spc="-5">
                <a:latin typeface="Microsoft JhengHei"/>
                <a:cs typeface="Microsoft JhengHei"/>
              </a:rPr>
              <a:t>其在中国的两家独资工厂目前生产西</a:t>
            </a:r>
            <a:endParaRPr sz="2800">
              <a:latin typeface="Microsoft JhengHei"/>
              <a:cs typeface="Microsoft JhengHei"/>
            </a:endParaRPr>
          </a:p>
        </p:txBody>
      </p:sp>
      <p:sp>
        <p:nvSpPr>
          <p:cNvPr id="8" name="object 8"/>
          <p:cNvSpPr txBox="1"/>
          <p:nvPr/>
        </p:nvSpPr>
        <p:spPr>
          <a:xfrm>
            <a:off x="623887" y="1458157"/>
            <a:ext cx="804672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西门子品牌的冰箱和滚筒式洗衣机</a:t>
            </a:r>
            <a:r>
              <a:rPr sz="2800" b="1">
                <a:latin typeface="Arial"/>
                <a:cs typeface="Arial"/>
              </a:rPr>
              <a:t>, </a:t>
            </a:r>
            <a:r>
              <a:rPr sz="2800" b="1" spc="-10">
                <a:latin typeface="Microsoft JhengHei"/>
                <a:cs typeface="Microsoft JhengHei"/>
              </a:rPr>
              <a:t>市场份额均位居</a:t>
            </a:r>
            <a:endParaRPr sz="2800">
              <a:latin typeface="Microsoft JhengHei"/>
              <a:cs typeface="Microsoft JhengHei"/>
            </a:endParaRPr>
          </a:p>
        </p:txBody>
      </p:sp>
      <p:sp>
        <p:nvSpPr>
          <p:cNvPr id="9" name="object 9"/>
          <p:cNvSpPr txBox="1"/>
          <p:nvPr/>
        </p:nvSpPr>
        <p:spPr>
          <a:xfrm>
            <a:off x="623887" y="1725567"/>
            <a:ext cx="736600" cy="452120"/>
          </a:xfrm>
          <a:prstGeom prst="rect">
            <a:avLst/>
          </a:prstGeom>
        </p:spPr>
        <p:txBody>
          <a:bodyPr vert="horz" wrap="square" lIns="0" tIns="12700" rIns="0" bIns="0" rtlCol="0">
            <a:spAutoFit/>
          </a:bodyPr>
          <a:lstStyle/>
          <a:p>
            <a:pPr marL="12700">
              <a:lnSpc>
                <a:spcPct val="100000"/>
              </a:lnSpc>
              <a:spcBef>
                <a:spcPts val="100"/>
              </a:spcBef>
            </a:pPr>
            <a:r>
              <a:rPr sz="2800" b="1" spc="-25">
                <a:latin typeface="Microsoft JhengHei"/>
                <a:cs typeface="Microsoft JhengHei"/>
              </a:rPr>
              <a:t>前列</a:t>
            </a:r>
            <a:endParaRPr sz="2800">
              <a:latin typeface="Microsoft JhengHei"/>
              <a:cs typeface="Microsoft JhengHei"/>
            </a:endParaRPr>
          </a:p>
        </p:txBody>
      </p:sp>
      <p:grpSp>
        <p:nvGrpSpPr>
          <p:cNvPr id="10" name="object 10"/>
          <p:cNvGrpSpPr/>
          <p:nvPr/>
        </p:nvGrpSpPr>
        <p:grpSpPr>
          <a:xfrm>
            <a:off x="2527300" y="2484437"/>
            <a:ext cx="4729480" cy="1927225"/>
            <a:chOff x="2527300" y="2484437"/>
            <a:chExt cx="4729480" cy="1927225"/>
          </a:xfrm>
        </p:grpSpPr>
        <p:pic>
          <p:nvPicPr>
            <p:cNvPr id="11" name="object 11"/>
            <p:cNvPicPr/>
            <p:nvPr/>
          </p:nvPicPr>
          <p:blipFill>
            <a:blip r:embed="rId4"/>
            <a:stretch>
              <a:fillRect/>
            </a:stretch>
          </p:blipFill>
          <p:spPr>
            <a:xfrm>
              <a:off x="2527300" y="2500311"/>
              <a:ext cx="1816100" cy="1185863"/>
            </a:xfrm>
            <a:prstGeom prst="rect">
              <a:avLst/>
            </a:prstGeom>
          </p:spPr>
        </p:pic>
        <p:sp>
          <p:nvSpPr>
            <p:cNvPr id="12" name="object 12"/>
            <p:cNvSpPr/>
            <p:nvPr/>
          </p:nvSpPr>
          <p:spPr>
            <a:xfrm>
              <a:off x="4330700" y="2489200"/>
              <a:ext cx="2921000" cy="1917700"/>
            </a:xfrm>
            <a:custGeom>
              <a:rect l="l" t="t" r="r" b="b"/>
              <a:pathLst>
                <a:path w="2921000" h="1917700">
                  <a:moveTo>
                    <a:pt x="2430107" y="1917700"/>
                  </a:moveTo>
                  <a:lnTo>
                    <a:pt x="0" y="1917700"/>
                  </a:lnTo>
                  <a:lnTo>
                    <a:pt x="0" y="0"/>
                  </a:lnTo>
                  <a:lnTo>
                    <a:pt x="2430107" y="0"/>
                  </a:lnTo>
                  <a:lnTo>
                    <a:pt x="2921000" y="958850"/>
                  </a:lnTo>
                  <a:lnTo>
                    <a:pt x="2430107" y="1917700"/>
                  </a:lnTo>
                  <a:close/>
                </a:path>
              </a:pathLst>
            </a:custGeom>
            <a:solidFill>
              <a:srgbClr val="FFFFFF"/>
            </a:solidFill>
          </p:spPr>
          <p:txBody>
            <a:bodyPr wrap="square" lIns="0" tIns="0" rIns="0" bIns="0" rtlCol="0"/>
            <a:lstStyle/>
            <a:p/>
          </p:txBody>
        </p:sp>
        <p:sp>
          <p:nvSpPr>
            <p:cNvPr id="13" name="object 13"/>
            <p:cNvSpPr/>
            <p:nvPr/>
          </p:nvSpPr>
          <p:spPr>
            <a:xfrm>
              <a:off x="4330700" y="2489200"/>
              <a:ext cx="2921000" cy="1917700"/>
            </a:xfrm>
            <a:custGeom>
              <a:rect l="l" t="t" r="r" b="b"/>
              <a:pathLst>
                <a:path w="2921000" h="1917700">
                  <a:moveTo>
                    <a:pt x="0" y="0"/>
                  </a:moveTo>
                  <a:lnTo>
                    <a:pt x="2430107" y="0"/>
                  </a:lnTo>
                  <a:lnTo>
                    <a:pt x="2921000" y="958850"/>
                  </a:lnTo>
                  <a:lnTo>
                    <a:pt x="2430107" y="1917700"/>
                  </a:lnTo>
                  <a:lnTo>
                    <a:pt x="0" y="1917700"/>
                  </a:lnTo>
                  <a:lnTo>
                    <a:pt x="0" y="0"/>
                  </a:lnTo>
                  <a:close/>
                </a:path>
              </a:pathLst>
            </a:custGeom>
            <a:ln w="9525">
              <a:solidFill>
                <a:srgbClr val="000000"/>
              </a:solidFill>
            </a:ln>
          </p:spPr>
          <p:txBody>
            <a:bodyPr wrap="square" lIns="0" tIns="0" rIns="0" bIns="0" rtlCol="0"/>
            <a:lstStyle/>
            <a:p/>
          </p:txBody>
        </p:sp>
      </p:grpSp>
      <p:sp>
        <p:nvSpPr>
          <p:cNvPr id="14" name="object 14"/>
          <p:cNvSpPr txBox="1"/>
          <p:nvPr/>
        </p:nvSpPr>
        <p:spPr>
          <a:xfrm>
            <a:off x="4676140" y="3237843"/>
            <a:ext cx="2243455" cy="432434"/>
          </a:xfrm>
          <a:prstGeom prst="rect">
            <a:avLst/>
          </a:prstGeom>
        </p:spPr>
        <p:txBody>
          <a:bodyPr vert="horz" wrap="square" lIns="0" tIns="63500" rIns="0" bIns="0" rtlCol="0">
            <a:spAutoFit/>
          </a:bodyPr>
          <a:lstStyle/>
          <a:p>
            <a:pPr marL="12700">
              <a:lnSpc>
                <a:spcPct val="100000"/>
              </a:lnSpc>
              <a:spcBef>
                <a:spcPts val="500"/>
              </a:spcBef>
            </a:pPr>
            <a:r>
              <a:rPr sz="1000" spc="-10">
                <a:latin typeface="宋体"/>
                <a:cs typeface="宋体"/>
              </a:rPr>
              <a:t>滁州厂年产冰箱</a:t>
            </a:r>
            <a:endParaRPr sz="1000">
              <a:latin typeface="宋体"/>
              <a:cs typeface="宋体"/>
            </a:endParaRPr>
          </a:p>
          <a:p>
            <a:pPr marL="12700">
              <a:lnSpc>
                <a:spcPct val="100000"/>
              </a:lnSpc>
              <a:spcBef>
                <a:spcPts val="400"/>
              </a:spcBef>
            </a:pPr>
            <a:r>
              <a:rPr sz="1000">
                <a:latin typeface="宋体"/>
                <a:cs typeface="宋体"/>
              </a:rPr>
              <a:t>约</a:t>
            </a:r>
            <a:r>
              <a:rPr sz="1000" spc="-10">
                <a:latin typeface="Arial"/>
                <a:cs typeface="Arial"/>
              </a:rPr>
              <a:t>50</a:t>
            </a:r>
            <a:r>
              <a:rPr sz="1000">
                <a:latin typeface="宋体"/>
                <a:cs typeface="宋体"/>
              </a:rPr>
              <a:t>万台</a:t>
            </a:r>
            <a:r>
              <a:rPr sz="1000" spc="-10">
                <a:latin typeface="Arial"/>
                <a:cs typeface="Arial"/>
              </a:rPr>
              <a:t>,</a:t>
            </a:r>
            <a:r>
              <a:rPr sz="1000" spc="-35">
                <a:latin typeface="宋体"/>
                <a:cs typeface="宋体"/>
              </a:rPr>
              <a:t>市场占有率 </a:t>
            </a:r>
            <a:r>
              <a:rPr sz="1000" spc="-10">
                <a:latin typeface="Arial"/>
                <a:cs typeface="Arial"/>
              </a:rPr>
              <a:t>9.87%</a:t>
            </a:r>
            <a:r>
              <a:rPr sz="1000" spc="-15">
                <a:latin typeface="宋体"/>
                <a:cs typeface="宋体"/>
              </a:rPr>
              <a:t>，名列第四</a:t>
            </a:r>
            <a:endParaRPr sz="1000">
              <a:latin typeface="宋体"/>
              <a:cs typeface="宋体"/>
            </a:endParaRPr>
          </a:p>
        </p:txBody>
      </p:sp>
      <p:pic>
        <p:nvPicPr>
          <p:cNvPr id="15" name="object 15"/>
          <p:cNvPicPr/>
          <p:nvPr/>
        </p:nvPicPr>
        <p:blipFill>
          <a:blip r:embed="rId5"/>
          <a:stretch>
            <a:fillRect/>
          </a:stretch>
        </p:blipFill>
        <p:spPr>
          <a:xfrm>
            <a:off x="2500311" y="4646612"/>
            <a:ext cx="1814513" cy="1185862"/>
          </a:xfrm>
          <a:prstGeom prst="rect">
            <a:avLst/>
          </a:prstGeom>
        </p:spPr>
      </p:pic>
      <p:graphicFrame>
        <p:nvGraphicFramePr>
          <p:cNvPr id="16" name="object 16"/>
          <p:cNvGraphicFramePr>
            <a:graphicFrameLocks noGrp="1"/>
          </p:cNvGraphicFramePr>
          <p:nvPr/>
        </p:nvGraphicFramePr>
        <p:xfrm>
          <a:off x="727075" y="2484437"/>
          <a:ext cx="3596004" cy="4064000"/>
        </p:xfrm>
        <a:graphic>
          <a:graphicData uri="http://schemas.openxmlformats.org/drawingml/2006/table">
            <a:tbl>
              <a:tblPr firstRow="1" bandRow="1">
                <a:tableStyleId>{2D5ABB26-0587-4C30-8999-92F81FD0307C}</a:tableStyleId>
              </a:tblPr>
              <a:tblGrid>
                <a:gridCol w="1498600"/>
                <a:gridCol w="148589"/>
                <a:gridCol w="138430"/>
                <a:gridCol w="1801495"/>
              </a:tblGrid>
              <a:tr h="603250">
                <a:tc gridSpan="3">
                  <a:txBody>
                    <a:bodyPr vert="horz" wrap="square"/>
                    <a:lstStyle/>
                    <a:p>
                      <a:pPr>
                        <a:lnSpc>
                          <a:spcPct val="100000"/>
                        </a:lnSpc>
                      </a:pPr>
                      <a:endParaRPr sz="1500">
                        <a:latin typeface="Times New Roman"/>
                        <a:cs typeface="Times New Roman"/>
                      </a:endParaRPr>
                    </a:p>
                  </a:txBody>
                  <a:tcPr marL="0" marR="0" marT="0" marB="0">
                    <a:lnR w="9525">
                      <a:solidFill>
                        <a:srgbClr val="000000"/>
                      </a:solidFill>
                      <a:prstDash val="solid"/>
                    </a:lnR>
                  </a:tcPr>
                </a:tc>
                <a:tc hMerge="1">
                  <a:txBody>
                    <a:bodyPr vert="horz" wrap="square"/>
                    <a:lstStyle/>
                    <a:p/>
                  </a:txBody>
                  <a:tcPr marL="0" marR="0" marT="0" marB="0"/>
                </a:tc>
                <a:tc hMerge="1">
                  <a:txBody>
                    <a:bodyPr vert="horz" wrap="square"/>
                    <a:lstStyle/>
                    <a:p/>
                  </a:txBody>
                  <a:tcPr marL="0" marR="0" marT="0" marB="0"/>
                </a:tc>
                <a:tc rowSpan="3">
                  <a:txBody>
                    <a:bodyPr vert="horz" wrap="square"/>
                    <a:lstStyle/>
                    <a:p>
                      <a:pPr>
                        <a:lnSpc>
                          <a:spcPct val="100000"/>
                        </a:lnSpc>
                      </a:pPr>
                      <a:endParaRPr sz="1100">
                        <a:latin typeface="Times New Roman"/>
                        <a:cs typeface="Times New Roman"/>
                      </a:endParaRPr>
                    </a:p>
                    <a:p>
                      <a:pPr marL="319405">
                        <a:lnSpc>
                          <a:spcPct val="100000"/>
                        </a:lnSpc>
                      </a:pPr>
                      <a:r>
                        <a:rPr sz="1000" spc="-15">
                          <a:latin typeface="宋体"/>
                          <a:cs typeface="宋体"/>
                        </a:rPr>
                        <a:t>滁州工厂</a:t>
                      </a:r>
                      <a:endParaRPr sz="1000">
                        <a:latin typeface="宋体"/>
                        <a:cs typeface="宋体"/>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400">
                        <a:latin typeface="Times New Roman"/>
                        <a:cs typeface="Times New Roman"/>
                      </a:endParaRPr>
                    </a:p>
                    <a:p>
                      <a:pPr marL="150495">
                        <a:lnSpc>
                          <a:spcPct val="100000"/>
                        </a:lnSpc>
                        <a:spcBef>
                          <a:spcPts val="5"/>
                        </a:spcBef>
                      </a:pPr>
                      <a:r>
                        <a:rPr sz="1000" spc="-5">
                          <a:latin typeface="宋体"/>
                          <a:cs typeface="宋体"/>
                        </a:rPr>
                        <a:t>滁州工厂生产西门子冰箱</a:t>
                      </a:r>
                      <a:endParaRPr sz="1000">
                        <a:latin typeface="宋体"/>
                        <a:cs typeface="宋体"/>
                      </a:endParaRPr>
                    </a:p>
                  </a:txBody>
                  <a:tcPr marL="0" marR="0" marT="0" marB="0">
                    <a:lnL w="9525">
                      <a:solidFill>
                        <a:srgbClr val="000000"/>
                      </a:solidFill>
                      <a:prstDash val="solid"/>
                    </a:lnL>
                    <a:lnT w="9525">
                      <a:solidFill>
                        <a:srgbClr val="000000"/>
                      </a:solidFill>
                      <a:prstDash val="solid"/>
                    </a:lnT>
                    <a:lnB w="9525">
                      <a:solidFill>
                        <a:srgbClr val="000000"/>
                      </a:solidFill>
                      <a:prstDash val="solid"/>
                    </a:lnB>
                  </a:tcPr>
                </a:tc>
              </a:tr>
              <a:tr h="831850">
                <a:tc gridSpan="2">
                  <a:txBody>
                    <a:bodyPr vert="horz" wrap="square"/>
                    <a:lstStyle/>
                    <a:p>
                      <a:pPr>
                        <a:lnSpc>
                          <a:spcPct val="100000"/>
                        </a:lnSpc>
                      </a:pPr>
                      <a:endParaRPr sz="1500">
                        <a:latin typeface="Times New Roman"/>
                        <a:cs typeface="Times New Roman"/>
                      </a:endParaRPr>
                    </a:p>
                  </a:txBody>
                  <a:tcPr marL="0" marR="0" marT="0" marB="0">
                    <a:lnR w="9525">
                      <a:solidFill>
                        <a:srgbClr val="000000"/>
                      </a:solidFill>
                      <a:prstDash val="solid"/>
                    </a:lnR>
                  </a:tcPr>
                </a:tc>
                <a:tc hMerge="1">
                  <a:txBody>
                    <a:bodyPr vert="horz" wrap="square"/>
                    <a:lstStyle/>
                    <a:p/>
                  </a:txBody>
                  <a:tcPr marL="0" marR="0" marT="0" marB="0"/>
                </a:tc>
                <a:tc rowSpan="2">
                  <a:txBody>
                    <a:bodyPr vert="horz" wrap="square"/>
                    <a:lstStyle/>
                    <a:p>
                      <a:pPr>
                        <a:lnSpc>
                          <a:spcPct val="100000"/>
                        </a:lnSpc>
                      </a:pPr>
                      <a:endParaRPr sz="1500">
                        <a:latin typeface="Times New Roman"/>
                        <a:cs typeface="Times New Roman"/>
                      </a:endParaRPr>
                    </a:p>
                  </a:txBody>
                  <a:tcPr marL="0" marR="0" marT="0" marB="0">
                    <a:lnL w="9525">
                      <a:solidFill>
                        <a:srgbClr val="000000"/>
                      </a:solidFill>
                      <a:prstDash val="solid"/>
                    </a:lnL>
                    <a:lnR w="9525">
                      <a:solidFill>
                        <a:srgbClr val="000000"/>
                      </a:solidFill>
                      <a:prstDash val="solid"/>
                    </a:lnR>
                    <a:lnT w="9525">
                      <a:solidFill>
                        <a:srgbClr val="000000"/>
                      </a:solidFill>
                      <a:prstDash val="solid"/>
                    </a:lnT>
                  </a:tcPr>
                </a:tc>
                <a:tc vMerge="1">
                  <a:txBody>
                    <a:bodyPr vert="horz" wrap="square"/>
                    <a:lstStyle/>
                    <a:p/>
                  </a:txBody>
                  <a:tcPr marL="0" marR="0" marT="0" marB="0">
                    <a:lnL w="9525">
                      <a:solidFill>
                        <a:srgbClr val="000000"/>
                      </a:solidFill>
                      <a:prstDash val="solid"/>
                    </a:lnL>
                    <a:lnT w="9525">
                      <a:solidFill>
                        <a:srgbClr val="000000"/>
                      </a:solidFill>
                      <a:prstDash val="solid"/>
                    </a:lnT>
                    <a:lnB w="9525">
                      <a:solidFill>
                        <a:srgbClr val="000000"/>
                      </a:solidFill>
                      <a:prstDash val="solid"/>
                    </a:lnB>
                  </a:tcPr>
                </a:tc>
              </a:tr>
              <a:tr h="482600">
                <a:tc rowSpan="4">
                  <a:txBody>
                    <a:bodyPr vert="horz" wrap="square"/>
                    <a:lstStyle/>
                    <a:p>
                      <a:pPr>
                        <a:lnSpc>
                          <a:spcPct val="100000"/>
                        </a:lnSpc>
                        <a:spcBef>
                          <a:spcPts val="15"/>
                        </a:spcBef>
                      </a:pPr>
                      <a:endParaRPr sz="1100">
                        <a:latin typeface="Times New Roman"/>
                        <a:cs typeface="Times New Roman"/>
                      </a:endParaRPr>
                    </a:p>
                    <a:p>
                      <a:pPr marL="137160">
                        <a:lnSpc>
                          <a:spcPct val="100000"/>
                        </a:lnSpc>
                        <a:spcBef>
                          <a:spcPts val="5"/>
                        </a:spcBef>
                      </a:pPr>
                      <a:r>
                        <a:rPr sz="1100" b="1" spc="-15">
                          <a:latin typeface="Microsoft JhengHei"/>
                          <a:cs typeface="Microsoft JhengHei"/>
                        </a:rPr>
                        <a:t>德国总部</a:t>
                      </a:r>
                      <a:endParaRPr sz="1100">
                        <a:latin typeface="Microsoft JhengHei"/>
                        <a:cs typeface="Microsoft JhengHei"/>
                      </a:endParaRPr>
                    </a:p>
                    <a:p>
                      <a:pPr>
                        <a:lnSpc>
                          <a:spcPct val="100000"/>
                        </a:lnSpc>
                        <a:spcBef>
                          <a:spcPts val="10"/>
                        </a:spcBef>
                      </a:pPr>
                      <a:endParaRPr sz="1350">
                        <a:latin typeface="Times New Roman"/>
                        <a:cs typeface="Times New Roman"/>
                      </a:endParaRPr>
                    </a:p>
                    <a:p>
                      <a:pPr marL="137160" marR="210185">
                        <a:lnSpc>
                          <a:spcPct val="130000"/>
                        </a:lnSpc>
                      </a:pPr>
                      <a:r>
                        <a:rPr sz="1000" spc="-10">
                          <a:latin typeface="宋体"/>
                          <a:cs typeface="宋体"/>
                        </a:rPr>
                        <a:t>资金、技术和新产品</a:t>
                      </a:r>
                      <a:r>
                        <a:rPr sz="1000" spc="-15">
                          <a:latin typeface="宋体"/>
                          <a:cs typeface="宋体"/>
                        </a:rPr>
                        <a:t>的提供者</a:t>
                      </a:r>
                      <a:endParaRPr sz="1000">
                        <a:latin typeface="宋体"/>
                        <a:cs typeface="宋体"/>
                      </a:endParaRPr>
                    </a:p>
                  </a:txBody>
                  <a:tcPr marL="0" marR="0" marT="190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rowSpan="2">
                  <a:txBody>
                    <a:bodyPr vert="horz" wrap="square"/>
                    <a:lstStyle/>
                    <a:p>
                      <a:pPr>
                        <a:lnSpc>
                          <a:spcPct val="100000"/>
                        </a:lnSpc>
                      </a:pPr>
                      <a:endParaRPr sz="1500">
                        <a:latin typeface="Times New Roman"/>
                        <a:cs typeface="Times New Roman"/>
                      </a:endParaRPr>
                    </a:p>
                  </a:txBody>
                  <a:tcPr marL="0" marR="0" marT="0" marB="0">
                    <a:lnL w="9525">
                      <a:solidFill>
                        <a:srgbClr val="000000"/>
                      </a:solidFill>
                      <a:prstDash val="solid"/>
                    </a:lnL>
                    <a:lnR w="9525">
                      <a:solidFill>
                        <a:srgbClr val="000000"/>
                      </a:solidFill>
                      <a:prstDash val="solid"/>
                    </a:lnR>
                    <a:lnB w="9525">
                      <a:solidFill>
                        <a:srgbClr val="000000"/>
                      </a:solidFill>
                      <a:prstDash val="solid"/>
                    </a:lnB>
                  </a:tcPr>
                </a:tc>
                <a:tc vMerge="1">
                  <a:txBody>
                    <a:bodyPr vert="horz" wrap="square"/>
                    <a:lstStyle/>
                    <a:p/>
                  </a:txBody>
                  <a:tcPr marL="0" marR="0" marT="0" marB="0">
                    <a:lnL w="9525">
                      <a:solidFill>
                        <a:srgbClr val="000000"/>
                      </a:solidFill>
                      <a:prstDash val="solid"/>
                    </a:lnL>
                    <a:lnR w="9525">
                      <a:solidFill>
                        <a:srgbClr val="000000"/>
                      </a:solidFill>
                      <a:prstDash val="solid"/>
                    </a:lnR>
                    <a:lnT w="9525">
                      <a:solidFill>
                        <a:srgbClr val="000000"/>
                      </a:solidFill>
                      <a:prstDash val="solid"/>
                    </a:lnT>
                  </a:tcPr>
                </a:tc>
                <a:tc vMerge="1">
                  <a:txBody>
                    <a:bodyPr vert="horz" wrap="square"/>
                    <a:lstStyle/>
                    <a:p/>
                  </a:txBody>
                  <a:tcPr marL="0" marR="0" marT="0" marB="0">
                    <a:lnL w="9525">
                      <a:solidFill>
                        <a:srgbClr val="000000"/>
                      </a:solidFill>
                      <a:prstDash val="solid"/>
                    </a:lnL>
                    <a:lnT w="9525">
                      <a:solidFill>
                        <a:srgbClr val="000000"/>
                      </a:solidFill>
                      <a:prstDash val="solid"/>
                    </a:lnT>
                    <a:lnB w="9525">
                      <a:solidFill>
                        <a:srgbClr val="000000"/>
                      </a:solidFill>
                      <a:prstDash val="solid"/>
                    </a:lnB>
                  </a:tcPr>
                </a:tc>
              </a:tr>
              <a:tr h="114300">
                <a:tc vMerge="1">
                  <a:txBody>
                    <a:bodyPr vert="horz" wrap="square"/>
                    <a:lstStyle/>
                    <a:p/>
                  </a:txBody>
                  <a:tcPr marL="0" marR="0" marT="190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vMerge="1">
                  <a:txBody>
                    <a:bodyPr vert="horz" wrap="square"/>
                    <a:lstStyle/>
                    <a:p/>
                  </a:txBody>
                  <a:tcPr marL="0" marR="0" marT="0" marB="0">
                    <a:lnL w="9525">
                      <a:solidFill>
                        <a:srgbClr val="000000"/>
                      </a:solidFill>
                      <a:prstDash val="solid"/>
                    </a:lnL>
                    <a:lnR w="9525">
                      <a:solidFill>
                        <a:srgbClr val="000000"/>
                      </a:solidFill>
                      <a:prstDash val="solid"/>
                    </a:lnR>
                    <a:lnB w="9525">
                      <a:solidFill>
                        <a:srgbClr val="000000"/>
                      </a:solidFill>
                      <a:prstDash val="solid"/>
                    </a:lnB>
                  </a:tcPr>
                </a:tc>
                <a:tc rowSpan="2" gridSpan="2">
                  <a:txBody>
                    <a:bodyPr vert="horz" wrap="square"/>
                    <a:lstStyle/>
                    <a:p>
                      <a:pPr>
                        <a:lnSpc>
                          <a:spcPct val="100000"/>
                        </a:lnSpc>
                      </a:pPr>
                      <a:endParaRPr sz="1300">
                        <a:latin typeface="Times New Roman"/>
                        <a:cs typeface="Times New Roman"/>
                      </a:endParaRPr>
                    </a:p>
                  </a:txBody>
                  <a:tcPr marL="0" marR="0" marT="0" marB="0">
                    <a:lnL w="12700">
                      <a:solidFill>
                        <a:srgbClr val="000000"/>
                      </a:solidFill>
                      <a:prstDash val="solid"/>
                    </a:lnL>
                    <a:lnT w="9525">
                      <a:solidFill>
                        <a:srgbClr val="000000"/>
                      </a:solidFill>
                      <a:prstDash val="solid"/>
                    </a:lnT>
                    <a:lnB w="9525">
                      <a:solidFill>
                        <a:srgbClr val="000000"/>
                      </a:solidFill>
                      <a:prstDash val="solid"/>
                    </a:lnB>
                  </a:tcPr>
                </a:tc>
                <a:tc rowSpan="2" hMerge="1">
                  <a:txBody>
                    <a:bodyPr vert="horz" wrap="square"/>
                    <a:lstStyle/>
                    <a:p/>
                  </a:txBody>
                  <a:tcPr marL="0" marR="0" marT="0" marB="0"/>
                </a:tc>
              </a:tr>
              <a:tr h="114300">
                <a:tc vMerge="1">
                  <a:txBody>
                    <a:bodyPr vert="horz" wrap="square"/>
                    <a:lstStyle/>
                    <a:p/>
                  </a:txBody>
                  <a:tcPr marL="0" marR="0" marT="190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rowSpan="2">
                  <a:txBody>
                    <a:bodyPr vert="horz" wrap="square"/>
                    <a:lstStyle/>
                    <a:p>
                      <a:pPr>
                        <a:lnSpc>
                          <a:spcPct val="100000"/>
                        </a:lnSpc>
                      </a:pPr>
                      <a:endParaRPr sz="1500">
                        <a:latin typeface="Times New Roman"/>
                        <a:cs typeface="Times New Roman"/>
                      </a:endParaRPr>
                    </a:p>
                  </a:txBody>
                  <a:tcPr marL="0" marR="0" marT="0" marB="0">
                    <a:lnL w="9525">
                      <a:solidFill>
                        <a:srgbClr val="000000"/>
                      </a:solidFill>
                      <a:prstDash val="solid"/>
                    </a:lnL>
                    <a:lnR w="9525">
                      <a:solidFill>
                        <a:srgbClr val="000000"/>
                      </a:solidFill>
                      <a:prstDash val="solid"/>
                    </a:lnR>
                    <a:lnT w="9525">
                      <a:solidFill>
                        <a:srgbClr val="000000"/>
                      </a:solidFill>
                      <a:prstDash val="solid"/>
                    </a:lnT>
                  </a:tcPr>
                </a:tc>
                <a:tc gridSpan="2" vMerge="1">
                  <a:txBody>
                    <a:bodyPr vert="horz" wrap="square"/>
                    <a:lstStyle/>
                    <a:p/>
                  </a:txBody>
                  <a:tcPr marL="0" marR="0" marT="0" marB="0">
                    <a:lnL w="12700">
                      <a:solidFill>
                        <a:srgbClr val="000000"/>
                      </a:solidFill>
                      <a:prstDash val="solid"/>
                    </a:lnL>
                    <a:lnT w="9525">
                      <a:solidFill>
                        <a:srgbClr val="000000"/>
                      </a:solidFill>
                      <a:prstDash val="solid"/>
                    </a:lnT>
                    <a:lnB w="9525">
                      <a:solidFill>
                        <a:srgbClr val="000000"/>
                      </a:solidFill>
                      <a:prstDash val="solid"/>
                    </a:lnB>
                  </a:tcPr>
                </a:tc>
                <a:tc hMerge="1" vMerge="1">
                  <a:txBody>
                    <a:bodyPr vert="horz" wrap="square"/>
                    <a:lstStyle/>
                    <a:p/>
                  </a:txBody>
                  <a:tcPr marL="0" marR="0" marT="0" marB="0"/>
                </a:tc>
              </a:tr>
              <a:tr h="482600">
                <a:tc vMerge="1">
                  <a:txBody>
                    <a:bodyPr vert="horz" wrap="square"/>
                    <a:lstStyle/>
                    <a:p/>
                  </a:txBody>
                  <a:tcPr marL="0" marR="0" marT="190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vMerge="1">
                  <a:txBody>
                    <a:bodyPr vert="horz" wrap="square"/>
                    <a:lstStyle/>
                    <a:p/>
                  </a:txBody>
                  <a:tcPr marL="0" marR="0" marT="0" marB="0">
                    <a:lnL w="9525">
                      <a:solidFill>
                        <a:srgbClr val="000000"/>
                      </a:solidFill>
                      <a:prstDash val="solid"/>
                    </a:lnL>
                    <a:lnR w="9525">
                      <a:solidFill>
                        <a:srgbClr val="000000"/>
                      </a:solidFill>
                      <a:prstDash val="solid"/>
                    </a:lnR>
                    <a:lnT w="9525">
                      <a:solidFill>
                        <a:srgbClr val="000000"/>
                      </a:solidFill>
                      <a:prstDash val="solid"/>
                    </a:lnT>
                  </a:tcPr>
                </a:tc>
                <a:tc rowSpan="2">
                  <a:txBody>
                    <a:bodyPr vert="horz" wrap="square"/>
                    <a:lstStyle/>
                    <a:p>
                      <a:pPr>
                        <a:lnSpc>
                          <a:spcPct val="100000"/>
                        </a:lnSpc>
                      </a:pPr>
                      <a:endParaRPr sz="1500">
                        <a:latin typeface="Times New Roman"/>
                        <a:cs typeface="Times New Roman"/>
                      </a:endParaRPr>
                    </a:p>
                  </a:txBody>
                  <a:tcPr marL="0" marR="0" marT="0" marB="0">
                    <a:lnL w="9525">
                      <a:solidFill>
                        <a:srgbClr val="000000"/>
                      </a:solidFill>
                      <a:prstDash val="solid"/>
                    </a:lnL>
                    <a:lnR w="9525">
                      <a:solidFill>
                        <a:srgbClr val="000000"/>
                      </a:solidFill>
                      <a:prstDash val="solid"/>
                    </a:lnR>
                    <a:lnB w="9525">
                      <a:solidFill>
                        <a:srgbClr val="000000"/>
                      </a:solidFill>
                      <a:prstDash val="solid"/>
                    </a:lnB>
                  </a:tcPr>
                </a:tc>
                <a:tc rowSpan="3">
                  <a:txBody>
                    <a:bodyPr vert="horz" wrap="square"/>
                    <a:lstStyle/>
                    <a:p>
                      <a:pPr>
                        <a:lnSpc>
                          <a:spcPct val="100000"/>
                        </a:lnSpc>
                        <a:spcBef>
                          <a:spcPts val="15"/>
                        </a:spcBef>
                      </a:pPr>
                      <a:endParaRPr sz="1000">
                        <a:latin typeface="Times New Roman"/>
                        <a:cs typeface="Times New Roman"/>
                      </a:endParaRPr>
                    </a:p>
                    <a:p>
                      <a:pPr marL="294005">
                        <a:lnSpc>
                          <a:spcPct val="100000"/>
                        </a:lnSpc>
                      </a:pPr>
                      <a:r>
                        <a:rPr sz="1000" spc="-15">
                          <a:latin typeface="宋体"/>
                          <a:cs typeface="宋体"/>
                        </a:rPr>
                        <a:t>无锡工厂</a:t>
                      </a:r>
                      <a:endParaRPr sz="1000">
                        <a:latin typeface="宋体"/>
                        <a:cs typeface="宋体"/>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marL="117475">
                        <a:lnSpc>
                          <a:spcPct val="100000"/>
                        </a:lnSpc>
                        <a:spcBef>
                          <a:spcPts val="765"/>
                        </a:spcBef>
                      </a:pPr>
                      <a:r>
                        <a:rPr sz="1000" spc="-5">
                          <a:latin typeface="宋体"/>
                          <a:cs typeface="宋体"/>
                        </a:rPr>
                        <a:t>无锡工厂生产西门子洗衣机</a:t>
                      </a:r>
                      <a:endParaRPr sz="1000">
                        <a:latin typeface="宋体"/>
                        <a:cs typeface="宋体"/>
                      </a:endParaRPr>
                    </a:p>
                  </a:txBody>
                  <a:tcPr marL="0" marR="0" marT="190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r>
              <a:tr h="476250">
                <a:tc gridSpan="2">
                  <a:txBody>
                    <a:bodyPr vert="horz" wrap="square"/>
                    <a:lstStyle/>
                    <a:p>
                      <a:pPr>
                        <a:lnSpc>
                          <a:spcPct val="100000"/>
                        </a:lnSpc>
                      </a:pPr>
                      <a:endParaRPr sz="1500">
                        <a:latin typeface="Times New Roman"/>
                        <a:cs typeface="Times New Roman"/>
                      </a:endParaRPr>
                    </a:p>
                  </a:txBody>
                  <a:tcPr marL="0" marR="0" marT="0" marB="0">
                    <a:lnR w="9525">
                      <a:solidFill>
                        <a:srgbClr val="000000"/>
                      </a:solidFill>
                      <a:prstDash val="solid"/>
                    </a:lnR>
                  </a:tcPr>
                </a:tc>
                <a:tc hMerge="1">
                  <a:txBody>
                    <a:bodyPr vert="horz" wrap="square"/>
                    <a:lstStyle/>
                    <a:p/>
                  </a:txBody>
                  <a:tcPr marL="0" marR="0" marT="0" marB="0"/>
                </a:tc>
                <a:tc vMerge="1">
                  <a:txBody>
                    <a:bodyPr vert="horz" wrap="square"/>
                    <a:lstStyle/>
                    <a:p/>
                  </a:txBody>
                  <a:tcPr marL="0" marR="0" marT="0" marB="0">
                    <a:lnL w="9525">
                      <a:solidFill>
                        <a:srgbClr val="000000"/>
                      </a:solidFill>
                      <a:prstDash val="solid"/>
                    </a:lnL>
                    <a:lnR w="9525">
                      <a:solidFill>
                        <a:srgbClr val="000000"/>
                      </a:solidFill>
                      <a:prstDash val="solid"/>
                    </a:lnR>
                    <a:lnB w="9525">
                      <a:solidFill>
                        <a:srgbClr val="000000"/>
                      </a:solidFill>
                      <a:prstDash val="solid"/>
                    </a:lnB>
                  </a:tcPr>
                </a:tc>
                <a:tc vMerge="1">
                  <a:txBody>
                    <a:bodyPr vert="horz" wrap="square"/>
                    <a:lstStyle/>
                    <a:p/>
                  </a:txBody>
                  <a:tcPr marL="0" marR="0" marT="190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r>
              <a:tr h="958850">
                <a:tc gridSpan="3">
                  <a:txBody>
                    <a:bodyPr vert="horz" wrap="square"/>
                    <a:lstStyle/>
                    <a:p>
                      <a:pPr>
                        <a:lnSpc>
                          <a:spcPct val="100000"/>
                        </a:lnSpc>
                      </a:pPr>
                      <a:endParaRPr sz="1500">
                        <a:latin typeface="Times New Roman"/>
                        <a:cs typeface="Times New Roman"/>
                      </a:endParaRPr>
                    </a:p>
                  </a:txBody>
                  <a:tcPr marL="0" marR="0" marT="0" marB="0">
                    <a:lnR w="9525">
                      <a:solidFill>
                        <a:srgbClr val="000000"/>
                      </a:solidFill>
                      <a:prstDash val="solid"/>
                    </a:lnR>
                  </a:tcPr>
                </a:tc>
                <a:tc hMerge="1">
                  <a:txBody>
                    <a:bodyPr vert="horz" wrap="square"/>
                    <a:lstStyle/>
                    <a:p/>
                  </a:txBody>
                  <a:tcPr marL="0" marR="0" marT="0" marB="0"/>
                </a:tc>
                <a:tc hMerge="1">
                  <a:txBody>
                    <a:bodyPr vert="horz" wrap="square"/>
                    <a:lstStyle/>
                    <a:p/>
                  </a:txBody>
                  <a:tcPr marL="0" marR="0" marT="0" marB="0"/>
                </a:tc>
                <a:tc vMerge="1">
                  <a:txBody>
                    <a:bodyPr vert="horz" wrap="square"/>
                    <a:lstStyle/>
                    <a:p/>
                  </a:txBody>
                  <a:tcPr marL="0" marR="0" marT="190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r>
            </a:tbl>
          </a:graphicData>
        </a:graphic>
      </p:graphicFrame>
      <p:sp>
        <p:nvSpPr>
          <p:cNvPr id="17" name="object 17"/>
          <p:cNvSpPr/>
          <p:nvPr/>
        </p:nvSpPr>
        <p:spPr>
          <a:xfrm>
            <a:off x="4330700" y="4635500"/>
            <a:ext cx="2921000" cy="1917700"/>
          </a:xfrm>
          <a:custGeom>
            <a:rect l="l" t="t" r="r" b="b"/>
            <a:pathLst>
              <a:path w="2921000" h="1917700">
                <a:moveTo>
                  <a:pt x="0" y="0"/>
                </a:moveTo>
                <a:lnTo>
                  <a:pt x="2430107" y="0"/>
                </a:lnTo>
                <a:lnTo>
                  <a:pt x="2921000" y="958850"/>
                </a:lnTo>
                <a:lnTo>
                  <a:pt x="2430107" y="1917700"/>
                </a:lnTo>
                <a:lnTo>
                  <a:pt x="0" y="1917700"/>
                </a:lnTo>
                <a:lnTo>
                  <a:pt x="0" y="0"/>
                </a:lnTo>
                <a:close/>
              </a:path>
            </a:pathLst>
          </a:custGeom>
          <a:ln w="9525">
            <a:solidFill>
              <a:srgbClr val="000000"/>
            </a:solidFill>
          </a:ln>
        </p:spPr>
        <p:txBody>
          <a:bodyPr wrap="square" lIns="0" tIns="0" rIns="0" bIns="0" rtlCol="0"/>
          <a:lstStyle/>
          <a:p/>
        </p:txBody>
      </p:sp>
      <p:sp>
        <p:nvSpPr>
          <p:cNvPr id="18" name="object 18"/>
          <p:cNvSpPr txBox="1"/>
          <p:nvPr/>
        </p:nvSpPr>
        <p:spPr>
          <a:xfrm>
            <a:off x="4676140" y="5315007"/>
            <a:ext cx="1978660" cy="421640"/>
          </a:xfrm>
          <a:prstGeom prst="rect">
            <a:avLst/>
          </a:prstGeom>
        </p:spPr>
        <p:txBody>
          <a:bodyPr vert="horz" wrap="square" lIns="0" tIns="12700" rIns="0" bIns="0" rtlCol="0">
            <a:spAutoFit/>
          </a:bodyPr>
          <a:lstStyle/>
          <a:p>
            <a:pPr marL="12700">
              <a:lnSpc>
                <a:spcPct val="100000"/>
              </a:lnSpc>
              <a:spcBef>
                <a:spcPts val="100"/>
              </a:spcBef>
            </a:pPr>
            <a:r>
              <a:rPr sz="1000">
                <a:latin typeface="宋体"/>
                <a:cs typeface="宋体"/>
              </a:rPr>
              <a:t>无锡工厂年产滚筒洗衣机约</a:t>
            </a:r>
            <a:r>
              <a:rPr sz="1000" spc="-10">
                <a:latin typeface="Arial"/>
                <a:cs typeface="Arial"/>
              </a:rPr>
              <a:t>23</a:t>
            </a:r>
            <a:r>
              <a:rPr sz="1000">
                <a:latin typeface="宋体"/>
                <a:cs typeface="宋体"/>
              </a:rPr>
              <a:t>万台</a:t>
            </a:r>
            <a:r>
              <a:rPr sz="1000" spc="-50">
                <a:latin typeface="Arial"/>
                <a:cs typeface="Arial"/>
              </a:rPr>
              <a:t>,</a:t>
            </a:r>
            <a:endParaRPr sz="1000">
              <a:latin typeface="Arial"/>
              <a:cs typeface="Arial"/>
            </a:endParaRPr>
          </a:p>
          <a:p>
            <a:pPr marL="12700">
              <a:lnSpc>
                <a:spcPct val="100000"/>
              </a:lnSpc>
              <a:spcBef>
                <a:spcPts val="720"/>
              </a:spcBef>
            </a:pPr>
            <a:r>
              <a:rPr sz="1000" spc="-40">
                <a:latin typeface="宋体"/>
                <a:cs typeface="宋体"/>
              </a:rPr>
              <a:t>市场占有率 </a:t>
            </a:r>
            <a:r>
              <a:rPr sz="1000">
                <a:latin typeface="Arial"/>
                <a:cs typeface="Arial"/>
              </a:rPr>
              <a:t>23.44%</a:t>
            </a:r>
            <a:r>
              <a:rPr sz="1000" spc="-35">
                <a:latin typeface="Arial"/>
                <a:cs typeface="Arial"/>
              </a:rPr>
              <a:t>, </a:t>
            </a:r>
            <a:r>
              <a:rPr sz="1000" spc="-15">
                <a:latin typeface="宋体"/>
                <a:cs typeface="宋体"/>
              </a:rPr>
              <a:t>名列第二</a:t>
            </a:r>
            <a:endParaRPr sz="1000">
              <a:latin typeface="宋体"/>
              <a:cs typeface="宋体"/>
            </a:endParaRPr>
          </a:p>
        </p:txBody>
      </p:sp>
      <p:sp>
        <p:nvSpPr>
          <p:cNvPr id="19" name="object 19"/>
          <p:cNvSpPr txBox="1"/>
          <p:nvPr/>
        </p:nvSpPr>
        <p:spPr>
          <a:xfrm>
            <a:off x="7302500" y="2489200"/>
            <a:ext cx="1346200" cy="330200"/>
          </a:xfrm>
          <a:prstGeom prst="rect">
            <a:avLst/>
          </a:prstGeom>
          <a:solidFill>
            <a:srgbClr val="AAAAAA"/>
          </a:solidFill>
        </p:spPr>
        <p:txBody>
          <a:bodyPr vert="horz" wrap="square" lIns="0" tIns="78105" rIns="0" bIns="0" rtlCol="0">
            <a:spAutoFit/>
          </a:bodyPr>
          <a:lstStyle/>
          <a:p>
            <a:pPr marL="368300">
              <a:lnSpc>
                <a:spcPct val="100000"/>
              </a:lnSpc>
              <a:spcBef>
                <a:spcPts val="615"/>
              </a:spcBef>
            </a:pPr>
            <a:r>
              <a:rPr sz="1200" b="1" spc="-15">
                <a:latin typeface="Microsoft JhengHei"/>
                <a:cs typeface="Microsoft JhengHei"/>
              </a:rPr>
              <a:t>公司远景</a:t>
            </a:r>
            <a:endParaRPr sz="1200">
              <a:latin typeface="Microsoft JhengHei"/>
              <a:cs typeface="Microsoft JhengHei"/>
            </a:endParaRPr>
          </a:p>
        </p:txBody>
      </p:sp>
      <p:sp>
        <p:nvSpPr>
          <p:cNvPr id="20" name="object 20"/>
          <p:cNvSpPr txBox="1"/>
          <p:nvPr/>
        </p:nvSpPr>
        <p:spPr>
          <a:xfrm>
            <a:off x="7315200" y="2870200"/>
            <a:ext cx="1346200" cy="3683000"/>
          </a:xfrm>
          <a:prstGeom prst="rect">
            <a:avLst/>
          </a:prstGeom>
          <a:ln w="9525">
            <a:solidFill>
              <a:srgbClr val="000000"/>
            </a:solidFill>
          </a:ln>
        </p:spPr>
        <p:txBody>
          <a:bodyPr vert="horz" wrap="square" lIns="0" tIns="5080" rIns="0" bIns="0" rtlCol="0">
            <a:spAutoFit/>
          </a:bodyPr>
          <a:lstStyle/>
          <a:p>
            <a:pPr>
              <a:lnSpc>
                <a:spcPct val="100000"/>
              </a:lnSpc>
              <a:spcBef>
                <a:spcPts val="40"/>
              </a:spcBef>
            </a:pPr>
            <a:endParaRPr sz="1050">
              <a:latin typeface="Times New Roman"/>
              <a:cs typeface="Times New Roman"/>
            </a:endParaRPr>
          </a:p>
          <a:p>
            <a:pPr marL="226060" marR="95885">
              <a:lnSpc>
                <a:spcPct val="224700"/>
              </a:lnSpc>
            </a:pPr>
            <a:r>
              <a:rPr sz="1000" spc="-10">
                <a:latin typeface="宋体"/>
                <a:cs typeface="宋体"/>
              </a:rPr>
              <a:t>在中国继续引进新</a:t>
            </a:r>
            <a:r>
              <a:rPr sz="1000">
                <a:latin typeface="宋体"/>
                <a:cs typeface="宋体"/>
              </a:rPr>
              <a:t>新技术</a:t>
            </a:r>
            <a:r>
              <a:rPr sz="1000" spc="-5">
                <a:latin typeface="Arial"/>
                <a:cs typeface="Arial"/>
              </a:rPr>
              <a:t>, </a:t>
            </a:r>
            <a:r>
              <a:rPr sz="1000" spc="-20">
                <a:latin typeface="宋体"/>
                <a:cs typeface="宋体"/>
              </a:rPr>
              <a:t>扩大产</a:t>
            </a:r>
            <a:r>
              <a:rPr sz="1000" spc="500">
                <a:latin typeface="宋体"/>
                <a:cs typeface="宋体"/>
              </a:rPr>
              <a:t> </a:t>
            </a:r>
            <a:r>
              <a:rPr sz="1000">
                <a:latin typeface="宋体"/>
                <a:cs typeface="宋体"/>
              </a:rPr>
              <a:t>品线</a:t>
            </a:r>
            <a:r>
              <a:rPr sz="1000" spc="-5">
                <a:latin typeface="Arial"/>
                <a:cs typeface="Arial"/>
              </a:rPr>
              <a:t>, </a:t>
            </a:r>
            <a:r>
              <a:rPr sz="1000" spc="-15">
                <a:latin typeface="宋体"/>
                <a:cs typeface="宋体"/>
              </a:rPr>
              <a:t>成为高端</a:t>
            </a:r>
            <a:endParaRPr sz="1000">
              <a:latin typeface="宋体"/>
              <a:cs typeface="宋体"/>
            </a:endParaRPr>
          </a:p>
          <a:p>
            <a:pPr marL="226060" marR="222885">
              <a:lnSpc>
                <a:spcPct val="229999"/>
              </a:lnSpc>
              <a:spcBef>
                <a:spcPts val="125"/>
              </a:spcBef>
            </a:pPr>
            <a:r>
              <a:rPr sz="1000" spc="-10">
                <a:latin typeface="宋体"/>
                <a:cs typeface="宋体"/>
              </a:rPr>
              <a:t>白色家电的市场</a:t>
            </a:r>
            <a:r>
              <a:rPr sz="1000" spc="-20">
                <a:latin typeface="宋体"/>
                <a:cs typeface="宋体"/>
              </a:rPr>
              <a:t>领导者</a:t>
            </a:r>
            <a:endParaRPr sz="1000">
              <a:latin typeface="宋体"/>
              <a:cs typeface="宋体"/>
            </a:endParaRPr>
          </a:p>
        </p:txBody>
      </p:sp>
      <p:sp>
        <p:nvSpPr>
          <p:cNvPr id="21" name="object 21"/>
          <p:cNvSpPr txBox="1"/>
          <p:nvPr/>
        </p:nvSpPr>
        <p:spPr>
          <a:xfrm>
            <a:off x="619125" y="6882782"/>
            <a:ext cx="1498600" cy="162560"/>
          </a:xfrm>
          <a:prstGeom prst="rect">
            <a:avLst/>
          </a:prstGeom>
        </p:spPr>
        <p:txBody>
          <a:bodyPr vert="horz" wrap="square" lIns="0" tIns="12700" rIns="0" bIns="0" rtlCol="0">
            <a:spAutoFit/>
          </a:bodyPr>
          <a:lstStyle/>
          <a:p>
            <a:pPr marL="12700">
              <a:lnSpc>
                <a:spcPct val="100000"/>
              </a:lnSpc>
              <a:spcBef>
                <a:spcPts val="100"/>
              </a:spcBef>
            </a:pPr>
            <a:r>
              <a:rPr sz="900">
                <a:latin typeface="宋体"/>
                <a:cs typeface="宋体"/>
              </a:rPr>
              <a:t>数据来源</a:t>
            </a:r>
            <a:r>
              <a:rPr sz="900" spc="-5">
                <a:latin typeface="Arial"/>
                <a:cs typeface="Arial"/>
              </a:rPr>
              <a:t>: </a:t>
            </a:r>
            <a:r>
              <a:rPr sz="900">
                <a:latin typeface="宋体"/>
                <a:cs typeface="宋体"/>
              </a:rPr>
              <a:t>罗兰</a:t>
            </a:r>
            <a:r>
              <a:rPr sz="900">
                <a:latin typeface="Arial"/>
                <a:cs typeface="Arial"/>
              </a:rPr>
              <a:t>·</a:t>
            </a:r>
            <a:r>
              <a:rPr sz="900" spc="-10">
                <a:latin typeface="宋体"/>
                <a:cs typeface="宋体"/>
              </a:rPr>
              <a:t>贝格咨询访谈</a:t>
            </a:r>
            <a:endParaRPr sz="900">
              <a:latin typeface="宋体"/>
              <a:cs typeface="宋体"/>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594225" y="6853254"/>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37</a:t>
            </a:r>
            <a:endParaRPr sz="900">
              <a:latin typeface="Arial"/>
              <a:cs typeface="Arial"/>
            </a:endParaRPr>
          </a:p>
        </p:txBody>
      </p:sp>
      <p:sp>
        <p:nvSpPr>
          <p:cNvPr id="3" name="object 3"/>
          <p:cNvSpPr/>
          <p:nvPr/>
        </p:nvSpPr>
        <p:spPr>
          <a:xfrm>
            <a:off x="0" y="752475"/>
            <a:ext cx="9334500" cy="19050"/>
          </a:xfrm>
          <a:custGeom>
            <a:rect l="l" t="t" r="r" b="b"/>
            <a:pathLst>
              <a:path w="9334500" h="19050">
                <a:moveTo>
                  <a:pt x="0" y="0"/>
                </a:moveTo>
                <a:lnTo>
                  <a:pt x="9334500" y="0"/>
                </a:lnTo>
                <a:lnTo>
                  <a:pt x="9334500" y="19050"/>
                </a:lnTo>
                <a:lnTo>
                  <a:pt x="0" y="19050"/>
                </a:lnTo>
                <a:lnTo>
                  <a:pt x="0" y="0"/>
                </a:lnTo>
                <a:close/>
              </a:path>
            </a:pathLst>
          </a:custGeom>
          <a:solidFill>
            <a:srgbClr val="000000"/>
          </a:solidFill>
        </p:spPr>
        <p:txBody>
          <a:bodyPr wrap="square" lIns="0" tIns="0" rIns="0" bIns="0" rtlCol="0"/>
          <a:lstStyle/>
          <a:p/>
        </p:txBody>
      </p:sp>
      <p:pic>
        <p:nvPicPr>
          <p:cNvPr id="4" name="object 4"/>
          <p:cNvPicPr/>
          <p:nvPr/>
        </p:nvPicPr>
        <p:blipFill>
          <a:blip r:embed="rId2"/>
          <a:stretch>
            <a:fillRect/>
          </a:stretch>
        </p:blipFill>
        <p:spPr>
          <a:xfrm>
            <a:off x="6950075" y="271462"/>
            <a:ext cx="755650" cy="412750"/>
          </a:xfrm>
          <a:prstGeom prst="rect">
            <a:avLst/>
          </a:prstGeom>
        </p:spPr>
      </p:pic>
      <p:pic>
        <p:nvPicPr>
          <p:cNvPr id="5" name="object 5"/>
          <p:cNvPicPr/>
          <p:nvPr/>
        </p:nvPicPr>
        <p:blipFill>
          <a:blip r:embed="rId3"/>
          <a:stretch>
            <a:fillRect/>
          </a:stretch>
        </p:blipFill>
        <p:spPr>
          <a:xfrm>
            <a:off x="7899400" y="368300"/>
            <a:ext cx="1130300" cy="301625"/>
          </a:xfrm>
          <a:prstGeom prst="rect">
            <a:avLst/>
          </a:prstGeom>
        </p:spPr>
      </p:pic>
      <p:sp>
        <p:nvSpPr>
          <p:cNvPr id="6" name="object 6"/>
          <p:cNvSpPr txBox="1">
            <a:spLocks noGrp="1"/>
          </p:cNvSpPr>
          <p:nvPr>
            <p:ph type="title"/>
          </p:nvPr>
        </p:nvSpPr>
        <p:spPr>
          <a:xfrm>
            <a:off x="623887" y="950157"/>
            <a:ext cx="7947659" cy="452120"/>
          </a:xfrm>
          <a:prstGeom prst="rect">
            <a:avLst/>
          </a:prstGeom>
        </p:spPr>
        <p:txBody>
          <a:bodyPr vert="horz" wrap="square" lIns="0" tIns="12700" rIns="0" bIns="0" rtlCol="0">
            <a:spAutoFit/>
          </a:bodyPr>
          <a:lstStyle/>
          <a:p>
            <a:pPr marL="12700">
              <a:lnSpc>
                <a:spcPct val="100000"/>
              </a:lnSpc>
              <a:spcBef>
                <a:spcPts val="100"/>
              </a:spcBef>
            </a:pPr>
            <a:r>
              <a:rPr/>
              <a:t>基于领先的研发能力和对细分市场的分析</a:t>
            </a:r>
            <a:r>
              <a:rPr>
                <a:latin typeface="Arial"/>
                <a:cs typeface="Arial"/>
              </a:rPr>
              <a:t>,</a:t>
            </a:r>
            <a:r>
              <a:rPr spc="-15"/>
              <a:t>西门子的</a:t>
            </a:r>
          </a:p>
        </p:txBody>
      </p:sp>
      <p:sp>
        <p:nvSpPr>
          <p:cNvPr id="7" name="object 7"/>
          <p:cNvSpPr txBox="1"/>
          <p:nvPr/>
        </p:nvSpPr>
        <p:spPr>
          <a:xfrm>
            <a:off x="623887" y="1217567"/>
            <a:ext cx="3937000" cy="452120"/>
          </a:xfrm>
          <a:prstGeom prst="rect">
            <a:avLst/>
          </a:prstGeom>
        </p:spPr>
        <p:txBody>
          <a:bodyPr vert="horz" wrap="square" lIns="0" tIns="12700" rIns="0" bIns="0" rtlCol="0">
            <a:spAutoFit/>
          </a:bodyPr>
          <a:lstStyle/>
          <a:p>
            <a:pPr marL="12700">
              <a:lnSpc>
                <a:spcPct val="100000"/>
              </a:lnSpc>
              <a:spcBef>
                <a:spcPts val="100"/>
              </a:spcBef>
            </a:pPr>
            <a:r>
              <a:rPr sz="2800" b="1" spc="-5">
                <a:latin typeface="Microsoft JhengHei"/>
                <a:cs typeface="Microsoft JhengHei"/>
              </a:rPr>
              <a:t>家电产品瞄准高档机市场</a:t>
            </a:r>
            <a:endParaRPr sz="2800">
              <a:latin typeface="Microsoft JhengHei"/>
              <a:cs typeface="Microsoft JhengHei"/>
            </a:endParaRPr>
          </a:p>
        </p:txBody>
      </p:sp>
      <p:grpSp>
        <p:nvGrpSpPr>
          <p:cNvPr id="8" name="object 8"/>
          <p:cNvGrpSpPr/>
          <p:nvPr/>
        </p:nvGrpSpPr>
        <p:grpSpPr>
          <a:xfrm>
            <a:off x="3148012" y="2771774"/>
            <a:ext cx="3554729" cy="3268979"/>
            <a:chOff x="3148012" y="2771774"/>
            <a:chExt cx="3554729" cy="3268979"/>
          </a:xfrm>
        </p:grpSpPr>
        <p:sp>
          <p:nvSpPr>
            <p:cNvPr id="9" name="object 9"/>
            <p:cNvSpPr/>
            <p:nvPr/>
          </p:nvSpPr>
          <p:spPr>
            <a:xfrm>
              <a:off x="3151187" y="2774949"/>
              <a:ext cx="3548379" cy="3252470"/>
            </a:xfrm>
            <a:custGeom>
              <a:rect l="l" t="t" r="r" b="b"/>
              <a:pathLst>
                <a:path w="3548379" h="3252470">
                  <a:moveTo>
                    <a:pt x="0" y="0"/>
                  </a:moveTo>
                  <a:lnTo>
                    <a:pt x="3548062" y="0"/>
                  </a:lnTo>
                  <a:lnTo>
                    <a:pt x="3548062" y="3251881"/>
                  </a:lnTo>
                  <a:lnTo>
                    <a:pt x="0" y="3251881"/>
                  </a:lnTo>
                  <a:lnTo>
                    <a:pt x="0" y="0"/>
                  </a:lnTo>
                  <a:close/>
                </a:path>
              </a:pathLst>
            </a:custGeom>
            <a:ln w="6350">
              <a:solidFill>
                <a:srgbClr val="000000"/>
              </a:solidFill>
            </a:ln>
          </p:spPr>
          <p:txBody>
            <a:bodyPr wrap="square" lIns="0" tIns="0" rIns="0" bIns="0" rtlCol="0"/>
            <a:lstStyle/>
            <a:p/>
          </p:txBody>
        </p:sp>
        <p:sp>
          <p:nvSpPr>
            <p:cNvPr id="10" name="object 10"/>
            <p:cNvSpPr/>
            <p:nvPr/>
          </p:nvSpPr>
          <p:spPr>
            <a:xfrm>
              <a:off x="3151187" y="3858343"/>
              <a:ext cx="3548379" cy="1083945"/>
            </a:xfrm>
            <a:custGeom>
              <a:rect l="l" t="t" r="r" b="b"/>
              <a:pathLst>
                <a:path w="3548379" h="1083945">
                  <a:moveTo>
                    <a:pt x="0" y="0"/>
                  </a:moveTo>
                  <a:lnTo>
                    <a:pt x="3548062" y="0"/>
                  </a:lnTo>
                </a:path>
                <a:path w="3548379" h="1083945">
                  <a:moveTo>
                    <a:pt x="0" y="1083393"/>
                  </a:moveTo>
                  <a:lnTo>
                    <a:pt x="3548062" y="1083393"/>
                  </a:lnTo>
                </a:path>
              </a:pathLst>
            </a:custGeom>
            <a:ln w="6350">
              <a:solidFill>
                <a:srgbClr val="000000"/>
              </a:solidFill>
              <a:prstDash val="lgDash"/>
            </a:ln>
          </p:spPr>
          <p:txBody>
            <a:bodyPr wrap="square" lIns="0" tIns="0" rIns="0" bIns="0" rtlCol="0"/>
            <a:lstStyle/>
            <a:p/>
          </p:txBody>
        </p:sp>
        <p:sp>
          <p:nvSpPr>
            <p:cNvPr id="11" name="object 11"/>
            <p:cNvSpPr/>
            <p:nvPr/>
          </p:nvSpPr>
          <p:spPr>
            <a:xfrm flipH="1">
              <a:off x="4332733" y="2774950"/>
              <a:ext cx="0" cy="3265804"/>
            </a:xfrm>
            <a:custGeom>
              <a:rect l="l" t="t" r="r" b="b"/>
              <a:pathLst>
                <a:path h="3265804">
                  <a:moveTo>
                    <a:pt x="0" y="0"/>
                  </a:moveTo>
                  <a:lnTo>
                    <a:pt x="0" y="3265488"/>
                  </a:lnTo>
                </a:path>
              </a:pathLst>
            </a:custGeom>
            <a:ln w="6350">
              <a:solidFill>
                <a:srgbClr val="000000"/>
              </a:solidFill>
              <a:prstDash val="lgDash"/>
            </a:ln>
          </p:spPr>
          <p:txBody>
            <a:bodyPr wrap="square" lIns="0" tIns="0" rIns="0" bIns="0" rtlCol="0"/>
            <a:lstStyle/>
            <a:p/>
          </p:txBody>
        </p:sp>
        <p:sp>
          <p:nvSpPr>
            <p:cNvPr id="12" name="object 12"/>
            <p:cNvSpPr/>
            <p:nvPr/>
          </p:nvSpPr>
          <p:spPr>
            <a:xfrm flipH="1">
              <a:off x="5515991" y="2774950"/>
              <a:ext cx="0" cy="3265804"/>
            </a:xfrm>
            <a:custGeom>
              <a:rect l="l" t="t" r="r" b="b"/>
              <a:pathLst>
                <a:path h="3265804">
                  <a:moveTo>
                    <a:pt x="0" y="0"/>
                  </a:moveTo>
                  <a:lnTo>
                    <a:pt x="0" y="3265488"/>
                  </a:lnTo>
                </a:path>
              </a:pathLst>
            </a:custGeom>
            <a:ln w="6350">
              <a:solidFill>
                <a:srgbClr val="000000"/>
              </a:solidFill>
              <a:prstDash val="lgDash"/>
            </a:ln>
          </p:spPr>
          <p:txBody>
            <a:bodyPr wrap="square" lIns="0" tIns="0" rIns="0" bIns="0" rtlCol="0"/>
            <a:lstStyle/>
            <a:p/>
          </p:txBody>
        </p:sp>
        <p:sp>
          <p:nvSpPr>
            <p:cNvPr id="13" name="object 13"/>
            <p:cNvSpPr/>
            <p:nvPr/>
          </p:nvSpPr>
          <p:spPr>
            <a:xfrm>
              <a:off x="5861049" y="3022599"/>
              <a:ext cx="463550" cy="1228725"/>
            </a:xfrm>
            <a:custGeom>
              <a:rect l="l" t="t" r="r" b="b"/>
              <a:pathLst>
                <a:path w="463550" h="1228725">
                  <a:moveTo>
                    <a:pt x="463549" y="614362"/>
                  </a:moveTo>
                  <a:lnTo>
                    <a:pt x="0" y="614362"/>
                  </a:lnTo>
                  <a:lnTo>
                    <a:pt x="1360" y="547420"/>
                  </a:lnTo>
                  <a:lnTo>
                    <a:pt x="5346" y="482566"/>
                  </a:lnTo>
                  <a:lnTo>
                    <a:pt x="11816" y="420175"/>
                  </a:lnTo>
                  <a:lnTo>
                    <a:pt x="20629" y="360622"/>
                  </a:lnTo>
                  <a:lnTo>
                    <a:pt x="31644" y="304281"/>
                  </a:lnTo>
                  <a:lnTo>
                    <a:pt x="44719" y="251527"/>
                  </a:lnTo>
                  <a:lnTo>
                    <a:pt x="59713" y="202735"/>
                  </a:lnTo>
                  <a:lnTo>
                    <a:pt x="76485" y="158279"/>
                  </a:lnTo>
                  <a:lnTo>
                    <a:pt x="94892" y="118535"/>
                  </a:lnTo>
                  <a:lnTo>
                    <a:pt x="114794" y="83878"/>
                  </a:lnTo>
                  <a:lnTo>
                    <a:pt x="158517" y="31320"/>
                  </a:lnTo>
                  <a:lnTo>
                    <a:pt x="206520" y="3605"/>
                  </a:lnTo>
                  <a:lnTo>
                    <a:pt x="231775" y="0"/>
                  </a:lnTo>
                  <a:lnTo>
                    <a:pt x="257029" y="3605"/>
                  </a:lnTo>
                  <a:lnTo>
                    <a:pt x="305033" y="31320"/>
                  </a:lnTo>
                  <a:lnTo>
                    <a:pt x="348756" y="83878"/>
                  </a:lnTo>
                  <a:lnTo>
                    <a:pt x="368658" y="118536"/>
                  </a:lnTo>
                  <a:lnTo>
                    <a:pt x="387065" y="158280"/>
                  </a:lnTo>
                  <a:lnTo>
                    <a:pt x="403837" y="202736"/>
                  </a:lnTo>
                  <a:lnTo>
                    <a:pt x="418831" y="251528"/>
                  </a:lnTo>
                  <a:lnTo>
                    <a:pt x="431906" y="304282"/>
                  </a:lnTo>
                  <a:lnTo>
                    <a:pt x="442920" y="360623"/>
                  </a:lnTo>
                  <a:lnTo>
                    <a:pt x="451734" y="420176"/>
                  </a:lnTo>
                  <a:lnTo>
                    <a:pt x="458204" y="482567"/>
                  </a:lnTo>
                  <a:lnTo>
                    <a:pt x="462189" y="547421"/>
                  </a:lnTo>
                  <a:lnTo>
                    <a:pt x="463549" y="614362"/>
                  </a:lnTo>
                  <a:close/>
                </a:path>
                <a:path w="463550" h="1228725">
                  <a:moveTo>
                    <a:pt x="231775" y="1228724"/>
                  </a:moveTo>
                  <a:lnTo>
                    <a:pt x="182053" y="1214554"/>
                  </a:lnTo>
                  <a:lnTo>
                    <a:pt x="136049" y="1174043"/>
                  </a:lnTo>
                  <a:lnTo>
                    <a:pt x="94891" y="1110188"/>
                  </a:lnTo>
                  <a:lnTo>
                    <a:pt x="76484" y="1070444"/>
                  </a:lnTo>
                  <a:lnTo>
                    <a:pt x="59712" y="1025988"/>
                  </a:lnTo>
                  <a:lnTo>
                    <a:pt x="44719" y="977196"/>
                  </a:lnTo>
                  <a:lnTo>
                    <a:pt x="31644" y="924442"/>
                  </a:lnTo>
                  <a:lnTo>
                    <a:pt x="20629" y="868101"/>
                  </a:lnTo>
                  <a:lnTo>
                    <a:pt x="11816" y="808548"/>
                  </a:lnTo>
                  <a:lnTo>
                    <a:pt x="5345" y="746157"/>
                  </a:lnTo>
                  <a:lnTo>
                    <a:pt x="1360" y="681303"/>
                  </a:lnTo>
                  <a:lnTo>
                    <a:pt x="0" y="614361"/>
                  </a:lnTo>
                  <a:lnTo>
                    <a:pt x="463549" y="614362"/>
                  </a:lnTo>
                  <a:lnTo>
                    <a:pt x="462189" y="681303"/>
                  </a:lnTo>
                  <a:lnTo>
                    <a:pt x="458203" y="746157"/>
                  </a:lnTo>
                  <a:lnTo>
                    <a:pt x="451733" y="808548"/>
                  </a:lnTo>
                  <a:lnTo>
                    <a:pt x="442920" y="868101"/>
                  </a:lnTo>
                  <a:lnTo>
                    <a:pt x="431905" y="924442"/>
                  </a:lnTo>
                  <a:lnTo>
                    <a:pt x="418830" y="977196"/>
                  </a:lnTo>
                  <a:lnTo>
                    <a:pt x="403836" y="1025989"/>
                  </a:lnTo>
                  <a:lnTo>
                    <a:pt x="387065" y="1070444"/>
                  </a:lnTo>
                  <a:lnTo>
                    <a:pt x="368658" y="1110188"/>
                  </a:lnTo>
                  <a:lnTo>
                    <a:pt x="348756" y="1144846"/>
                  </a:lnTo>
                  <a:lnTo>
                    <a:pt x="305033" y="1197404"/>
                  </a:lnTo>
                  <a:lnTo>
                    <a:pt x="257029" y="1225119"/>
                  </a:lnTo>
                  <a:lnTo>
                    <a:pt x="231775" y="1228724"/>
                  </a:lnTo>
                  <a:close/>
                </a:path>
              </a:pathLst>
            </a:custGeom>
            <a:solidFill>
              <a:srgbClr val="DDDDDD"/>
            </a:solidFill>
          </p:spPr>
          <p:txBody>
            <a:bodyPr wrap="square" lIns="0" tIns="0" rIns="0" bIns="0" rtlCol="0"/>
            <a:lstStyle/>
            <a:p/>
          </p:txBody>
        </p:sp>
        <p:sp>
          <p:nvSpPr>
            <p:cNvPr id="14" name="object 14"/>
            <p:cNvSpPr/>
            <p:nvPr/>
          </p:nvSpPr>
          <p:spPr>
            <a:xfrm>
              <a:off x="5861049" y="3022599"/>
              <a:ext cx="463550" cy="1228725"/>
            </a:xfrm>
            <a:custGeom>
              <a:rect l="l" t="t" r="r" b="b"/>
              <a:pathLst>
                <a:path w="463550" h="1228725">
                  <a:moveTo>
                    <a:pt x="0" y="614362"/>
                  </a:moveTo>
                  <a:lnTo>
                    <a:pt x="1360" y="547421"/>
                  </a:lnTo>
                  <a:lnTo>
                    <a:pt x="5346" y="482567"/>
                  </a:lnTo>
                  <a:lnTo>
                    <a:pt x="11816" y="420176"/>
                  </a:lnTo>
                  <a:lnTo>
                    <a:pt x="20629" y="360623"/>
                  </a:lnTo>
                  <a:lnTo>
                    <a:pt x="31644" y="304282"/>
                  </a:lnTo>
                  <a:lnTo>
                    <a:pt x="44719" y="251528"/>
                  </a:lnTo>
                  <a:lnTo>
                    <a:pt x="59713" y="202736"/>
                  </a:lnTo>
                  <a:lnTo>
                    <a:pt x="76484" y="158280"/>
                  </a:lnTo>
                  <a:lnTo>
                    <a:pt x="94892" y="118536"/>
                  </a:lnTo>
                  <a:lnTo>
                    <a:pt x="114794" y="83878"/>
                  </a:lnTo>
                  <a:lnTo>
                    <a:pt x="158516" y="31320"/>
                  </a:lnTo>
                  <a:lnTo>
                    <a:pt x="206520" y="3605"/>
                  </a:lnTo>
                  <a:lnTo>
                    <a:pt x="231775" y="0"/>
                  </a:lnTo>
                  <a:lnTo>
                    <a:pt x="257029" y="3605"/>
                  </a:lnTo>
                  <a:lnTo>
                    <a:pt x="281495" y="14170"/>
                  </a:lnTo>
                  <a:lnTo>
                    <a:pt x="327500" y="54681"/>
                  </a:lnTo>
                  <a:lnTo>
                    <a:pt x="368658" y="118535"/>
                  </a:lnTo>
                  <a:lnTo>
                    <a:pt x="387065" y="158279"/>
                  </a:lnTo>
                  <a:lnTo>
                    <a:pt x="403836" y="202735"/>
                  </a:lnTo>
                  <a:lnTo>
                    <a:pt x="418830" y="251527"/>
                  </a:lnTo>
                  <a:lnTo>
                    <a:pt x="431905" y="304281"/>
                  </a:lnTo>
                  <a:lnTo>
                    <a:pt x="442920" y="360622"/>
                  </a:lnTo>
                  <a:lnTo>
                    <a:pt x="451733" y="420175"/>
                  </a:lnTo>
                  <a:lnTo>
                    <a:pt x="458204" y="482566"/>
                  </a:lnTo>
                  <a:lnTo>
                    <a:pt x="462189" y="547420"/>
                  </a:lnTo>
                  <a:lnTo>
                    <a:pt x="463550" y="614362"/>
                  </a:lnTo>
                  <a:lnTo>
                    <a:pt x="462189" y="681303"/>
                  </a:lnTo>
                  <a:lnTo>
                    <a:pt x="458203" y="746157"/>
                  </a:lnTo>
                  <a:lnTo>
                    <a:pt x="451733" y="808548"/>
                  </a:lnTo>
                  <a:lnTo>
                    <a:pt x="442920" y="868101"/>
                  </a:lnTo>
                  <a:lnTo>
                    <a:pt x="431905" y="924442"/>
                  </a:lnTo>
                  <a:lnTo>
                    <a:pt x="418830" y="977196"/>
                  </a:lnTo>
                  <a:lnTo>
                    <a:pt x="403836" y="1025988"/>
                  </a:lnTo>
                  <a:lnTo>
                    <a:pt x="387065" y="1070444"/>
                  </a:lnTo>
                  <a:lnTo>
                    <a:pt x="368658" y="1110188"/>
                  </a:lnTo>
                  <a:lnTo>
                    <a:pt x="348756" y="1144846"/>
                  </a:lnTo>
                  <a:lnTo>
                    <a:pt x="305033" y="1197404"/>
                  </a:lnTo>
                  <a:lnTo>
                    <a:pt x="257029" y="1225119"/>
                  </a:lnTo>
                  <a:lnTo>
                    <a:pt x="231775" y="1228724"/>
                  </a:lnTo>
                  <a:lnTo>
                    <a:pt x="206520" y="1225119"/>
                  </a:lnTo>
                  <a:lnTo>
                    <a:pt x="182053" y="1214554"/>
                  </a:lnTo>
                  <a:lnTo>
                    <a:pt x="136049" y="1174043"/>
                  </a:lnTo>
                  <a:lnTo>
                    <a:pt x="94891" y="1110188"/>
                  </a:lnTo>
                  <a:lnTo>
                    <a:pt x="76484" y="1070444"/>
                  </a:lnTo>
                  <a:lnTo>
                    <a:pt x="59713" y="1025989"/>
                  </a:lnTo>
                  <a:lnTo>
                    <a:pt x="44719" y="977196"/>
                  </a:lnTo>
                  <a:lnTo>
                    <a:pt x="31644" y="924442"/>
                  </a:lnTo>
                  <a:lnTo>
                    <a:pt x="20629" y="868101"/>
                  </a:lnTo>
                  <a:lnTo>
                    <a:pt x="11816" y="808548"/>
                  </a:lnTo>
                  <a:lnTo>
                    <a:pt x="5345" y="746157"/>
                  </a:lnTo>
                  <a:lnTo>
                    <a:pt x="1360" y="681303"/>
                  </a:lnTo>
                  <a:lnTo>
                    <a:pt x="0" y="614362"/>
                  </a:lnTo>
                  <a:close/>
                </a:path>
              </a:pathLst>
            </a:custGeom>
            <a:ln w="6350">
              <a:solidFill>
                <a:srgbClr val="000000"/>
              </a:solidFill>
            </a:ln>
          </p:spPr>
          <p:txBody>
            <a:bodyPr wrap="square" lIns="0" tIns="0" rIns="0" bIns="0" rtlCol="0"/>
            <a:lstStyle/>
            <a:p/>
          </p:txBody>
        </p:sp>
      </p:grpSp>
      <p:sp>
        <p:nvSpPr>
          <p:cNvPr id="15" name="object 15"/>
          <p:cNvSpPr txBox="1"/>
          <p:nvPr/>
        </p:nvSpPr>
        <p:spPr>
          <a:xfrm>
            <a:off x="4586287" y="6040754"/>
            <a:ext cx="787400" cy="542925"/>
          </a:xfrm>
          <a:prstGeom prst="rect">
            <a:avLst/>
          </a:prstGeom>
        </p:spPr>
        <p:txBody>
          <a:bodyPr vert="horz" wrap="square" lIns="0" tIns="88265" rIns="0" bIns="0" rtlCol="0">
            <a:spAutoFit/>
          </a:bodyPr>
          <a:lstStyle/>
          <a:p>
            <a:pPr marL="12700">
              <a:lnSpc>
                <a:spcPct val="100000"/>
              </a:lnSpc>
              <a:spcBef>
                <a:spcPts val="695"/>
              </a:spcBef>
            </a:pPr>
            <a:r>
              <a:rPr sz="1200" spc="-10">
                <a:latin typeface="宋体"/>
                <a:cs typeface="宋体"/>
              </a:rPr>
              <a:t>波轮全自动</a:t>
            </a:r>
            <a:endParaRPr sz="1200">
              <a:latin typeface="宋体"/>
              <a:cs typeface="宋体"/>
            </a:endParaRPr>
          </a:p>
          <a:p>
            <a:pPr marL="85725">
              <a:lnSpc>
                <a:spcPct val="100000"/>
              </a:lnSpc>
              <a:spcBef>
                <a:spcPts val="600"/>
              </a:spcBef>
            </a:pPr>
            <a:r>
              <a:rPr sz="1200" b="1" spc="-15">
                <a:latin typeface="Microsoft JhengHei"/>
                <a:cs typeface="Microsoft JhengHei"/>
              </a:rPr>
              <a:t>产品品类</a:t>
            </a:r>
            <a:endParaRPr sz="1200">
              <a:latin typeface="Microsoft JhengHei"/>
              <a:cs typeface="Microsoft JhengHei"/>
            </a:endParaRPr>
          </a:p>
        </p:txBody>
      </p:sp>
      <p:sp>
        <p:nvSpPr>
          <p:cNvPr id="16" name="object 16"/>
          <p:cNvSpPr txBox="1"/>
          <p:nvPr/>
        </p:nvSpPr>
        <p:spPr>
          <a:xfrm>
            <a:off x="5895974" y="6116637"/>
            <a:ext cx="482600" cy="208279"/>
          </a:xfrm>
          <a:prstGeom prst="rect">
            <a:avLst/>
          </a:prstGeom>
        </p:spPr>
        <p:txBody>
          <a:bodyPr vert="horz" wrap="square" lIns="0" tIns="12700" rIns="0" bIns="0" rtlCol="0">
            <a:spAutoFit/>
          </a:bodyPr>
          <a:lstStyle/>
          <a:p>
            <a:pPr marL="12700">
              <a:lnSpc>
                <a:spcPct val="100000"/>
              </a:lnSpc>
              <a:spcBef>
                <a:spcPts val="100"/>
              </a:spcBef>
            </a:pPr>
            <a:r>
              <a:rPr sz="1200" spc="-20">
                <a:latin typeface="宋体"/>
                <a:cs typeface="宋体"/>
              </a:rPr>
              <a:t>滚筒式</a:t>
            </a:r>
            <a:endParaRPr sz="1200">
              <a:latin typeface="宋体"/>
              <a:cs typeface="宋体"/>
            </a:endParaRPr>
          </a:p>
        </p:txBody>
      </p:sp>
      <p:sp>
        <p:nvSpPr>
          <p:cNvPr id="17" name="object 17"/>
          <p:cNvSpPr txBox="1"/>
          <p:nvPr/>
        </p:nvSpPr>
        <p:spPr>
          <a:xfrm>
            <a:off x="3430589" y="6116637"/>
            <a:ext cx="635000" cy="208279"/>
          </a:xfrm>
          <a:prstGeom prst="rect">
            <a:avLst/>
          </a:prstGeom>
        </p:spPr>
        <p:txBody>
          <a:bodyPr vert="horz" wrap="square" lIns="0" tIns="12700" rIns="0" bIns="0" rtlCol="0">
            <a:spAutoFit/>
          </a:bodyPr>
          <a:lstStyle/>
          <a:p>
            <a:pPr marL="12700">
              <a:lnSpc>
                <a:spcPct val="100000"/>
              </a:lnSpc>
              <a:spcBef>
                <a:spcPts val="100"/>
              </a:spcBef>
            </a:pPr>
            <a:r>
              <a:rPr sz="1200" spc="-15">
                <a:latin typeface="宋体"/>
                <a:cs typeface="宋体"/>
              </a:rPr>
              <a:t>波轮双桶</a:t>
            </a:r>
            <a:endParaRPr sz="1200">
              <a:latin typeface="宋体"/>
              <a:cs typeface="宋体"/>
            </a:endParaRPr>
          </a:p>
        </p:txBody>
      </p:sp>
      <p:sp>
        <p:nvSpPr>
          <p:cNvPr id="18" name="object 18"/>
          <p:cNvSpPr txBox="1"/>
          <p:nvPr/>
        </p:nvSpPr>
        <p:spPr>
          <a:xfrm>
            <a:off x="2944811" y="3192462"/>
            <a:ext cx="177800" cy="208279"/>
          </a:xfrm>
          <a:prstGeom prst="rect">
            <a:avLst/>
          </a:prstGeom>
        </p:spPr>
        <p:txBody>
          <a:bodyPr vert="horz" wrap="square" lIns="0" tIns="12700" rIns="0" bIns="0" rtlCol="0">
            <a:spAutoFit/>
          </a:bodyPr>
          <a:lstStyle/>
          <a:p>
            <a:pPr marL="12700">
              <a:lnSpc>
                <a:spcPct val="100000"/>
              </a:lnSpc>
              <a:spcBef>
                <a:spcPts val="100"/>
              </a:spcBef>
            </a:pPr>
            <a:r>
              <a:rPr sz="1200">
                <a:latin typeface="宋体"/>
                <a:cs typeface="宋体"/>
              </a:rPr>
              <a:t>高</a:t>
            </a:r>
            <a:endParaRPr sz="1200">
              <a:latin typeface="宋体"/>
              <a:cs typeface="宋体"/>
            </a:endParaRPr>
          </a:p>
        </p:txBody>
      </p:sp>
      <p:sp>
        <p:nvSpPr>
          <p:cNvPr id="19" name="object 19"/>
          <p:cNvSpPr txBox="1"/>
          <p:nvPr/>
        </p:nvSpPr>
        <p:spPr>
          <a:xfrm>
            <a:off x="2944811" y="4300537"/>
            <a:ext cx="177800" cy="208279"/>
          </a:xfrm>
          <a:prstGeom prst="rect">
            <a:avLst/>
          </a:prstGeom>
        </p:spPr>
        <p:txBody>
          <a:bodyPr vert="horz" wrap="square" lIns="0" tIns="12700" rIns="0" bIns="0" rtlCol="0">
            <a:spAutoFit/>
          </a:bodyPr>
          <a:lstStyle/>
          <a:p>
            <a:pPr marL="12700">
              <a:lnSpc>
                <a:spcPct val="100000"/>
              </a:lnSpc>
              <a:spcBef>
                <a:spcPts val="100"/>
              </a:spcBef>
            </a:pPr>
            <a:r>
              <a:rPr sz="1200">
                <a:latin typeface="宋体"/>
                <a:cs typeface="宋体"/>
              </a:rPr>
              <a:t>中</a:t>
            </a:r>
            <a:endParaRPr sz="1200">
              <a:latin typeface="宋体"/>
              <a:cs typeface="宋体"/>
            </a:endParaRPr>
          </a:p>
        </p:txBody>
      </p:sp>
      <p:sp>
        <p:nvSpPr>
          <p:cNvPr id="20" name="object 20"/>
          <p:cNvSpPr txBox="1"/>
          <p:nvPr/>
        </p:nvSpPr>
        <p:spPr>
          <a:xfrm>
            <a:off x="2944811" y="5410200"/>
            <a:ext cx="177800" cy="208279"/>
          </a:xfrm>
          <a:prstGeom prst="rect">
            <a:avLst/>
          </a:prstGeom>
        </p:spPr>
        <p:txBody>
          <a:bodyPr vert="horz" wrap="square" lIns="0" tIns="12700" rIns="0" bIns="0" rtlCol="0">
            <a:spAutoFit/>
          </a:bodyPr>
          <a:lstStyle/>
          <a:p>
            <a:pPr marL="12700">
              <a:lnSpc>
                <a:spcPct val="100000"/>
              </a:lnSpc>
              <a:spcBef>
                <a:spcPts val="100"/>
              </a:spcBef>
            </a:pPr>
            <a:r>
              <a:rPr sz="1200">
                <a:latin typeface="宋体"/>
                <a:cs typeface="宋体"/>
              </a:rPr>
              <a:t>低</a:t>
            </a:r>
            <a:endParaRPr sz="1200">
              <a:latin typeface="宋体"/>
              <a:cs typeface="宋体"/>
            </a:endParaRPr>
          </a:p>
        </p:txBody>
      </p:sp>
      <p:sp>
        <p:nvSpPr>
          <p:cNvPr id="21" name="object 21"/>
          <p:cNvSpPr txBox="1"/>
          <p:nvPr/>
        </p:nvSpPr>
        <p:spPr>
          <a:xfrm>
            <a:off x="3763962" y="1948656"/>
            <a:ext cx="1803400" cy="238760"/>
          </a:xfrm>
          <a:prstGeom prst="rect">
            <a:avLst/>
          </a:prstGeom>
        </p:spPr>
        <p:txBody>
          <a:bodyPr vert="horz" wrap="square" lIns="0" tIns="12700" rIns="0" bIns="0" rtlCol="0">
            <a:spAutoFit/>
          </a:bodyPr>
          <a:lstStyle/>
          <a:p>
            <a:pPr marL="12700">
              <a:lnSpc>
                <a:spcPct val="100000"/>
              </a:lnSpc>
              <a:spcBef>
                <a:spcPts val="100"/>
              </a:spcBef>
            </a:pPr>
            <a:r>
              <a:rPr sz="1400" b="1" spc="-5">
                <a:latin typeface="Microsoft JhengHei"/>
                <a:cs typeface="Microsoft JhengHei"/>
              </a:rPr>
              <a:t>西门子洗衣机战略定位</a:t>
            </a:r>
            <a:endParaRPr sz="1400">
              <a:latin typeface="Microsoft JhengHei"/>
              <a:cs typeface="Microsoft JhengHei"/>
            </a:endParaRPr>
          </a:p>
        </p:txBody>
      </p:sp>
      <p:sp>
        <p:nvSpPr>
          <p:cNvPr id="22" name="object 22"/>
          <p:cNvSpPr/>
          <p:nvPr/>
        </p:nvSpPr>
        <p:spPr>
          <a:xfrm>
            <a:off x="736600" y="2781299"/>
            <a:ext cx="1444625" cy="3225800"/>
          </a:xfrm>
          <a:custGeom>
            <a:rect l="l" t="t" r="r" b="b"/>
            <a:pathLst>
              <a:path w="1444625" h="3225800">
                <a:moveTo>
                  <a:pt x="1444625" y="1612900"/>
                </a:moveTo>
                <a:lnTo>
                  <a:pt x="1247660" y="0"/>
                </a:lnTo>
                <a:lnTo>
                  <a:pt x="0" y="0"/>
                </a:lnTo>
                <a:lnTo>
                  <a:pt x="0" y="3225800"/>
                </a:lnTo>
                <a:lnTo>
                  <a:pt x="1247660" y="3225800"/>
                </a:lnTo>
                <a:lnTo>
                  <a:pt x="1444625" y="1612900"/>
                </a:lnTo>
                <a:close/>
              </a:path>
            </a:pathLst>
          </a:custGeom>
          <a:solidFill>
            <a:srgbClr val="DDDDDD"/>
          </a:solidFill>
        </p:spPr>
        <p:txBody>
          <a:bodyPr wrap="square" lIns="0" tIns="0" rIns="0" bIns="0" rtlCol="0"/>
          <a:lstStyle/>
          <a:p/>
        </p:txBody>
      </p:sp>
      <p:sp>
        <p:nvSpPr>
          <p:cNvPr id="23" name="object 23"/>
          <p:cNvSpPr txBox="1"/>
          <p:nvPr/>
        </p:nvSpPr>
        <p:spPr>
          <a:xfrm>
            <a:off x="820738" y="3286918"/>
            <a:ext cx="1231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10">
                <a:latin typeface="宋体"/>
                <a:cs typeface="宋体"/>
              </a:rPr>
              <a:t>中国洗衣机年需求</a:t>
            </a:r>
            <a:endParaRPr sz="1000">
              <a:latin typeface="宋体"/>
              <a:cs typeface="宋体"/>
            </a:endParaRPr>
          </a:p>
        </p:txBody>
      </p:sp>
      <p:sp>
        <p:nvSpPr>
          <p:cNvPr id="24" name="object 24"/>
          <p:cNvSpPr txBox="1"/>
          <p:nvPr/>
        </p:nvSpPr>
        <p:spPr>
          <a:xfrm>
            <a:off x="1011238" y="3431842"/>
            <a:ext cx="892810" cy="482600"/>
          </a:xfrm>
          <a:prstGeom prst="rect">
            <a:avLst/>
          </a:prstGeom>
        </p:spPr>
        <p:txBody>
          <a:bodyPr vert="horz" wrap="square" lIns="0" tIns="12700" rIns="0" bIns="0" rtlCol="0">
            <a:spAutoFit/>
          </a:bodyPr>
          <a:lstStyle/>
          <a:p>
            <a:pPr marL="12700" marR="5080">
              <a:lnSpc>
                <a:spcPct val="100000"/>
              </a:lnSpc>
              <a:spcBef>
                <a:spcPts val="100"/>
              </a:spcBef>
            </a:pPr>
            <a:r>
              <a:rPr sz="1000">
                <a:latin typeface="宋体"/>
                <a:cs typeface="宋体"/>
              </a:rPr>
              <a:t>求量约为</a:t>
            </a:r>
            <a:r>
              <a:rPr sz="1000" spc="-20">
                <a:latin typeface="Arial"/>
                <a:cs typeface="Arial"/>
              </a:rPr>
              <a:t>1300</a:t>
            </a:r>
            <a:r>
              <a:rPr sz="1000">
                <a:latin typeface="宋体"/>
                <a:cs typeface="宋体"/>
              </a:rPr>
              <a:t>万台</a:t>
            </a:r>
            <a:r>
              <a:rPr sz="1000" spc="-35">
                <a:latin typeface="Arial"/>
                <a:cs typeface="Arial"/>
              </a:rPr>
              <a:t>, </a:t>
            </a:r>
            <a:r>
              <a:rPr sz="1000">
                <a:latin typeface="宋体"/>
                <a:cs typeface="宋体"/>
              </a:rPr>
              <a:t>厂商众多</a:t>
            </a:r>
            <a:r>
              <a:rPr sz="1000" spc="-50">
                <a:latin typeface="Arial"/>
                <a:cs typeface="Arial"/>
              </a:rPr>
              <a:t>,</a:t>
            </a:r>
            <a:r>
              <a:rPr sz="1000">
                <a:latin typeface="宋体"/>
                <a:cs typeface="宋体"/>
              </a:rPr>
              <a:t>品牌超过</a:t>
            </a:r>
            <a:r>
              <a:rPr sz="1000" spc="-10">
                <a:latin typeface="Arial"/>
                <a:cs typeface="Arial"/>
              </a:rPr>
              <a:t>200</a:t>
            </a:r>
            <a:r>
              <a:rPr sz="1000" spc="-50">
                <a:latin typeface="宋体"/>
                <a:cs typeface="宋体"/>
              </a:rPr>
              <a:t>个</a:t>
            </a:r>
            <a:endParaRPr sz="1000">
              <a:latin typeface="宋体"/>
              <a:cs typeface="宋体"/>
            </a:endParaRPr>
          </a:p>
        </p:txBody>
      </p:sp>
      <p:sp>
        <p:nvSpPr>
          <p:cNvPr id="25" name="object 25"/>
          <p:cNvSpPr txBox="1"/>
          <p:nvPr/>
        </p:nvSpPr>
        <p:spPr>
          <a:xfrm>
            <a:off x="820738" y="3972718"/>
            <a:ext cx="1231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10">
                <a:latin typeface="宋体"/>
                <a:cs typeface="宋体"/>
              </a:rPr>
              <a:t>滚筒洗衣机市场正</a:t>
            </a:r>
            <a:endParaRPr sz="1000">
              <a:latin typeface="宋体"/>
              <a:cs typeface="宋体"/>
            </a:endParaRPr>
          </a:p>
        </p:txBody>
      </p:sp>
      <p:sp>
        <p:nvSpPr>
          <p:cNvPr id="26" name="object 26"/>
          <p:cNvSpPr txBox="1"/>
          <p:nvPr/>
        </p:nvSpPr>
        <p:spPr>
          <a:xfrm>
            <a:off x="1011238" y="4117641"/>
            <a:ext cx="914400" cy="795020"/>
          </a:xfrm>
          <a:prstGeom prst="rect">
            <a:avLst/>
          </a:prstGeom>
        </p:spPr>
        <p:txBody>
          <a:bodyPr vert="horz" wrap="square" lIns="0" tIns="5080" rIns="0" bIns="0" rtlCol="0">
            <a:spAutoFit/>
          </a:bodyPr>
          <a:lstStyle/>
          <a:p>
            <a:pPr marL="12700" marR="5080">
              <a:lnSpc>
                <a:spcPct val="104900"/>
              </a:lnSpc>
              <a:spcBef>
                <a:spcPts val="40"/>
              </a:spcBef>
            </a:pPr>
            <a:r>
              <a:rPr sz="1000">
                <a:latin typeface="宋体"/>
                <a:cs typeface="宋体"/>
              </a:rPr>
              <a:t>正在兴起</a:t>
            </a:r>
            <a:r>
              <a:rPr sz="1000" spc="-10">
                <a:latin typeface="Arial"/>
                <a:cs typeface="Arial"/>
              </a:rPr>
              <a:t>, </a:t>
            </a:r>
            <a:r>
              <a:rPr sz="1000" spc="-25">
                <a:latin typeface="宋体"/>
                <a:cs typeface="宋体"/>
              </a:rPr>
              <a:t>由于</a:t>
            </a:r>
            <a:r>
              <a:rPr sz="1000" spc="-10">
                <a:latin typeface="宋体"/>
                <a:cs typeface="宋体"/>
              </a:rPr>
              <a:t>对技术的要求高</a:t>
            </a:r>
            <a:endParaRPr sz="1000">
              <a:latin typeface="宋体"/>
              <a:cs typeface="宋体"/>
            </a:endParaRPr>
          </a:p>
          <a:p>
            <a:pPr marL="12700">
              <a:lnSpc>
                <a:spcPts val="1140"/>
              </a:lnSpc>
            </a:pPr>
            <a:r>
              <a:rPr sz="1000" spc="-5">
                <a:latin typeface="Arial"/>
                <a:cs typeface="Arial"/>
              </a:rPr>
              <a:t>, </a:t>
            </a:r>
            <a:r>
              <a:rPr sz="1000" spc="-10">
                <a:latin typeface="宋体"/>
                <a:cs typeface="宋体"/>
              </a:rPr>
              <a:t>竞争者相对较</a:t>
            </a:r>
            <a:endParaRPr sz="1000">
              <a:latin typeface="宋体"/>
              <a:cs typeface="宋体"/>
            </a:endParaRPr>
          </a:p>
          <a:p>
            <a:pPr marL="12700">
              <a:lnSpc>
                <a:spcPct val="100000"/>
              </a:lnSpc>
            </a:pPr>
            <a:r>
              <a:rPr sz="1000">
                <a:latin typeface="宋体"/>
                <a:cs typeface="宋体"/>
              </a:rPr>
              <a:t>少</a:t>
            </a:r>
            <a:r>
              <a:rPr sz="1000" spc="-5">
                <a:latin typeface="Arial"/>
                <a:cs typeface="Arial"/>
              </a:rPr>
              <a:t>, </a:t>
            </a:r>
            <a:r>
              <a:rPr sz="1000" spc="-10">
                <a:latin typeface="宋体"/>
                <a:cs typeface="宋体"/>
              </a:rPr>
              <a:t>高端产品竞</a:t>
            </a:r>
            <a:endParaRPr sz="1000">
              <a:latin typeface="宋体"/>
              <a:cs typeface="宋体"/>
            </a:endParaRPr>
          </a:p>
          <a:p>
            <a:pPr marL="12700">
              <a:lnSpc>
                <a:spcPct val="100000"/>
              </a:lnSpc>
              <a:spcBef>
                <a:spcPts val="60"/>
              </a:spcBef>
            </a:pPr>
            <a:r>
              <a:rPr sz="1000" spc="-15">
                <a:latin typeface="宋体"/>
                <a:cs typeface="宋体"/>
              </a:rPr>
              <a:t>争者更少</a:t>
            </a:r>
            <a:endParaRPr sz="1000">
              <a:latin typeface="宋体"/>
              <a:cs typeface="宋体"/>
            </a:endParaRPr>
          </a:p>
        </p:txBody>
      </p:sp>
      <p:sp>
        <p:nvSpPr>
          <p:cNvPr id="27" name="object 27"/>
          <p:cNvSpPr txBox="1"/>
          <p:nvPr/>
        </p:nvSpPr>
        <p:spPr>
          <a:xfrm>
            <a:off x="820738" y="4963318"/>
            <a:ext cx="1231900" cy="482600"/>
          </a:xfrm>
          <a:prstGeom prst="rect">
            <a:avLst/>
          </a:prstGeom>
        </p:spPr>
        <p:txBody>
          <a:bodyPr vert="horz" wrap="square" lIns="0" tIns="12700" rIns="0" bIns="0" rtlCol="0">
            <a:spAutoFit/>
          </a:bodyPr>
          <a:lstStyle/>
          <a:p>
            <a:pPr marL="203200" marR="5080" indent="-190500" algn="just">
              <a:lnSpc>
                <a:spcPct val="100000"/>
              </a:lnSpc>
              <a:spcBef>
                <a:spcPts val="100"/>
              </a:spcBef>
              <a:buSzPct val="105000"/>
              <a:buFont typeface="Arial"/>
              <a:buChar char="•"/>
              <a:tabLst>
                <a:tab pos="203200"/>
              </a:tabLst>
            </a:pPr>
            <a:r>
              <a:rPr sz="1000" spc="-10">
                <a:latin typeface="宋体"/>
                <a:cs typeface="宋体"/>
              </a:rPr>
              <a:t>西门子具有先进的的滚筒洗衣机技术</a:t>
            </a:r>
            <a:r>
              <a:rPr sz="1000" spc="-50">
                <a:latin typeface="宋体"/>
                <a:cs typeface="宋体"/>
              </a:rPr>
              <a:t>术</a:t>
            </a:r>
            <a:endParaRPr sz="1000">
              <a:latin typeface="宋体"/>
              <a:cs typeface="宋体"/>
            </a:endParaRPr>
          </a:p>
        </p:txBody>
      </p:sp>
      <p:sp>
        <p:nvSpPr>
          <p:cNvPr id="28" name="object 28"/>
          <p:cNvSpPr/>
          <p:nvPr/>
        </p:nvSpPr>
        <p:spPr>
          <a:xfrm>
            <a:off x="1028394" y="2886075"/>
            <a:ext cx="610235" cy="183515"/>
          </a:xfrm>
          <a:custGeom>
            <a:rect l="l" t="t" r="r" b="b"/>
            <a:pathLst>
              <a:path w="610235" h="183514">
                <a:moveTo>
                  <a:pt x="610210" y="183063"/>
                </a:moveTo>
                <a:lnTo>
                  <a:pt x="0" y="183063"/>
                </a:lnTo>
                <a:lnTo>
                  <a:pt x="0" y="0"/>
                </a:lnTo>
                <a:lnTo>
                  <a:pt x="610210" y="0"/>
                </a:lnTo>
                <a:lnTo>
                  <a:pt x="610210" y="183063"/>
                </a:lnTo>
                <a:close/>
              </a:path>
            </a:pathLst>
          </a:custGeom>
          <a:solidFill>
            <a:srgbClr val="DDDDDD"/>
          </a:solidFill>
        </p:spPr>
        <p:txBody>
          <a:bodyPr wrap="square" lIns="0" tIns="0" rIns="0" bIns="0" rtlCol="0"/>
          <a:lstStyle/>
          <a:p/>
        </p:txBody>
      </p:sp>
      <p:sp>
        <p:nvSpPr>
          <p:cNvPr id="29" name="object 29"/>
          <p:cNvSpPr txBox="1"/>
          <p:nvPr/>
        </p:nvSpPr>
        <p:spPr>
          <a:xfrm>
            <a:off x="1016000" y="2878137"/>
            <a:ext cx="635000" cy="208279"/>
          </a:xfrm>
          <a:prstGeom prst="rect">
            <a:avLst/>
          </a:prstGeom>
        </p:spPr>
        <p:txBody>
          <a:bodyPr vert="horz" wrap="square" lIns="0" tIns="12700" rIns="0" bIns="0" rtlCol="0">
            <a:spAutoFit/>
          </a:bodyPr>
          <a:lstStyle/>
          <a:p>
            <a:pPr marL="12700">
              <a:lnSpc>
                <a:spcPct val="100000"/>
              </a:lnSpc>
              <a:spcBef>
                <a:spcPts val="100"/>
              </a:spcBef>
            </a:pPr>
            <a:r>
              <a:rPr sz="1200" b="1" spc="-15">
                <a:latin typeface="Microsoft JhengHei"/>
                <a:cs typeface="Microsoft JhengHei"/>
              </a:rPr>
              <a:t>输入分析</a:t>
            </a:r>
            <a:endParaRPr sz="1200">
              <a:latin typeface="Microsoft JhengHei"/>
              <a:cs typeface="Microsoft JhengHei"/>
            </a:endParaRPr>
          </a:p>
        </p:txBody>
      </p:sp>
      <p:sp>
        <p:nvSpPr>
          <p:cNvPr id="30" name="object 30"/>
          <p:cNvSpPr/>
          <p:nvPr/>
        </p:nvSpPr>
        <p:spPr>
          <a:xfrm>
            <a:off x="7213600" y="2781299"/>
            <a:ext cx="1444625" cy="3225800"/>
          </a:xfrm>
          <a:custGeom>
            <a:rect l="l" t="t" r="r" b="b"/>
            <a:pathLst>
              <a:path w="1444625" h="3225800">
                <a:moveTo>
                  <a:pt x="1444625" y="1612900"/>
                </a:moveTo>
                <a:lnTo>
                  <a:pt x="1247660" y="0"/>
                </a:lnTo>
                <a:lnTo>
                  <a:pt x="0" y="0"/>
                </a:lnTo>
                <a:lnTo>
                  <a:pt x="0" y="3225800"/>
                </a:lnTo>
                <a:lnTo>
                  <a:pt x="1247660" y="3225800"/>
                </a:lnTo>
                <a:lnTo>
                  <a:pt x="1444625" y="1612900"/>
                </a:lnTo>
                <a:close/>
              </a:path>
            </a:pathLst>
          </a:custGeom>
          <a:solidFill>
            <a:srgbClr val="DDDDDD"/>
          </a:solidFill>
        </p:spPr>
        <p:txBody>
          <a:bodyPr wrap="square" lIns="0" tIns="0" rIns="0" bIns="0" rtlCol="0"/>
          <a:lstStyle/>
          <a:p/>
        </p:txBody>
      </p:sp>
      <p:sp>
        <p:nvSpPr>
          <p:cNvPr id="31" name="object 31"/>
          <p:cNvSpPr txBox="1"/>
          <p:nvPr/>
        </p:nvSpPr>
        <p:spPr>
          <a:xfrm>
            <a:off x="7308850" y="4050620"/>
            <a:ext cx="914400" cy="520065"/>
          </a:xfrm>
          <a:prstGeom prst="rect">
            <a:avLst/>
          </a:prstGeom>
        </p:spPr>
        <p:txBody>
          <a:bodyPr vert="horz" wrap="square" lIns="0" tIns="86360" rIns="0" bIns="0" rtlCol="0">
            <a:spAutoFit/>
          </a:bodyPr>
          <a:lstStyle/>
          <a:p>
            <a:pPr marL="202565" indent="-189865">
              <a:lnSpc>
                <a:spcPct val="100000"/>
              </a:lnSpc>
              <a:spcBef>
                <a:spcPts val="680"/>
              </a:spcBef>
              <a:buSzPct val="104545"/>
              <a:buFont typeface="Arial"/>
              <a:buChar char="•"/>
              <a:tabLst>
                <a:tab pos="202565"/>
                <a:tab pos="203200"/>
              </a:tabLst>
            </a:pPr>
            <a:r>
              <a:rPr sz="1100" spc="-10">
                <a:latin typeface="宋体"/>
                <a:cs typeface="宋体"/>
              </a:rPr>
              <a:t>只做滚筒机</a:t>
            </a:r>
            <a:endParaRPr sz="1100">
              <a:latin typeface="宋体"/>
              <a:cs typeface="宋体"/>
            </a:endParaRPr>
          </a:p>
          <a:p>
            <a:pPr marL="202565" indent="-189865">
              <a:lnSpc>
                <a:spcPct val="100000"/>
              </a:lnSpc>
              <a:spcBef>
                <a:spcPts val="660"/>
              </a:spcBef>
              <a:buSzPct val="104545"/>
              <a:buFont typeface="Arial"/>
              <a:buChar char="•"/>
              <a:tabLst>
                <a:tab pos="202565"/>
                <a:tab pos="203200"/>
              </a:tabLst>
            </a:pPr>
            <a:r>
              <a:rPr sz="1100" spc="-20">
                <a:latin typeface="宋体"/>
                <a:cs typeface="宋体"/>
              </a:rPr>
              <a:t>高定位</a:t>
            </a:r>
            <a:endParaRPr sz="1100">
              <a:latin typeface="宋体"/>
              <a:cs typeface="宋体"/>
            </a:endParaRPr>
          </a:p>
        </p:txBody>
      </p:sp>
      <p:sp>
        <p:nvSpPr>
          <p:cNvPr id="32" name="object 32"/>
          <p:cNvSpPr/>
          <p:nvPr/>
        </p:nvSpPr>
        <p:spPr>
          <a:xfrm>
            <a:off x="7386176" y="2885031"/>
            <a:ext cx="925194" cy="183515"/>
          </a:xfrm>
          <a:custGeom>
            <a:rect l="l" t="t" r="r" b="b"/>
            <a:pathLst>
              <a:path w="925194" h="183514">
                <a:moveTo>
                  <a:pt x="924848" y="183062"/>
                </a:moveTo>
                <a:lnTo>
                  <a:pt x="0" y="183062"/>
                </a:lnTo>
                <a:lnTo>
                  <a:pt x="0" y="0"/>
                </a:lnTo>
                <a:lnTo>
                  <a:pt x="924848" y="0"/>
                </a:lnTo>
                <a:lnTo>
                  <a:pt x="924848" y="183062"/>
                </a:lnTo>
                <a:close/>
              </a:path>
            </a:pathLst>
          </a:custGeom>
          <a:solidFill>
            <a:srgbClr val="DDDDDD"/>
          </a:solidFill>
        </p:spPr>
        <p:txBody>
          <a:bodyPr wrap="square" lIns="0" tIns="0" rIns="0" bIns="0" rtlCol="0"/>
          <a:lstStyle/>
          <a:p/>
        </p:txBody>
      </p:sp>
      <p:sp>
        <p:nvSpPr>
          <p:cNvPr id="33" name="object 33"/>
          <p:cNvSpPr txBox="1"/>
          <p:nvPr/>
        </p:nvSpPr>
        <p:spPr>
          <a:xfrm>
            <a:off x="7378700" y="2877184"/>
            <a:ext cx="93980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Microsoft JhengHei"/>
                <a:cs typeface="Microsoft JhengHei"/>
              </a:rPr>
              <a:t>输出战略定位</a:t>
            </a:r>
            <a:endParaRPr sz="1200">
              <a:latin typeface="Microsoft JhengHei"/>
              <a:cs typeface="Microsoft JhengHei"/>
            </a:endParaRPr>
          </a:p>
        </p:txBody>
      </p:sp>
      <p:sp>
        <p:nvSpPr>
          <p:cNvPr id="34" name="object 34"/>
          <p:cNvSpPr txBox="1"/>
          <p:nvPr/>
        </p:nvSpPr>
        <p:spPr>
          <a:xfrm>
            <a:off x="2652712" y="4000500"/>
            <a:ext cx="177800" cy="756920"/>
          </a:xfrm>
          <a:prstGeom prst="rect">
            <a:avLst/>
          </a:prstGeom>
        </p:spPr>
        <p:txBody>
          <a:bodyPr vert="horz" wrap="square" lIns="0" tIns="12700" rIns="0" bIns="0" rtlCol="0">
            <a:spAutoFit/>
          </a:bodyPr>
          <a:lstStyle/>
          <a:p>
            <a:pPr marL="12700" marR="5080" algn="just">
              <a:lnSpc>
                <a:spcPct val="100000"/>
              </a:lnSpc>
              <a:spcBef>
                <a:spcPts val="100"/>
              </a:spcBef>
            </a:pPr>
            <a:r>
              <a:rPr sz="1200" b="1" spc="-50">
                <a:latin typeface="Microsoft JhengHei"/>
                <a:cs typeface="Microsoft JhengHei"/>
              </a:rPr>
              <a:t>细分市场</a:t>
            </a:r>
            <a:endParaRPr sz="1200">
              <a:latin typeface="Microsoft JhengHei"/>
              <a:cs typeface="Microsoft JhengHei"/>
            </a:endParaRPr>
          </a:p>
        </p:txBody>
      </p:sp>
      <p:sp>
        <p:nvSpPr>
          <p:cNvPr id="35" name="object 35"/>
          <p:cNvSpPr txBox="1"/>
          <p:nvPr/>
        </p:nvSpPr>
        <p:spPr>
          <a:xfrm>
            <a:off x="6019524" y="3258820"/>
            <a:ext cx="139700" cy="711200"/>
          </a:xfrm>
          <a:prstGeom prst="rect">
            <a:avLst/>
          </a:prstGeom>
        </p:spPr>
        <p:txBody>
          <a:bodyPr vert="vert" wrap="square" lIns="0" tIns="0" rIns="0" bIns="0" rtlCol="0">
            <a:spAutoFit/>
          </a:bodyPr>
          <a:lstStyle/>
          <a:p>
            <a:pPr marL="12700">
              <a:lnSpc>
                <a:spcPts val="1055"/>
              </a:lnSpc>
            </a:pPr>
            <a:r>
              <a:rPr sz="900" spc="-10">
                <a:latin typeface="宋体"/>
                <a:cs typeface="宋体"/>
              </a:rPr>
              <a:t>西门子洗衣机</a:t>
            </a:r>
            <a:endParaRPr sz="900">
              <a:latin typeface="宋体"/>
              <a:cs typeface="宋体"/>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594225" y="6853254"/>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38</a:t>
            </a:r>
            <a:endParaRPr sz="900">
              <a:latin typeface="Arial"/>
              <a:cs typeface="Arial"/>
            </a:endParaRPr>
          </a:p>
        </p:txBody>
      </p:sp>
      <p:sp>
        <p:nvSpPr>
          <p:cNvPr id="3" name="object 3"/>
          <p:cNvSpPr/>
          <p:nvPr/>
        </p:nvSpPr>
        <p:spPr>
          <a:xfrm>
            <a:off x="0" y="752475"/>
            <a:ext cx="9334500" cy="19050"/>
          </a:xfrm>
          <a:custGeom>
            <a:rect l="l" t="t" r="r" b="b"/>
            <a:pathLst>
              <a:path w="9334500" h="19050">
                <a:moveTo>
                  <a:pt x="0" y="0"/>
                </a:moveTo>
                <a:lnTo>
                  <a:pt x="9334500" y="0"/>
                </a:lnTo>
                <a:lnTo>
                  <a:pt x="9334500" y="19050"/>
                </a:lnTo>
                <a:lnTo>
                  <a:pt x="0" y="19050"/>
                </a:lnTo>
                <a:lnTo>
                  <a:pt x="0" y="0"/>
                </a:lnTo>
                <a:close/>
              </a:path>
            </a:pathLst>
          </a:custGeom>
          <a:solidFill>
            <a:srgbClr val="000000"/>
          </a:solidFill>
        </p:spPr>
        <p:txBody>
          <a:bodyPr wrap="square" lIns="0" tIns="0" rIns="0" bIns="0" rtlCol="0"/>
          <a:lstStyle/>
          <a:p/>
        </p:txBody>
      </p:sp>
      <p:pic>
        <p:nvPicPr>
          <p:cNvPr id="4" name="object 4"/>
          <p:cNvPicPr/>
          <p:nvPr/>
        </p:nvPicPr>
        <p:blipFill>
          <a:blip r:embed="rId2"/>
          <a:stretch>
            <a:fillRect/>
          </a:stretch>
        </p:blipFill>
        <p:spPr>
          <a:xfrm>
            <a:off x="6950075" y="271462"/>
            <a:ext cx="755650" cy="412750"/>
          </a:xfrm>
          <a:prstGeom prst="rect">
            <a:avLst/>
          </a:prstGeom>
        </p:spPr>
      </p:pic>
      <p:pic>
        <p:nvPicPr>
          <p:cNvPr id="5" name="object 5"/>
          <p:cNvPicPr/>
          <p:nvPr/>
        </p:nvPicPr>
        <p:blipFill>
          <a:blip r:embed="rId3"/>
          <a:stretch>
            <a:fillRect/>
          </a:stretch>
        </p:blipFill>
        <p:spPr>
          <a:xfrm>
            <a:off x="7899400" y="368300"/>
            <a:ext cx="1130300" cy="301625"/>
          </a:xfrm>
          <a:prstGeom prst="rect">
            <a:avLst/>
          </a:prstGeom>
        </p:spPr>
      </p:pic>
      <p:sp>
        <p:nvSpPr>
          <p:cNvPr id="6" name="object 6"/>
          <p:cNvSpPr txBox="1">
            <a:spLocks noGrp="1"/>
          </p:cNvSpPr>
          <p:nvPr>
            <p:ph type="title"/>
          </p:nvPr>
        </p:nvSpPr>
        <p:spPr>
          <a:xfrm>
            <a:off x="623887" y="950157"/>
            <a:ext cx="8027670" cy="452120"/>
          </a:xfrm>
          <a:prstGeom prst="rect">
            <a:avLst/>
          </a:prstGeom>
        </p:spPr>
        <p:txBody>
          <a:bodyPr vert="horz" wrap="square" lIns="0" tIns="12700" rIns="0" bIns="0" rtlCol="0">
            <a:spAutoFit/>
          </a:bodyPr>
          <a:lstStyle/>
          <a:p>
            <a:pPr marL="12700">
              <a:lnSpc>
                <a:spcPct val="100000"/>
              </a:lnSpc>
              <a:spcBef>
                <a:spcPts val="100"/>
              </a:spcBef>
            </a:pPr>
            <a:r>
              <a:rPr spc="5"/>
              <a:t>西门子洗衣机的主流产品价格定位在售价在 </a:t>
            </a:r>
            <a:r>
              <a:rPr spc="-10">
                <a:latin typeface="Arial"/>
                <a:cs typeface="Arial"/>
              </a:rPr>
              <a:t>3000</a:t>
            </a:r>
            <a:r>
              <a:rPr spc="-50"/>
              <a:t>元</a:t>
            </a:r>
          </a:p>
        </p:txBody>
      </p:sp>
      <p:sp>
        <p:nvSpPr>
          <p:cNvPr id="7" name="object 7"/>
          <p:cNvSpPr txBox="1"/>
          <p:nvPr/>
        </p:nvSpPr>
        <p:spPr>
          <a:xfrm>
            <a:off x="623887" y="1204157"/>
            <a:ext cx="7947659"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以上的高端市场</a:t>
            </a:r>
            <a:r>
              <a:rPr sz="2800" b="1">
                <a:latin typeface="Arial"/>
                <a:cs typeface="Arial"/>
              </a:rPr>
              <a:t>,</a:t>
            </a:r>
            <a:r>
              <a:rPr sz="2800" b="1" spc="-5">
                <a:latin typeface="Microsoft JhengHei"/>
                <a:cs typeface="Microsoft JhengHei"/>
              </a:rPr>
              <a:t>但也推出部分机型针对潜力巨大的</a:t>
            </a:r>
            <a:endParaRPr sz="2800">
              <a:latin typeface="Microsoft JhengHei"/>
              <a:cs typeface="Microsoft JhengHei"/>
            </a:endParaRPr>
          </a:p>
        </p:txBody>
      </p:sp>
      <p:sp>
        <p:nvSpPr>
          <p:cNvPr id="8" name="object 8"/>
          <p:cNvSpPr txBox="1"/>
          <p:nvPr/>
        </p:nvSpPr>
        <p:spPr>
          <a:xfrm>
            <a:off x="623887" y="1458157"/>
            <a:ext cx="490728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售价在</a:t>
            </a:r>
            <a:r>
              <a:rPr sz="2800" b="1" spc="-10">
                <a:latin typeface="Arial"/>
                <a:cs typeface="Arial"/>
              </a:rPr>
              <a:t>2500</a:t>
            </a:r>
            <a:r>
              <a:rPr sz="2800" b="1" spc="40">
                <a:latin typeface="Microsoft JhengHei"/>
                <a:cs typeface="Microsoft JhengHei"/>
              </a:rPr>
              <a:t>元至 </a:t>
            </a:r>
            <a:r>
              <a:rPr sz="2800" b="1" spc="-10">
                <a:latin typeface="Arial"/>
                <a:cs typeface="Arial"/>
              </a:rPr>
              <a:t>3000</a:t>
            </a:r>
            <a:r>
              <a:rPr sz="2800" b="1" spc="-15">
                <a:latin typeface="Microsoft JhengHei"/>
                <a:cs typeface="Microsoft JhengHei"/>
              </a:rPr>
              <a:t>元的市场</a:t>
            </a:r>
            <a:endParaRPr sz="2800">
              <a:latin typeface="Microsoft JhengHei"/>
              <a:cs typeface="Microsoft JhengHei"/>
            </a:endParaRPr>
          </a:p>
        </p:txBody>
      </p:sp>
      <p:sp>
        <p:nvSpPr>
          <p:cNvPr id="9" name="object 9"/>
          <p:cNvSpPr txBox="1"/>
          <p:nvPr/>
        </p:nvSpPr>
        <p:spPr>
          <a:xfrm>
            <a:off x="635000" y="2500311"/>
            <a:ext cx="5168900" cy="495300"/>
          </a:xfrm>
          <a:prstGeom prst="rect">
            <a:avLst/>
          </a:prstGeom>
          <a:solidFill>
            <a:srgbClr val="C0C0C0"/>
          </a:solidFill>
        </p:spPr>
        <p:txBody>
          <a:bodyPr vert="horz" wrap="square" lIns="0" tIns="6350" rIns="0" bIns="0" rtlCol="0">
            <a:spAutoFit/>
          </a:bodyPr>
          <a:lstStyle/>
          <a:p>
            <a:pPr>
              <a:lnSpc>
                <a:spcPct val="100000"/>
              </a:lnSpc>
              <a:spcBef>
                <a:spcPts val="50"/>
              </a:spcBef>
            </a:pPr>
            <a:endParaRPr sz="1050">
              <a:latin typeface="Times New Roman"/>
              <a:cs typeface="Times New Roman"/>
            </a:endParaRPr>
          </a:p>
          <a:p>
            <a:pPr marL="17145" algn="ctr">
              <a:lnSpc>
                <a:spcPct val="100000"/>
              </a:lnSpc>
            </a:pPr>
            <a:r>
              <a:rPr sz="1200" b="1" spc="-5">
                <a:latin typeface="Microsoft JhengHei"/>
                <a:cs typeface="Microsoft JhengHei"/>
              </a:rPr>
              <a:t>城市居民家庭预期购买的洗衣机价格示意图</a:t>
            </a:r>
            <a:endParaRPr sz="1200">
              <a:latin typeface="Microsoft JhengHei"/>
              <a:cs typeface="Microsoft JhengHei"/>
            </a:endParaRPr>
          </a:p>
        </p:txBody>
      </p:sp>
      <p:sp>
        <p:nvSpPr>
          <p:cNvPr id="10" name="object 10"/>
          <p:cNvSpPr txBox="1"/>
          <p:nvPr/>
        </p:nvSpPr>
        <p:spPr>
          <a:xfrm>
            <a:off x="5953125" y="2495550"/>
            <a:ext cx="2762250" cy="516255"/>
          </a:xfrm>
          <a:prstGeom prst="rect">
            <a:avLst/>
          </a:prstGeom>
          <a:solidFill>
            <a:srgbClr val="C0C0C0"/>
          </a:solidFill>
        </p:spPr>
        <p:txBody>
          <a:bodyPr vert="horz" wrap="square" lIns="0" tIns="6350" rIns="0" bIns="0" rtlCol="0">
            <a:spAutoFit/>
          </a:bodyPr>
          <a:lstStyle/>
          <a:p>
            <a:pPr>
              <a:lnSpc>
                <a:spcPct val="100000"/>
              </a:lnSpc>
              <a:spcBef>
                <a:spcPts val="50"/>
              </a:spcBef>
            </a:pPr>
            <a:endParaRPr sz="1050">
              <a:latin typeface="Times New Roman"/>
              <a:cs typeface="Times New Roman"/>
            </a:endParaRPr>
          </a:p>
          <a:p>
            <a:pPr marL="57785" algn="ctr">
              <a:lnSpc>
                <a:spcPct val="100000"/>
              </a:lnSpc>
            </a:pPr>
            <a:r>
              <a:rPr sz="1200" b="1" spc="-25">
                <a:latin typeface="Microsoft JhengHei"/>
                <a:cs typeface="Microsoft JhengHei"/>
              </a:rPr>
              <a:t>分析</a:t>
            </a:r>
            <a:endParaRPr sz="1200">
              <a:latin typeface="Microsoft JhengHei"/>
              <a:cs typeface="Microsoft JhengHei"/>
            </a:endParaRPr>
          </a:p>
        </p:txBody>
      </p:sp>
      <p:sp>
        <p:nvSpPr>
          <p:cNvPr id="11" name="object 11"/>
          <p:cNvSpPr txBox="1"/>
          <p:nvPr/>
        </p:nvSpPr>
        <p:spPr>
          <a:xfrm>
            <a:off x="5972175" y="3117850"/>
            <a:ext cx="2736850" cy="3340100"/>
          </a:xfrm>
          <a:prstGeom prst="rect">
            <a:avLst/>
          </a:prstGeom>
          <a:ln w="9525">
            <a:solidFill>
              <a:srgbClr val="000000"/>
            </a:solidFill>
          </a:ln>
        </p:spPr>
        <p:txBody>
          <a:bodyPr vert="horz" wrap="square" lIns="0" tIns="0" rIns="0" bIns="0" rtlCol="0">
            <a:spAutoFit/>
          </a:bodyPr>
          <a:lstStyle/>
          <a:p>
            <a:pPr>
              <a:lnSpc>
                <a:spcPct val="100000"/>
              </a:lnSpc>
            </a:pPr>
            <a:endParaRPr sz="1000">
              <a:latin typeface="Times New Roman"/>
              <a:cs typeface="Times New Roman"/>
            </a:endParaRPr>
          </a:p>
          <a:p>
            <a:pPr>
              <a:lnSpc>
                <a:spcPct val="100000"/>
              </a:lnSpc>
              <a:spcBef>
                <a:spcPts val="35"/>
              </a:spcBef>
            </a:pPr>
            <a:endParaRPr sz="1050">
              <a:latin typeface="Times New Roman"/>
              <a:cs typeface="Times New Roman"/>
            </a:endParaRPr>
          </a:p>
          <a:p>
            <a:pPr marL="429259" marR="358775" indent="-186055" algn="just">
              <a:lnSpc>
                <a:spcPct val="122900"/>
              </a:lnSpc>
              <a:buSzPct val="105000"/>
              <a:buFont typeface="Arial"/>
              <a:buChar char="•"/>
              <a:tabLst>
                <a:tab pos="429895"/>
              </a:tabLst>
            </a:pPr>
            <a:r>
              <a:rPr sz="1000">
                <a:latin typeface="宋体"/>
                <a:cs typeface="宋体"/>
              </a:rPr>
              <a:t>中等收入阶层是一个巨大的消费群</a:t>
            </a:r>
            <a:r>
              <a:rPr sz="1000" spc="-50">
                <a:latin typeface="Arial"/>
                <a:cs typeface="Arial"/>
              </a:rPr>
              <a:t>.</a:t>
            </a:r>
            <a:r>
              <a:rPr sz="1000">
                <a:latin typeface="宋体"/>
                <a:cs typeface="宋体"/>
              </a:rPr>
              <a:t>他们认同西门子的品牌</a:t>
            </a:r>
            <a:r>
              <a:rPr sz="1000" spc="-10">
                <a:latin typeface="Arial"/>
                <a:cs typeface="Arial"/>
              </a:rPr>
              <a:t>,</a:t>
            </a:r>
            <a:r>
              <a:rPr sz="1000" spc="-10">
                <a:latin typeface="宋体"/>
                <a:cs typeface="宋体"/>
              </a:rPr>
              <a:t>但对其产品价格难以接受</a:t>
            </a:r>
            <a:endParaRPr sz="1000">
              <a:latin typeface="宋体"/>
              <a:cs typeface="宋体"/>
            </a:endParaRPr>
          </a:p>
          <a:p>
            <a:pPr marL="429259" marR="197485" indent="-186055">
              <a:lnSpc>
                <a:spcPct val="120000"/>
              </a:lnSpc>
              <a:spcBef>
                <a:spcPts val="530"/>
              </a:spcBef>
              <a:buSzPct val="105000"/>
              <a:buFont typeface="Arial"/>
              <a:buChar char="•"/>
              <a:tabLst>
                <a:tab pos="429259"/>
                <a:tab pos="429895"/>
              </a:tabLst>
            </a:pPr>
            <a:r>
              <a:rPr sz="1000">
                <a:latin typeface="宋体"/>
                <a:cs typeface="宋体"/>
              </a:rPr>
              <a:t>西门子推出部分中等价位机型</a:t>
            </a:r>
            <a:r>
              <a:rPr sz="1000">
                <a:latin typeface="Arial"/>
                <a:cs typeface="Arial"/>
              </a:rPr>
              <a:t>(</a:t>
            </a:r>
            <a:r>
              <a:rPr sz="1000" spc="-25">
                <a:latin typeface="宋体"/>
                <a:cs typeface="宋体"/>
              </a:rPr>
              <a:t>通过</a:t>
            </a:r>
            <a:r>
              <a:rPr sz="1000">
                <a:latin typeface="宋体"/>
                <a:cs typeface="宋体"/>
              </a:rPr>
              <a:t> 简化部分功能</a:t>
            </a:r>
            <a:r>
              <a:rPr sz="1000" spc="-5">
                <a:latin typeface="Arial"/>
                <a:cs typeface="Arial"/>
              </a:rPr>
              <a:t>, </a:t>
            </a:r>
            <a:r>
              <a:rPr sz="1000" spc="-10">
                <a:latin typeface="宋体"/>
                <a:cs typeface="宋体"/>
              </a:rPr>
              <a:t>如把电脑式改为机械</a:t>
            </a:r>
            <a:r>
              <a:rPr sz="1000" spc="-50">
                <a:latin typeface="宋体"/>
                <a:cs typeface="宋体"/>
              </a:rPr>
              <a:t> </a:t>
            </a:r>
            <a:r>
              <a:rPr sz="1000">
                <a:latin typeface="宋体"/>
                <a:cs typeface="宋体"/>
              </a:rPr>
              <a:t>式</a:t>
            </a:r>
            <a:r>
              <a:rPr sz="1000" spc="-5">
                <a:latin typeface="Arial"/>
                <a:cs typeface="Arial"/>
              </a:rPr>
              <a:t>), </a:t>
            </a:r>
            <a:r>
              <a:rPr sz="1000">
                <a:latin typeface="宋体"/>
                <a:cs typeface="宋体"/>
              </a:rPr>
              <a:t>既可获得利润</a:t>
            </a:r>
            <a:r>
              <a:rPr sz="1000" spc="-5">
                <a:latin typeface="Arial"/>
                <a:cs typeface="Arial"/>
              </a:rPr>
              <a:t>, </a:t>
            </a:r>
            <a:r>
              <a:rPr sz="1000" spc="-10">
                <a:latin typeface="宋体"/>
                <a:cs typeface="宋体"/>
              </a:rPr>
              <a:t>又能扩大市场和</a:t>
            </a:r>
            <a:r>
              <a:rPr sz="1000" spc="-50">
                <a:latin typeface="宋体"/>
                <a:cs typeface="宋体"/>
              </a:rPr>
              <a:t> </a:t>
            </a:r>
            <a:r>
              <a:rPr sz="1000">
                <a:latin typeface="宋体"/>
                <a:cs typeface="宋体"/>
              </a:rPr>
              <a:t>提高品牌影响力</a:t>
            </a:r>
            <a:r>
              <a:rPr sz="1000" spc="-35">
                <a:latin typeface="Arial"/>
                <a:cs typeface="Arial"/>
              </a:rPr>
              <a:t>, </a:t>
            </a:r>
            <a:r>
              <a:rPr sz="1000" spc="-10">
                <a:latin typeface="宋体"/>
                <a:cs typeface="宋体"/>
              </a:rPr>
              <a:t>并能提高品牌忠诚度</a:t>
            </a:r>
            <a:r>
              <a:rPr sz="1000">
                <a:latin typeface="宋体"/>
                <a:cs typeface="宋体"/>
              </a:rPr>
              <a:t>度</a:t>
            </a:r>
            <a:r>
              <a:rPr sz="1000" spc="-5">
                <a:latin typeface="Arial"/>
                <a:cs typeface="Arial"/>
              </a:rPr>
              <a:t>, </a:t>
            </a:r>
            <a:r>
              <a:rPr sz="1000" spc="-10">
                <a:latin typeface="宋体"/>
                <a:cs typeface="宋体"/>
              </a:rPr>
              <a:t>培养未来的客户群</a:t>
            </a:r>
            <a:endParaRPr sz="1000">
              <a:latin typeface="宋体"/>
              <a:cs typeface="宋体"/>
            </a:endParaRPr>
          </a:p>
          <a:p>
            <a:pPr marL="429259" marR="267335" indent="-186055">
              <a:lnSpc>
                <a:spcPct val="120000"/>
              </a:lnSpc>
              <a:spcBef>
                <a:spcPts val="670"/>
              </a:spcBef>
              <a:buSzPct val="105000"/>
              <a:buFont typeface="Arial"/>
              <a:buChar char="•"/>
              <a:tabLst>
                <a:tab pos="429259"/>
                <a:tab pos="429895"/>
              </a:tabLst>
            </a:pPr>
            <a:r>
              <a:rPr sz="1000" spc="-5">
                <a:latin typeface="宋体"/>
                <a:cs typeface="宋体"/>
              </a:rPr>
              <a:t>西门子的中等价位机器相对于国产品</a:t>
            </a:r>
            <a:r>
              <a:rPr sz="1000">
                <a:latin typeface="宋体"/>
                <a:cs typeface="宋体"/>
              </a:rPr>
              <a:t>牌仍是高价位</a:t>
            </a:r>
            <a:r>
              <a:rPr sz="1000" spc="-10">
                <a:latin typeface="Arial"/>
                <a:cs typeface="Arial"/>
              </a:rPr>
              <a:t>, </a:t>
            </a:r>
            <a:r>
              <a:rPr sz="1000" spc="-10">
                <a:latin typeface="宋体"/>
                <a:cs typeface="宋体"/>
              </a:rPr>
              <a:t>且对产品质量的要求</a:t>
            </a:r>
            <a:r>
              <a:rPr sz="1000">
                <a:latin typeface="宋体"/>
                <a:cs typeface="宋体"/>
              </a:rPr>
              <a:t>并没有降低</a:t>
            </a:r>
            <a:r>
              <a:rPr sz="1000" spc="-10">
                <a:latin typeface="Arial"/>
                <a:cs typeface="Arial"/>
              </a:rPr>
              <a:t>, </a:t>
            </a:r>
            <a:r>
              <a:rPr sz="1000" spc="-5">
                <a:latin typeface="宋体"/>
                <a:cs typeface="宋体"/>
              </a:rPr>
              <a:t>因此并不会有损西门子</a:t>
            </a:r>
            <a:r>
              <a:rPr sz="1000" spc="-20">
                <a:latin typeface="宋体"/>
                <a:cs typeface="宋体"/>
              </a:rPr>
              <a:t>的形象</a:t>
            </a:r>
            <a:endParaRPr sz="1000">
              <a:latin typeface="宋体"/>
              <a:cs typeface="宋体"/>
            </a:endParaRPr>
          </a:p>
        </p:txBody>
      </p:sp>
      <p:grpSp>
        <p:nvGrpSpPr>
          <p:cNvPr id="12" name="object 12"/>
          <p:cNvGrpSpPr/>
          <p:nvPr/>
        </p:nvGrpSpPr>
        <p:grpSpPr>
          <a:xfrm>
            <a:off x="634999" y="3119438"/>
            <a:ext cx="5164455" cy="3336925"/>
            <a:chOff x="634999" y="3119438"/>
            <a:chExt cx="5164455" cy="3336925"/>
          </a:xfrm>
        </p:grpSpPr>
        <p:sp>
          <p:nvSpPr>
            <p:cNvPr id="13" name="object 13"/>
            <p:cNvSpPr/>
            <p:nvPr/>
          </p:nvSpPr>
          <p:spPr>
            <a:xfrm>
              <a:off x="634999" y="3119438"/>
              <a:ext cx="5164455" cy="3336925"/>
            </a:xfrm>
            <a:custGeom>
              <a:rect l="l" t="t" r="r" b="b"/>
              <a:pathLst>
                <a:path w="5164455" h="3336925">
                  <a:moveTo>
                    <a:pt x="0" y="0"/>
                  </a:moveTo>
                  <a:lnTo>
                    <a:pt x="5164137" y="0"/>
                  </a:lnTo>
                  <a:lnTo>
                    <a:pt x="5164137" y="3336924"/>
                  </a:lnTo>
                  <a:lnTo>
                    <a:pt x="0" y="3336924"/>
                  </a:lnTo>
                  <a:lnTo>
                    <a:pt x="0" y="0"/>
                  </a:lnTo>
                  <a:close/>
                </a:path>
              </a:pathLst>
            </a:custGeom>
            <a:ln w="3175">
              <a:solidFill>
                <a:srgbClr val="000000"/>
              </a:solidFill>
            </a:ln>
          </p:spPr>
          <p:txBody>
            <a:bodyPr wrap="square" lIns="0" tIns="0" rIns="0" bIns="0" rtlCol="0"/>
            <a:lstStyle/>
            <a:p/>
          </p:txBody>
        </p:sp>
        <p:sp>
          <p:nvSpPr>
            <p:cNvPr id="14" name="object 14"/>
            <p:cNvSpPr/>
            <p:nvPr/>
          </p:nvSpPr>
          <p:spPr>
            <a:xfrm>
              <a:off x="3325811" y="3911599"/>
              <a:ext cx="257175" cy="1056005"/>
            </a:xfrm>
            <a:custGeom>
              <a:rect l="l" t="t" r="r" b="b"/>
              <a:pathLst>
                <a:path w="257175" h="1056004">
                  <a:moveTo>
                    <a:pt x="1" y="1055688"/>
                  </a:moveTo>
                  <a:lnTo>
                    <a:pt x="0" y="0"/>
                  </a:lnTo>
                  <a:lnTo>
                    <a:pt x="51937" y="1207"/>
                  </a:lnTo>
                  <a:lnTo>
                    <a:pt x="103711" y="4822"/>
                  </a:lnTo>
                  <a:lnTo>
                    <a:pt x="155234" y="10836"/>
                  </a:lnTo>
                  <a:lnTo>
                    <a:pt x="206417" y="19236"/>
                  </a:lnTo>
                  <a:lnTo>
                    <a:pt x="257173" y="30014"/>
                  </a:lnTo>
                  <a:lnTo>
                    <a:pt x="1" y="1055688"/>
                  </a:lnTo>
                  <a:close/>
                </a:path>
              </a:pathLst>
            </a:custGeom>
            <a:solidFill>
              <a:srgbClr val="9999FF"/>
            </a:solidFill>
          </p:spPr>
          <p:txBody>
            <a:bodyPr wrap="square" lIns="0" tIns="0" rIns="0" bIns="0" rtlCol="0"/>
            <a:lstStyle/>
            <a:p/>
          </p:txBody>
        </p:sp>
        <p:sp>
          <p:nvSpPr>
            <p:cNvPr id="15" name="object 15"/>
            <p:cNvSpPr/>
            <p:nvPr/>
          </p:nvSpPr>
          <p:spPr>
            <a:xfrm>
              <a:off x="3325811" y="3911599"/>
              <a:ext cx="257175" cy="30480"/>
            </a:xfrm>
            <a:custGeom>
              <a:rect l="l" t="t" r="r" b="b"/>
              <a:pathLst>
                <a:path w="257175" h="30478">
                  <a:moveTo>
                    <a:pt x="0" y="0"/>
                  </a:moveTo>
                  <a:lnTo>
                    <a:pt x="51937" y="1207"/>
                  </a:lnTo>
                  <a:lnTo>
                    <a:pt x="103711" y="4822"/>
                  </a:lnTo>
                  <a:lnTo>
                    <a:pt x="155234" y="10836"/>
                  </a:lnTo>
                  <a:lnTo>
                    <a:pt x="206417" y="19236"/>
                  </a:lnTo>
                  <a:lnTo>
                    <a:pt x="257173" y="30014"/>
                  </a:lnTo>
                </a:path>
              </a:pathLst>
            </a:custGeom>
            <a:ln w="17462">
              <a:solidFill>
                <a:srgbClr val="000000"/>
              </a:solidFill>
            </a:ln>
          </p:spPr>
          <p:txBody>
            <a:bodyPr wrap="square" lIns="0" tIns="0" rIns="0" bIns="0" rtlCol="0"/>
            <a:lstStyle/>
            <a:p/>
          </p:txBody>
        </p:sp>
        <p:sp>
          <p:nvSpPr>
            <p:cNvPr id="16" name="object 16"/>
            <p:cNvSpPr/>
            <p:nvPr/>
          </p:nvSpPr>
          <p:spPr>
            <a:xfrm>
              <a:off x="3325812" y="3941762"/>
              <a:ext cx="868680" cy="1025525"/>
            </a:xfrm>
            <a:custGeom>
              <a:rect l="l" t="t" r="r" b="b"/>
              <a:pathLst>
                <a:path w="868678" h="1025525">
                  <a:moveTo>
                    <a:pt x="0" y="1025525"/>
                  </a:moveTo>
                  <a:lnTo>
                    <a:pt x="255291" y="0"/>
                  </a:lnTo>
                  <a:lnTo>
                    <a:pt x="304084" y="12831"/>
                  </a:lnTo>
                  <a:lnTo>
                    <a:pt x="352038" y="27827"/>
                  </a:lnTo>
                  <a:lnTo>
                    <a:pt x="399086" y="44944"/>
                  </a:lnTo>
                  <a:lnTo>
                    <a:pt x="445159" y="64138"/>
                  </a:lnTo>
                  <a:lnTo>
                    <a:pt x="490191" y="85364"/>
                  </a:lnTo>
                  <a:lnTo>
                    <a:pt x="534113" y="108580"/>
                  </a:lnTo>
                  <a:lnTo>
                    <a:pt x="576859" y="133740"/>
                  </a:lnTo>
                  <a:lnTo>
                    <a:pt x="618360" y="160800"/>
                  </a:lnTo>
                  <a:lnTo>
                    <a:pt x="658549" y="189717"/>
                  </a:lnTo>
                  <a:lnTo>
                    <a:pt x="697358" y="220447"/>
                  </a:lnTo>
                  <a:lnTo>
                    <a:pt x="734720" y="252945"/>
                  </a:lnTo>
                  <a:lnTo>
                    <a:pt x="770567" y="287167"/>
                  </a:lnTo>
                  <a:lnTo>
                    <a:pt x="804832" y="323070"/>
                  </a:lnTo>
                  <a:lnTo>
                    <a:pt x="837447" y="360608"/>
                  </a:lnTo>
                  <a:lnTo>
                    <a:pt x="868345" y="399739"/>
                  </a:lnTo>
                  <a:lnTo>
                    <a:pt x="0" y="1025525"/>
                  </a:lnTo>
                  <a:close/>
                </a:path>
              </a:pathLst>
            </a:custGeom>
            <a:solidFill>
              <a:srgbClr val="993366"/>
            </a:solidFill>
          </p:spPr>
          <p:txBody>
            <a:bodyPr wrap="square" lIns="0" tIns="0" rIns="0" bIns="0" rtlCol="0"/>
            <a:lstStyle/>
            <a:p/>
          </p:txBody>
        </p:sp>
        <p:sp>
          <p:nvSpPr>
            <p:cNvPr id="17" name="object 17"/>
            <p:cNvSpPr/>
            <p:nvPr/>
          </p:nvSpPr>
          <p:spPr>
            <a:xfrm>
              <a:off x="3581103" y="3941762"/>
              <a:ext cx="613410" cy="400050"/>
            </a:xfrm>
            <a:custGeom>
              <a:rect l="l" t="t" r="r" b="b"/>
              <a:pathLst>
                <a:path w="613410" h="400050">
                  <a:moveTo>
                    <a:pt x="0" y="0"/>
                  </a:moveTo>
                  <a:lnTo>
                    <a:pt x="48793" y="12831"/>
                  </a:lnTo>
                  <a:lnTo>
                    <a:pt x="96747" y="27827"/>
                  </a:lnTo>
                  <a:lnTo>
                    <a:pt x="143794" y="44944"/>
                  </a:lnTo>
                  <a:lnTo>
                    <a:pt x="189868" y="64138"/>
                  </a:lnTo>
                  <a:lnTo>
                    <a:pt x="234899" y="85364"/>
                  </a:lnTo>
                  <a:lnTo>
                    <a:pt x="278822" y="108580"/>
                  </a:lnTo>
                  <a:lnTo>
                    <a:pt x="321567" y="133740"/>
                  </a:lnTo>
                  <a:lnTo>
                    <a:pt x="363068" y="160800"/>
                  </a:lnTo>
                  <a:lnTo>
                    <a:pt x="403257" y="189717"/>
                  </a:lnTo>
                  <a:lnTo>
                    <a:pt x="442066" y="220447"/>
                  </a:lnTo>
                  <a:lnTo>
                    <a:pt x="479429" y="252945"/>
                  </a:lnTo>
                  <a:lnTo>
                    <a:pt x="515276" y="287167"/>
                  </a:lnTo>
                  <a:lnTo>
                    <a:pt x="549541" y="323070"/>
                  </a:lnTo>
                  <a:lnTo>
                    <a:pt x="582156" y="360608"/>
                  </a:lnTo>
                  <a:lnTo>
                    <a:pt x="613053" y="399739"/>
                  </a:lnTo>
                </a:path>
              </a:pathLst>
            </a:custGeom>
            <a:ln w="17462">
              <a:solidFill>
                <a:srgbClr val="000000"/>
              </a:solidFill>
            </a:ln>
          </p:spPr>
          <p:txBody>
            <a:bodyPr wrap="square" lIns="0" tIns="0" rIns="0" bIns="0" rtlCol="0"/>
            <a:lstStyle/>
            <a:p/>
          </p:txBody>
        </p:sp>
        <p:sp>
          <p:nvSpPr>
            <p:cNvPr id="18" name="object 18"/>
            <p:cNvSpPr/>
            <p:nvPr/>
          </p:nvSpPr>
          <p:spPr>
            <a:xfrm>
              <a:off x="3325812" y="4341811"/>
              <a:ext cx="1078230" cy="1005205"/>
            </a:xfrm>
            <a:custGeom>
              <a:rect l="l" t="t" r="r" b="b"/>
              <a:pathLst>
                <a:path w="1078229" h="1005203">
                  <a:moveTo>
                    <a:pt x="1006290" y="1004881"/>
                  </a:moveTo>
                  <a:lnTo>
                    <a:pt x="0" y="626240"/>
                  </a:lnTo>
                  <a:lnTo>
                    <a:pt x="868067" y="0"/>
                  </a:lnTo>
                  <a:lnTo>
                    <a:pt x="896745" y="40080"/>
                  </a:lnTo>
                  <a:lnTo>
                    <a:pt x="923358" y="81187"/>
                  </a:lnTo>
                  <a:lnTo>
                    <a:pt x="947896" y="123246"/>
                  </a:lnTo>
                  <a:lnTo>
                    <a:pt x="970348" y="166184"/>
                  </a:lnTo>
                  <a:lnTo>
                    <a:pt x="990705" y="209926"/>
                  </a:lnTo>
                  <a:lnTo>
                    <a:pt x="1008956" y="254398"/>
                  </a:lnTo>
                  <a:lnTo>
                    <a:pt x="1025091" y="299527"/>
                  </a:lnTo>
                  <a:lnTo>
                    <a:pt x="1039100" y="345238"/>
                  </a:lnTo>
                  <a:lnTo>
                    <a:pt x="1050973" y="391458"/>
                  </a:lnTo>
                  <a:lnTo>
                    <a:pt x="1060700" y="438111"/>
                  </a:lnTo>
                  <a:lnTo>
                    <a:pt x="1068270" y="485125"/>
                  </a:lnTo>
                  <a:lnTo>
                    <a:pt x="1073673" y="532425"/>
                  </a:lnTo>
                  <a:lnTo>
                    <a:pt x="1076899" y="579938"/>
                  </a:lnTo>
                  <a:lnTo>
                    <a:pt x="1077938" y="627588"/>
                  </a:lnTo>
                  <a:lnTo>
                    <a:pt x="1076779" y="675302"/>
                  </a:lnTo>
                  <a:lnTo>
                    <a:pt x="1073413" y="723007"/>
                  </a:lnTo>
                  <a:lnTo>
                    <a:pt x="1067830" y="770628"/>
                  </a:lnTo>
                  <a:lnTo>
                    <a:pt x="1060018" y="818091"/>
                  </a:lnTo>
                  <a:lnTo>
                    <a:pt x="1049969" y="865321"/>
                  </a:lnTo>
                  <a:lnTo>
                    <a:pt x="1037671" y="912246"/>
                  </a:lnTo>
                  <a:lnTo>
                    <a:pt x="1023115" y="958791"/>
                  </a:lnTo>
                  <a:lnTo>
                    <a:pt x="1006290" y="1004881"/>
                  </a:lnTo>
                  <a:close/>
                </a:path>
              </a:pathLst>
            </a:custGeom>
            <a:solidFill>
              <a:srgbClr val="FFFFCC"/>
            </a:solidFill>
          </p:spPr>
          <p:txBody>
            <a:bodyPr wrap="square" lIns="0" tIns="0" rIns="0" bIns="0" rtlCol="0"/>
            <a:lstStyle/>
            <a:p/>
          </p:txBody>
        </p:sp>
        <p:sp>
          <p:nvSpPr>
            <p:cNvPr id="19" name="object 19"/>
            <p:cNvSpPr/>
            <p:nvPr/>
          </p:nvSpPr>
          <p:spPr>
            <a:xfrm>
              <a:off x="4193880" y="4341811"/>
              <a:ext cx="210185" cy="1005205"/>
            </a:xfrm>
            <a:custGeom>
              <a:rect l="l" t="t" r="r" b="b"/>
              <a:pathLst>
                <a:path w="210185" h="1005203">
                  <a:moveTo>
                    <a:pt x="0" y="0"/>
                  </a:moveTo>
                  <a:lnTo>
                    <a:pt x="28677" y="40080"/>
                  </a:lnTo>
                  <a:lnTo>
                    <a:pt x="55290" y="81187"/>
                  </a:lnTo>
                  <a:lnTo>
                    <a:pt x="79828" y="123246"/>
                  </a:lnTo>
                  <a:lnTo>
                    <a:pt x="102280" y="166184"/>
                  </a:lnTo>
                  <a:lnTo>
                    <a:pt x="122637" y="209926"/>
                  </a:lnTo>
                  <a:lnTo>
                    <a:pt x="140888" y="254398"/>
                  </a:lnTo>
                  <a:lnTo>
                    <a:pt x="157023" y="299527"/>
                  </a:lnTo>
                  <a:lnTo>
                    <a:pt x="171032" y="345238"/>
                  </a:lnTo>
                  <a:lnTo>
                    <a:pt x="182905" y="391458"/>
                  </a:lnTo>
                  <a:lnTo>
                    <a:pt x="192632" y="438111"/>
                  </a:lnTo>
                  <a:lnTo>
                    <a:pt x="200202" y="485125"/>
                  </a:lnTo>
                  <a:lnTo>
                    <a:pt x="205605" y="532425"/>
                  </a:lnTo>
                  <a:lnTo>
                    <a:pt x="208831" y="579938"/>
                  </a:lnTo>
                  <a:lnTo>
                    <a:pt x="209870" y="627588"/>
                  </a:lnTo>
                  <a:lnTo>
                    <a:pt x="208711" y="675302"/>
                  </a:lnTo>
                  <a:lnTo>
                    <a:pt x="205346" y="723007"/>
                  </a:lnTo>
                  <a:lnTo>
                    <a:pt x="199762" y="770628"/>
                  </a:lnTo>
                  <a:lnTo>
                    <a:pt x="191950" y="818091"/>
                  </a:lnTo>
                  <a:lnTo>
                    <a:pt x="181901" y="865321"/>
                  </a:lnTo>
                  <a:lnTo>
                    <a:pt x="169603" y="912246"/>
                  </a:lnTo>
                  <a:lnTo>
                    <a:pt x="155047" y="958791"/>
                  </a:lnTo>
                  <a:lnTo>
                    <a:pt x="138222" y="1004881"/>
                  </a:lnTo>
                </a:path>
              </a:pathLst>
            </a:custGeom>
            <a:ln w="17462">
              <a:solidFill>
                <a:srgbClr val="000000"/>
              </a:solidFill>
            </a:ln>
          </p:spPr>
          <p:txBody>
            <a:bodyPr wrap="square" lIns="0" tIns="0" rIns="0" bIns="0" rtlCol="0"/>
            <a:lstStyle/>
            <a:p/>
          </p:txBody>
        </p:sp>
        <p:sp>
          <p:nvSpPr>
            <p:cNvPr id="20" name="object 20"/>
            <p:cNvSpPr/>
            <p:nvPr/>
          </p:nvSpPr>
          <p:spPr>
            <a:xfrm>
              <a:off x="3094020" y="4967288"/>
              <a:ext cx="1240155" cy="1054735"/>
            </a:xfrm>
            <a:custGeom>
              <a:rect l="l" t="t" r="r" b="b"/>
              <a:pathLst>
                <a:path w="1240154" h="1054735">
                  <a:moveTo>
                    <a:pt x="236232" y="1054218"/>
                  </a:moveTo>
                  <a:lnTo>
                    <a:pt x="189267" y="1053385"/>
                  </a:lnTo>
                  <a:lnTo>
                    <a:pt x="142104" y="1050529"/>
                  </a:lnTo>
                  <a:lnTo>
                    <a:pt x="94801" y="1045621"/>
                  </a:lnTo>
                  <a:lnTo>
                    <a:pt x="47414" y="1038630"/>
                  </a:lnTo>
                  <a:lnTo>
                    <a:pt x="0" y="1029527"/>
                  </a:lnTo>
                  <a:lnTo>
                    <a:pt x="231786" y="0"/>
                  </a:lnTo>
                  <a:lnTo>
                    <a:pt x="1239854" y="377864"/>
                  </a:lnTo>
                  <a:lnTo>
                    <a:pt x="1221538" y="421514"/>
                  </a:lnTo>
                  <a:lnTo>
                    <a:pt x="1201431" y="463980"/>
                  </a:lnTo>
                  <a:lnTo>
                    <a:pt x="1179589" y="505231"/>
                  </a:lnTo>
                  <a:lnTo>
                    <a:pt x="1156069" y="545237"/>
                  </a:lnTo>
                  <a:lnTo>
                    <a:pt x="1130928" y="583969"/>
                  </a:lnTo>
                  <a:lnTo>
                    <a:pt x="1104223" y="621397"/>
                  </a:lnTo>
                  <a:lnTo>
                    <a:pt x="1076011" y="657490"/>
                  </a:lnTo>
                  <a:lnTo>
                    <a:pt x="1046348" y="692219"/>
                  </a:lnTo>
                  <a:lnTo>
                    <a:pt x="1015292" y="725554"/>
                  </a:lnTo>
                  <a:lnTo>
                    <a:pt x="982900" y="757464"/>
                  </a:lnTo>
                  <a:lnTo>
                    <a:pt x="949229" y="787921"/>
                  </a:lnTo>
                  <a:lnTo>
                    <a:pt x="914335" y="816894"/>
                  </a:lnTo>
                  <a:lnTo>
                    <a:pt x="878275" y="844352"/>
                  </a:lnTo>
                  <a:lnTo>
                    <a:pt x="841107" y="870267"/>
                  </a:lnTo>
                  <a:lnTo>
                    <a:pt x="802887" y="894608"/>
                  </a:lnTo>
                  <a:lnTo>
                    <a:pt x="763672" y="917346"/>
                  </a:lnTo>
                  <a:lnTo>
                    <a:pt x="723520" y="938450"/>
                  </a:lnTo>
                  <a:lnTo>
                    <a:pt x="682487" y="957890"/>
                  </a:lnTo>
                  <a:lnTo>
                    <a:pt x="640630" y="975637"/>
                  </a:lnTo>
                  <a:lnTo>
                    <a:pt x="598005" y="991661"/>
                  </a:lnTo>
                  <a:lnTo>
                    <a:pt x="554671" y="1005931"/>
                  </a:lnTo>
                  <a:lnTo>
                    <a:pt x="510684" y="1018418"/>
                  </a:lnTo>
                  <a:lnTo>
                    <a:pt x="466100" y="1029092"/>
                  </a:lnTo>
                  <a:lnTo>
                    <a:pt x="420977" y="1037923"/>
                  </a:lnTo>
                  <a:lnTo>
                    <a:pt x="375372" y="1044881"/>
                  </a:lnTo>
                  <a:lnTo>
                    <a:pt x="329342" y="1049936"/>
                  </a:lnTo>
                  <a:lnTo>
                    <a:pt x="282943" y="1053059"/>
                  </a:lnTo>
                  <a:lnTo>
                    <a:pt x="236232" y="1054218"/>
                  </a:lnTo>
                  <a:close/>
                </a:path>
              </a:pathLst>
            </a:custGeom>
            <a:solidFill>
              <a:srgbClr val="CCFFFF"/>
            </a:solidFill>
          </p:spPr>
          <p:txBody>
            <a:bodyPr wrap="square" lIns="0" tIns="0" rIns="0" bIns="0" rtlCol="0"/>
            <a:lstStyle/>
            <a:p/>
          </p:txBody>
        </p:sp>
        <p:sp>
          <p:nvSpPr>
            <p:cNvPr id="21" name="object 21"/>
            <p:cNvSpPr/>
            <p:nvPr/>
          </p:nvSpPr>
          <p:spPr>
            <a:xfrm>
              <a:off x="3094020" y="5345153"/>
              <a:ext cx="1240155" cy="676910"/>
            </a:xfrm>
            <a:custGeom>
              <a:rect l="l" t="t" r="r" b="b"/>
              <a:pathLst>
                <a:path w="1240154" h="676910">
                  <a:moveTo>
                    <a:pt x="1239854" y="0"/>
                  </a:moveTo>
                  <a:lnTo>
                    <a:pt x="1221538" y="43650"/>
                  </a:lnTo>
                  <a:lnTo>
                    <a:pt x="1201431" y="86116"/>
                  </a:lnTo>
                  <a:lnTo>
                    <a:pt x="1179589" y="127367"/>
                  </a:lnTo>
                  <a:lnTo>
                    <a:pt x="1156069" y="167373"/>
                  </a:lnTo>
                  <a:lnTo>
                    <a:pt x="1130928" y="206105"/>
                  </a:lnTo>
                  <a:lnTo>
                    <a:pt x="1104223" y="243532"/>
                  </a:lnTo>
                  <a:lnTo>
                    <a:pt x="1076011" y="279626"/>
                  </a:lnTo>
                  <a:lnTo>
                    <a:pt x="1046348" y="314355"/>
                  </a:lnTo>
                  <a:lnTo>
                    <a:pt x="1015292" y="347689"/>
                  </a:lnTo>
                  <a:lnTo>
                    <a:pt x="982900" y="379600"/>
                  </a:lnTo>
                  <a:lnTo>
                    <a:pt x="949229" y="410056"/>
                  </a:lnTo>
                  <a:lnTo>
                    <a:pt x="914335" y="439029"/>
                  </a:lnTo>
                  <a:lnTo>
                    <a:pt x="878275" y="466488"/>
                  </a:lnTo>
                  <a:lnTo>
                    <a:pt x="841107" y="492403"/>
                  </a:lnTo>
                  <a:lnTo>
                    <a:pt x="802887" y="516744"/>
                  </a:lnTo>
                  <a:lnTo>
                    <a:pt x="763672" y="539481"/>
                  </a:lnTo>
                  <a:lnTo>
                    <a:pt x="723520" y="560585"/>
                  </a:lnTo>
                  <a:lnTo>
                    <a:pt x="682487" y="580026"/>
                  </a:lnTo>
                  <a:lnTo>
                    <a:pt x="640630" y="597773"/>
                  </a:lnTo>
                  <a:lnTo>
                    <a:pt x="598005" y="613796"/>
                  </a:lnTo>
                  <a:lnTo>
                    <a:pt x="554671" y="628067"/>
                  </a:lnTo>
                  <a:lnTo>
                    <a:pt x="510684" y="640554"/>
                  </a:lnTo>
                  <a:lnTo>
                    <a:pt x="466100" y="651228"/>
                  </a:lnTo>
                  <a:lnTo>
                    <a:pt x="420977" y="660059"/>
                  </a:lnTo>
                  <a:lnTo>
                    <a:pt x="375372" y="667017"/>
                  </a:lnTo>
                  <a:lnTo>
                    <a:pt x="329342" y="672072"/>
                  </a:lnTo>
                  <a:lnTo>
                    <a:pt x="282943" y="675194"/>
                  </a:lnTo>
                  <a:lnTo>
                    <a:pt x="236232" y="676353"/>
                  </a:lnTo>
                  <a:lnTo>
                    <a:pt x="189267" y="675520"/>
                  </a:lnTo>
                  <a:lnTo>
                    <a:pt x="142104" y="672664"/>
                  </a:lnTo>
                  <a:lnTo>
                    <a:pt x="94801" y="667756"/>
                  </a:lnTo>
                  <a:lnTo>
                    <a:pt x="47414" y="660765"/>
                  </a:lnTo>
                  <a:lnTo>
                    <a:pt x="0" y="651662"/>
                  </a:lnTo>
                </a:path>
              </a:pathLst>
            </a:custGeom>
            <a:ln w="17462">
              <a:solidFill>
                <a:srgbClr val="000000"/>
              </a:solidFill>
            </a:ln>
          </p:spPr>
          <p:txBody>
            <a:bodyPr wrap="square" lIns="0" tIns="0" rIns="0" bIns="0" rtlCol="0"/>
            <a:lstStyle/>
            <a:p/>
          </p:txBody>
        </p:sp>
        <p:sp>
          <p:nvSpPr>
            <p:cNvPr id="22" name="object 22"/>
            <p:cNvSpPr/>
            <p:nvPr/>
          </p:nvSpPr>
          <p:spPr>
            <a:xfrm>
              <a:off x="2284390" y="4967288"/>
              <a:ext cx="1042035" cy="1028700"/>
            </a:xfrm>
            <a:custGeom>
              <a:rect l="l" t="t" r="r" b="b"/>
              <a:pathLst>
                <a:path w="1042035" h="1028700">
                  <a:moveTo>
                    <a:pt x="810022" y="1028699"/>
                  </a:moveTo>
                  <a:lnTo>
                    <a:pt x="761278" y="1017072"/>
                  </a:lnTo>
                  <a:lnTo>
                    <a:pt x="713434" y="1003339"/>
                  </a:lnTo>
                  <a:lnTo>
                    <a:pt x="666543" y="987551"/>
                  </a:lnTo>
                  <a:lnTo>
                    <a:pt x="620662" y="969759"/>
                  </a:lnTo>
                  <a:lnTo>
                    <a:pt x="575845" y="950015"/>
                  </a:lnTo>
                  <a:lnTo>
                    <a:pt x="532148" y="928371"/>
                  </a:lnTo>
                  <a:lnTo>
                    <a:pt x="489626" y="904878"/>
                  </a:lnTo>
                  <a:lnTo>
                    <a:pt x="448334" y="879587"/>
                  </a:lnTo>
                  <a:lnTo>
                    <a:pt x="408327" y="852551"/>
                  </a:lnTo>
                  <a:lnTo>
                    <a:pt x="369660" y="823820"/>
                  </a:lnTo>
                  <a:lnTo>
                    <a:pt x="332390" y="793446"/>
                  </a:lnTo>
                  <a:lnTo>
                    <a:pt x="296570" y="761482"/>
                  </a:lnTo>
                  <a:lnTo>
                    <a:pt x="262257" y="727977"/>
                  </a:lnTo>
                  <a:lnTo>
                    <a:pt x="229504" y="692984"/>
                  </a:lnTo>
                  <a:lnTo>
                    <a:pt x="198369" y="656555"/>
                  </a:lnTo>
                  <a:lnTo>
                    <a:pt x="168905" y="618741"/>
                  </a:lnTo>
                  <a:lnTo>
                    <a:pt x="141168" y="579593"/>
                  </a:lnTo>
                  <a:lnTo>
                    <a:pt x="115213" y="539163"/>
                  </a:lnTo>
                  <a:lnTo>
                    <a:pt x="91095" y="497502"/>
                  </a:lnTo>
                  <a:lnTo>
                    <a:pt x="68870" y="454662"/>
                  </a:lnTo>
                  <a:lnTo>
                    <a:pt x="48593" y="410695"/>
                  </a:lnTo>
                  <a:lnTo>
                    <a:pt x="30319" y="365652"/>
                  </a:lnTo>
                  <a:lnTo>
                    <a:pt x="14102" y="319585"/>
                  </a:lnTo>
                  <a:lnTo>
                    <a:pt x="0" y="272544"/>
                  </a:lnTo>
                  <a:lnTo>
                    <a:pt x="1041422" y="0"/>
                  </a:lnTo>
                  <a:lnTo>
                    <a:pt x="810022" y="1028699"/>
                  </a:lnTo>
                  <a:close/>
                </a:path>
              </a:pathLst>
            </a:custGeom>
            <a:solidFill>
              <a:srgbClr val="660066"/>
            </a:solidFill>
          </p:spPr>
          <p:txBody>
            <a:bodyPr wrap="square" lIns="0" tIns="0" rIns="0" bIns="0" rtlCol="0"/>
            <a:lstStyle/>
            <a:p/>
          </p:txBody>
        </p:sp>
        <p:sp>
          <p:nvSpPr>
            <p:cNvPr id="23" name="object 23"/>
            <p:cNvSpPr/>
            <p:nvPr/>
          </p:nvSpPr>
          <p:spPr>
            <a:xfrm>
              <a:off x="2284390" y="5239833"/>
              <a:ext cx="810260" cy="756285"/>
            </a:xfrm>
            <a:custGeom>
              <a:rect l="l" t="t" r="r" b="b"/>
              <a:pathLst>
                <a:path w="810260" h="756285">
                  <a:moveTo>
                    <a:pt x="810022" y="756154"/>
                  </a:moveTo>
                  <a:lnTo>
                    <a:pt x="761278" y="744527"/>
                  </a:lnTo>
                  <a:lnTo>
                    <a:pt x="713434" y="730794"/>
                  </a:lnTo>
                  <a:lnTo>
                    <a:pt x="666543" y="715006"/>
                  </a:lnTo>
                  <a:lnTo>
                    <a:pt x="620662" y="697214"/>
                  </a:lnTo>
                  <a:lnTo>
                    <a:pt x="575845" y="677470"/>
                  </a:lnTo>
                  <a:lnTo>
                    <a:pt x="532148" y="655826"/>
                  </a:lnTo>
                  <a:lnTo>
                    <a:pt x="489626" y="632333"/>
                  </a:lnTo>
                  <a:lnTo>
                    <a:pt x="448334" y="607042"/>
                  </a:lnTo>
                  <a:lnTo>
                    <a:pt x="408327" y="580006"/>
                  </a:lnTo>
                  <a:lnTo>
                    <a:pt x="369660" y="551275"/>
                  </a:lnTo>
                  <a:lnTo>
                    <a:pt x="332390" y="520901"/>
                  </a:lnTo>
                  <a:lnTo>
                    <a:pt x="296570" y="488937"/>
                  </a:lnTo>
                  <a:lnTo>
                    <a:pt x="262257" y="455432"/>
                  </a:lnTo>
                  <a:lnTo>
                    <a:pt x="229504" y="420439"/>
                  </a:lnTo>
                  <a:lnTo>
                    <a:pt x="198369" y="384010"/>
                  </a:lnTo>
                  <a:lnTo>
                    <a:pt x="168905" y="346196"/>
                  </a:lnTo>
                  <a:lnTo>
                    <a:pt x="141168" y="307048"/>
                  </a:lnTo>
                  <a:lnTo>
                    <a:pt x="115213" y="266618"/>
                  </a:lnTo>
                  <a:lnTo>
                    <a:pt x="91095" y="224957"/>
                  </a:lnTo>
                  <a:lnTo>
                    <a:pt x="68870" y="182117"/>
                  </a:lnTo>
                  <a:lnTo>
                    <a:pt x="48593" y="138150"/>
                  </a:lnTo>
                  <a:lnTo>
                    <a:pt x="30319" y="93107"/>
                  </a:lnTo>
                  <a:lnTo>
                    <a:pt x="14102" y="47040"/>
                  </a:lnTo>
                  <a:lnTo>
                    <a:pt x="0" y="0"/>
                  </a:lnTo>
                </a:path>
              </a:pathLst>
            </a:custGeom>
            <a:ln w="17462">
              <a:solidFill>
                <a:srgbClr val="000000"/>
              </a:solidFill>
            </a:ln>
          </p:spPr>
          <p:txBody>
            <a:bodyPr wrap="square" lIns="0" tIns="0" rIns="0" bIns="0" rtlCol="0"/>
            <a:lstStyle/>
            <a:p/>
          </p:txBody>
        </p:sp>
        <p:sp>
          <p:nvSpPr>
            <p:cNvPr id="24" name="object 24"/>
            <p:cNvSpPr/>
            <p:nvPr/>
          </p:nvSpPr>
          <p:spPr>
            <a:xfrm>
              <a:off x="2248174" y="4341816"/>
              <a:ext cx="1078230" cy="897255"/>
            </a:xfrm>
            <a:custGeom>
              <a:rect l="l" t="t" r="r" b="b"/>
              <a:pathLst>
                <a:path w="1078229" h="897253">
                  <a:moveTo>
                    <a:pt x="36454" y="896933"/>
                  </a:moveTo>
                  <a:lnTo>
                    <a:pt x="24319" y="847972"/>
                  </a:lnTo>
                  <a:lnTo>
                    <a:pt x="14628" y="798746"/>
                  </a:lnTo>
                  <a:lnTo>
                    <a:pt x="7366" y="749335"/>
                  </a:lnTo>
                  <a:lnTo>
                    <a:pt x="2518" y="699820"/>
                  </a:lnTo>
                  <a:lnTo>
                    <a:pt x="67" y="650284"/>
                  </a:lnTo>
                  <a:lnTo>
                    <a:pt x="0" y="600808"/>
                  </a:lnTo>
                  <a:lnTo>
                    <a:pt x="2298" y="551472"/>
                  </a:lnTo>
                  <a:lnTo>
                    <a:pt x="6948" y="502358"/>
                  </a:lnTo>
                  <a:lnTo>
                    <a:pt x="13933" y="453548"/>
                  </a:lnTo>
                  <a:lnTo>
                    <a:pt x="23239" y="405121"/>
                  </a:lnTo>
                  <a:lnTo>
                    <a:pt x="34848" y="357161"/>
                  </a:lnTo>
                  <a:lnTo>
                    <a:pt x="48746" y="309748"/>
                  </a:lnTo>
                  <a:lnTo>
                    <a:pt x="64917" y="262963"/>
                  </a:lnTo>
                  <a:lnTo>
                    <a:pt x="83345" y="216887"/>
                  </a:lnTo>
                  <a:lnTo>
                    <a:pt x="104016" y="171603"/>
                  </a:lnTo>
                  <a:lnTo>
                    <a:pt x="126912" y="127191"/>
                  </a:lnTo>
                  <a:lnTo>
                    <a:pt x="152019" y="83732"/>
                  </a:lnTo>
                  <a:lnTo>
                    <a:pt x="179320" y="41308"/>
                  </a:lnTo>
                  <a:lnTo>
                    <a:pt x="208801" y="0"/>
                  </a:lnTo>
                  <a:lnTo>
                    <a:pt x="1077638" y="624088"/>
                  </a:lnTo>
                  <a:lnTo>
                    <a:pt x="36454" y="896933"/>
                  </a:lnTo>
                  <a:close/>
                </a:path>
              </a:pathLst>
            </a:custGeom>
            <a:solidFill>
              <a:srgbClr val="FF8080"/>
            </a:solidFill>
          </p:spPr>
          <p:txBody>
            <a:bodyPr wrap="square" lIns="0" tIns="0" rIns="0" bIns="0" rtlCol="0"/>
            <a:lstStyle/>
            <a:p/>
          </p:txBody>
        </p:sp>
        <p:sp>
          <p:nvSpPr>
            <p:cNvPr id="25" name="object 25"/>
            <p:cNvSpPr/>
            <p:nvPr/>
          </p:nvSpPr>
          <p:spPr>
            <a:xfrm>
              <a:off x="2248174" y="4341816"/>
              <a:ext cx="208915" cy="897255"/>
            </a:xfrm>
            <a:custGeom>
              <a:rect l="l" t="t" r="r" b="b"/>
              <a:pathLst>
                <a:path w="208914" h="897253">
                  <a:moveTo>
                    <a:pt x="36454" y="896933"/>
                  </a:moveTo>
                  <a:lnTo>
                    <a:pt x="24319" y="847972"/>
                  </a:lnTo>
                  <a:lnTo>
                    <a:pt x="14628" y="798746"/>
                  </a:lnTo>
                  <a:lnTo>
                    <a:pt x="7366" y="749335"/>
                  </a:lnTo>
                  <a:lnTo>
                    <a:pt x="2518" y="699820"/>
                  </a:lnTo>
                  <a:lnTo>
                    <a:pt x="67" y="650284"/>
                  </a:lnTo>
                  <a:lnTo>
                    <a:pt x="0" y="600808"/>
                  </a:lnTo>
                  <a:lnTo>
                    <a:pt x="2298" y="551472"/>
                  </a:lnTo>
                  <a:lnTo>
                    <a:pt x="6948" y="502358"/>
                  </a:lnTo>
                  <a:lnTo>
                    <a:pt x="13933" y="453548"/>
                  </a:lnTo>
                  <a:lnTo>
                    <a:pt x="23239" y="405121"/>
                  </a:lnTo>
                  <a:lnTo>
                    <a:pt x="34848" y="357161"/>
                  </a:lnTo>
                  <a:lnTo>
                    <a:pt x="48746" y="309748"/>
                  </a:lnTo>
                  <a:lnTo>
                    <a:pt x="64917" y="262963"/>
                  </a:lnTo>
                  <a:lnTo>
                    <a:pt x="83345" y="216887"/>
                  </a:lnTo>
                  <a:lnTo>
                    <a:pt x="104016" y="171603"/>
                  </a:lnTo>
                  <a:lnTo>
                    <a:pt x="126912" y="127191"/>
                  </a:lnTo>
                  <a:lnTo>
                    <a:pt x="152019" y="83732"/>
                  </a:lnTo>
                  <a:lnTo>
                    <a:pt x="179320" y="41308"/>
                  </a:lnTo>
                  <a:lnTo>
                    <a:pt x="208801" y="0"/>
                  </a:lnTo>
                </a:path>
              </a:pathLst>
            </a:custGeom>
            <a:ln w="17462">
              <a:solidFill>
                <a:srgbClr val="000000"/>
              </a:solidFill>
            </a:ln>
          </p:spPr>
          <p:txBody>
            <a:bodyPr wrap="square" lIns="0" tIns="0" rIns="0" bIns="0" rtlCol="0"/>
            <a:lstStyle/>
            <a:p/>
          </p:txBody>
        </p:sp>
        <p:sp>
          <p:nvSpPr>
            <p:cNvPr id="26" name="object 26"/>
            <p:cNvSpPr/>
            <p:nvPr/>
          </p:nvSpPr>
          <p:spPr>
            <a:xfrm>
              <a:off x="2455862" y="3963970"/>
              <a:ext cx="869950" cy="1003935"/>
            </a:xfrm>
            <a:custGeom>
              <a:rect l="l" t="t" r="r" b="b"/>
              <a:pathLst>
                <a:path w="869950" h="1003935">
                  <a:moveTo>
                    <a:pt x="869950" y="1003317"/>
                  </a:moveTo>
                  <a:lnTo>
                    <a:pt x="0" y="378807"/>
                  </a:lnTo>
                  <a:lnTo>
                    <a:pt x="31782" y="338557"/>
                  </a:lnTo>
                  <a:lnTo>
                    <a:pt x="65399" y="299972"/>
                  </a:lnTo>
                  <a:lnTo>
                    <a:pt x="100780" y="263102"/>
                  </a:lnTo>
                  <a:lnTo>
                    <a:pt x="137852" y="228000"/>
                  </a:lnTo>
                  <a:lnTo>
                    <a:pt x="176543" y="194716"/>
                  </a:lnTo>
                  <a:lnTo>
                    <a:pt x="216781" y="163300"/>
                  </a:lnTo>
                  <a:lnTo>
                    <a:pt x="258494" y="133805"/>
                  </a:lnTo>
                  <a:lnTo>
                    <a:pt x="301610" y="106280"/>
                  </a:lnTo>
                  <a:lnTo>
                    <a:pt x="346057" y="80776"/>
                  </a:lnTo>
                  <a:lnTo>
                    <a:pt x="391763" y="57346"/>
                  </a:lnTo>
                  <a:lnTo>
                    <a:pt x="438656" y="36039"/>
                  </a:lnTo>
                  <a:lnTo>
                    <a:pt x="486664" y="16906"/>
                  </a:lnTo>
                  <a:lnTo>
                    <a:pt x="535714" y="0"/>
                  </a:lnTo>
                  <a:lnTo>
                    <a:pt x="869950" y="1003317"/>
                  </a:lnTo>
                  <a:close/>
                </a:path>
              </a:pathLst>
            </a:custGeom>
            <a:solidFill>
              <a:srgbClr val="0066CC"/>
            </a:solidFill>
          </p:spPr>
          <p:txBody>
            <a:bodyPr wrap="square" lIns="0" tIns="0" rIns="0" bIns="0" rtlCol="0"/>
            <a:lstStyle/>
            <a:p/>
          </p:txBody>
        </p:sp>
        <p:sp>
          <p:nvSpPr>
            <p:cNvPr id="27" name="object 27"/>
            <p:cNvSpPr/>
            <p:nvPr/>
          </p:nvSpPr>
          <p:spPr>
            <a:xfrm>
              <a:off x="2455862" y="3963970"/>
              <a:ext cx="535940" cy="379095"/>
            </a:xfrm>
            <a:custGeom>
              <a:rect l="l" t="t" r="r" b="b"/>
              <a:pathLst>
                <a:path w="535939" h="379095">
                  <a:moveTo>
                    <a:pt x="0" y="378807"/>
                  </a:moveTo>
                  <a:lnTo>
                    <a:pt x="31782" y="338557"/>
                  </a:lnTo>
                  <a:lnTo>
                    <a:pt x="65399" y="299972"/>
                  </a:lnTo>
                  <a:lnTo>
                    <a:pt x="100780" y="263102"/>
                  </a:lnTo>
                  <a:lnTo>
                    <a:pt x="137852" y="228000"/>
                  </a:lnTo>
                  <a:lnTo>
                    <a:pt x="176543" y="194716"/>
                  </a:lnTo>
                  <a:lnTo>
                    <a:pt x="216781" y="163300"/>
                  </a:lnTo>
                  <a:lnTo>
                    <a:pt x="258494" y="133805"/>
                  </a:lnTo>
                  <a:lnTo>
                    <a:pt x="301610" y="106280"/>
                  </a:lnTo>
                  <a:lnTo>
                    <a:pt x="346057" y="80776"/>
                  </a:lnTo>
                  <a:lnTo>
                    <a:pt x="391763" y="57346"/>
                  </a:lnTo>
                  <a:lnTo>
                    <a:pt x="438656" y="36039"/>
                  </a:lnTo>
                  <a:lnTo>
                    <a:pt x="486664" y="16906"/>
                  </a:lnTo>
                  <a:lnTo>
                    <a:pt x="535714" y="0"/>
                  </a:lnTo>
                </a:path>
              </a:pathLst>
            </a:custGeom>
            <a:ln w="17462">
              <a:solidFill>
                <a:srgbClr val="000000"/>
              </a:solidFill>
            </a:ln>
          </p:spPr>
          <p:txBody>
            <a:bodyPr wrap="square" lIns="0" tIns="0" rIns="0" bIns="0" rtlCol="0"/>
            <a:lstStyle/>
            <a:p/>
          </p:txBody>
        </p:sp>
        <p:sp>
          <p:nvSpPr>
            <p:cNvPr id="28" name="object 28"/>
            <p:cNvSpPr/>
            <p:nvPr/>
          </p:nvSpPr>
          <p:spPr>
            <a:xfrm>
              <a:off x="2992436" y="3911607"/>
              <a:ext cx="333375" cy="1056005"/>
            </a:xfrm>
            <a:custGeom>
              <a:rect l="l" t="t" r="r" b="b"/>
              <a:pathLst>
                <a:path w="333375" h="1056004">
                  <a:moveTo>
                    <a:pt x="333376" y="1055680"/>
                  </a:moveTo>
                  <a:lnTo>
                    <a:pt x="0" y="51896"/>
                  </a:lnTo>
                  <a:lnTo>
                    <a:pt x="46421" y="38196"/>
                  </a:lnTo>
                  <a:lnTo>
                    <a:pt x="93365" y="26572"/>
                  </a:lnTo>
                  <a:lnTo>
                    <a:pt x="140759" y="17036"/>
                  </a:lnTo>
                  <a:lnTo>
                    <a:pt x="188529" y="9600"/>
                  </a:lnTo>
                  <a:lnTo>
                    <a:pt x="236604" y="4274"/>
                  </a:lnTo>
                  <a:lnTo>
                    <a:pt x="284911" y="1070"/>
                  </a:lnTo>
                  <a:lnTo>
                    <a:pt x="333377" y="0"/>
                  </a:lnTo>
                  <a:lnTo>
                    <a:pt x="333376" y="1055680"/>
                  </a:lnTo>
                  <a:close/>
                </a:path>
              </a:pathLst>
            </a:custGeom>
            <a:solidFill>
              <a:srgbClr val="CCCCFF"/>
            </a:solidFill>
          </p:spPr>
          <p:txBody>
            <a:bodyPr wrap="square" lIns="0" tIns="0" rIns="0" bIns="0" rtlCol="0"/>
            <a:lstStyle/>
            <a:p/>
          </p:txBody>
        </p:sp>
        <p:sp>
          <p:nvSpPr>
            <p:cNvPr id="29" name="object 29"/>
            <p:cNvSpPr/>
            <p:nvPr/>
          </p:nvSpPr>
          <p:spPr>
            <a:xfrm>
              <a:off x="2992436" y="3911607"/>
              <a:ext cx="333375" cy="52069"/>
            </a:xfrm>
            <a:custGeom>
              <a:rect l="l" t="t" r="r" b="b"/>
              <a:pathLst>
                <a:path w="333375" h="52069">
                  <a:moveTo>
                    <a:pt x="0" y="51896"/>
                  </a:moveTo>
                  <a:lnTo>
                    <a:pt x="46421" y="38196"/>
                  </a:lnTo>
                  <a:lnTo>
                    <a:pt x="93365" y="26572"/>
                  </a:lnTo>
                  <a:lnTo>
                    <a:pt x="140759" y="17036"/>
                  </a:lnTo>
                  <a:lnTo>
                    <a:pt x="188529" y="9600"/>
                  </a:lnTo>
                  <a:lnTo>
                    <a:pt x="236604" y="4274"/>
                  </a:lnTo>
                  <a:lnTo>
                    <a:pt x="284911" y="1070"/>
                  </a:lnTo>
                  <a:lnTo>
                    <a:pt x="333377" y="0"/>
                  </a:lnTo>
                </a:path>
              </a:pathLst>
            </a:custGeom>
            <a:ln w="17462">
              <a:solidFill>
                <a:srgbClr val="000000"/>
              </a:solidFill>
            </a:ln>
          </p:spPr>
          <p:txBody>
            <a:bodyPr wrap="square" lIns="0" tIns="0" rIns="0" bIns="0" rtlCol="0"/>
            <a:lstStyle/>
            <a:p/>
          </p:txBody>
        </p:sp>
        <p:sp>
          <p:nvSpPr>
            <p:cNvPr id="30" name="object 30"/>
            <p:cNvSpPr/>
            <p:nvPr/>
          </p:nvSpPr>
          <p:spPr>
            <a:xfrm>
              <a:off x="2528888" y="3384550"/>
              <a:ext cx="615950" cy="728980"/>
            </a:xfrm>
            <a:custGeom>
              <a:rect l="l" t="t" r="r" b="b"/>
              <a:pathLst>
                <a:path w="615950" h="728979">
                  <a:moveTo>
                    <a:pt x="0" y="652462"/>
                  </a:moveTo>
                  <a:lnTo>
                    <a:pt x="76993" y="652462"/>
                  </a:lnTo>
                  <a:lnTo>
                    <a:pt x="153987" y="728662"/>
                  </a:lnTo>
                </a:path>
                <a:path w="615950" h="728979">
                  <a:moveTo>
                    <a:pt x="487362" y="0"/>
                  </a:moveTo>
                  <a:lnTo>
                    <a:pt x="564514" y="0"/>
                  </a:lnTo>
                  <a:lnTo>
                    <a:pt x="615950" y="552450"/>
                  </a:lnTo>
                </a:path>
              </a:pathLst>
            </a:custGeom>
            <a:ln w="3175">
              <a:solidFill>
                <a:srgbClr val="000000"/>
              </a:solidFill>
            </a:ln>
          </p:spPr>
          <p:txBody>
            <a:bodyPr wrap="square" lIns="0" tIns="0" rIns="0" bIns="0" rtlCol="0"/>
            <a:lstStyle/>
            <a:p/>
          </p:txBody>
        </p:sp>
      </p:grpSp>
      <p:sp>
        <p:nvSpPr>
          <p:cNvPr id="31" name="object 31"/>
          <p:cNvSpPr txBox="1"/>
          <p:nvPr/>
        </p:nvSpPr>
        <p:spPr>
          <a:xfrm>
            <a:off x="3248025" y="3387169"/>
            <a:ext cx="1270000" cy="420370"/>
          </a:xfrm>
          <a:prstGeom prst="rect">
            <a:avLst/>
          </a:prstGeom>
        </p:spPr>
        <p:txBody>
          <a:bodyPr vert="horz" wrap="square" lIns="0" tIns="26034" rIns="0" bIns="0" rtlCol="0">
            <a:spAutoFit/>
          </a:bodyPr>
          <a:lstStyle/>
          <a:p>
            <a:pPr>
              <a:lnSpc>
                <a:spcPct val="100000"/>
              </a:lnSpc>
              <a:spcBef>
                <a:spcPts val="204"/>
              </a:spcBef>
            </a:pPr>
            <a:r>
              <a:rPr sz="1350" baseline="3086">
                <a:latin typeface="Arial"/>
                <a:cs typeface="Arial"/>
              </a:rPr>
              <a:t>500</a:t>
            </a:r>
            <a:r>
              <a:rPr sz="1350" spc="89" baseline="3086">
                <a:latin typeface="Arial"/>
                <a:cs typeface="Arial"/>
              </a:rPr>
              <a:t> </a:t>
            </a:r>
            <a:r>
              <a:rPr sz="900" spc="-20">
                <a:latin typeface="宋体"/>
                <a:cs typeface="宋体"/>
              </a:rPr>
              <a:t>元以下</a:t>
            </a:r>
            <a:endParaRPr sz="900">
              <a:latin typeface="宋体"/>
              <a:cs typeface="宋体"/>
            </a:endParaRPr>
          </a:p>
          <a:p>
            <a:pPr marL="718820">
              <a:lnSpc>
                <a:spcPts val="905"/>
              </a:lnSpc>
              <a:spcBef>
                <a:spcPts val="110"/>
              </a:spcBef>
            </a:pPr>
            <a:r>
              <a:rPr sz="1350" spc="-15" baseline="3086">
                <a:latin typeface="Arial"/>
                <a:cs typeface="Arial"/>
              </a:rPr>
              <a:t>501-</a:t>
            </a:r>
            <a:r>
              <a:rPr sz="1350" baseline="3086">
                <a:latin typeface="Arial"/>
                <a:cs typeface="Arial"/>
              </a:rPr>
              <a:t>800</a:t>
            </a:r>
            <a:r>
              <a:rPr sz="900" spc="-50">
                <a:latin typeface="宋体"/>
                <a:cs typeface="宋体"/>
              </a:rPr>
              <a:t>元</a:t>
            </a:r>
            <a:endParaRPr sz="900">
              <a:latin typeface="宋体"/>
              <a:cs typeface="宋体"/>
            </a:endParaRPr>
          </a:p>
          <a:p>
            <a:pPr marL="179070">
              <a:lnSpc>
                <a:spcPts val="905"/>
              </a:lnSpc>
            </a:pPr>
            <a:r>
              <a:rPr sz="900" spc="-20">
                <a:latin typeface="Arial"/>
                <a:cs typeface="Arial"/>
              </a:rPr>
              <a:t>3.8%</a:t>
            </a:r>
            <a:endParaRPr sz="900">
              <a:latin typeface="Arial"/>
              <a:cs typeface="Arial"/>
            </a:endParaRPr>
          </a:p>
        </p:txBody>
      </p:sp>
      <p:sp>
        <p:nvSpPr>
          <p:cNvPr id="32" name="object 32"/>
          <p:cNvSpPr txBox="1"/>
          <p:nvPr/>
        </p:nvSpPr>
        <p:spPr>
          <a:xfrm>
            <a:off x="4095750" y="3795730"/>
            <a:ext cx="337185" cy="162560"/>
          </a:xfrm>
          <a:prstGeom prst="rect">
            <a:avLst/>
          </a:prstGeom>
        </p:spPr>
        <p:txBody>
          <a:bodyPr vert="horz" wrap="square" lIns="0" tIns="12700" rIns="0" bIns="0" rtlCol="0">
            <a:spAutoFit/>
          </a:bodyPr>
          <a:lstStyle/>
          <a:p>
            <a:pPr>
              <a:lnSpc>
                <a:spcPct val="100000"/>
              </a:lnSpc>
              <a:spcBef>
                <a:spcPts val="100"/>
              </a:spcBef>
            </a:pPr>
            <a:r>
              <a:rPr sz="900" spc="-10">
                <a:latin typeface="Arial"/>
                <a:cs typeface="Arial"/>
              </a:rPr>
              <a:t>11.0%</a:t>
            </a:r>
            <a:endParaRPr sz="900">
              <a:latin typeface="Arial"/>
              <a:cs typeface="Arial"/>
            </a:endParaRPr>
          </a:p>
        </p:txBody>
      </p:sp>
      <p:sp>
        <p:nvSpPr>
          <p:cNvPr id="33" name="object 33"/>
          <p:cNvSpPr txBox="1"/>
          <p:nvPr/>
        </p:nvSpPr>
        <p:spPr>
          <a:xfrm>
            <a:off x="4454526" y="4556522"/>
            <a:ext cx="640080" cy="162560"/>
          </a:xfrm>
          <a:prstGeom prst="rect">
            <a:avLst/>
          </a:prstGeom>
        </p:spPr>
        <p:txBody>
          <a:bodyPr vert="horz" wrap="square" lIns="0" tIns="12700" rIns="0" bIns="0" rtlCol="0">
            <a:spAutoFit/>
          </a:bodyPr>
          <a:lstStyle/>
          <a:p>
            <a:pPr>
              <a:lnSpc>
                <a:spcPct val="100000"/>
              </a:lnSpc>
              <a:spcBef>
                <a:spcPts val="100"/>
              </a:spcBef>
            </a:pPr>
            <a:r>
              <a:rPr sz="1350" spc="-15" baseline="3086">
                <a:latin typeface="Arial"/>
                <a:cs typeface="Arial"/>
              </a:rPr>
              <a:t>801-</a:t>
            </a:r>
            <a:r>
              <a:rPr sz="1350" baseline="3086">
                <a:latin typeface="Arial"/>
                <a:cs typeface="Arial"/>
              </a:rPr>
              <a:t>1000</a:t>
            </a:r>
            <a:r>
              <a:rPr sz="1350" spc="-22" baseline="3086">
                <a:latin typeface="Arial"/>
                <a:cs typeface="Arial"/>
              </a:rPr>
              <a:t> </a:t>
            </a:r>
            <a:r>
              <a:rPr sz="900" spc="-50">
                <a:latin typeface="宋体"/>
                <a:cs typeface="宋体"/>
              </a:rPr>
              <a:t>元</a:t>
            </a:r>
            <a:endParaRPr sz="900">
              <a:latin typeface="宋体"/>
              <a:cs typeface="宋体"/>
            </a:endParaRPr>
          </a:p>
        </p:txBody>
      </p:sp>
      <p:sp>
        <p:nvSpPr>
          <p:cNvPr id="34" name="object 34"/>
          <p:cNvSpPr txBox="1"/>
          <p:nvPr/>
        </p:nvSpPr>
        <p:spPr>
          <a:xfrm>
            <a:off x="4635501" y="4800618"/>
            <a:ext cx="337185" cy="162560"/>
          </a:xfrm>
          <a:prstGeom prst="rect">
            <a:avLst/>
          </a:prstGeom>
        </p:spPr>
        <p:txBody>
          <a:bodyPr vert="horz" wrap="square" lIns="0" tIns="12700" rIns="0" bIns="0" rtlCol="0">
            <a:spAutoFit/>
          </a:bodyPr>
          <a:lstStyle/>
          <a:p>
            <a:pPr>
              <a:lnSpc>
                <a:spcPct val="100000"/>
              </a:lnSpc>
              <a:spcBef>
                <a:spcPts val="100"/>
              </a:spcBef>
            </a:pPr>
            <a:r>
              <a:rPr sz="900" spc="-10">
                <a:latin typeface="Arial"/>
                <a:cs typeface="Arial"/>
              </a:rPr>
              <a:t>16.2%</a:t>
            </a:r>
            <a:endParaRPr sz="900">
              <a:latin typeface="Arial"/>
              <a:cs typeface="Arial"/>
            </a:endParaRPr>
          </a:p>
        </p:txBody>
      </p:sp>
      <p:sp>
        <p:nvSpPr>
          <p:cNvPr id="35" name="object 35"/>
          <p:cNvSpPr txBox="1"/>
          <p:nvPr/>
        </p:nvSpPr>
        <p:spPr>
          <a:xfrm>
            <a:off x="3838575" y="5986859"/>
            <a:ext cx="673100" cy="162560"/>
          </a:xfrm>
          <a:prstGeom prst="rect">
            <a:avLst/>
          </a:prstGeom>
        </p:spPr>
        <p:txBody>
          <a:bodyPr vert="horz" wrap="square" lIns="0" tIns="12700" rIns="0" bIns="0" rtlCol="0">
            <a:spAutoFit/>
          </a:bodyPr>
          <a:lstStyle/>
          <a:p>
            <a:pPr>
              <a:lnSpc>
                <a:spcPct val="100000"/>
              </a:lnSpc>
              <a:spcBef>
                <a:spcPts val="100"/>
              </a:spcBef>
            </a:pPr>
            <a:r>
              <a:rPr sz="1350" spc="-15" baseline="3086">
                <a:latin typeface="Arial"/>
                <a:cs typeface="Arial"/>
              </a:rPr>
              <a:t>1001-1500</a:t>
            </a:r>
            <a:r>
              <a:rPr sz="900" spc="-50">
                <a:latin typeface="宋体"/>
                <a:cs typeface="宋体"/>
              </a:rPr>
              <a:t>元</a:t>
            </a:r>
            <a:endParaRPr sz="900">
              <a:latin typeface="宋体"/>
              <a:cs typeface="宋体"/>
            </a:endParaRPr>
          </a:p>
        </p:txBody>
      </p:sp>
      <p:sp>
        <p:nvSpPr>
          <p:cNvPr id="36" name="object 36"/>
          <p:cNvSpPr txBox="1"/>
          <p:nvPr/>
        </p:nvSpPr>
        <p:spPr>
          <a:xfrm>
            <a:off x="4044950" y="6230955"/>
            <a:ext cx="337185" cy="162560"/>
          </a:xfrm>
          <a:prstGeom prst="rect">
            <a:avLst/>
          </a:prstGeom>
        </p:spPr>
        <p:txBody>
          <a:bodyPr vert="horz" wrap="square" lIns="0" tIns="12700" rIns="0" bIns="0" rtlCol="0">
            <a:spAutoFit/>
          </a:bodyPr>
          <a:lstStyle/>
          <a:p>
            <a:pPr>
              <a:lnSpc>
                <a:spcPct val="100000"/>
              </a:lnSpc>
              <a:spcBef>
                <a:spcPts val="100"/>
              </a:spcBef>
            </a:pPr>
            <a:r>
              <a:rPr sz="900" spc="-10">
                <a:latin typeface="Arial"/>
                <a:cs typeface="Arial"/>
              </a:rPr>
              <a:t>22.7%</a:t>
            </a:r>
            <a:endParaRPr sz="900">
              <a:latin typeface="Arial"/>
              <a:cs typeface="Arial"/>
            </a:endParaRPr>
          </a:p>
        </p:txBody>
      </p:sp>
      <p:sp>
        <p:nvSpPr>
          <p:cNvPr id="37" name="object 37"/>
          <p:cNvSpPr txBox="1"/>
          <p:nvPr/>
        </p:nvSpPr>
        <p:spPr>
          <a:xfrm>
            <a:off x="1708150" y="5836046"/>
            <a:ext cx="684530" cy="407034"/>
          </a:xfrm>
          <a:prstGeom prst="rect">
            <a:avLst/>
          </a:prstGeom>
        </p:spPr>
        <p:txBody>
          <a:bodyPr vert="horz" wrap="square" lIns="0" tIns="12700" rIns="0" bIns="0" rtlCol="0">
            <a:spAutoFit/>
          </a:bodyPr>
          <a:lstStyle/>
          <a:p>
            <a:pPr>
              <a:lnSpc>
                <a:spcPct val="100000"/>
              </a:lnSpc>
              <a:spcBef>
                <a:spcPts val="100"/>
              </a:spcBef>
            </a:pPr>
            <a:r>
              <a:rPr sz="1350" spc="-15" baseline="3086">
                <a:latin typeface="Arial"/>
                <a:cs typeface="Arial"/>
              </a:rPr>
              <a:t>1501-2000</a:t>
            </a:r>
            <a:r>
              <a:rPr sz="1350" spc="-179" baseline="3086">
                <a:latin typeface="Arial"/>
                <a:cs typeface="Arial"/>
              </a:rPr>
              <a:t> </a:t>
            </a:r>
            <a:r>
              <a:rPr sz="900" spc="-50">
                <a:latin typeface="宋体"/>
                <a:cs typeface="宋体"/>
              </a:rPr>
              <a:t>元</a:t>
            </a:r>
            <a:endParaRPr sz="900">
              <a:latin typeface="宋体"/>
              <a:cs typeface="宋体"/>
            </a:endParaRPr>
          </a:p>
          <a:p>
            <a:pPr marL="206375">
              <a:lnSpc>
                <a:spcPct val="100000"/>
              </a:lnSpc>
              <a:spcBef>
                <a:spcPts val="840"/>
              </a:spcBef>
            </a:pPr>
            <a:r>
              <a:rPr sz="900" spc="-10">
                <a:latin typeface="Arial"/>
                <a:cs typeface="Arial"/>
              </a:rPr>
              <a:t>17.2%</a:t>
            </a:r>
            <a:endParaRPr sz="900">
              <a:latin typeface="Arial"/>
              <a:cs typeface="Arial"/>
            </a:endParaRPr>
          </a:p>
        </p:txBody>
      </p:sp>
      <p:sp>
        <p:nvSpPr>
          <p:cNvPr id="38" name="object 38"/>
          <p:cNvSpPr txBox="1"/>
          <p:nvPr/>
        </p:nvSpPr>
        <p:spPr>
          <a:xfrm>
            <a:off x="1708150" y="3827860"/>
            <a:ext cx="738505" cy="162560"/>
          </a:xfrm>
          <a:prstGeom prst="rect">
            <a:avLst/>
          </a:prstGeom>
        </p:spPr>
        <p:txBody>
          <a:bodyPr vert="horz" wrap="square" lIns="0" tIns="12700" rIns="0" bIns="0" rtlCol="0">
            <a:spAutoFit/>
          </a:bodyPr>
          <a:lstStyle/>
          <a:p>
            <a:pPr>
              <a:lnSpc>
                <a:spcPct val="100000"/>
              </a:lnSpc>
              <a:spcBef>
                <a:spcPts val="100"/>
              </a:spcBef>
            </a:pPr>
            <a:r>
              <a:rPr sz="1350" spc="-15" baseline="3086">
                <a:latin typeface="Arial"/>
                <a:cs typeface="Arial"/>
              </a:rPr>
              <a:t>2501-</a:t>
            </a:r>
            <a:r>
              <a:rPr sz="1350" baseline="3086">
                <a:latin typeface="Arial"/>
                <a:cs typeface="Arial"/>
              </a:rPr>
              <a:t>3000</a:t>
            </a:r>
            <a:r>
              <a:rPr sz="1350" spc="397" baseline="3086">
                <a:latin typeface="Arial"/>
                <a:cs typeface="Arial"/>
              </a:rPr>
              <a:t> </a:t>
            </a:r>
            <a:r>
              <a:rPr sz="900" spc="-50">
                <a:latin typeface="宋体"/>
                <a:cs typeface="宋体"/>
              </a:rPr>
              <a:t>元</a:t>
            </a:r>
            <a:endParaRPr sz="900">
              <a:latin typeface="宋体"/>
              <a:cs typeface="宋体"/>
            </a:endParaRPr>
          </a:p>
        </p:txBody>
      </p:sp>
      <p:sp>
        <p:nvSpPr>
          <p:cNvPr id="39" name="object 39"/>
          <p:cNvSpPr txBox="1"/>
          <p:nvPr/>
        </p:nvSpPr>
        <p:spPr>
          <a:xfrm>
            <a:off x="1963737" y="4071955"/>
            <a:ext cx="273685" cy="162560"/>
          </a:xfrm>
          <a:prstGeom prst="rect">
            <a:avLst/>
          </a:prstGeom>
        </p:spPr>
        <p:txBody>
          <a:bodyPr vert="horz" wrap="square" lIns="0" tIns="12700" rIns="0" bIns="0" rtlCol="0">
            <a:spAutoFit/>
          </a:bodyPr>
          <a:lstStyle/>
          <a:p>
            <a:pPr>
              <a:lnSpc>
                <a:spcPct val="100000"/>
              </a:lnSpc>
              <a:spcBef>
                <a:spcPts val="100"/>
              </a:spcBef>
            </a:pPr>
            <a:r>
              <a:rPr sz="900" spc="-20">
                <a:latin typeface="Arial"/>
                <a:cs typeface="Arial"/>
              </a:rPr>
              <a:t>9.7%</a:t>
            </a:r>
            <a:endParaRPr sz="900">
              <a:latin typeface="Arial"/>
              <a:cs typeface="Arial"/>
            </a:endParaRPr>
          </a:p>
        </p:txBody>
      </p:sp>
      <p:sp>
        <p:nvSpPr>
          <p:cNvPr id="40" name="object 40"/>
          <p:cNvSpPr txBox="1"/>
          <p:nvPr/>
        </p:nvSpPr>
        <p:spPr>
          <a:xfrm>
            <a:off x="2247900" y="3175397"/>
            <a:ext cx="628650" cy="407034"/>
          </a:xfrm>
          <a:prstGeom prst="rect">
            <a:avLst/>
          </a:prstGeom>
        </p:spPr>
        <p:txBody>
          <a:bodyPr vert="horz" wrap="square" lIns="0" tIns="12700" rIns="0" bIns="0" rtlCol="0">
            <a:spAutoFit/>
          </a:bodyPr>
          <a:lstStyle/>
          <a:p>
            <a:pPr>
              <a:lnSpc>
                <a:spcPct val="100000"/>
              </a:lnSpc>
              <a:spcBef>
                <a:spcPts val="100"/>
              </a:spcBef>
            </a:pPr>
            <a:r>
              <a:rPr sz="1350" spc="-15" baseline="3086">
                <a:latin typeface="Arial"/>
                <a:cs typeface="Arial"/>
              </a:rPr>
              <a:t>3001</a:t>
            </a:r>
            <a:r>
              <a:rPr sz="1350" spc="-120" baseline="3086">
                <a:latin typeface="Arial"/>
                <a:cs typeface="Arial"/>
              </a:rPr>
              <a:t> </a:t>
            </a:r>
            <a:r>
              <a:rPr sz="900" spc="-20">
                <a:latin typeface="宋体"/>
                <a:cs typeface="宋体"/>
              </a:rPr>
              <a:t>元以上</a:t>
            </a:r>
            <a:endParaRPr sz="900">
              <a:latin typeface="宋体"/>
              <a:cs typeface="宋体"/>
            </a:endParaRPr>
          </a:p>
          <a:p>
            <a:pPr marL="228600">
              <a:lnSpc>
                <a:spcPct val="100000"/>
              </a:lnSpc>
              <a:spcBef>
                <a:spcPts val="840"/>
              </a:spcBef>
            </a:pPr>
            <a:r>
              <a:rPr sz="900" spc="-20">
                <a:latin typeface="Arial"/>
                <a:cs typeface="Arial"/>
              </a:rPr>
              <a:t>5.1%</a:t>
            </a:r>
            <a:endParaRPr sz="900">
              <a:latin typeface="Arial"/>
              <a:cs typeface="Arial"/>
            </a:endParaRPr>
          </a:p>
        </p:txBody>
      </p:sp>
      <p:sp>
        <p:nvSpPr>
          <p:cNvPr id="41" name="object 41"/>
          <p:cNvSpPr txBox="1"/>
          <p:nvPr/>
        </p:nvSpPr>
        <p:spPr>
          <a:xfrm>
            <a:off x="1579562" y="4556522"/>
            <a:ext cx="706755" cy="162560"/>
          </a:xfrm>
          <a:prstGeom prst="rect">
            <a:avLst/>
          </a:prstGeom>
        </p:spPr>
        <p:txBody>
          <a:bodyPr vert="horz" wrap="square" lIns="0" tIns="12700" rIns="0" bIns="0" rtlCol="0">
            <a:spAutoFit/>
          </a:bodyPr>
          <a:lstStyle/>
          <a:p>
            <a:pPr>
              <a:lnSpc>
                <a:spcPct val="100000"/>
              </a:lnSpc>
              <a:spcBef>
                <a:spcPts val="100"/>
              </a:spcBef>
            </a:pPr>
            <a:r>
              <a:rPr sz="1350" spc="-15" baseline="3086">
                <a:latin typeface="Arial"/>
                <a:cs typeface="Arial"/>
              </a:rPr>
              <a:t>2001-</a:t>
            </a:r>
            <a:r>
              <a:rPr sz="1350" baseline="3086">
                <a:latin typeface="Arial"/>
                <a:cs typeface="Arial"/>
              </a:rPr>
              <a:t>2500</a:t>
            </a:r>
            <a:r>
              <a:rPr sz="1350" spc="22" baseline="3086">
                <a:latin typeface="Arial"/>
                <a:cs typeface="Arial"/>
              </a:rPr>
              <a:t> </a:t>
            </a:r>
            <a:r>
              <a:rPr sz="900" spc="-50">
                <a:latin typeface="宋体"/>
                <a:cs typeface="宋体"/>
              </a:rPr>
              <a:t>元</a:t>
            </a:r>
            <a:endParaRPr sz="900">
              <a:latin typeface="宋体"/>
              <a:cs typeface="宋体"/>
            </a:endParaRPr>
          </a:p>
        </p:txBody>
      </p:sp>
      <p:sp>
        <p:nvSpPr>
          <p:cNvPr id="42" name="object 42"/>
          <p:cNvSpPr txBox="1"/>
          <p:nvPr/>
        </p:nvSpPr>
        <p:spPr>
          <a:xfrm>
            <a:off x="1785937" y="4797443"/>
            <a:ext cx="337185" cy="162560"/>
          </a:xfrm>
          <a:prstGeom prst="rect">
            <a:avLst/>
          </a:prstGeom>
        </p:spPr>
        <p:txBody>
          <a:bodyPr vert="horz" wrap="square" lIns="0" tIns="12700" rIns="0" bIns="0" rtlCol="0">
            <a:spAutoFit/>
          </a:bodyPr>
          <a:lstStyle/>
          <a:p>
            <a:pPr>
              <a:lnSpc>
                <a:spcPct val="100000"/>
              </a:lnSpc>
              <a:spcBef>
                <a:spcPts val="100"/>
              </a:spcBef>
            </a:pPr>
            <a:r>
              <a:rPr sz="900" spc="-10">
                <a:latin typeface="Arial"/>
                <a:cs typeface="Arial"/>
              </a:rPr>
              <a:t>14.4%</a:t>
            </a:r>
            <a:endParaRPr sz="900">
              <a:latin typeface="Arial"/>
              <a:cs typeface="Arial"/>
            </a:endParaRPr>
          </a:p>
        </p:txBody>
      </p:sp>
      <p:sp>
        <p:nvSpPr>
          <p:cNvPr id="43" name="object 43"/>
          <p:cNvSpPr/>
          <p:nvPr/>
        </p:nvSpPr>
        <p:spPr>
          <a:xfrm>
            <a:off x="2158992" y="3311518"/>
            <a:ext cx="2265680" cy="1044575"/>
          </a:xfrm>
          <a:custGeom>
            <a:rect l="l" t="t" r="r" b="b"/>
            <a:pathLst>
              <a:path w="2265679" h="1044575">
                <a:moveTo>
                  <a:pt x="0" y="52387"/>
                </a:moveTo>
                <a:lnTo>
                  <a:pt x="711234" y="968389"/>
                </a:lnTo>
              </a:path>
              <a:path w="2265679" h="1044575">
                <a:moveTo>
                  <a:pt x="2265382" y="0"/>
                </a:moveTo>
                <a:lnTo>
                  <a:pt x="1066781" y="1044571"/>
                </a:lnTo>
              </a:path>
            </a:pathLst>
          </a:custGeom>
          <a:ln w="9525">
            <a:solidFill>
              <a:srgbClr val="000000"/>
            </a:solidFill>
          </a:ln>
        </p:spPr>
        <p:txBody>
          <a:bodyPr wrap="square" lIns="0" tIns="0" rIns="0" bIns="0" rtlCol="0"/>
          <a:lstStyle/>
          <a:p/>
        </p:txBody>
      </p:sp>
      <p:sp>
        <p:nvSpPr>
          <p:cNvPr id="44" name="object 44"/>
          <p:cNvSpPr txBox="1"/>
          <p:nvPr/>
        </p:nvSpPr>
        <p:spPr>
          <a:xfrm>
            <a:off x="788987" y="3249613"/>
            <a:ext cx="1294130" cy="485775"/>
          </a:xfrm>
          <a:prstGeom prst="rect">
            <a:avLst/>
          </a:prstGeom>
          <a:ln w="9525">
            <a:solidFill>
              <a:srgbClr val="000000"/>
            </a:solidFill>
          </a:ln>
        </p:spPr>
        <p:txBody>
          <a:bodyPr vert="horz" wrap="square" lIns="0" tIns="49530" rIns="0" bIns="0" rtlCol="0">
            <a:spAutoFit/>
          </a:bodyPr>
          <a:lstStyle/>
          <a:p>
            <a:pPr marL="90805" marR="178435">
              <a:lnSpc>
                <a:spcPct val="100000"/>
              </a:lnSpc>
              <a:spcBef>
                <a:spcPts val="390"/>
              </a:spcBef>
            </a:pPr>
            <a:r>
              <a:rPr sz="1000" spc="-10">
                <a:latin typeface="宋体"/>
                <a:cs typeface="宋体"/>
              </a:rPr>
              <a:t>西门子洗衣机的次</a:t>
            </a:r>
            <a:r>
              <a:rPr sz="1000" spc="-15">
                <a:latin typeface="宋体"/>
                <a:cs typeface="宋体"/>
              </a:rPr>
              <a:t>目标市场</a:t>
            </a:r>
            <a:endParaRPr sz="1000">
              <a:latin typeface="宋体"/>
              <a:cs typeface="宋体"/>
            </a:endParaRPr>
          </a:p>
        </p:txBody>
      </p:sp>
      <p:sp>
        <p:nvSpPr>
          <p:cNvPr id="45" name="object 45"/>
          <p:cNvSpPr txBox="1"/>
          <p:nvPr/>
        </p:nvSpPr>
        <p:spPr>
          <a:xfrm>
            <a:off x="4500562" y="3197225"/>
            <a:ext cx="1132205" cy="485775"/>
          </a:xfrm>
          <a:prstGeom prst="rect">
            <a:avLst/>
          </a:prstGeom>
          <a:ln w="9525">
            <a:solidFill>
              <a:srgbClr val="000000"/>
            </a:solidFill>
          </a:ln>
        </p:spPr>
        <p:txBody>
          <a:bodyPr vert="horz" wrap="square" lIns="0" tIns="49530" rIns="0" bIns="0" rtlCol="0">
            <a:spAutoFit/>
          </a:bodyPr>
          <a:lstStyle/>
          <a:p>
            <a:pPr marL="91440" marR="143510">
              <a:lnSpc>
                <a:spcPct val="100000"/>
              </a:lnSpc>
              <a:spcBef>
                <a:spcPts val="390"/>
              </a:spcBef>
            </a:pPr>
            <a:r>
              <a:rPr sz="1000" spc="-10">
                <a:latin typeface="宋体"/>
                <a:cs typeface="宋体"/>
              </a:rPr>
              <a:t>西门子洗衣机的</a:t>
            </a:r>
            <a:r>
              <a:rPr sz="1000" spc="-15">
                <a:latin typeface="宋体"/>
                <a:cs typeface="宋体"/>
              </a:rPr>
              <a:t>目标市场</a:t>
            </a:r>
            <a:endParaRPr sz="1000">
              <a:latin typeface="宋体"/>
              <a:cs typeface="宋体"/>
            </a:endParaRPr>
          </a:p>
        </p:txBody>
      </p:sp>
      <p:sp>
        <p:nvSpPr>
          <p:cNvPr id="46" name="object 46"/>
          <p:cNvSpPr txBox="1"/>
          <p:nvPr/>
        </p:nvSpPr>
        <p:spPr>
          <a:xfrm>
            <a:off x="619125" y="6882782"/>
            <a:ext cx="2641600" cy="162560"/>
          </a:xfrm>
          <a:prstGeom prst="rect">
            <a:avLst/>
          </a:prstGeom>
        </p:spPr>
        <p:txBody>
          <a:bodyPr vert="horz" wrap="square" lIns="0" tIns="12700" rIns="0" bIns="0" rtlCol="0">
            <a:spAutoFit/>
          </a:bodyPr>
          <a:lstStyle/>
          <a:p>
            <a:pPr marL="12700">
              <a:lnSpc>
                <a:spcPct val="100000"/>
              </a:lnSpc>
              <a:spcBef>
                <a:spcPts val="100"/>
              </a:spcBef>
            </a:pPr>
            <a:r>
              <a:rPr sz="900">
                <a:latin typeface="宋体"/>
                <a:cs typeface="宋体"/>
              </a:rPr>
              <a:t>数据来源</a:t>
            </a:r>
            <a:r>
              <a:rPr sz="900" spc="-5">
                <a:latin typeface="Arial"/>
                <a:cs typeface="Arial"/>
              </a:rPr>
              <a:t>: </a:t>
            </a:r>
            <a:r>
              <a:rPr sz="900">
                <a:latin typeface="宋体"/>
                <a:cs typeface="宋体"/>
              </a:rPr>
              <a:t>国务院发展研究中心，罗兰</a:t>
            </a:r>
            <a:r>
              <a:rPr sz="900">
                <a:latin typeface="Arial"/>
                <a:cs typeface="Arial"/>
              </a:rPr>
              <a:t>·</a:t>
            </a:r>
            <a:r>
              <a:rPr sz="900" spc="-10">
                <a:latin typeface="宋体"/>
                <a:cs typeface="宋体"/>
              </a:rPr>
              <a:t>贝格咨询访谈</a:t>
            </a:r>
            <a:endParaRPr sz="900">
              <a:latin typeface="宋体"/>
              <a:cs typeface="宋体"/>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85420" rIns="0" bIns="0" rtlCol="0">
            <a:spAutoFit/>
          </a:bodyPr>
          <a:lstStyle/>
          <a:p>
            <a:pPr marL="12700" marR="5080">
              <a:lnSpc>
                <a:spcPct val="59500"/>
              </a:lnSpc>
              <a:spcBef>
                <a:spcPts val="1460"/>
              </a:spcBef>
            </a:pPr>
            <a:r>
              <a:rPr spc="-5"/>
              <a:t>西门子的现行定价策略是以利润率导向和外部市场</a:t>
            </a:r>
            <a:r>
              <a:rPr spc="-10"/>
              <a:t>导向相结合</a:t>
            </a:r>
          </a:p>
        </p:txBody>
      </p:sp>
      <p:sp>
        <p:nvSpPr>
          <p:cNvPr id="3" name="object 3"/>
          <p:cNvSpPr txBox="1"/>
          <p:nvPr/>
        </p:nvSpPr>
        <p:spPr>
          <a:xfrm>
            <a:off x="981075" y="3573668"/>
            <a:ext cx="533400" cy="177800"/>
          </a:xfrm>
          <a:prstGeom prst="rect">
            <a:avLst/>
          </a:prstGeom>
        </p:spPr>
        <p:txBody>
          <a:bodyPr vert="horz" wrap="square" lIns="0" tIns="12700" rIns="0" bIns="0" rtlCol="0">
            <a:spAutoFit/>
          </a:bodyPr>
          <a:lstStyle/>
          <a:p>
            <a:pPr marL="12700">
              <a:lnSpc>
                <a:spcPct val="100000"/>
              </a:lnSpc>
              <a:spcBef>
                <a:spcPts val="100"/>
              </a:spcBef>
            </a:pPr>
            <a:r>
              <a:rPr sz="1000" b="1" spc="-15">
                <a:latin typeface="Microsoft JhengHei"/>
                <a:cs typeface="Microsoft JhengHei"/>
              </a:rPr>
              <a:t>定价方法</a:t>
            </a:r>
            <a:endParaRPr sz="1000">
              <a:latin typeface="Microsoft JhengHei"/>
              <a:cs typeface="Microsoft JhengHei"/>
            </a:endParaRPr>
          </a:p>
        </p:txBody>
      </p:sp>
      <p:sp>
        <p:nvSpPr>
          <p:cNvPr id="4" name="object 4"/>
          <p:cNvSpPr txBox="1"/>
          <p:nvPr/>
        </p:nvSpPr>
        <p:spPr>
          <a:xfrm>
            <a:off x="981075" y="3760992"/>
            <a:ext cx="2606675" cy="711200"/>
          </a:xfrm>
          <a:prstGeom prst="rect">
            <a:avLst/>
          </a:prstGeom>
        </p:spPr>
        <p:txBody>
          <a:bodyPr vert="horz" wrap="square" lIns="0" tIns="12700" rIns="0" bIns="0" rtlCol="0">
            <a:spAutoFit/>
          </a:bodyPr>
          <a:lstStyle/>
          <a:p>
            <a:pPr marL="202565" marR="5080" indent="-189865">
              <a:lnSpc>
                <a:spcPct val="150000"/>
              </a:lnSpc>
              <a:spcBef>
                <a:spcPts val="100"/>
              </a:spcBef>
              <a:buSzPct val="105000"/>
              <a:buFont typeface="Arial"/>
              <a:buChar char="•"/>
              <a:tabLst>
                <a:tab pos="202565"/>
                <a:tab pos="203200"/>
              </a:tabLst>
            </a:pPr>
            <a:r>
              <a:rPr sz="1000">
                <a:latin typeface="宋体"/>
                <a:cs typeface="宋体"/>
              </a:rPr>
              <a:t>设定利润率目标</a:t>
            </a:r>
            <a:r>
              <a:rPr sz="1000">
                <a:latin typeface="Arial"/>
                <a:cs typeface="Arial"/>
              </a:rPr>
              <a:t>(</a:t>
            </a:r>
            <a:r>
              <a:rPr sz="1000">
                <a:latin typeface="宋体"/>
                <a:cs typeface="宋体"/>
              </a:rPr>
              <a:t>税前净利润</a:t>
            </a:r>
            <a:r>
              <a:rPr sz="1000" spc="-5">
                <a:latin typeface="Arial"/>
                <a:cs typeface="Arial"/>
              </a:rPr>
              <a:t>), </a:t>
            </a:r>
            <a:r>
              <a:rPr sz="1000" spc="-10">
                <a:latin typeface="宋体"/>
                <a:cs typeface="宋体"/>
              </a:rPr>
              <a:t>基于对市场</a:t>
            </a:r>
            <a:r>
              <a:rPr sz="1000">
                <a:latin typeface="宋体"/>
                <a:cs typeface="宋体"/>
              </a:rPr>
              <a:t>场销售预测</a:t>
            </a:r>
            <a:r>
              <a:rPr sz="1000" spc="-10">
                <a:latin typeface="Arial"/>
                <a:cs typeface="Arial"/>
              </a:rPr>
              <a:t>,</a:t>
            </a:r>
            <a:r>
              <a:rPr sz="1000">
                <a:latin typeface="宋体"/>
                <a:cs typeface="宋体"/>
              </a:rPr>
              <a:t>固定成本</a:t>
            </a:r>
            <a:r>
              <a:rPr sz="1000" spc="-35">
                <a:latin typeface="Arial"/>
                <a:cs typeface="Arial"/>
              </a:rPr>
              <a:t>, </a:t>
            </a:r>
            <a:r>
              <a:rPr sz="1000" spc="-10">
                <a:latin typeface="宋体"/>
                <a:cs typeface="宋体"/>
              </a:rPr>
              <a:t>变动成本结构的财务</a:t>
            </a:r>
            <a:r>
              <a:rPr sz="1000">
                <a:latin typeface="宋体"/>
                <a:cs typeface="宋体"/>
              </a:rPr>
              <a:t>务分析</a:t>
            </a:r>
            <a:r>
              <a:rPr sz="1000" spc="-10">
                <a:latin typeface="Arial"/>
                <a:cs typeface="Arial"/>
              </a:rPr>
              <a:t>, </a:t>
            </a:r>
            <a:r>
              <a:rPr sz="1000" spc="-10">
                <a:latin typeface="宋体"/>
                <a:cs typeface="宋体"/>
              </a:rPr>
              <a:t>推导出产品定价</a:t>
            </a:r>
            <a:endParaRPr sz="1000">
              <a:latin typeface="宋体"/>
              <a:cs typeface="宋体"/>
            </a:endParaRPr>
          </a:p>
        </p:txBody>
      </p:sp>
      <p:sp>
        <p:nvSpPr>
          <p:cNvPr id="5" name="object 5"/>
          <p:cNvSpPr txBox="1"/>
          <p:nvPr/>
        </p:nvSpPr>
        <p:spPr>
          <a:xfrm>
            <a:off x="981075" y="4853828"/>
            <a:ext cx="279400" cy="177800"/>
          </a:xfrm>
          <a:prstGeom prst="rect">
            <a:avLst/>
          </a:prstGeom>
        </p:spPr>
        <p:txBody>
          <a:bodyPr vert="horz" wrap="square" lIns="0" tIns="12700" rIns="0" bIns="0" rtlCol="0">
            <a:spAutoFit/>
          </a:bodyPr>
          <a:lstStyle/>
          <a:p>
            <a:pPr marL="12700">
              <a:lnSpc>
                <a:spcPct val="100000"/>
              </a:lnSpc>
              <a:spcBef>
                <a:spcPts val="100"/>
              </a:spcBef>
            </a:pPr>
            <a:r>
              <a:rPr sz="1000" b="1" spc="-25">
                <a:latin typeface="Microsoft JhengHei"/>
                <a:cs typeface="Microsoft JhengHei"/>
              </a:rPr>
              <a:t>分析</a:t>
            </a:r>
            <a:endParaRPr sz="1000">
              <a:latin typeface="Microsoft JhengHei"/>
              <a:cs typeface="Microsoft JhengHei"/>
            </a:endParaRPr>
          </a:p>
        </p:txBody>
      </p:sp>
      <p:sp>
        <p:nvSpPr>
          <p:cNvPr id="6" name="object 6"/>
          <p:cNvSpPr txBox="1"/>
          <p:nvPr/>
        </p:nvSpPr>
        <p:spPr>
          <a:xfrm>
            <a:off x="981075" y="5041152"/>
            <a:ext cx="2444750" cy="482600"/>
          </a:xfrm>
          <a:prstGeom prst="rect">
            <a:avLst/>
          </a:prstGeom>
        </p:spPr>
        <p:txBody>
          <a:bodyPr vert="horz" wrap="square" lIns="0" tIns="12700" rIns="0" bIns="0" rtlCol="0">
            <a:spAutoFit/>
          </a:bodyPr>
          <a:lstStyle/>
          <a:p>
            <a:pPr marL="202565" marR="5080" indent="-189865">
              <a:lnSpc>
                <a:spcPct val="150000"/>
              </a:lnSpc>
              <a:spcBef>
                <a:spcPts val="100"/>
              </a:spcBef>
              <a:buSzPct val="105000"/>
              <a:buFont typeface="Arial"/>
              <a:buChar char="•"/>
              <a:tabLst>
                <a:tab pos="202565"/>
                <a:tab pos="203200"/>
              </a:tabLst>
            </a:pPr>
            <a:r>
              <a:rPr sz="1000">
                <a:latin typeface="宋体"/>
                <a:cs typeface="宋体"/>
              </a:rPr>
              <a:t>对于独具特色的产品</a:t>
            </a:r>
            <a:r>
              <a:rPr sz="1000" spc="-35">
                <a:latin typeface="Arial"/>
                <a:cs typeface="Arial"/>
              </a:rPr>
              <a:t>, </a:t>
            </a:r>
            <a:r>
              <a:rPr sz="1000" spc="-10">
                <a:latin typeface="宋体"/>
                <a:cs typeface="宋体"/>
              </a:rPr>
              <a:t>如西门子推出的电</a:t>
            </a:r>
            <a:r>
              <a:rPr sz="1000">
                <a:latin typeface="宋体"/>
                <a:cs typeface="宋体"/>
              </a:rPr>
              <a:t>子温控冰箱</a:t>
            </a:r>
            <a:r>
              <a:rPr sz="1000" spc="-10">
                <a:latin typeface="Arial"/>
                <a:cs typeface="Arial"/>
              </a:rPr>
              <a:t>, </a:t>
            </a:r>
            <a:r>
              <a:rPr sz="1000" spc="-5">
                <a:latin typeface="宋体"/>
                <a:cs typeface="宋体"/>
              </a:rPr>
              <a:t>采用利润率导向的定价策略</a:t>
            </a:r>
            <a:endParaRPr sz="1000">
              <a:latin typeface="宋体"/>
              <a:cs typeface="宋体"/>
            </a:endParaRPr>
          </a:p>
        </p:txBody>
      </p:sp>
      <p:sp>
        <p:nvSpPr>
          <p:cNvPr id="7" name="object 7"/>
          <p:cNvSpPr txBox="1"/>
          <p:nvPr/>
        </p:nvSpPr>
        <p:spPr>
          <a:xfrm>
            <a:off x="647699" y="2492375"/>
            <a:ext cx="2759075" cy="490855"/>
          </a:xfrm>
          <a:prstGeom prst="rect">
            <a:avLst/>
          </a:prstGeom>
          <a:solidFill>
            <a:srgbClr val="DDDDDD"/>
          </a:solidFill>
        </p:spPr>
        <p:txBody>
          <a:bodyPr vert="horz" wrap="square" lIns="0" tIns="5715" rIns="0" bIns="0" rtlCol="0">
            <a:spAutoFit/>
          </a:bodyPr>
          <a:lstStyle/>
          <a:p>
            <a:pPr>
              <a:lnSpc>
                <a:spcPct val="100000"/>
              </a:lnSpc>
              <a:spcBef>
                <a:spcPts val="45"/>
              </a:spcBef>
            </a:pPr>
            <a:endParaRPr sz="1050">
              <a:latin typeface="Times New Roman"/>
              <a:cs typeface="Times New Roman"/>
            </a:endParaRPr>
          </a:p>
          <a:p>
            <a:pPr marL="1182370">
              <a:lnSpc>
                <a:spcPct val="100000"/>
              </a:lnSpc>
            </a:pPr>
            <a:r>
              <a:rPr sz="1200" b="1" spc="-10">
                <a:latin typeface="Microsoft JhengHei"/>
                <a:cs typeface="Microsoft JhengHei"/>
              </a:rPr>
              <a:t>利润率导向</a:t>
            </a:r>
            <a:endParaRPr sz="1200">
              <a:latin typeface="Microsoft JhengHei"/>
              <a:cs typeface="Microsoft JhengHei"/>
            </a:endParaRPr>
          </a:p>
        </p:txBody>
      </p:sp>
      <p:sp>
        <p:nvSpPr>
          <p:cNvPr id="8" name="object 8"/>
          <p:cNvSpPr txBox="1"/>
          <p:nvPr/>
        </p:nvSpPr>
        <p:spPr>
          <a:xfrm>
            <a:off x="6069749" y="3562038"/>
            <a:ext cx="533400" cy="177800"/>
          </a:xfrm>
          <a:prstGeom prst="rect">
            <a:avLst/>
          </a:prstGeom>
        </p:spPr>
        <p:txBody>
          <a:bodyPr vert="horz" wrap="square" lIns="0" tIns="12700" rIns="0" bIns="0" rtlCol="0">
            <a:spAutoFit/>
          </a:bodyPr>
          <a:lstStyle/>
          <a:p>
            <a:pPr marL="12700">
              <a:lnSpc>
                <a:spcPct val="100000"/>
              </a:lnSpc>
              <a:spcBef>
                <a:spcPts val="100"/>
              </a:spcBef>
            </a:pPr>
            <a:r>
              <a:rPr sz="1000" b="1" spc="-15">
                <a:latin typeface="Microsoft JhengHei"/>
                <a:cs typeface="Microsoft JhengHei"/>
              </a:rPr>
              <a:t>定价方法</a:t>
            </a:r>
            <a:endParaRPr sz="1000">
              <a:latin typeface="Microsoft JhengHei"/>
              <a:cs typeface="Microsoft JhengHei"/>
            </a:endParaRPr>
          </a:p>
        </p:txBody>
      </p:sp>
      <p:sp>
        <p:nvSpPr>
          <p:cNvPr id="9" name="object 9"/>
          <p:cNvSpPr txBox="1"/>
          <p:nvPr/>
        </p:nvSpPr>
        <p:spPr>
          <a:xfrm>
            <a:off x="6069749" y="3821118"/>
            <a:ext cx="1993900" cy="69723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5">
                <a:latin typeface="宋体"/>
                <a:cs typeface="宋体"/>
              </a:rPr>
              <a:t>比较市场上同类产品的定价水平</a:t>
            </a:r>
            <a:endParaRPr sz="1000">
              <a:latin typeface="宋体"/>
              <a:cs typeface="宋体"/>
            </a:endParaRPr>
          </a:p>
          <a:p>
            <a:pPr marL="202565" indent="-189865">
              <a:lnSpc>
                <a:spcPct val="100000"/>
              </a:lnSpc>
              <a:spcBef>
                <a:spcPts val="840"/>
              </a:spcBef>
              <a:buSzPct val="105000"/>
              <a:buFont typeface="Arial"/>
              <a:buChar char="•"/>
              <a:tabLst>
                <a:tab pos="202565"/>
                <a:tab pos="203200"/>
              </a:tabLst>
            </a:pPr>
            <a:r>
              <a:rPr sz="1000" spc="-10">
                <a:latin typeface="宋体"/>
                <a:cs typeface="宋体"/>
              </a:rPr>
              <a:t>竞争对手的定价</a:t>
            </a:r>
            <a:endParaRPr sz="1000">
              <a:latin typeface="宋体"/>
              <a:cs typeface="宋体"/>
            </a:endParaRPr>
          </a:p>
          <a:p>
            <a:pPr marL="202565" indent="-189865">
              <a:lnSpc>
                <a:spcPct val="100000"/>
              </a:lnSpc>
              <a:spcBef>
                <a:spcPts val="840"/>
              </a:spcBef>
              <a:buSzPct val="105000"/>
              <a:buFont typeface="Arial"/>
              <a:buChar char="•"/>
              <a:tabLst>
                <a:tab pos="202565"/>
                <a:tab pos="203200"/>
              </a:tabLst>
            </a:pPr>
            <a:r>
              <a:rPr sz="1000" spc="-5">
                <a:latin typeface="宋体"/>
                <a:cs typeface="宋体"/>
              </a:rPr>
              <a:t>消费者对价格敏感程度测试</a:t>
            </a:r>
            <a:endParaRPr sz="1000">
              <a:latin typeface="宋体"/>
              <a:cs typeface="宋体"/>
            </a:endParaRPr>
          </a:p>
        </p:txBody>
      </p:sp>
      <p:sp>
        <p:nvSpPr>
          <p:cNvPr id="10" name="object 10"/>
          <p:cNvSpPr txBox="1"/>
          <p:nvPr/>
        </p:nvSpPr>
        <p:spPr>
          <a:xfrm>
            <a:off x="6069749" y="4857438"/>
            <a:ext cx="279400" cy="177800"/>
          </a:xfrm>
          <a:prstGeom prst="rect">
            <a:avLst/>
          </a:prstGeom>
        </p:spPr>
        <p:txBody>
          <a:bodyPr vert="horz" wrap="square" lIns="0" tIns="12700" rIns="0" bIns="0" rtlCol="0">
            <a:spAutoFit/>
          </a:bodyPr>
          <a:lstStyle/>
          <a:p>
            <a:pPr marL="12700">
              <a:lnSpc>
                <a:spcPct val="100000"/>
              </a:lnSpc>
              <a:spcBef>
                <a:spcPts val="100"/>
              </a:spcBef>
            </a:pPr>
            <a:r>
              <a:rPr sz="1000" b="1" spc="-25">
                <a:latin typeface="Microsoft JhengHei"/>
                <a:cs typeface="Microsoft JhengHei"/>
              </a:rPr>
              <a:t>分析</a:t>
            </a:r>
            <a:endParaRPr sz="1000">
              <a:latin typeface="Microsoft JhengHei"/>
              <a:cs typeface="Microsoft JhengHei"/>
            </a:endParaRPr>
          </a:p>
        </p:txBody>
      </p:sp>
      <p:sp>
        <p:nvSpPr>
          <p:cNvPr id="11" name="object 11"/>
          <p:cNvSpPr txBox="1"/>
          <p:nvPr/>
        </p:nvSpPr>
        <p:spPr>
          <a:xfrm>
            <a:off x="6069749" y="5045426"/>
            <a:ext cx="2409825" cy="452120"/>
          </a:xfrm>
          <a:prstGeom prst="rect">
            <a:avLst/>
          </a:prstGeom>
        </p:spPr>
        <p:txBody>
          <a:bodyPr vert="horz" wrap="square" lIns="0" tIns="12700" rIns="0" bIns="0" rtlCol="0">
            <a:spAutoFit/>
          </a:bodyPr>
          <a:lstStyle/>
          <a:p>
            <a:pPr marL="202565" marR="5080" indent="-189865">
              <a:lnSpc>
                <a:spcPct val="140000"/>
              </a:lnSpc>
              <a:spcBef>
                <a:spcPts val="100"/>
              </a:spcBef>
              <a:buSzPct val="105000"/>
              <a:buFont typeface="Arial"/>
              <a:buChar char="•"/>
              <a:tabLst>
                <a:tab pos="202565"/>
                <a:tab pos="203200"/>
              </a:tabLst>
            </a:pPr>
            <a:r>
              <a:rPr sz="1000">
                <a:latin typeface="宋体"/>
                <a:cs typeface="宋体"/>
              </a:rPr>
              <a:t>对于与竞争对手类同的产品</a:t>
            </a:r>
            <a:r>
              <a:rPr sz="1000" spc="-10">
                <a:latin typeface="Arial"/>
                <a:cs typeface="Arial"/>
              </a:rPr>
              <a:t>,</a:t>
            </a:r>
            <a:r>
              <a:rPr sz="1000" spc="-10">
                <a:latin typeface="宋体"/>
                <a:cs typeface="宋体"/>
              </a:rPr>
              <a:t>考虑竞争对</a:t>
            </a:r>
            <a:r>
              <a:rPr sz="1000">
                <a:latin typeface="宋体"/>
                <a:cs typeface="宋体"/>
              </a:rPr>
              <a:t>手如海尔</a:t>
            </a:r>
            <a:r>
              <a:rPr sz="1000" spc="-10">
                <a:latin typeface="Arial"/>
                <a:cs typeface="Arial"/>
              </a:rPr>
              <a:t>, </a:t>
            </a:r>
            <a:r>
              <a:rPr sz="1000" spc="-10">
                <a:latin typeface="宋体"/>
                <a:cs typeface="宋体"/>
              </a:rPr>
              <a:t>伊莱克斯的定价</a:t>
            </a:r>
            <a:endParaRPr sz="1000">
              <a:latin typeface="宋体"/>
              <a:cs typeface="宋体"/>
            </a:endParaRPr>
          </a:p>
        </p:txBody>
      </p:sp>
      <p:sp>
        <p:nvSpPr>
          <p:cNvPr id="12" name="object 12"/>
          <p:cNvSpPr txBox="1"/>
          <p:nvPr/>
        </p:nvSpPr>
        <p:spPr>
          <a:xfrm>
            <a:off x="6069749" y="5588958"/>
            <a:ext cx="1866900" cy="177800"/>
          </a:xfrm>
          <a:prstGeom prst="rect">
            <a:avLst/>
          </a:prstGeom>
        </p:spPr>
        <p:txBody>
          <a:bodyPr vert="horz" wrap="square" lIns="0" tIns="12700" rIns="0" bIns="0" rtlCol="0">
            <a:spAutoFit/>
          </a:bodyPr>
          <a:lstStyle/>
          <a:p>
            <a:pPr marL="202565" indent="-189865">
              <a:lnSpc>
                <a:spcPct val="100000"/>
              </a:lnSpc>
              <a:spcBef>
                <a:spcPts val="100"/>
              </a:spcBef>
              <a:buSzPct val="105000"/>
              <a:buFont typeface="Arial"/>
              <a:buChar char="•"/>
              <a:tabLst>
                <a:tab pos="202565"/>
                <a:tab pos="203200"/>
              </a:tabLst>
            </a:pPr>
            <a:r>
              <a:rPr sz="1000" spc="-5">
                <a:latin typeface="宋体"/>
                <a:cs typeface="宋体"/>
              </a:rPr>
              <a:t>充分考虑消费者购买力的因素</a:t>
            </a:r>
            <a:endParaRPr sz="1000">
              <a:latin typeface="宋体"/>
              <a:cs typeface="宋体"/>
            </a:endParaRPr>
          </a:p>
        </p:txBody>
      </p:sp>
      <p:sp>
        <p:nvSpPr>
          <p:cNvPr id="13" name="object 13"/>
          <p:cNvSpPr txBox="1"/>
          <p:nvPr/>
        </p:nvSpPr>
        <p:spPr>
          <a:xfrm>
            <a:off x="5948362" y="2505075"/>
            <a:ext cx="2759075" cy="490855"/>
          </a:xfrm>
          <a:prstGeom prst="rect">
            <a:avLst/>
          </a:prstGeom>
          <a:solidFill>
            <a:srgbClr val="DDDDDD"/>
          </a:solidFill>
        </p:spPr>
        <p:txBody>
          <a:bodyPr vert="horz" wrap="square" lIns="0" tIns="635" rIns="0" bIns="0" rtlCol="0">
            <a:spAutoFit/>
          </a:bodyPr>
          <a:lstStyle/>
          <a:p>
            <a:pPr>
              <a:lnSpc>
                <a:spcPct val="100000"/>
              </a:lnSpc>
              <a:spcBef>
                <a:spcPts val="5"/>
              </a:spcBef>
            </a:pPr>
            <a:endParaRPr sz="1000">
              <a:latin typeface="Times New Roman"/>
              <a:cs typeface="Times New Roman"/>
            </a:endParaRPr>
          </a:p>
          <a:p>
            <a:pPr marL="753745">
              <a:lnSpc>
                <a:spcPct val="100000"/>
              </a:lnSpc>
            </a:pPr>
            <a:r>
              <a:rPr sz="1200" b="1" spc="-10">
                <a:latin typeface="Microsoft JhengHei"/>
                <a:cs typeface="Microsoft JhengHei"/>
              </a:rPr>
              <a:t>外部市场导向</a:t>
            </a:r>
            <a:endParaRPr sz="1200">
              <a:latin typeface="Microsoft JhengHei"/>
              <a:cs typeface="Microsoft JhengHei"/>
            </a:endParaRPr>
          </a:p>
        </p:txBody>
      </p:sp>
      <p:grpSp>
        <p:nvGrpSpPr>
          <p:cNvPr id="14" name="object 14"/>
          <p:cNvGrpSpPr/>
          <p:nvPr/>
        </p:nvGrpSpPr>
        <p:grpSpPr>
          <a:xfrm>
            <a:off x="3651248" y="3827462"/>
            <a:ext cx="1997075" cy="1998980"/>
            <a:chOff x="3651248" y="3827462"/>
            <a:chExt cx="1997075" cy="1998980"/>
          </a:xfrm>
        </p:grpSpPr>
        <p:sp>
          <p:nvSpPr>
            <p:cNvPr id="15" name="object 15"/>
            <p:cNvSpPr/>
            <p:nvPr/>
          </p:nvSpPr>
          <p:spPr>
            <a:xfrm>
              <a:off x="3654423" y="3830637"/>
              <a:ext cx="1990725" cy="1992630"/>
            </a:xfrm>
            <a:custGeom>
              <a:rect l="l" t="t" r="r" b="b"/>
              <a:pathLst>
                <a:path w="1990725" h="1992629">
                  <a:moveTo>
                    <a:pt x="1990724" y="996157"/>
                  </a:moveTo>
                  <a:lnTo>
                    <a:pt x="1" y="996157"/>
                  </a:lnTo>
                  <a:lnTo>
                    <a:pt x="1149" y="947891"/>
                  </a:lnTo>
                  <a:lnTo>
                    <a:pt x="4557" y="900219"/>
                  </a:lnTo>
                  <a:lnTo>
                    <a:pt x="10175" y="853192"/>
                  </a:lnTo>
                  <a:lnTo>
                    <a:pt x="17949" y="806862"/>
                  </a:lnTo>
                  <a:lnTo>
                    <a:pt x="27827" y="761282"/>
                  </a:lnTo>
                  <a:lnTo>
                    <a:pt x="39758" y="716503"/>
                  </a:lnTo>
                  <a:lnTo>
                    <a:pt x="53689" y="672578"/>
                  </a:lnTo>
                  <a:lnTo>
                    <a:pt x="69568" y="629559"/>
                  </a:lnTo>
                  <a:lnTo>
                    <a:pt x="87343" y="587499"/>
                  </a:lnTo>
                  <a:lnTo>
                    <a:pt x="106962" y="546448"/>
                  </a:lnTo>
                  <a:lnTo>
                    <a:pt x="128372" y="506460"/>
                  </a:lnTo>
                  <a:lnTo>
                    <a:pt x="151522" y="467587"/>
                  </a:lnTo>
                  <a:lnTo>
                    <a:pt x="176359" y="429880"/>
                  </a:lnTo>
                  <a:lnTo>
                    <a:pt x="202831" y="393393"/>
                  </a:lnTo>
                  <a:lnTo>
                    <a:pt x="230886" y="358176"/>
                  </a:lnTo>
                  <a:lnTo>
                    <a:pt x="260472" y="324283"/>
                  </a:lnTo>
                  <a:lnTo>
                    <a:pt x="291537" y="291766"/>
                  </a:lnTo>
                  <a:lnTo>
                    <a:pt x="324029" y="260676"/>
                  </a:lnTo>
                  <a:lnTo>
                    <a:pt x="357895" y="231067"/>
                  </a:lnTo>
                  <a:lnTo>
                    <a:pt x="393083" y="202989"/>
                  </a:lnTo>
                  <a:lnTo>
                    <a:pt x="429542" y="176496"/>
                  </a:lnTo>
                  <a:lnTo>
                    <a:pt x="467218" y="151640"/>
                  </a:lnTo>
                  <a:lnTo>
                    <a:pt x="506061" y="128472"/>
                  </a:lnTo>
                  <a:lnTo>
                    <a:pt x="546017" y="107044"/>
                  </a:lnTo>
                  <a:lnTo>
                    <a:pt x="587035" y="87410"/>
                  </a:lnTo>
                  <a:lnTo>
                    <a:pt x="629063" y="69621"/>
                  </a:lnTo>
                  <a:lnTo>
                    <a:pt x="672048" y="53730"/>
                  </a:lnTo>
                  <a:lnTo>
                    <a:pt x="715938" y="39788"/>
                  </a:lnTo>
                  <a:lnTo>
                    <a:pt x="760681" y="27848"/>
                  </a:lnTo>
                  <a:lnTo>
                    <a:pt x="806226" y="17961"/>
                  </a:lnTo>
                  <a:lnTo>
                    <a:pt x="852519" y="10181"/>
                  </a:lnTo>
                  <a:lnTo>
                    <a:pt x="899511" y="4559"/>
                  </a:lnTo>
                  <a:lnTo>
                    <a:pt x="947158" y="1148"/>
                  </a:lnTo>
                  <a:lnTo>
                    <a:pt x="995362" y="0"/>
                  </a:lnTo>
                  <a:lnTo>
                    <a:pt x="1043594" y="1149"/>
                  </a:lnTo>
                  <a:lnTo>
                    <a:pt x="1091226" y="4560"/>
                  </a:lnTo>
                  <a:lnTo>
                    <a:pt x="1138214" y="10182"/>
                  </a:lnTo>
                  <a:lnTo>
                    <a:pt x="1184507" y="17962"/>
                  </a:lnTo>
                  <a:lnTo>
                    <a:pt x="1230050" y="27849"/>
                  </a:lnTo>
                  <a:lnTo>
                    <a:pt x="1274793" y="39789"/>
                  </a:lnTo>
                  <a:lnTo>
                    <a:pt x="1318682" y="53731"/>
                  </a:lnTo>
                  <a:lnTo>
                    <a:pt x="1361667" y="69623"/>
                  </a:lnTo>
                  <a:lnTo>
                    <a:pt x="1403694" y="87412"/>
                  </a:lnTo>
                  <a:lnTo>
                    <a:pt x="1444712" y="107046"/>
                  </a:lnTo>
                  <a:lnTo>
                    <a:pt x="1484668" y="128473"/>
                  </a:lnTo>
                  <a:lnTo>
                    <a:pt x="1523510" y="151641"/>
                  </a:lnTo>
                  <a:lnTo>
                    <a:pt x="1561187" y="176498"/>
                  </a:lnTo>
                  <a:lnTo>
                    <a:pt x="1597645" y="202991"/>
                  </a:lnTo>
                  <a:lnTo>
                    <a:pt x="1632833" y="231069"/>
                  </a:lnTo>
                  <a:lnTo>
                    <a:pt x="1666699" y="260678"/>
                  </a:lnTo>
                  <a:lnTo>
                    <a:pt x="1699190" y="291768"/>
                  </a:lnTo>
                  <a:lnTo>
                    <a:pt x="1730255" y="324285"/>
                  </a:lnTo>
                  <a:lnTo>
                    <a:pt x="1759841" y="358178"/>
                  </a:lnTo>
                  <a:lnTo>
                    <a:pt x="1787896" y="393394"/>
                  </a:lnTo>
                  <a:lnTo>
                    <a:pt x="1814368" y="429882"/>
                  </a:lnTo>
                  <a:lnTo>
                    <a:pt x="1839205" y="467588"/>
                  </a:lnTo>
                  <a:lnTo>
                    <a:pt x="1862354" y="506462"/>
                  </a:lnTo>
                  <a:lnTo>
                    <a:pt x="1883764" y="546450"/>
                  </a:lnTo>
                  <a:lnTo>
                    <a:pt x="1903383" y="587500"/>
                  </a:lnTo>
                  <a:lnTo>
                    <a:pt x="1921158" y="629561"/>
                  </a:lnTo>
                  <a:lnTo>
                    <a:pt x="1937037" y="672580"/>
                  </a:lnTo>
                  <a:lnTo>
                    <a:pt x="1950967" y="716505"/>
                  </a:lnTo>
                  <a:lnTo>
                    <a:pt x="1962898" y="761284"/>
                  </a:lnTo>
                  <a:lnTo>
                    <a:pt x="1972777" y="806864"/>
                  </a:lnTo>
                  <a:lnTo>
                    <a:pt x="1980551" y="853193"/>
                  </a:lnTo>
                  <a:lnTo>
                    <a:pt x="1986168" y="900220"/>
                  </a:lnTo>
                  <a:lnTo>
                    <a:pt x="1989577" y="947892"/>
                  </a:lnTo>
                  <a:lnTo>
                    <a:pt x="1990724" y="996157"/>
                  </a:lnTo>
                  <a:close/>
                </a:path>
                <a:path w="1990725" h="1992629">
                  <a:moveTo>
                    <a:pt x="995362" y="1992311"/>
                  </a:moveTo>
                  <a:lnTo>
                    <a:pt x="947136" y="1991162"/>
                  </a:lnTo>
                  <a:lnTo>
                    <a:pt x="899502" y="1987751"/>
                  </a:lnTo>
                  <a:lnTo>
                    <a:pt x="852513" y="1982129"/>
                  </a:lnTo>
                  <a:lnTo>
                    <a:pt x="806220" y="1974349"/>
                  </a:lnTo>
                  <a:lnTo>
                    <a:pt x="760676" y="1964463"/>
                  </a:lnTo>
                  <a:lnTo>
                    <a:pt x="715934" y="1952522"/>
                  </a:lnTo>
                  <a:lnTo>
                    <a:pt x="672044" y="1938580"/>
                  </a:lnTo>
                  <a:lnTo>
                    <a:pt x="629059" y="1922689"/>
                  </a:lnTo>
                  <a:lnTo>
                    <a:pt x="587032" y="1904900"/>
                  </a:lnTo>
                  <a:lnTo>
                    <a:pt x="546014" y="1885266"/>
                  </a:lnTo>
                  <a:lnTo>
                    <a:pt x="506058" y="1863839"/>
                  </a:lnTo>
                  <a:lnTo>
                    <a:pt x="467215" y="1840671"/>
                  </a:lnTo>
                  <a:lnTo>
                    <a:pt x="429539" y="1815814"/>
                  </a:lnTo>
                  <a:lnTo>
                    <a:pt x="393080" y="1789321"/>
                  </a:lnTo>
                  <a:lnTo>
                    <a:pt x="357892" y="1761243"/>
                  </a:lnTo>
                  <a:lnTo>
                    <a:pt x="324026" y="1731634"/>
                  </a:lnTo>
                  <a:lnTo>
                    <a:pt x="291535" y="1700544"/>
                  </a:lnTo>
                  <a:lnTo>
                    <a:pt x="260470" y="1668027"/>
                  </a:lnTo>
                  <a:lnTo>
                    <a:pt x="230884" y="1634134"/>
                  </a:lnTo>
                  <a:lnTo>
                    <a:pt x="202829" y="1598917"/>
                  </a:lnTo>
                  <a:lnTo>
                    <a:pt x="176357" y="1562430"/>
                  </a:lnTo>
                  <a:lnTo>
                    <a:pt x="151520" y="1524723"/>
                  </a:lnTo>
                  <a:lnTo>
                    <a:pt x="128370" y="1485850"/>
                  </a:lnTo>
                  <a:lnTo>
                    <a:pt x="106960" y="1445862"/>
                  </a:lnTo>
                  <a:lnTo>
                    <a:pt x="87341" y="1404812"/>
                  </a:lnTo>
                  <a:lnTo>
                    <a:pt x="69567" y="1362751"/>
                  </a:lnTo>
                  <a:lnTo>
                    <a:pt x="53688" y="1319732"/>
                  </a:lnTo>
                  <a:lnTo>
                    <a:pt x="39757" y="1275807"/>
                  </a:lnTo>
                  <a:lnTo>
                    <a:pt x="27826" y="1231028"/>
                  </a:lnTo>
                  <a:lnTo>
                    <a:pt x="17947" y="1185448"/>
                  </a:lnTo>
                  <a:lnTo>
                    <a:pt x="10173" y="1139119"/>
                  </a:lnTo>
                  <a:lnTo>
                    <a:pt x="4556" y="1092092"/>
                  </a:lnTo>
                  <a:lnTo>
                    <a:pt x="1147" y="1044420"/>
                  </a:lnTo>
                  <a:lnTo>
                    <a:pt x="0" y="996155"/>
                  </a:lnTo>
                  <a:lnTo>
                    <a:pt x="1990724" y="996157"/>
                  </a:lnTo>
                  <a:lnTo>
                    <a:pt x="1989576" y="1044420"/>
                  </a:lnTo>
                  <a:lnTo>
                    <a:pt x="1986168" y="1092092"/>
                  </a:lnTo>
                  <a:lnTo>
                    <a:pt x="1980550" y="1139119"/>
                  </a:lnTo>
                  <a:lnTo>
                    <a:pt x="1972776" y="1185448"/>
                  </a:lnTo>
                  <a:lnTo>
                    <a:pt x="1962898" y="1231029"/>
                  </a:lnTo>
                  <a:lnTo>
                    <a:pt x="1950967" y="1275807"/>
                  </a:lnTo>
                  <a:lnTo>
                    <a:pt x="1937036" y="1319732"/>
                  </a:lnTo>
                  <a:lnTo>
                    <a:pt x="1921157" y="1362751"/>
                  </a:lnTo>
                  <a:lnTo>
                    <a:pt x="1903382" y="1404812"/>
                  </a:lnTo>
                  <a:lnTo>
                    <a:pt x="1883764" y="1445862"/>
                  </a:lnTo>
                  <a:lnTo>
                    <a:pt x="1862354" y="1485850"/>
                  </a:lnTo>
                  <a:lnTo>
                    <a:pt x="1839204" y="1524724"/>
                  </a:lnTo>
                  <a:lnTo>
                    <a:pt x="1814367" y="1562430"/>
                  </a:lnTo>
                  <a:lnTo>
                    <a:pt x="1787895" y="1598918"/>
                  </a:lnTo>
                  <a:lnTo>
                    <a:pt x="1759840" y="1634134"/>
                  </a:lnTo>
                  <a:lnTo>
                    <a:pt x="1730254" y="1668027"/>
                  </a:lnTo>
                  <a:lnTo>
                    <a:pt x="1699189" y="1700544"/>
                  </a:lnTo>
                  <a:lnTo>
                    <a:pt x="1666698" y="1731634"/>
                  </a:lnTo>
                  <a:lnTo>
                    <a:pt x="1632832" y="1761243"/>
                  </a:lnTo>
                  <a:lnTo>
                    <a:pt x="1597644" y="1789321"/>
                  </a:lnTo>
                  <a:lnTo>
                    <a:pt x="1561185" y="1815814"/>
                  </a:lnTo>
                  <a:lnTo>
                    <a:pt x="1523509" y="1840671"/>
                  </a:lnTo>
                  <a:lnTo>
                    <a:pt x="1484667" y="1863839"/>
                  </a:lnTo>
                  <a:lnTo>
                    <a:pt x="1444710" y="1885266"/>
                  </a:lnTo>
                  <a:lnTo>
                    <a:pt x="1403693" y="1904900"/>
                  </a:lnTo>
                  <a:lnTo>
                    <a:pt x="1361665" y="1922689"/>
                  </a:lnTo>
                  <a:lnTo>
                    <a:pt x="1318681" y="1938581"/>
                  </a:lnTo>
                  <a:lnTo>
                    <a:pt x="1274791" y="1952523"/>
                  </a:lnTo>
                  <a:lnTo>
                    <a:pt x="1230048" y="1964463"/>
                  </a:lnTo>
                  <a:lnTo>
                    <a:pt x="1184504" y="1974349"/>
                  </a:lnTo>
                  <a:lnTo>
                    <a:pt x="1138211" y="1982129"/>
                  </a:lnTo>
                  <a:lnTo>
                    <a:pt x="1091222" y="1987751"/>
                  </a:lnTo>
                  <a:lnTo>
                    <a:pt x="1043588" y="1991162"/>
                  </a:lnTo>
                  <a:lnTo>
                    <a:pt x="995362" y="1992311"/>
                  </a:lnTo>
                  <a:close/>
                </a:path>
              </a:pathLst>
            </a:custGeom>
            <a:solidFill>
              <a:srgbClr val="DDDDDD"/>
            </a:solidFill>
          </p:spPr>
          <p:txBody>
            <a:bodyPr wrap="square" lIns="0" tIns="0" rIns="0" bIns="0" rtlCol="0"/>
            <a:lstStyle/>
            <a:p/>
          </p:txBody>
        </p:sp>
        <p:sp>
          <p:nvSpPr>
            <p:cNvPr id="16" name="object 16"/>
            <p:cNvSpPr/>
            <p:nvPr/>
          </p:nvSpPr>
          <p:spPr>
            <a:xfrm>
              <a:off x="3654423" y="3830637"/>
              <a:ext cx="1990725" cy="1992630"/>
            </a:xfrm>
            <a:custGeom>
              <a:rect l="l" t="t" r="r" b="b"/>
              <a:pathLst>
                <a:path w="1990725" h="1992629">
                  <a:moveTo>
                    <a:pt x="1" y="996157"/>
                  </a:moveTo>
                  <a:lnTo>
                    <a:pt x="1148" y="947892"/>
                  </a:lnTo>
                  <a:lnTo>
                    <a:pt x="4557" y="900220"/>
                  </a:lnTo>
                  <a:lnTo>
                    <a:pt x="10175" y="853193"/>
                  </a:lnTo>
                  <a:lnTo>
                    <a:pt x="17949" y="806864"/>
                  </a:lnTo>
                  <a:lnTo>
                    <a:pt x="27827" y="761284"/>
                  </a:lnTo>
                  <a:lnTo>
                    <a:pt x="39758" y="716505"/>
                  </a:lnTo>
                  <a:lnTo>
                    <a:pt x="53689" y="672580"/>
                  </a:lnTo>
                  <a:lnTo>
                    <a:pt x="69567" y="629561"/>
                  </a:lnTo>
                  <a:lnTo>
                    <a:pt x="87342" y="587500"/>
                  </a:lnTo>
                  <a:lnTo>
                    <a:pt x="106961" y="546450"/>
                  </a:lnTo>
                  <a:lnTo>
                    <a:pt x="128371" y="506462"/>
                  </a:lnTo>
                  <a:lnTo>
                    <a:pt x="151520" y="467588"/>
                  </a:lnTo>
                  <a:lnTo>
                    <a:pt x="176357" y="429882"/>
                  </a:lnTo>
                  <a:lnTo>
                    <a:pt x="202829" y="393394"/>
                  </a:lnTo>
                  <a:lnTo>
                    <a:pt x="230884" y="358178"/>
                  </a:lnTo>
                  <a:lnTo>
                    <a:pt x="260470" y="324285"/>
                  </a:lnTo>
                  <a:lnTo>
                    <a:pt x="291535" y="291768"/>
                  </a:lnTo>
                  <a:lnTo>
                    <a:pt x="324027" y="260678"/>
                  </a:lnTo>
                  <a:lnTo>
                    <a:pt x="357892" y="231069"/>
                  </a:lnTo>
                  <a:lnTo>
                    <a:pt x="393081" y="202991"/>
                  </a:lnTo>
                  <a:lnTo>
                    <a:pt x="429539" y="176498"/>
                  </a:lnTo>
                  <a:lnTo>
                    <a:pt x="467216" y="151641"/>
                  </a:lnTo>
                  <a:lnTo>
                    <a:pt x="506058" y="128473"/>
                  </a:lnTo>
                  <a:lnTo>
                    <a:pt x="546014" y="107046"/>
                  </a:lnTo>
                  <a:lnTo>
                    <a:pt x="587032" y="87412"/>
                  </a:lnTo>
                  <a:lnTo>
                    <a:pt x="629059" y="69623"/>
                  </a:lnTo>
                  <a:lnTo>
                    <a:pt x="672044" y="53731"/>
                  </a:lnTo>
                  <a:lnTo>
                    <a:pt x="715934" y="39789"/>
                  </a:lnTo>
                  <a:lnTo>
                    <a:pt x="760677" y="27849"/>
                  </a:lnTo>
                  <a:lnTo>
                    <a:pt x="806220" y="17962"/>
                  </a:lnTo>
                  <a:lnTo>
                    <a:pt x="852513" y="10182"/>
                  </a:lnTo>
                  <a:lnTo>
                    <a:pt x="899502" y="4560"/>
                  </a:lnTo>
                  <a:lnTo>
                    <a:pt x="947136" y="1149"/>
                  </a:lnTo>
                  <a:lnTo>
                    <a:pt x="995362" y="0"/>
                  </a:lnTo>
                  <a:lnTo>
                    <a:pt x="1043587" y="1148"/>
                  </a:lnTo>
                  <a:lnTo>
                    <a:pt x="1091220" y="4559"/>
                  </a:lnTo>
                  <a:lnTo>
                    <a:pt x="1138210" y="10181"/>
                  </a:lnTo>
                  <a:lnTo>
                    <a:pt x="1184503" y="17961"/>
                  </a:lnTo>
                  <a:lnTo>
                    <a:pt x="1230046" y="27848"/>
                  </a:lnTo>
                  <a:lnTo>
                    <a:pt x="1274789" y="39788"/>
                  </a:lnTo>
                  <a:lnTo>
                    <a:pt x="1318679" y="53730"/>
                  </a:lnTo>
                  <a:lnTo>
                    <a:pt x="1361664" y="69621"/>
                  </a:lnTo>
                  <a:lnTo>
                    <a:pt x="1403691" y="87410"/>
                  </a:lnTo>
                  <a:lnTo>
                    <a:pt x="1444709" y="107044"/>
                  </a:lnTo>
                  <a:lnTo>
                    <a:pt x="1484665" y="128472"/>
                  </a:lnTo>
                  <a:lnTo>
                    <a:pt x="1523508" y="151640"/>
                  </a:lnTo>
                  <a:lnTo>
                    <a:pt x="1561184" y="176496"/>
                  </a:lnTo>
                  <a:lnTo>
                    <a:pt x="1597643" y="202989"/>
                  </a:lnTo>
                  <a:lnTo>
                    <a:pt x="1632831" y="231067"/>
                  </a:lnTo>
                  <a:lnTo>
                    <a:pt x="1666697" y="260676"/>
                  </a:lnTo>
                  <a:lnTo>
                    <a:pt x="1699188" y="291766"/>
                  </a:lnTo>
                  <a:lnTo>
                    <a:pt x="1730253" y="324283"/>
                  </a:lnTo>
                  <a:lnTo>
                    <a:pt x="1759839" y="358176"/>
                  </a:lnTo>
                  <a:lnTo>
                    <a:pt x="1787895" y="393393"/>
                  </a:lnTo>
                  <a:lnTo>
                    <a:pt x="1814367" y="429880"/>
                  </a:lnTo>
                  <a:lnTo>
                    <a:pt x="1839204" y="467587"/>
                  </a:lnTo>
                  <a:lnTo>
                    <a:pt x="1862353" y="506460"/>
                  </a:lnTo>
                  <a:lnTo>
                    <a:pt x="1883764" y="546448"/>
                  </a:lnTo>
                  <a:lnTo>
                    <a:pt x="1903382" y="587499"/>
                  </a:lnTo>
                  <a:lnTo>
                    <a:pt x="1921157" y="629559"/>
                  </a:lnTo>
                  <a:lnTo>
                    <a:pt x="1937036" y="672578"/>
                  </a:lnTo>
                  <a:lnTo>
                    <a:pt x="1950967" y="716503"/>
                  </a:lnTo>
                  <a:lnTo>
                    <a:pt x="1962898" y="761282"/>
                  </a:lnTo>
                  <a:lnTo>
                    <a:pt x="1972776" y="806862"/>
                  </a:lnTo>
                  <a:lnTo>
                    <a:pt x="1980550" y="853192"/>
                  </a:lnTo>
                  <a:lnTo>
                    <a:pt x="1986168" y="900219"/>
                  </a:lnTo>
                  <a:lnTo>
                    <a:pt x="1989577" y="947891"/>
                  </a:lnTo>
                  <a:lnTo>
                    <a:pt x="1990725" y="996155"/>
                  </a:lnTo>
                  <a:lnTo>
                    <a:pt x="1989576" y="1044420"/>
                  </a:lnTo>
                  <a:lnTo>
                    <a:pt x="1986168" y="1092092"/>
                  </a:lnTo>
                  <a:lnTo>
                    <a:pt x="1980550" y="1139119"/>
                  </a:lnTo>
                  <a:lnTo>
                    <a:pt x="1972776" y="1185448"/>
                  </a:lnTo>
                  <a:lnTo>
                    <a:pt x="1962898" y="1231028"/>
                  </a:lnTo>
                  <a:lnTo>
                    <a:pt x="1950967" y="1275807"/>
                  </a:lnTo>
                  <a:lnTo>
                    <a:pt x="1937036" y="1319732"/>
                  </a:lnTo>
                  <a:lnTo>
                    <a:pt x="1921157" y="1362751"/>
                  </a:lnTo>
                  <a:lnTo>
                    <a:pt x="1903383" y="1404812"/>
                  </a:lnTo>
                  <a:lnTo>
                    <a:pt x="1883764" y="1445862"/>
                  </a:lnTo>
                  <a:lnTo>
                    <a:pt x="1862354" y="1485850"/>
                  </a:lnTo>
                  <a:lnTo>
                    <a:pt x="1839204" y="1524723"/>
                  </a:lnTo>
                  <a:lnTo>
                    <a:pt x="1814367" y="1562430"/>
                  </a:lnTo>
                  <a:lnTo>
                    <a:pt x="1787895" y="1598917"/>
                  </a:lnTo>
                  <a:lnTo>
                    <a:pt x="1759840" y="1634134"/>
                  </a:lnTo>
                  <a:lnTo>
                    <a:pt x="1730254" y="1668027"/>
                  </a:lnTo>
                  <a:lnTo>
                    <a:pt x="1699189" y="1700544"/>
                  </a:lnTo>
                  <a:lnTo>
                    <a:pt x="1666698" y="1731634"/>
                  </a:lnTo>
                  <a:lnTo>
                    <a:pt x="1632832" y="1761243"/>
                  </a:lnTo>
                  <a:lnTo>
                    <a:pt x="1597644" y="1789321"/>
                  </a:lnTo>
                  <a:lnTo>
                    <a:pt x="1561185" y="1815814"/>
                  </a:lnTo>
                  <a:lnTo>
                    <a:pt x="1523509" y="1840671"/>
                  </a:lnTo>
                  <a:lnTo>
                    <a:pt x="1484667" y="1863839"/>
                  </a:lnTo>
                  <a:lnTo>
                    <a:pt x="1444710" y="1885266"/>
                  </a:lnTo>
                  <a:lnTo>
                    <a:pt x="1403693" y="1904900"/>
                  </a:lnTo>
                  <a:lnTo>
                    <a:pt x="1361665" y="1922689"/>
                  </a:lnTo>
                  <a:lnTo>
                    <a:pt x="1318681" y="1938581"/>
                  </a:lnTo>
                  <a:lnTo>
                    <a:pt x="1274791" y="1952523"/>
                  </a:lnTo>
                  <a:lnTo>
                    <a:pt x="1230048" y="1964463"/>
                  </a:lnTo>
                  <a:lnTo>
                    <a:pt x="1184504" y="1974349"/>
                  </a:lnTo>
                  <a:lnTo>
                    <a:pt x="1138211" y="1982129"/>
                  </a:lnTo>
                  <a:lnTo>
                    <a:pt x="1091222" y="1987751"/>
                  </a:lnTo>
                  <a:lnTo>
                    <a:pt x="1043588" y="1991162"/>
                  </a:lnTo>
                  <a:lnTo>
                    <a:pt x="995362" y="1992311"/>
                  </a:lnTo>
                  <a:lnTo>
                    <a:pt x="947136" y="1991162"/>
                  </a:lnTo>
                  <a:lnTo>
                    <a:pt x="899502" y="1987751"/>
                  </a:lnTo>
                  <a:lnTo>
                    <a:pt x="852513" y="1982129"/>
                  </a:lnTo>
                  <a:lnTo>
                    <a:pt x="806220" y="1974349"/>
                  </a:lnTo>
                  <a:lnTo>
                    <a:pt x="760676" y="1964463"/>
                  </a:lnTo>
                  <a:lnTo>
                    <a:pt x="715934" y="1952522"/>
                  </a:lnTo>
                  <a:lnTo>
                    <a:pt x="672044" y="1938580"/>
                  </a:lnTo>
                  <a:lnTo>
                    <a:pt x="629059" y="1922689"/>
                  </a:lnTo>
                  <a:lnTo>
                    <a:pt x="587032" y="1904900"/>
                  </a:lnTo>
                  <a:lnTo>
                    <a:pt x="546014" y="1885266"/>
                  </a:lnTo>
                  <a:lnTo>
                    <a:pt x="506058" y="1863839"/>
                  </a:lnTo>
                  <a:lnTo>
                    <a:pt x="467215" y="1840671"/>
                  </a:lnTo>
                  <a:lnTo>
                    <a:pt x="429539" y="1815814"/>
                  </a:lnTo>
                  <a:lnTo>
                    <a:pt x="393080" y="1789321"/>
                  </a:lnTo>
                  <a:lnTo>
                    <a:pt x="357892" y="1761243"/>
                  </a:lnTo>
                  <a:lnTo>
                    <a:pt x="324026" y="1731634"/>
                  </a:lnTo>
                  <a:lnTo>
                    <a:pt x="291535" y="1700544"/>
                  </a:lnTo>
                  <a:lnTo>
                    <a:pt x="260470" y="1668027"/>
                  </a:lnTo>
                  <a:lnTo>
                    <a:pt x="230884" y="1634134"/>
                  </a:lnTo>
                  <a:lnTo>
                    <a:pt x="202829" y="1598918"/>
                  </a:lnTo>
                  <a:lnTo>
                    <a:pt x="176357" y="1562430"/>
                  </a:lnTo>
                  <a:lnTo>
                    <a:pt x="151520" y="1524724"/>
                  </a:lnTo>
                  <a:lnTo>
                    <a:pt x="128370" y="1485850"/>
                  </a:lnTo>
                  <a:lnTo>
                    <a:pt x="106960" y="1445862"/>
                  </a:lnTo>
                  <a:lnTo>
                    <a:pt x="87341" y="1404812"/>
                  </a:lnTo>
                  <a:lnTo>
                    <a:pt x="69567" y="1362751"/>
                  </a:lnTo>
                  <a:lnTo>
                    <a:pt x="53688" y="1319732"/>
                  </a:lnTo>
                  <a:lnTo>
                    <a:pt x="39757" y="1275807"/>
                  </a:lnTo>
                  <a:lnTo>
                    <a:pt x="27826" y="1231029"/>
                  </a:lnTo>
                  <a:lnTo>
                    <a:pt x="17948" y="1185448"/>
                  </a:lnTo>
                  <a:lnTo>
                    <a:pt x="10173" y="1139119"/>
                  </a:lnTo>
                  <a:lnTo>
                    <a:pt x="4556" y="1092092"/>
                  </a:lnTo>
                  <a:lnTo>
                    <a:pt x="1147" y="1044420"/>
                  </a:lnTo>
                  <a:lnTo>
                    <a:pt x="0" y="996155"/>
                  </a:lnTo>
                  <a:close/>
                </a:path>
              </a:pathLst>
            </a:custGeom>
            <a:ln w="6349">
              <a:solidFill>
                <a:srgbClr val="DDDDDD"/>
              </a:solidFill>
            </a:ln>
          </p:spPr>
          <p:txBody>
            <a:bodyPr wrap="square" lIns="0" tIns="0" rIns="0" bIns="0" rtlCol="0"/>
            <a:lstStyle/>
            <a:p/>
          </p:txBody>
        </p:sp>
      </p:grpSp>
      <p:sp>
        <p:nvSpPr>
          <p:cNvPr id="17" name="object 17"/>
          <p:cNvSpPr txBox="1"/>
          <p:nvPr/>
        </p:nvSpPr>
        <p:spPr>
          <a:xfrm>
            <a:off x="4292898" y="4636769"/>
            <a:ext cx="787400" cy="391160"/>
          </a:xfrm>
          <a:prstGeom prst="rect">
            <a:avLst/>
          </a:prstGeom>
        </p:spPr>
        <p:txBody>
          <a:bodyPr vert="horz" wrap="square" lIns="0" tIns="12700" rIns="0" bIns="0" rtlCol="0">
            <a:spAutoFit/>
          </a:bodyPr>
          <a:lstStyle/>
          <a:p>
            <a:pPr marL="88900" marR="5080" indent="-76200">
              <a:lnSpc>
                <a:spcPct val="100000"/>
              </a:lnSpc>
              <a:spcBef>
                <a:spcPts val="100"/>
              </a:spcBef>
            </a:pPr>
            <a:r>
              <a:rPr sz="1200" b="1" spc="-10">
                <a:latin typeface="Microsoft JhengHei"/>
                <a:cs typeface="Microsoft JhengHei"/>
              </a:rPr>
              <a:t>西门子家电</a:t>
            </a:r>
            <a:r>
              <a:rPr sz="1200" b="1" spc="-15">
                <a:latin typeface="Microsoft JhengHei"/>
                <a:cs typeface="Microsoft JhengHei"/>
              </a:rPr>
              <a:t>定价策略</a:t>
            </a:r>
            <a:endParaRPr sz="1200">
              <a:latin typeface="Microsoft JhengHei"/>
              <a:cs typeface="Microsoft JhengHei"/>
            </a:endParaRPr>
          </a:p>
        </p:txBody>
      </p:sp>
      <p:sp>
        <p:nvSpPr>
          <p:cNvPr id="18" name="object 18"/>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39</a:t>
            </a:fld>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887" y="963567"/>
            <a:ext cx="6070600" cy="452120"/>
          </a:xfrm>
          <a:prstGeom prst="rect">
            <a:avLst/>
          </a:prstGeom>
        </p:spPr>
        <p:txBody>
          <a:bodyPr vert="horz" wrap="square" lIns="0" tIns="12700" rIns="0" bIns="0" rtlCol="0">
            <a:spAutoFit/>
          </a:bodyPr>
          <a:lstStyle/>
          <a:p>
            <a:pPr marL="12700">
              <a:lnSpc>
                <a:spcPct val="100000"/>
              </a:lnSpc>
              <a:spcBef>
                <a:spcPts val="100"/>
              </a:spcBef>
            </a:pPr>
            <a:r>
              <a:rPr spc="-5"/>
              <a:t>西门子的核心品牌价值定位为科技领先</a:t>
            </a:r>
          </a:p>
        </p:txBody>
      </p:sp>
      <p:sp>
        <p:nvSpPr>
          <p:cNvPr id="3" name="object 3"/>
          <p:cNvSpPr/>
          <p:nvPr/>
        </p:nvSpPr>
        <p:spPr>
          <a:xfrm>
            <a:off x="3616325" y="2590800"/>
            <a:ext cx="1409700" cy="821055"/>
          </a:xfrm>
          <a:custGeom>
            <a:rect l="l" t="t" r="r" b="b"/>
            <a:pathLst>
              <a:path w="1409700" h="821053">
                <a:moveTo>
                  <a:pt x="1409700" y="820737"/>
                </a:moveTo>
                <a:lnTo>
                  <a:pt x="0" y="820737"/>
                </a:lnTo>
                <a:lnTo>
                  <a:pt x="704850" y="0"/>
                </a:lnTo>
                <a:lnTo>
                  <a:pt x="1409700" y="820737"/>
                </a:lnTo>
                <a:close/>
              </a:path>
            </a:pathLst>
          </a:custGeom>
          <a:solidFill>
            <a:srgbClr val="DDDDDD"/>
          </a:solidFill>
        </p:spPr>
        <p:txBody>
          <a:bodyPr wrap="square" lIns="0" tIns="0" rIns="0" bIns="0" rtlCol="0"/>
          <a:lstStyle/>
          <a:p/>
        </p:txBody>
      </p:sp>
      <p:sp>
        <p:nvSpPr>
          <p:cNvPr id="4" name="object 4"/>
          <p:cNvSpPr txBox="1"/>
          <p:nvPr/>
        </p:nvSpPr>
        <p:spPr>
          <a:xfrm>
            <a:off x="4008437" y="2952353"/>
            <a:ext cx="584200" cy="360680"/>
          </a:xfrm>
          <a:prstGeom prst="rect">
            <a:avLst/>
          </a:prstGeom>
        </p:spPr>
        <p:txBody>
          <a:bodyPr vert="horz" wrap="square" lIns="0" tIns="12700" rIns="0" bIns="0" rtlCol="0">
            <a:spAutoFit/>
          </a:bodyPr>
          <a:lstStyle/>
          <a:p>
            <a:pPr marL="12700" marR="5080" indent="139700">
              <a:lnSpc>
                <a:spcPct val="100000"/>
              </a:lnSpc>
              <a:spcBef>
                <a:spcPts val="100"/>
              </a:spcBef>
            </a:pPr>
            <a:r>
              <a:rPr sz="1100" b="1" spc="-25">
                <a:latin typeface="Microsoft JhengHei"/>
                <a:cs typeface="Microsoft JhengHei"/>
              </a:rPr>
              <a:t>核心</a:t>
            </a:r>
            <a:r>
              <a:rPr sz="1100" b="1">
                <a:latin typeface="Microsoft JhengHei"/>
                <a:cs typeface="Microsoft JhengHei"/>
              </a:rPr>
              <a:t> </a:t>
            </a:r>
            <a:r>
              <a:rPr sz="1100" b="1" spc="-15">
                <a:latin typeface="Microsoft JhengHei"/>
                <a:cs typeface="Microsoft JhengHei"/>
              </a:rPr>
              <a:t>价值定位</a:t>
            </a:r>
            <a:endParaRPr sz="1100">
              <a:latin typeface="Microsoft JhengHei"/>
              <a:cs typeface="Microsoft JhengHei"/>
            </a:endParaRPr>
          </a:p>
        </p:txBody>
      </p:sp>
      <p:sp>
        <p:nvSpPr>
          <p:cNvPr id="5" name="object 5"/>
          <p:cNvSpPr/>
          <p:nvPr/>
        </p:nvSpPr>
        <p:spPr>
          <a:xfrm>
            <a:off x="5330825" y="2484436"/>
            <a:ext cx="173355" cy="929005"/>
          </a:xfrm>
          <a:custGeom>
            <a:rect l="l" t="t" r="r" b="b"/>
            <a:pathLst>
              <a:path w="173354" h="929003">
                <a:moveTo>
                  <a:pt x="0" y="928687"/>
                </a:moveTo>
                <a:lnTo>
                  <a:pt x="0" y="0"/>
                </a:lnTo>
                <a:lnTo>
                  <a:pt x="173038" y="464344"/>
                </a:lnTo>
                <a:lnTo>
                  <a:pt x="0" y="928687"/>
                </a:lnTo>
                <a:close/>
              </a:path>
            </a:pathLst>
          </a:custGeom>
          <a:solidFill>
            <a:srgbClr val="777777"/>
          </a:solidFill>
        </p:spPr>
        <p:txBody>
          <a:bodyPr wrap="square" lIns="0" tIns="0" rIns="0" bIns="0" rtlCol="0"/>
          <a:lstStyle/>
          <a:p/>
        </p:txBody>
      </p:sp>
      <p:sp>
        <p:nvSpPr>
          <p:cNvPr id="6" name="object 6"/>
          <p:cNvSpPr txBox="1"/>
          <p:nvPr/>
        </p:nvSpPr>
        <p:spPr>
          <a:xfrm>
            <a:off x="5673722" y="2526507"/>
            <a:ext cx="2819400" cy="482600"/>
          </a:xfrm>
          <a:prstGeom prst="rect">
            <a:avLst/>
          </a:prstGeom>
        </p:spPr>
        <p:txBody>
          <a:bodyPr vert="horz" wrap="square" lIns="0" tIns="12700" rIns="0" bIns="0" rtlCol="0">
            <a:spAutoFit/>
          </a:bodyPr>
          <a:lstStyle/>
          <a:p>
            <a:pPr marL="12700" marR="5080">
              <a:lnSpc>
                <a:spcPct val="100000"/>
              </a:lnSpc>
              <a:spcBef>
                <a:spcPts val="100"/>
              </a:spcBef>
            </a:pPr>
            <a:r>
              <a:rPr sz="1000" spc="-5">
                <a:latin typeface="宋体"/>
                <a:cs typeface="宋体"/>
              </a:rPr>
              <a:t>对品牌价值内容设定简短的、易记忆的、富有灵感</a:t>
            </a:r>
            <a:r>
              <a:rPr sz="1000">
                <a:latin typeface="宋体"/>
                <a:cs typeface="宋体"/>
              </a:rPr>
              <a:t>的、独特的定义</a:t>
            </a:r>
            <a:r>
              <a:rPr sz="1000" spc="-10">
                <a:latin typeface="Arial"/>
                <a:cs typeface="Arial"/>
              </a:rPr>
              <a:t>,</a:t>
            </a:r>
            <a:r>
              <a:rPr sz="1000" spc="-5">
                <a:latin typeface="宋体"/>
                <a:cs typeface="宋体"/>
              </a:rPr>
              <a:t>能激发目标消费者对品牌的倾向</a:t>
            </a:r>
            <a:r>
              <a:rPr sz="1000" spc="-50">
                <a:latin typeface="宋体"/>
                <a:cs typeface="宋体"/>
              </a:rPr>
              <a:t>性</a:t>
            </a:r>
            <a:endParaRPr sz="1000">
              <a:latin typeface="宋体"/>
              <a:cs typeface="宋体"/>
            </a:endParaRPr>
          </a:p>
        </p:txBody>
      </p:sp>
      <p:sp>
        <p:nvSpPr>
          <p:cNvPr id="7" name="object 7"/>
          <p:cNvSpPr txBox="1"/>
          <p:nvPr/>
        </p:nvSpPr>
        <p:spPr>
          <a:xfrm>
            <a:off x="5673722" y="3136107"/>
            <a:ext cx="1041400" cy="177800"/>
          </a:xfrm>
          <a:prstGeom prst="rect">
            <a:avLst/>
          </a:prstGeom>
        </p:spPr>
        <p:txBody>
          <a:bodyPr vert="horz" wrap="square" lIns="0" tIns="12700" rIns="0" bIns="0" rtlCol="0">
            <a:spAutoFit/>
          </a:bodyPr>
          <a:lstStyle/>
          <a:p>
            <a:pPr marL="12700">
              <a:lnSpc>
                <a:spcPct val="100000"/>
              </a:lnSpc>
              <a:spcBef>
                <a:spcPts val="100"/>
              </a:spcBef>
            </a:pPr>
            <a:r>
              <a:rPr sz="1000" spc="-10">
                <a:latin typeface="宋体"/>
                <a:cs typeface="宋体"/>
              </a:rPr>
              <a:t>西门子：科技领先</a:t>
            </a:r>
            <a:endParaRPr sz="1000">
              <a:latin typeface="宋体"/>
              <a:cs typeface="宋体"/>
            </a:endParaRPr>
          </a:p>
        </p:txBody>
      </p:sp>
      <p:sp>
        <p:nvSpPr>
          <p:cNvPr id="8" name="object 8"/>
          <p:cNvSpPr/>
          <p:nvPr/>
        </p:nvSpPr>
        <p:spPr>
          <a:xfrm>
            <a:off x="2778125" y="3525837"/>
            <a:ext cx="3089275" cy="860425"/>
          </a:xfrm>
          <a:custGeom>
            <a:rect l="l" t="t" r="r" b="b"/>
            <a:pathLst>
              <a:path w="3089275" h="860425">
                <a:moveTo>
                  <a:pt x="2311241" y="0"/>
                </a:moveTo>
                <a:lnTo>
                  <a:pt x="778033" y="0"/>
                </a:lnTo>
                <a:lnTo>
                  <a:pt x="0" y="860425"/>
                </a:lnTo>
                <a:lnTo>
                  <a:pt x="3089275" y="860425"/>
                </a:lnTo>
                <a:lnTo>
                  <a:pt x="2311241" y="0"/>
                </a:lnTo>
                <a:close/>
              </a:path>
            </a:pathLst>
          </a:custGeom>
          <a:solidFill>
            <a:srgbClr val="DDDDDD"/>
          </a:solidFill>
        </p:spPr>
        <p:txBody>
          <a:bodyPr wrap="square" lIns="0" tIns="0" rIns="0" bIns="0" rtlCol="0"/>
          <a:lstStyle/>
          <a:p/>
        </p:txBody>
      </p:sp>
      <p:sp>
        <p:nvSpPr>
          <p:cNvPr id="9" name="object 9"/>
          <p:cNvSpPr txBox="1"/>
          <p:nvPr/>
        </p:nvSpPr>
        <p:spPr>
          <a:xfrm>
            <a:off x="3895725" y="3822303"/>
            <a:ext cx="863600" cy="193040"/>
          </a:xfrm>
          <a:prstGeom prst="rect">
            <a:avLst/>
          </a:prstGeom>
        </p:spPr>
        <p:txBody>
          <a:bodyPr vert="horz" wrap="square" lIns="0" tIns="12700" rIns="0" bIns="0" rtlCol="0">
            <a:spAutoFit/>
          </a:bodyPr>
          <a:lstStyle/>
          <a:p>
            <a:pPr marL="12700">
              <a:lnSpc>
                <a:spcPct val="100000"/>
              </a:lnSpc>
              <a:spcBef>
                <a:spcPts val="100"/>
              </a:spcBef>
            </a:pPr>
            <a:r>
              <a:rPr sz="1100" b="1" spc="-10">
                <a:latin typeface="Microsoft JhengHei"/>
                <a:cs typeface="Microsoft JhengHei"/>
              </a:rPr>
              <a:t>战略价值定位</a:t>
            </a:r>
            <a:endParaRPr sz="1100">
              <a:latin typeface="Microsoft JhengHei"/>
              <a:cs typeface="Microsoft JhengHei"/>
            </a:endParaRPr>
          </a:p>
        </p:txBody>
      </p:sp>
      <p:sp>
        <p:nvSpPr>
          <p:cNvPr id="10" name="object 10"/>
          <p:cNvSpPr/>
          <p:nvPr/>
        </p:nvSpPr>
        <p:spPr>
          <a:xfrm>
            <a:off x="6022975" y="3478212"/>
            <a:ext cx="173355" cy="929005"/>
          </a:xfrm>
          <a:custGeom>
            <a:rect l="l" t="t" r="r" b="b"/>
            <a:pathLst>
              <a:path w="173354" h="929003">
                <a:moveTo>
                  <a:pt x="0" y="928688"/>
                </a:moveTo>
                <a:lnTo>
                  <a:pt x="0" y="0"/>
                </a:lnTo>
                <a:lnTo>
                  <a:pt x="173038" y="464344"/>
                </a:lnTo>
                <a:lnTo>
                  <a:pt x="0" y="928688"/>
                </a:lnTo>
                <a:close/>
              </a:path>
            </a:pathLst>
          </a:custGeom>
          <a:solidFill>
            <a:srgbClr val="777777"/>
          </a:solidFill>
        </p:spPr>
        <p:txBody>
          <a:bodyPr wrap="square" lIns="0" tIns="0" rIns="0" bIns="0" rtlCol="0"/>
          <a:lstStyle/>
          <a:p/>
        </p:txBody>
      </p:sp>
      <p:sp>
        <p:nvSpPr>
          <p:cNvPr id="11" name="object 11"/>
          <p:cNvSpPr txBox="1"/>
          <p:nvPr/>
        </p:nvSpPr>
        <p:spPr>
          <a:xfrm>
            <a:off x="6388100" y="3500104"/>
            <a:ext cx="2254250" cy="642620"/>
          </a:xfrm>
          <a:prstGeom prst="rect">
            <a:avLst/>
          </a:prstGeom>
        </p:spPr>
        <p:txBody>
          <a:bodyPr vert="horz" wrap="square" lIns="0" tIns="10160" rIns="0" bIns="0" rtlCol="0">
            <a:spAutoFit/>
          </a:bodyPr>
          <a:lstStyle/>
          <a:p>
            <a:pPr marL="12700" marR="5080">
              <a:lnSpc>
                <a:spcPct val="101600"/>
              </a:lnSpc>
              <a:spcBef>
                <a:spcPts val="80"/>
              </a:spcBef>
            </a:pPr>
            <a:r>
              <a:rPr sz="1000">
                <a:latin typeface="宋体"/>
                <a:cs typeface="宋体"/>
              </a:rPr>
              <a:t>核心价值定位的组成部分</a:t>
            </a:r>
            <a:r>
              <a:rPr sz="1000" spc="-10">
                <a:latin typeface="Arial"/>
                <a:cs typeface="Arial"/>
              </a:rPr>
              <a:t>,</a:t>
            </a:r>
            <a:r>
              <a:rPr sz="1000">
                <a:latin typeface="宋体"/>
                <a:cs typeface="宋体"/>
              </a:rPr>
              <a:t>通常包含</a:t>
            </a:r>
            <a:r>
              <a:rPr sz="1000" spc="-10">
                <a:latin typeface="Arial"/>
                <a:cs typeface="Arial"/>
              </a:rPr>
              <a:t>3-</a:t>
            </a:r>
            <a:r>
              <a:rPr sz="1000" spc="-50">
                <a:latin typeface="Arial"/>
                <a:cs typeface="Arial"/>
              </a:rPr>
              <a:t>5</a:t>
            </a:r>
            <a:r>
              <a:rPr sz="1000">
                <a:latin typeface="宋体"/>
                <a:cs typeface="宋体"/>
              </a:rPr>
              <a:t>点品牌价值内容</a:t>
            </a:r>
            <a:r>
              <a:rPr sz="1000" spc="-10">
                <a:latin typeface="Arial"/>
                <a:cs typeface="Arial"/>
              </a:rPr>
              <a:t>,</a:t>
            </a:r>
            <a:r>
              <a:rPr sz="1000" spc="-5">
                <a:latin typeface="宋体"/>
                <a:cs typeface="宋体"/>
              </a:rPr>
              <a:t>陈述品牌的功能性、情</a:t>
            </a:r>
            <a:r>
              <a:rPr sz="1000">
                <a:latin typeface="宋体"/>
                <a:cs typeface="宋体"/>
              </a:rPr>
              <a:t>感性、经历过程的好处</a:t>
            </a:r>
            <a:r>
              <a:rPr sz="1000" spc="-35">
                <a:latin typeface="Arial"/>
                <a:cs typeface="Arial"/>
              </a:rPr>
              <a:t>, </a:t>
            </a:r>
            <a:r>
              <a:rPr sz="1000" spc="-10">
                <a:latin typeface="宋体"/>
                <a:cs typeface="宋体"/>
              </a:rPr>
              <a:t>以及品牌的可信</a:t>
            </a:r>
            <a:r>
              <a:rPr sz="1000" spc="-25">
                <a:latin typeface="宋体"/>
                <a:cs typeface="宋体"/>
              </a:rPr>
              <a:t>理由</a:t>
            </a:r>
            <a:endParaRPr sz="1000">
              <a:latin typeface="宋体"/>
              <a:cs typeface="宋体"/>
            </a:endParaRPr>
          </a:p>
        </p:txBody>
      </p:sp>
      <p:sp>
        <p:nvSpPr>
          <p:cNvPr id="12" name="object 12"/>
          <p:cNvSpPr/>
          <p:nvPr/>
        </p:nvSpPr>
        <p:spPr>
          <a:xfrm>
            <a:off x="1870075" y="4502150"/>
            <a:ext cx="4873625" cy="917575"/>
          </a:xfrm>
          <a:custGeom>
            <a:rect l="l" t="t" r="r" b="b"/>
            <a:pathLst>
              <a:path w="4873625" h="917575">
                <a:moveTo>
                  <a:pt x="4076251" y="0"/>
                </a:moveTo>
                <a:lnTo>
                  <a:pt x="797373" y="0"/>
                </a:lnTo>
                <a:lnTo>
                  <a:pt x="0" y="917575"/>
                </a:lnTo>
                <a:lnTo>
                  <a:pt x="4873625" y="917575"/>
                </a:lnTo>
                <a:lnTo>
                  <a:pt x="4076251" y="0"/>
                </a:lnTo>
                <a:close/>
              </a:path>
            </a:pathLst>
          </a:custGeom>
          <a:solidFill>
            <a:srgbClr val="DDDDDD"/>
          </a:solidFill>
        </p:spPr>
        <p:txBody>
          <a:bodyPr wrap="square" lIns="0" tIns="0" rIns="0" bIns="0" rtlCol="0"/>
          <a:lstStyle/>
          <a:p/>
        </p:txBody>
      </p:sp>
      <p:sp>
        <p:nvSpPr>
          <p:cNvPr id="13" name="object 13"/>
          <p:cNvSpPr txBox="1"/>
          <p:nvPr/>
        </p:nvSpPr>
        <p:spPr>
          <a:xfrm>
            <a:off x="2867025" y="4269580"/>
            <a:ext cx="4689475" cy="1108075"/>
          </a:xfrm>
          <a:prstGeom prst="rect">
            <a:avLst/>
          </a:prstGeom>
        </p:spPr>
        <p:txBody>
          <a:bodyPr vert="horz" wrap="square" lIns="0" tIns="12700" rIns="0" bIns="0" rtlCol="0">
            <a:spAutoFit/>
          </a:bodyPr>
          <a:lstStyle/>
          <a:p>
            <a:pPr marR="5080" algn="r">
              <a:lnSpc>
                <a:spcPct val="100000"/>
              </a:lnSpc>
              <a:spcBef>
                <a:spcPts val="100"/>
              </a:spcBef>
            </a:pPr>
            <a:r>
              <a:rPr sz="1000" spc="-10">
                <a:latin typeface="宋体"/>
                <a:cs typeface="宋体"/>
              </a:rPr>
              <a:t>西门子：智能化功能</a:t>
            </a:r>
            <a:endParaRPr sz="1000">
              <a:latin typeface="宋体"/>
              <a:cs typeface="宋体"/>
            </a:endParaRPr>
          </a:p>
          <a:p>
            <a:pPr marL="1153795">
              <a:lnSpc>
                <a:spcPct val="100000"/>
              </a:lnSpc>
              <a:spcBef>
                <a:spcPts val="840"/>
              </a:spcBef>
            </a:pPr>
            <a:r>
              <a:rPr sz="1100" b="1" spc="-15">
                <a:latin typeface="Microsoft JhengHei"/>
                <a:cs typeface="Microsoft JhengHei"/>
              </a:rPr>
              <a:t>品牌气质</a:t>
            </a:r>
            <a:endParaRPr sz="1100">
              <a:latin typeface="Microsoft JhengHei"/>
              <a:cs typeface="Microsoft JhengHei"/>
            </a:endParaRPr>
          </a:p>
          <a:p>
            <a:pPr marL="12700" marR="1678305">
              <a:lnSpc>
                <a:spcPct val="104900"/>
              </a:lnSpc>
              <a:spcBef>
                <a:spcPts val="245"/>
              </a:spcBef>
            </a:pPr>
            <a:r>
              <a:rPr sz="1000">
                <a:latin typeface="宋体"/>
                <a:cs typeface="宋体"/>
              </a:rPr>
              <a:t>品牌长久的独特的个性、气质特点</a:t>
            </a:r>
            <a:r>
              <a:rPr sz="1000" spc="-35">
                <a:latin typeface="Arial"/>
                <a:cs typeface="Arial"/>
              </a:rPr>
              <a:t>, </a:t>
            </a:r>
            <a:r>
              <a:rPr sz="1000" spc="-10">
                <a:latin typeface="宋体"/>
                <a:cs typeface="宋体"/>
              </a:rPr>
              <a:t>能长久激发目标消费者的倾向性</a:t>
            </a:r>
            <a:endParaRPr sz="1000">
              <a:latin typeface="宋体"/>
              <a:cs typeface="宋体"/>
            </a:endParaRPr>
          </a:p>
          <a:p>
            <a:pPr>
              <a:lnSpc>
                <a:spcPct val="100000"/>
              </a:lnSpc>
              <a:spcBef>
                <a:spcPts val="45"/>
              </a:spcBef>
            </a:pPr>
            <a:endParaRPr sz="900">
              <a:latin typeface="宋体"/>
              <a:cs typeface="宋体"/>
            </a:endParaRPr>
          </a:p>
          <a:p>
            <a:pPr marL="12700">
              <a:lnSpc>
                <a:spcPct val="100000"/>
              </a:lnSpc>
              <a:spcBef>
                <a:spcPts val="5"/>
              </a:spcBef>
            </a:pPr>
            <a:r>
              <a:rPr sz="1000" spc="-10">
                <a:latin typeface="宋体"/>
                <a:cs typeface="宋体"/>
              </a:rPr>
              <a:t>西门子：成功人士</a:t>
            </a:r>
            <a:endParaRPr sz="1000">
              <a:latin typeface="宋体"/>
              <a:cs typeface="宋体"/>
            </a:endParaRPr>
          </a:p>
        </p:txBody>
      </p:sp>
      <p:grpSp>
        <p:nvGrpSpPr>
          <p:cNvPr id="14" name="object 14"/>
          <p:cNvGrpSpPr/>
          <p:nvPr/>
        </p:nvGrpSpPr>
        <p:grpSpPr>
          <a:xfrm>
            <a:off x="965200" y="5535612"/>
            <a:ext cx="6697980" cy="967105"/>
            <a:chOff x="965200" y="5535612"/>
            <a:chExt cx="6697980" cy="967105"/>
          </a:xfrm>
        </p:grpSpPr>
        <p:sp>
          <p:nvSpPr>
            <p:cNvPr id="15" name="object 15"/>
            <p:cNvSpPr/>
            <p:nvPr/>
          </p:nvSpPr>
          <p:spPr>
            <a:xfrm>
              <a:off x="965200" y="5535612"/>
              <a:ext cx="6697980" cy="962025"/>
            </a:xfrm>
            <a:custGeom>
              <a:rect l="l" t="t" r="r" b="b"/>
              <a:pathLst>
                <a:path w="6697980" h="962025">
                  <a:moveTo>
                    <a:pt x="5866013" y="0"/>
                  </a:moveTo>
                  <a:lnTo>
                    <a:pt x="831648" y="0"/>
                  </a:lnTo>
                  <a:lnTo>
                    <a:pt x="0" y="962025"/>
                  </a:lnTo>
                  <a:lnTo>
                    <a:pt x="6697661" y="962025"/>
                  </a:lnTo>
                  <a:lnTo>
                    <a:pt x="5866013" y="0"/>
                  </a:lnTo>
                  <a:close/>
                </a:path>
              </a:pathLst>
            </a:custGeom>
            <a:solidFill>
              <a:srgbClr val="DDDDDD"/>
            </a:solidFill>
          </p:spPr>
          <p:txBody>
            <a:bodyPr wrap="square" lIns="0" tIns="0" rIns="0" bIns="0" rtlCol="0"/>
            <a:lstStyle/>
            <a:p/>
          </p:txBody>
        </p:sp>
        <p:sp>
          <p:nvSpPr>
            <p:cNvPr id="16" name="object 16"/>
            <p:cNvSpPr/>
            <p:nvPr/>
          </p:nvSpPr>
          <p:spPr>
            <a:xfrm flipH="1">
              <a:off x="4341812" y="5541962"/>
              <a:ext cx="0" cy="960755"/>
            </a:xfrm>
            <a:custGeom>
              <a:rect l="l" t="t" r="r" b="b"/>
              <a:pathLst>
                <a:path h="960753">
                  <a:moveTo>
                    <a:pt x="0" y="0"/>
                  </a:moveTo>
                  <a:lnTo>
                    <a:pt x="0" y="960437"/>
                  </a:lnTo>
                </a:path>
              </a:pathLst>
            </a:custGeom>
            <a:ln w="57150">
              <a:solidFill>
                <a:srgbClr val="FFFFFF"/>
              </a:solidFill>
            </a:ln>
          </p:spPr>
          <p:txBody>
            <a:bodyPr wrap="square" lIns="0" tIns="0" rIns="0" bIns="0" rtlCol="0"/>
            <a:lstStyle/>
            <a:p/>
          </p:txBody>
        </p:sp>
      </p:grpSp>
      <p:sp>
        <p:nvSpPr>
          <p:cNvPr id="17" name="object 17"/>
          <p:cNvSpPr txBox="1"/>
          <p:nvPr/>
        </p:nvSpPr>
        <p:spPr>
          <a:xfrm>
            <a:off x="2547936" y="5601890"/>
            <a:ext cx="863600" cy="193040"/>
          </a:xfrm>
          <a:prstGeom prst="rect">
            <a:avLst/>
          </a:prstGeom>
        </p:spPr>
        <p:txBody>
          <a:bodyPr vert="horz" wrap="square" lIns="0" tIns="12700" rIns="0" bIns="0" rtlCol="0">
            <a:spAutoFit/>
          </a:bodyPr>
          <a:lstStyle/>
          <a:p>
            <a:pPr marL="12700">
              <a:lnSpc>
                <a:spcPct val="100000"/>
              </a:lnSpc>
              <a:spcBef>
                <a:spcPts val="100"/>
              </a:spcBef>
            </a:pPr>
            <a:r>
              <a:rPr sz="1100" b="1" spc="-10">
                <a:latin typeface="Microsoft JhengHei"/>
                <a:cs typeface="Microsoft JhengHei"/>
              </a:rPr>
              <a:t>品牌执行内容</a:t>
            </a:r>
            <a:endParaRPr sz="1100">
              <a:latin typeface="Microsoft JhengHei"/>
              <a:cs typeface="Microsoft JhengHei"/>
            </a:endParaRPr>
          </a:p>
        </p:txBody>
      </p:sp>
      <p:sp>
        <p:nvSpPr>
          <p:cNvPr id="21" name="object 21"/>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40</a:t>
            </a:fld>
          </a:p>
        </p:txBody>
      </p:sp>
      <p:sp>
        <p:nvSpPr>
          <p:cNvPr id="18" name="object 18"/>
          <p:cNvSpPr txBox="1"/>
          <p:nvPr/>
        </p:nvSpPr>
        <p:spPr>
          <a:xfrm>
            <a:off x="1565275" y="5843254"/>
            <a:ext cx="2854325" cy="330200"/>
          </a:xfrm>
          <a:prstGeom prst="rect">
            <a:avLst/>
          </a:prstGeom>
        </p:spPr>
        <p:txBody>
          <a:bodyPr vert="horz" wrap="square" lIns="0" tIns="12700" rIns="0" bIns="0" rtlCol="0">
            <a:spAutoFit/>
          </a:bodyPr>
          <a:lstStyle/>
          <a:p>
            <a:pPr marL="12700" marR="5080">
              <a:lnSpc>
                <a:spcPct val="100000"/>
              </a:lnSpc>
              <a:spcBef>
                <a:spcPts val="100"/>
              </a:spcBef>
            </a:pPr>
            <a:r>
              <a:rPr sz="1000">
                <a:latin typeface="宋体"/>
                <a:cs typeface="宋体"/>
              </a:rPr>
              <a:t>少数几项</a:t>
            </a:r>
            <a:r>
              <a:rPr sz="1000">
                <a:latin typeface="Arial"/>
                <a:cs typeface="Arial"/>
              </a:rPr>
              <a:t>(</a:t>
            </a:r>
            <a:r>
              <a:rPr sz="1000">
                <a:latin typeface="宋体"/>
                <a:cs typeface="宋体"/>
              </a:rPr>
              <a:t>一般不超过</a:t>
            </a:r>
            <a:r>
              <a:rPr sz="1000" spc="-10">
                <a:latin typeface="Arial"/>
                <a:cs typeface="Arial"/>
              </a:rPr>
              <a:t>3</a:t>
            </a:r>
            <a:r>
              <a:rPr sz="1000">
                <a:latin typeface="宋体"/>
                <a:cs typeface="宋体"/>
              </a:rPr>
              <a:t>项</a:t>
            </a:r>
            <a:r>
              <a:rPr sz="1000">
                <a:latin typeface="Arial"/>
                <a:cs typeface="Arial"/>
              </a:rPr>
              <a:t>)</a:t>
            </a:r>
            <a:r>
              <a:rPr sz="1000">
                <a:latin typeface="宋体"/>
                <a:cs typeface="宋体"/>
              </a:rPr>
              <a:t>长久固定品牌形式</a:t>
            </a:r>
            <a:r>
              <a:rPr sz="1000" spc="-10">
                <a:latin typeface="Arial"/>
                <a:cs typeface="Arial"/>
              </a:rPr>
              <a:t>, </a:t>
            </a:r>
            <a:r>
              <a:rPr sz="1000" spc="-25">
                <a:latin typeface="宋体"/>
                <a:cs typeface="宋体"/>
              </a:rPr>
              <a:t>可引</a:t>
            </a:r>
            <a:r>
              <a:rPr sz="1000">
                <a:latin typeface="宋体"/>
                <a:cs typeface="宋体"/>
              </a:rPr>
              <a:t>引起消费者对品牌强烈的认知</a:t>
            </a:r>
            <a:r>
              <a:rPr sz="1000" spc="-10">
                <a:latin typeface="Arial"/>
                <a:cs typeface="Arial"/>
              </a:rPr>
              <a:t>,</a:t>
            </a:r>
            <a:r>
              <a:rPr sz="1000" spc="-10">
                <a:latin typeface="宋体"/>
                <a:cs typeface="宋体"/>
              </a:rPr>
              <a:t>通常有品牌广告语、</a:t>
            </a:r>
            <a:endParaRPr sz="1000">
              <a:latin typeface="宋体"/>
              <a:cs typeface="宋体"/>
            </a:endParaRPr>
          </a:p>
        </p:txBody>
      </p:sp>
      <p:sp>
        <p:nvSpPr>
          <p:cNvPr id="19" name="object 19"/>
          <p:cNvSpPr txBox="1"/>
          <p:nvPr/>
        </p:nvSpPr>
        <p:spPr>
          <a:xfrm>
            <a:off x="1565275" y="6155531"/>
            <a:ext cx="1676400" cy="330200"/>
          </a:xfrm>
          <a:prstGeom prst="rect">
            <a:avLst/>
          </a:prstGeom>
        </p:spPr>
        <p:txBody>
          <a:bodyPr vert="horz" wrap="square" lIns="0" tIns="12700" rIns="0" bIns="0" rtlCol="0">
            <a:spAutoFit/>
          </a:bodyPr>
          <a:lstStyle/>
          <a:p>
            <a:pPr marL="12700">
              <a:lnSpc>
                <a:spcPct val="100000"/>
              </a:lnSpc>
              <a:spcBef>
                <a:spcPts val="100"/>
              </a:spcBef>
            </a:pPr>
            <a:r>
              <a:rPr sz="1000" spc="-10">
                <a:latin typeface="宋体"/>
                <a:cs typeface="宋体"/>
              </a:rPr>
              <a:t>背景形象和音乐等</a:t>
            </a:r>
            <a:endParaRPr sz="1000">
              <a:latin typeface="宋体"/>
              <a:cs typeface="宋体"/>
            </a:endParaRPr>
          </a:p>
          <a:p>
            <a:pPr marL="12700">
              <a:lnSpc>
                <a:spcPct val="100000"/>
              </a:lnSpc>
            </a:pPr>
            <a:r>
              <a:rPr sz="1000" spc="-5">
                <a:latin typeface="宋体"/>
                <a:cs typeface="宋体"/>
              </a:rPr>
              <a:t>西门子：杰出表现，如您所愿</a:t>
            </a:r>
            <a:endParaRPr sz="1000">
              <a:latin typeface="宋体"/>
              <a:cs typeface="宋体"/>
            </a:endParaRPr>
          </a:p>
        </p:txBody>
      </p:sp>
      <p:sp>
        <p:nvSpPr>
          <p:cNvPr id="20" name="object 20"/>
          <p:cNvSpPr txBox="1"/>
          <p:nvPr/>
        </p:nvSpPr>
        <p:spPr>
          <a:xfrm>
            <a:off x="4594225" y="5512569"/>
            <a:ext cx="2346325" cy="965835"/>
          </a:xfrm>
          <a:prstGeom prst="rect">
            <a:avLst/>
          </a:prstGeom>
        </p:spPr>
        <p:txBody>
          <a:bodyPr vert="horz" wrap="square" lIns="0" tIns="101600" rIns="0" bIns="0" rtlCol="0">
            <a:spAutoFit/>
          </a:bodyPr>
          <a:lstStyle/>
          <a:p>
            <a:pPr marL="723900">
              <a:lnSpc>
                <a:spcPct val="100000"/>
              </a:lnSpc>
              <a:spcBef>
                <a:spcPts val="800"/>
              </a:spcBef>
            </a:pPr>
            <a:r>
              <a:rPr sz="1100" b="1" spc="-15">
                <a:latin typeface="Microsoft JhengHei"/>
                <a:cs typeface="Microsoft JhengHei"/>
              </a:rPr>
              <a:t>品牌标识</a:t>
            </a:r>
            <a:endParaRPr sz="1100">
              <a:latin typeface="Microsoft JhengHei"/>
              <a:cs typeface="Microsoft JhengHei"/>
            </a:endParaRPr>
          </a:p>
          <a:p>
            <a:pPr marL="12700" marR="5080">
              <a:lnSpc>
                <a:spcPct val="100000"/>
              </a:lnSpc>
              <a:spcBef>
                <a:spcPts val="640"/>
              </a:spcBef>
            </a:pPr>
            <a:r>
              <a:rPr sz="1000" spc="-5">
                <a:latin typeface="宋体"/>
                <a:cs typeface="宋体"/>
              </a:rPr>
              <a:t>独特的持续的品牌标识能让消费者直接</a:t>
            </a:r>
            <a:r>
              <a:rPr sz="1000" spc="500">
                <a:latin typeface="宋体"/>
                <a:cs typeface="宋体"/>
              </a:rPr>
              <a:t> </a:t>
            </a:r>
            <a:r>
              <a:rPr sz="1000">
                <a:latin typeface="宋体"/>
                <a:cs typeface="宋体"/>
              </a:rPr>
              <a:t>地认识品牌</a:t>
            </a:r>
            <a:r>
              <a:rPr sz="1000" spc="-10">
                <a:latin typeface="Arial"/>
                <a:cs typeface="Arial"/>
              </a:rPr>
              <a:t>,</a:t>
            </a:r>
            <a:r>
              <a:rPr sz="1000" spc="-5">
                <a:latin typeface="宋体"/>
                <a:cs typeface="宋体"/>
              </a:rPr>
              <a:t>包括品牌标志、背景色、图案</a:t>
            </a:r>
            <a:r>
              <a:rPr sz="1000" spc="-25">
                <a:latin typeface="宋体"/>
                <a:cs typeface="宋体"/>
              </a:rPr>
              <a:t>案等</a:t>
            </a:r>
            <a:endParaRPr sz="1000">
              <a:latin typeface="宋体"/>
              <a:cs typeface="宋体"/>
            </a:endParaRPr>
          </a:p>
          <a:p>
            <a:pPr marL="12700">
              <a:lnSpc>
                <a:spcPts val="1140"/>
              </a:lnSpc>
            </a:pPr>
            <a:r>
              <a:rPr sz="1000">
                <a:latin typeface="宋体"/>
                <a:cs typeface="宋体"/>
              </a:rPr>
              <a:t>西门子：简洁的</a:t>
            </a:r>
            <a:r>
              <a:rPr sz="1000" spc="-25">
                <a:latin typeface="Arial"/>
                <a:cs typeface="Arial"/>
              </a:rPr>
              <a:t>VI</a:t>
            </a:r>
            <a:endParaRPr sz="1000">
              <a:latin typeface="Arial"/>
              <a:cs typeface="Arial"/>
            </a:endParaRP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594225" y="6853254"/>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41</a:t>
            </a:r>
            <a:endParaRPr sz="900">
              <a:latin typeface="Arial"/>
              <a:cs typeface="Arial"/>
            </a:endParaRPr>
          </a:p>
        </p:txBody>
      </p:sp>
      <p:sp>
        <p:nvSpPr>
          <p:cNvPr id="3" name="object 3"/>
          <p:cNvSpPr/>
          <p:nvPr/>
        </p:nvSpPr>
        <p:spPr>
          <a:xfrm>
            <a:off x="0" y="752475"/>
            <a:ext cx="9334500" cy="19050"/>
          </a:xfrm>
          <a:custGeom>
            <a:rect l="l" t="t" r="r" b="b"/>
            <a:pathLst>
              <a:path w="9334500" h="19050">
                <a:moveTo>
                  <a:pt x="0" y="0"/>
                </a:moveTo>
                <a:lnTo>
                  <a:pt x="9334500" y="0"/>
                </a:lnTo>
                <a:lnTo>
                  <a:pt x="9334500" y="19050"/>
                </a:lnTo>
                <a:lnTo>
                  <a:pt x="0" y="19050"/>
                </a:lnTo>
                <a:lnTo>
                  <a:pt x="0" y="0"/>
                </a:lnTo>
                <a:close/>
              </a:path>
            </a:pathLst>
          </a:custGeom>
          <a:solidFill>
            <a:srgbClr val="000000"/>
          </a:solidFill>
        </p:spPr>
        <p:txBody>
          <a:bodyPr wrap="square" lIns="0" tIns="0" rIns="0" bIns="0" rtlCol="0"/>
          <a:lstStyle/>
          <a:p/>
        </p:txBody>
      </p:sp>
      <p:pic>
        <p:nvPicPr>
          <p:cNvPr id="4" name="object 4"/>
          <p:cNvPicPr/>
          <p:nvPr/>
        </p:nvPicPr>
        <p:blipFill>
          <a:blip r:embed="rId2"/>
          <a:stretch>
            <a:fillRect/>
          </a:stretch>
        </p:blipFill>
        <p:spPr>
          <a:xfrm>
            <a:off x="6950075" y="271462"/>
            <a:ext cx="755650" cy="412750"/>
          </a:xfrm>
          <a:prstGeom prst="rect">
            <a:avLst/>
          </a:prstGeom>
        </p:spPr>
      </p:pic>
      <p:pic>
        <p:nvPicPr>
          <p:cNvPr id="5" name="object 5"/>
          <p:cNvPicPr/>
          <p:nvPr/>
        </p:nvPicPr>
        <p:blipFill>
          <a:blip r:embed="rId3"/>
          <a:stretch>
            <a:fillRect/>
          </a:stretch>
        </p:blipFill>
        <p:spPr>
          <a:xfrm>
            <a:off x="7899400" y="368300"/>
            <a:ext cx="1130300" cy="301625"/>
          </a:xfrm>
          <a:prstGeom prst="rect">
            <a:avLst/>
          </a:prstGeom>
        </p:spPr>
      </p:pic>
      <p:sp>
        <p:nvSpPr>
          <p:cNvPr id="6" name="object 6"/>
          <p:cNvSpPr txBox="1">
            <a:spLocks noGrp="1"/>
          </p:cNvSpPr>
          <p:nvPr>
            <p:ph type="title"/>
          </p:nvPr>
        </p:nvSpPr>
        <p:spPr>
          <a:xfrm>
            <a:off x="623887" y="963567"/>
            <a:ext cx="4292600" cy="452120"/>
          </a:xfrm>
          <a:prstGeom prst="rect">
            <a:avLst/>
          </a:prstGeom>
        </p:spPr>
        <p:txBody>
          <a:bodyPr vert="horz" wrap="square" lIns="0" tIns="12700" rIns="0" bIns="0" rtlCol="0">
            <a:spAutoFit/>
          </a:bodyPr>
          <a:lstStyle/>
          <a:p>
            <a:pPr marL="12700">
              <a:lnSpc>
                <a:spcPct val="100000"/>
              </a:lnSpc>
              <a:spcBef>
                <a:spcPts val="100"/>
              </a:spcBef>
            </a:pPr>
            <a:r>
              <a:rPr spc="-5"/>
              <a:t>西门子销售渠道管理总视图</a:t>
            </a:r>
          </a:p>
        </p:txBody>
      </p:sp>
      <p:grpSp>
        <p:nvGrpSpPr>
          <p:cNvPr id="7" name="object 7"/>
          <p:cNvGrpSpPr/>
          <p:nvPr/>
        </p:nvGrpSpPr>
        <p:grpSpPr>
          <a:xfrm>
            <a:off x="644525" y="2609850"/>
            <a:ext cx="4894580" cy="3897629"/>
            <a:chOff x="644525" y="2609850"/>
            <a:chExt cx="4894580" cy="3897629"/>
          </a:xfrm>
        </p:grpSpPr>
        <p:pic>
          <p:nvPicPr>
            <p:cNvPr id="8" name="object 8"/>
            <p:cNvPicPr/>
            <p:nvPr/>
          </p:nvPicPr>
          <p:blipFill>
            <a:blip r:embed="rId4"/>
            <a:stretch>
              <a:fillRect/>
            </a:stretch>
          </p:blipFill>
          <p:spPr>
            <a:xfrm>
              <a:off x="798512" y="3946525"/>
              <a:ext cx="1357313" cy="1085850"/>
            </a:xfrm>
            <a:prstGeom prst="rect">
              <a:avLst/>
            </a:prstGeom>
          </p:spPr>
        </p:pic>
        <p:sp>
          <p:nvSpPr>
            <p:cNvPr id="9" name="object 9"/>
            <p:cNvSpPr/>
            <p:nvPr/>
          </p:nvSpPr>
          <p:spPr>
            <a:xfrm>
              <a:off x="647700" y="3248025"/>
              <a:ext cx="1676400" cy="2649855"/>
            </a:xfrm>
            <a:custGeom>
              <a:rect l="l" t="t" r="r" b="b"/>
              <a:pathLst>
                <a:path w="1676400" h="2649854">
                  <a:moveTo>
                    <a:pt x="0" y="0"/>
                  </a:moveTo>
                  <a:lnTo>
                    <a:pt x="1676400" y="0"/>
                  </a:lnTo>
                  <a:lnTo>
                    <a:pt x="1676400" y="2649537"/>
                  </a:lnTo>
                  <a:lnTo>
                    <a:pt x="0" y="2649537"/>
                  </a:lnTo>
                  <a:lnTo>
                    <a:pt x="0" y="0"/>
                  </a:lnTo>
                  <a:close/>
                </a:path>
              </a:pathLst>
            </a:custGeom>
            <a:ln w="6350">
              <a:solidFill>
                <a:srgbClr val="000000"/>
              </a:solidFill>
            </a:ln>
          </p:spPr>
          <p:txBody>
            <a:bodyPr wrap="square" lIns="0" tIns="0" rIns="0" bIns="0" rtlCol="0"/>
            <a:lstStyle/>
            <a:p/>
          </p:txBody>
        </p:sp>
        <p:sp>
          <p:nvSpPr>
            <p:cNvPr id="10" name="object 10"/>
            <p:cNvSpPr/>
            <p:nvPr/>
          </p:nvSpPr>
          <p:spPr>
            <a:xfrm>
              <a:off x="3352800" y="2611438"/>
              <a:ext cx="2184400" cy="3894454"/>
            </a:xfrm>
            <a:custGeom>
              <a:rect l="l" t="t" r="r" b="b"/>
              <a:pathLst>
                <a:path w="2184400" h="3894454">
                  <a:moveTo>
                    <a:pt x="0" y="0"/>
                  </a:moveTo>
                  <a:lnTo>
                    <a:pt x="2184400" y="0"/>
                  </a:lnTo>
                  <a:lnTo>
                    <a:pt x="2184400" y="3894137"/>
                  </a:lnTo>
                  <a:lnTo>
                    <a:pt x="0" y="3894137"/>
                  </a:lnTo>
                  <a:lnTo>
                    <a:pt x="0" y="0"/>
                  </a:lnTo>
                  <a:close/>
                </a:path>
              </a:pathLst>
            </a:custGeom>
            <a:ln w="3175">
              <a:solidFill>
                <a:srgbClr val="000000"/>
              </a:solidFill>
            </a:ln>
          </p:spPr>
          <p:txBody>
            <a:bodyPr wrap="square" lIns="0" tIns="0" rIns="0" bIns="0" rtlCol="0"/>
            <a:lstStyle/>
            <a:p/>
          </p:txBody>
        </p:sp>
      </p:grpSp>
      <p:sp>
        <p:nvSpPr>
          <p:cNvPr id="11" name="object 11"/>
          <p:cNvSpPr txBox="1"/>
          <p:nvPr/>
        </p:nvSpPr>
        <p:spPr>
          <a:xfrm>
            <a:off x="1296192" y="3352800"/>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西门子</a:t>
            </a:r>
            <a:endParaRPr sz="1200">
              <a:latin typeface="Microsoft JhengHei"/>
              <a:cs typeface="Microsoft JhengHei"/>
            </a:endParaRPr>
          </a:p>
        </p:txBody>
      </p:sp>
      <p:sp>
        <p:nvSpPr>
          <p:cNvPr id="12" name="object 12"/>
          <p:cNvSpPr/>
          <p:nvPr/>
        </p:nvSpPr>
        <p:spPr>
          <a:xfrm>
            <a:off x="7899400" y="2611438"/>
            <a:ext cx="800100" cy="3894454"/>
          </a:xfrm>
          <a:custGeom>
            <a:rect l="l" t="t" r="r" b="b"/>
            <a:pathLst>
              <a:path w="800100" h="3894454">
                <a:moveTo>
                  <a:pt x="0" y="0"/>
                </a:moveTo>
                <a:lnTo>
                  <a:pt x="800100" y="0"/>
                </a:lnTo>
                <a:lnTo>
                  <a:pt x="800100" y="3894137"/>
                </a:lnTo>
                <a:lnTo>
                  <a:pt x="0" y="3894137"/>
                </a:lnTo>
                <a:lnTo>
                  <a:pt x="0" y="0"/>
                </a:lnTo>
                <a:close/>
              </a:path>
            </a:pathLst>
          </a:custGeom>
          <a:ln w="6350">
            <a:solidFill>
              <a:srgbClr val="000000"/>
            </a:solidFill>
          </a:ln>
        </p:spPr>
        <p:txBody>
          <a:bodyPr wrap="square" lIns="0" tIns="0" rIns="0" bIns="0" rtlCol="0"/>
          <a:lstStyle/>
          <a:p/>
        </p:txBody>
      </p:sp>
      <p:sp>
        <p:nvSpPr>
          <p:cNvPr id="13" name="object 13"/>
          <p:cNvSpPr txBox="1"/>
          <p:nvPr/>
        </p:nvSpPr>
        <p:spPr>
          <a:xfrm>
            <a:off x="8076407" y="2824162"/>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grpSp>
        <p:nvGrpSpPr>
          <p:cNvPr id="14" name="object 14"/>
          <p:cNvGrpSpPr/>
          <p:nvPr/>
        </p:nvGrpSpPr>
        <p:grpSpPr>
          <a:xfrm>
            <a:off x="1978025" y="3046413"/>
            <a:ext cx="5921375" cy="3006090"/>
            <a:chOff x="1978025" y="3046413"/>
            <a:chExt cx="5921375" cy="3006090"/>
          </a:xfrm>
        </p:grpSpPr>
        <p:sp>
          <p:nvSpPr>
            <p:cNvPr id="15" name="object 15"/>
            <p:cNvSpPr/>
            <p:nvPr/>
          </p:nvSpPr>
          <p:spPr>
            <a:xfrm>
              <a:off x="1981200" y="3049588"/>
              <a:ext cx="1600200" cy="2984500"/>
            </a:xfrm>
            <a:custGeom>
              <a:rect l="l" t="t" r="r" b="b"/>
              <a:pathLst>
                <a:path w="1600200" h="2984500">
                  <a:moveTo>
                    <a:pt x="0" y="0"/>
                  </a:moveTo>
                  <a:lnTo>
                    <a:pt x="1600200" y="0"/>
                  </a:lnTo>
                  <a:lnTo>
                    <a:pt x="1600200" y="2984500"/>
                  </a:lnTo>
                  <a:lnTo>
                    <a:pt x="0" y="2984500"/>
                  </a:lnTo>
                  <a:lnTo>
                    <a:pt x="0" y="0"/>
                  </a:lnTo>
                  <a:close/>
                </a:path>
              </a:pathLst>
            </a:custGeom>
            <a:ln w="6350">
              <a:solidFill>
                <a:srgbClr val="000000"/>
              </a:solidFill>
              <a:prstDash val="lgDash"/>
            </a:ln>
          </p:spPr>
          <p:txBody>
            <a:bodyPr wrap="square" lIns="0" tIns="0" rIns="0" bIns="0" rtlCol="0"/>
            <a:lstStyle/>
            <a:p/>
          </p:txBody>
        </p:sp>
        <p:sp>
          <p:nvSpPr>
            <p:cNvPr id="16" name="object 16"/>
            <p:cNvSpPr/>
            <p:nvPr/>
          </p:nvSpPr>
          <p:spPr>
            <a:xfrm>
              <a:off x="5549900" y="3071812"/>
              <a:ext cx="2349500" cy="2980690"/>
            </a:xfrm>
            <a:custGeom>
              <a:rect l="l" t="t" r="r" b="b"/>
              <a:pathLst>
                <a:path w="2349500" h="2980690">
                  <a:moveTo>
                    <a:pt x="469900" y="1584325"/>
                  </a:moveTo>
                  <a:lnTo>
                    <a:pt x="457187" y="1577975"/>
                  </a:lnTo>
                  <a:lnTo>
                    <a:pt x="393687" y="1546225"/>
                  </a:lnTo>
                  <a:lnTo>
                    <a:pt x="393687" y="1577975"/>
                  </a:lnTo>
                  <a:lnTo>
                    <a:pt x="0" y="1577975"/>
                  </a:lnTo>
                  <a:lnTo>
                    <a:pt x="0" y="1590675"/>
                  </a:lnTo>
                  <a:lnTo>
                    <a:pt x="393687" y="1590675"/>
                  </a:lnTo>
                  <a:lnTo>
                    <a:pt x="393687" y="1622425"/>
                  </a:lnTo>
                  <a:lnTo>
                    <a:pt x="457187" y="1590675"/>
                  </a:lnTo>
                  <a:lnTo>
                    <a:pt x="469900" y="1584325"/>
                  </a:lnTo>
                  <a:close/>
                </a:path>
                <a:path w="2349500" h="2980690">
                  <a:moveTo>
                    <a:pt x="469900" y="1197775"/>
                  </a:moveTo>
                  <a:lnTo>
                    <a:pt x="457187" y="1191425"/>
                  </a:lnTo>
                  <a:lnTo>
                    <a:pt x="393687" y="1159675"/>
                  </a:lnTo>
                  <a:lnTo>
                    <a:pt x="393687" y="1191425"/>
                  </a:lnTo>
                  <a:lnTo>
                    <a:pt x="0" y="1191425"/>
                  </a:lnTo>
                  <a:lnTo>
                    <a:pt x="0" y="1204125"/>
                  </a:lnTo>
                  <a:lnTo>
                    <a:pt x="393687" y="1204125"/>
                  </a:lnTo>
                  <a:lnTo>
                    <a:pt x="393687" y="1235875"/>
                  </a:lnTo>
                  <a:lnTo>
                    <a:pt x="457187" y="1204125"/>
                  </a:lnTo>
                  <a:lnTo>
                    <a:pt x="469900" y="1197775"/>
                  </a:lnTo>
                  <a:close/>
                </a:path>
                <a:path w="2349500" h="2980690">
                  <a:moveTo>
                    <a:pt x="469900" y="811212"/>
                  </a:moveTo>
                  <a:lnTo>
                    <a:pt x="457187" y="804862"/>
                  </a:lnTo>
                  <a:lnTo>
                    <a:pt x="393687" y="773112"/>
                  </a:lnTo>
                  <a:lnTo>
                    <a:pt x="393687" y="804862"/>
                  </a:lnTo>
                  <a:lnTo>
                    <a:pt x="0" y="804862"/>
                  </a:lnTo>
                  <a:lnTo>
                    <a:pt x="0" y="817562"/>
                  </a:lnTo>
                  <a:lnTo>
                    <a:pt x="393687" y="817562"/>
                  </a:lnTo>
                  <a:lnTo>
                    <a:pt x="393687" y="849312"/>
                  </a:lnTo>
                  <a:lnTo>
                    <a:pt x="457187" y="817562"/>
                  </a:lnTo>
                  <a:lnTo>
                    <a:pt x="469900" y="811212"/>
                  </a:lnTo>
                  <a:close/>
                </a:path>
                <a:path w="2349500" h="2980690">
                  <a:moveTo>
                    <a:pt x="469900" y="424662"/>
                  </a:moveTo>
                  <a:lnTo>
                    <a:pt x="457187" y="418312"/>
                  </a:lnTo>
                  <a:lnTo>
                    <a:pt x="393687" y="386562"/>
                  </a:lnTo>
                  <a:lnTo>
                    <a:pt x="393687" y="418312"/>
                  </a:lnTo>
                  <a:lnTo>
                    <a:pt x="0" y="418312"/>
                  </a:lnTo>
                  <a:lnTo>
                    <a:pt x="0" y="431012"/>
                  </a:lnTo>
                  <a:lnTo>
                    <a:pt x="393687" y="431012"/>
                  </a:lnTo>
                  <a:lnTo>
                    <a:pt x="393687" y="462762"/>
                  </a:lnTo>
                  <a:lnTo>
                    <a:pt x="457187" y="431012"/>
                  </a:lnTo>
                  <a:lnTo>
                    <a:pt x="469900" y="424662"/>
                  </a:lnTo>
                  <a:close/>
                </a:path>
                <a:path w="2349500" h="2980690">
                  <a:moveTo>
                    <a:pt x="469900" y="38100"/>
                  </a:moveTo>
                  <a:lnTo>
                    <a:pt x="457187" y="31750"/>
                  </a:lnTo>
                  <a:lnTo>
                    <a:pt x="393687" y="0"/>
                  </a:lnTo>
                  <a:lnTo>
                    <a:pt x="393687" y="31750"/>
                  </a:lnTo>
                  <a:lnTo>
                    <a:pt x="0" y="31750"/>
                  </a:lnTo>
                  <a:lnTo>
                    <a:pt x="0" y="44450"/>
                  </a:lnTo>
                  <a:lnTo>
                    <a:pt x="393687" y="44450"/>
                  </a:lnTo>
                  <a:lnTo>
                    <a:pt x="393687" y="76200"/>
                  </a:lnTo>
                  <a:lnTo>
                    <a:pt x="457187" y="44450"/>
                  </a:lnTo>
                  <a:lnTo>
                    <a:pt x="469900" y="38100"/>
                  </a:lnTo>
                  <a:close/>
                </a:path>
                <a:path w="2349500" h="2980690">
                  <a:moveTo>
                    <a:pt x="622300" y="2942209"/>
                  </a:moveTo>
                  <a:lnTo>
                    <a:pt x="609587" y="2935859"/>
                  </a:lnTo>
                  <a:lnTo>
                    <a:pt x="546100" y="2904109"/>
                  </a:lnTo>
                  <a:lnTo>
                    <a:pt x="546100" y="2935859"/>
                  </a:lnTo>
                  <a:lnTo>
                    <a:pt x="12700" y="2935859"/>
                  </a:lnTo>
                  <a:lnTo>
                    <a:pt x="12700" y="2948559"/>
                  </a:lnTo>
                  <a:lnTo>
                    <a:pt x="546100" y="2948559"/>
                  </a:lnTo>
                  <a:lnTo>
                    <a:pt x="546100" y="2980309"/>
                  </a:lnTo>
                  <a:lnTo>
                    <a:pt x="609600" y="2948559"/>
                  </a:lnTo>
                  <a:lnTo>
                    <a:pt x="622300" y="2942209"/>
                  </a:lnTo>
                  <a:close/>
                </a:path>
                <a:path w="2349500" h="2980690">
                  <a:moveTo>
                    <a:pt x="1435100" y="2942209"/>
                  </a:moveTo>
                  <a:lnTo>
                    <a:pt x="1422387" y="2935859"/>
                  </a:lnTo>
                  <a:lnTo>
                    <a:pt x="1358887" y="2904109"/>
                  </a:lnTo>
                  <a:lnTo>
                    <a:pt x="1358887" y="2935859"/>
                  </a:lnTo>
                  <a:lnTo>
                    <a:pt x="927100" y="2935859"/>
                  </a:lnTo>
                  <a:lnTo>
                    <a:pt x="927100" y="2948559"/>
                  </a:lnTo>
                  <a:lnTo>
                    <a:pt x="1358887" y="2948559"/>
                  </a:lnTo>
                  <a:lnTo>
                    <a:pt x="1358887" y="2980309"/>
                  </a:lnTo>
                  <a:lnTo>
                    <a:pt x="1422387" y="2948559"/>
                  </a:lnTo>
                  <a:lnTo>
                    <a:pt x="1435100" y="2942209"/>
                  </a:lnTo>
                  <a:close/>
                </a:path>
                <a:path w="2349500" h="2980690">
                  <a:moveTo>
                    <a:pt x="2311400" y="2942209"/>
                  </a:moveTo>
                  <a:lnTo>
                    <a:pt x="2298687" y="2935859"/>
                  </a:lnTo>
                  <a:lnTo>
                    <a:pt x="2235187" y="2904109"/>
                  </a:lnTo>
                  <a:lnTo>
                    <a:pt x="2235187" y="2935859"/>
                  </a:lnTo>
                  <a:lnTo>
                    <a:pt x="1739900" y="2935859"/>
                  </a:lnTo>
                  <a:lnTo>
                    <a:pt x="1739900" y="2948559"/>
                  </a:lnTo>
                  <a:lnTo>
                    <a:pt x="2235187" y="2948559"/>
                  </a:lnTo>
                  <a:lnTo>
                    <a:pt x="2235187" y="2980309"/>
                  </a:lnTo>
                  <a:lnTo>
                    <a:pt x="2298687" y="2948559"/>
                  </a:lnTo>
                  <a:lnTo>
                    <a:pt x="2311400" y="2942209"/>
                  </a:lnTo>
                  <a:close/>
                </a:path>
                <a:path w="2349500" h="2980690">
                  <a:moveTo>
                    <a:pt x="2311400" y="2163775"/>
                  </a:moveTo>
                  <a:lnTo>
                    <a:pt x="2235301" y="2125459"/>
                  </a:lnTo>
                  <a:lnTo>
                    <a:pt x="2235212" y="2157209"/>
                  </a:lnTo>
                  <a:lnTo>
                    <a:pt x="1739912" y="2155837"/>
                  </a:lnTo>
                  <a:lnTo>
                    <a:pt x="1739874" y="2168525"/>
                  </a:lnTo>
                  <a:lnTo>
                    <a:pt x="2235174" y="2169909"/>
                  </a:lnTo>
                  <a:lnTo>
                    <a:pt x="2235085" y="2201659"/>
                  </a:lnTo>
                  <a:lnTo>
                    <a:pt x="2298801" y="2170023"/>
                  </a:lnTo>
                  <a:lnTo>
                    <a:pt x="2311400" y="2163775"/>
                  </a:lnTo>
                  <a:close/>
                </a:path>
                <a:path w="2349500" h="2980690">
                  <a:moveTo>
                    <a:pt x="2349500" y="1584325"/>
                  </a:moveTo>
                  <a:lnTo>
                    <a:pt x="2336787" y="1577975"/>
                  </a:lnTo>
                  <a:lnTo>
                    <a:pt x="2273287" y="1546225"/>
                  </a:lnTo>
                  <a:lnTo>
                    <a:pt x="2273287" y="1577975"/>
                  </a:lnTo>
                  <a:lnTo>
                    <a:pt x="1879600" y="1577975"/>
                  </a:lnTo>
                  <a:lnTo>
                    <a:pt x="1879600" y="1590675"/>
                  </a:lnTo>
                  <a:lnTo>
                    <a:pt x="2273287" y="1590675"/>
                  </a:lnTo>
                  <a:lnTo>
                    <a:pt x="2273287" y="1622425"/>
                  </a:lnTo>
                  <a:lnTo>
                    <a:pt x="2336787" y="1590675"/>
                  </a:lnTo>
                  <a:lnTo>
                    <a:pt x="2349500" y="1584325"/>
                  </a:lnTo>
                  <a:close/>
                </a:path>
                <a:path w="2349500" h="2980690">
                  <a:moveTo>
                    <a:pt x="2349500" y="1197775"/>
                  </a:moveTo>
                  <a:lnTo>
                    <a:pt x="2336787" y="1191425"/>
                  </a:lnTo>
                  <a:lnTo>
                    <a:pt x="2273287" y="1159675"/>
                  </a:lnTo>
                  <a:lnTo>
                    <a:pt x="2273287" y="1191425"/>
                  </a:lnTo>
                  <a:lnTo>
                    <a:pt x="1879600" y="1191425"/>
                  </a:lnTo>
                  <a:lnTo>
                    <a:pt x="1879600" y="1204125"/>
                  </a:lnTo>
                  <a:lnTo>
                    <a:pt x="2273287" y="1204125"/>
                  </a:lnTo>
                  <a:lnTo>
                    <a:pt x="2273287" y="1235875"/>
                  </a:lnTo>
                  <a:lnTo>
                    <a:pt x="2336787" y="1204125"/>
                  </a:lnTo>
                  <a:lnTo>
                    <a:pt x="2349500" y="1197775"/>
                  </a:lnTo>
                  <a:close/>
                </a:path>
                <a:path w="2349500" h="2980690">
                  <a:moveTo>
                    <a:pt x="2349500" y="811212"/>
                  </a:moveTo>
                  <a:lnTo>
                    <a:pt x="2336787" y="804862"/>
                  </a:lnTo>
                  <a:lnTo>
                    <a:pt x="2273287" y="773112"/>
                  </a:lnTo>
                  <a:lnTo>
                    <a:pt x="2273287" y="804862"/>
                  </a:lnTo>
                  <a:lnTo>
                    <a:pt x="1879600" y="804862"/>
                  </a:lnTo>
                  <a:lnTo>
                    <a:pt x="1879600" y="817562"/>
                  </a:lnTo>
                  <a:lnTo>
                    <a:pt x="2273287" y="817562"/>
                  </a:lnTo>
                  <a:lnTo>
                    <a:pt x="2273287" y="849312"/>
                  </a:lnTo>
                  <a:lnTo>
                    <a:pt x="2336787" y="817562"/>
                  </a:lnTo>
                  <a:lnTo>
                    <a:pt x="2349500" y="811212"/>
                  </a:lnTo>
                  <a:close/>
                </a:path>
                <a:path w="2349500" h="2980690">
                  <a:moveTo>
                    <a:pt x="2349500" y="424662"/>
                  </a:moveTo>
                  <a:lnTo>
                    <a:pt x="2336787" y="418312"/>
                  </a:lnTo>
                  <a:lnTo>
                    <a:pt x="2273287" y="386562"/>
                  </a:lnTo>
                  <a:lnTo>
                    <a:pt x="2273287" y="418312"/>
                  </a:lnTo>
                  <a:lnTo>
                    <a:pt x="1879600" y="418312"/>
                  </a:lnTo>
                  <a:lnTo>
                    <a:pt x="1879600" y="431012"/>
                  </a:lnTo>
                  <a:lnTo>
                    <a:pt x="2273287" y="431012"/>
                  </a:lnTo>
                  <a:lnTo>
                    <a:pt x="2273287" y="462762"/>
                  </a:lnTo>
                  <a:lnTo>
                    <a:pt x="2336787" y="431012"/>
                  </a:lnTo>
                  <a:lnTo>
                    <a:pt x="2349500" y="424662"/>
                  </a:lnTo>
                  <a:close/>
                </a:path>
                <a:path w="2349500" h="2980690">
                  <a:moveTo>
                    <a:pt x="2349500" y="38100"/>
                  </a:moveTo>
                  <a:lnTo>
                    <a:pt x="2336787" y="31750"/>
                  </a:lnTo>
                  <a:lnTo>
                    <a:pt x="2273287" y="0"/>
                  </a:lnTo>
                  <a:lnTo>
                    <a:pt x="2273287" y="31750"/>
                  </a:lnTo>
                  <a:lnTo>
                    <a:pt x="1879600" y="31750"/>
                  </a:lnTo>
                  <a:lnTo>
                    <a:pt x="1879600" y="44450"/>
                  </a:lnTo>
                  <a:lnTo>
                    <a:pt x="2273287" y="44450"/>
                  </a:lnTo>
                  <a:lnTo>
                    <a:pt x="2273287" y="76200"/>
                  </a:lnTo>
                  <a:lnTo>
                    <a:pt x="2336787" y="44450"/>
                  </a:lnTo>
                  <a:lnTo>
                    <a:pt x="2349500" y="38100"/>
                  </a:lnTo>
                  <a:close/>
                </a:path>
              </a:pathLst>
            </a:custGeom>
            <a:solidFill>
              <a:srgbClr val="000000"/>
            </a:solidFill>
          </p:spPr>
          <p:txBody>
            <a:bodyPr wrap="square" lIns="0" tIns="0" rIns="0" bIns="0" rtlCol="0"/>
            <a:lstStyle/>
            <a:p/>
          </p:txBody>
        </p:sp>
      </p:grpSp>
      <p:sp>
        <p:nvSpPr>
          <p:cNvPr id="17" name="object 17"/>
          <p:cNvSpPr txBox="1"/>
          <p:nvPr/>
        </p:nvSpPr>
        <p:spPr>
          <a:xfrm>
            <a:off x="6032500" y="2976561"/>
            <a:ext cx="1371600" cy="268605"/>
          </a:xfrm>
          <a:prstGeom prst="rect">
            <a:avLst/>
          </a:prstGeom>
          <a:ln w="6350">
            <a:solidFill>
              <a:srgbClr val="000000"/>
            </a:solidFill>
          </a:ln>
        </p:spPr>
        <p:txBody>
          <a:bodyPr vert="horz" wrap="square" lIns="0" tIns="48260" rIns="0" bIns="0" rtlCol="0">
            <a:spAutoFit/>
          </a:bodyPr>
          <a:lstStyle/>
          <a:p>
            <a:pPr marL="355600">
              <a:lnSpc>
                <a:spcPct val="100000"/>
              </a:lnSpc>
              <a:spcBef>
                <a:spcPts val="380"/>
              </a:spcBef>
            </a:pPr>
            <a:r>
              <a:rPr sz="1000" spc="-10">
                <a:latin typeface="宋体"/>
                <a:cs typeface="宋体"/>
              </a:rPr>
              <a:t>传统百货店</a:t>
            </a:r>
            <a:endParaRPr sz="1000">
              <a:latin typeface="宋体"/>
              <a:cs typeface="宋体"/>
            </a:endParaRPr>
          </a:p>
        </p:txBody>
      </p:sp>
      <p:sp>
        <p:nvSpPr>
          <p:cNvPr id="18" name="object 18"/>
          <p:cNvSpPr txBox="1"/>
          <p:nvPr/>
        </p:nvSpPr>
        <p:spPr>
          <a:xfrm>
            <a:off x="6032500" y="3362324"/>
            <a:ext cx="1371600" cy="268605"/>
          </a:xfrm>
          <a:prstGeom prst="rect">
            <a:avLst/>
          </a:prstGeom>
          <a:ln w="6350">
            <a:solidFill>
              <a:srgbClr val="000000"/>
            </a:solidFill>
          </a:ln>
        </p:spPr>
        <p:txBody>
          <a:bodyPr vert="horz" wrap="square" lIns="0" tIns="48260" rIns="0" bIns="0" rtlCol="0">
            <a:spAutoFit/>
          </a:bodyPr>
          <a:lstStyle/>
          <a:p>
            <a:pPr marL="292100">
              <a:lnSpc>
                <a:spcPct val="100000"/>
              </a:lnSpc>
              <a:spcBef>
                <a:spcPts val="380"/>
              </a:spcBef>
            </a:pPr>
            <a:r>
              <a:rPr sz="1000" spc="-10">
                <a:latin typeface="宋体"/>
                <a:cs typeface="宋体"/>
              </a:rPr>
              <a:t>家电专业卖场</a:t>
            </a:r>
            <a:endParaRPr sz="1000">
              <a:latin typeface="宋体"/>
              <a:cs typeface="宋体"/>
            </a:endParaRPr>
          </a:p>
        </p:txBody>
      </p:sp>
      <p:sp>
        <p:nvSpPr>
          <p:cNvPr id="19" name="object 19"/>
          <p:cNvSpPr txBox="1"/>
          <p:nvPr/>
        </p:nvSpPr>
        <p:spPr>
          <a:xfrm>
            <a:off x="6032500" y="3749674"/>
            <a:ext cx="1371600" cy="266700"/>
          </a:xfrm>
          <a:prstGeom prst="rect">
            <a:avLst/>
          </a:prstGeom>
          <a:ln w="6350">
            <a:solidFill>
              <a:srgbClr val="000000"/>
            </a:solidFill>
          </a:ln>
        </p:spPr>
        <p:txBody>
          <a:bodyPr vert="horz" wrap="square" lIns="0" tIns="48260" rIns="0" bIns="0" rtlCol="0">
            <a:spAutoFit/>
          </a:bodyPr>
          <a:lstStyle/>
          <a:p>
            <a:pPr marL="419100">
              <a:lnSpc>
                <a:spcPct val="100000"/>
              </a:lnSpc>
              <a:spcBef>
                <a:spcPts val="380"/>
              </a:spcBef>
            </a:pPr>
            <a:r>
              <a:rPr sz="1000" spc="-15">
                <a:latin typeface="宋体"/>
                <a:cs typeface="宋体"/>
              </a:rPr>
              <a:t>家电市场</a:t>
            </a:r>
            <a:endParaRPr sz="1000">
              <a:latin typeface="宋体"/>
              <a:cs typeface="宋体"/>
            </a:endParaRPr>
          </a:p>
        </p:txBody>
      </p:sp>
      <p:sp>
        <p:nvSpPr>
          <p:cNvPr id="20" name="object 20"/>
          <p:cNvSpPr txBox="1"/>
          <p:nvPr/>
        </p:nvSpPr>
        <p:spPr>
          <a:xfrm>
            <a:off x="6032500" y="4135436"/>
            <a:ext cx="1371600" cy="268605"/>
          </a:xfrm>
          <a:prstGeom prst="rect">
            <a:avLst/>
          </a:prstGeom>
          <a:ln w="6350">
            <a:solidFill>
              <a:srgbClr val="000000"/>
            </a:solidFill>
          </a:ln>
        </p:spPr>
        <p:txBody>
          <a:bodyPr vert="horz" wrap="square" lIns="0" tIns="48260" rIns="0" bIns="0" rtlCol="0">
            <a:spAutoFit/>
          </a:bodyPr>
          <a:lstStyle/>
          <a:p>
            <a:pPr marL="355600">
              <a:lnSpc>
                <a:spcPct val="100000"/>
              </a:lnSpc>
              <a:spcBef>
                <a:spcPts val="380"/>
              </a:spcBef>
            </a:pPr>
            <a:r>
              <a:rPr sz="1000" spc="-10">
                <a:latin typeface="宋体"/>
                <a:cs typeface="宋体"/>
              </a:rPr>
              <a:t>连锁大卖场</a:t>
            </a:r>
            <a:endParaRPr sz="1000">
              <a:latin typeface="宋体"/>
              <a:cs typeface="宋体"/>
            </a:endParaRPr>
          </a:p>
        </p:txBody>
      </p:sp>
      <p:sp>
        <p:nvSpPr>
          <p:cNvPr id="21" name="object 21"/>
          <p:cNvSpPr txBox="1"/>
          <p:nvPr/>
        </p:nvSpPr>
        <p:spPr>
          <a:xfrm>
            <a:off x="6032500" y="4522787"/>
            <a:ext cx="1371600" cy="268605"/>
          </a:xfrm>
          <a:prstGeom prst="rect">
            <a:avLst/>
          </a:prstGeom>
          <a:ln w="6350">
            <a:solidFill>
              <a:srgbClr val="000000"/>
            </a:solidFill>
          </a:ln>
        </p:spPr>
        <p:txBody>
          <a:bodyPr vert="horz" wrap="square" lIns="0" tIns="46355" rIns="0" bIns="0" rtlCol="0">
            <a:spAutoFit/>
          </a:bodyPr>
          <a:lstStyle/>
          <a:p>
            <a:pPr marL="419100">
              <a:lnSpc>
                <a:spcPct val="100000"/>
              </a:lnSpc>
              <a:spcBef>
                <a:spcPts val="365"/>
              </a:spcBef>
            </a:pPr>
            <a:r>
              <a:rPr sz="1000" spc="-15">
                <a:latin typeface="宋体"/>
                <a:cs typeface="宋体"/>
              </a:rPr>
              <a:t>其他渠道</a:t>
            </a:r>
            <a:endParaRPr sz="1000">
              <a:latin typeface="宋体"/>
              <a:cs typeface="宋体"/>
            </a:endParaRPr>
          </a:p>
        </p:txBody>
      </p:sp>
      <p:sp>
        <p:nvSpPr>
          <p:cNvPr id="22" name="object 22"/>
          <p:cNvSpPr txBox="1"/>
          <p:nvPr/>
        </p:nvSpPr>
        <p:spPr>
          <a:xfrm>
            <a:off x="6997700" y="4924425"/>
            <a:ext cx="279400" cy="669925"/>
          </a:xfrm>
          <a:prstGeom prst="rect">
            <a:avLst/>
          </a:prstGeom>
          <a:ln w="6350">
            <a:solidFill>
              <a:srgbClr val="000000"/>
            </a:solidFill>
          </a:ln>
        </p:spPr>
        <p:txBody>
          <a:bodyPr vert="horz" wrap="square" lIns="0" tIns="35560" rIns="0" bIns="0" rtlCol="0">
            <a:spAutoFit/>
          </a:bodyPr>
          <a:lstStyle/>
          <a:p>
            <a:pPr marL="94615" marR="49530" algn="just">
              <a:lnSpc>
                <a:spcPct val="100000"/>
              </a:lnSpc>
              <a:spcBef>
                <a:spcPts val="280"/>
              </a:spcBef>
            </a:pPr>
            <a:r>
              <a:rPr sz="1000" spc="-50">
                <a:latin typeface="宋体"/>
                <a:cs typeface="宋体"/>
              </a:rPr>
              <a:t>二三级点</a:t>
            </a:r>
            <a:endParaRPr sz="1000">
              <a:latin typeface="宋体"/>
              <a:cs typeface="宋体"/>
            </a:endParaRPr>
          </a:p>
        </p:txBody>
      </p:sp>
      <p:sp>
        <p:nvSpPr>
          <p:cNvPr id="23" name="object 23"/>
          <p:cNvSpPr txBox="1"/>
          <p:nvPr/>
        </p:nvSpPr>
        <p:spPr>
          <a:xfrm>
            <a:off x="6184899" y="5716587"/>
            <a:ext cx="279400" cy="657225"/>
          </a:xfrm>
          <a:prstGeom prst="rect">
            <a:avLst/>
          </a:prstGeom>
          <a:ln w="6350">
            <a:solidFill>
              <a:srgbClr val="000000"/>
            </a:solidFill>
          </a:ln>
        </p:spPr>
        <p:txBody>
          <a:bodyPr vert="horz" wrap="square" lIns="0" tIns="93980" rIns="0" bIns="0" rtlCol="0">
            <a:spAutoFit/>
          </a:bodyPr>
          <a:lstStyle/>
          <a:p>
            <a:pPr marL="69850" marR="75565" algn="just">
              <a:lnSpc>
                <a:spcPct val="100000"/>
              </a:lnSpc>
              <a:spcBef>
                <a:spcPts val="740"/>
              </a:spcBef>
            </a:pPr>
            <a:r>
              <a:rPr sz="1000" spc="-50">
                <a:latin typeface="宋体"/>
                <a:cs typeface="宋体"/>
              </a:rPr>
              <a:t>经销商</a:t>
            </a:r>
            <a:endParaRPr sz="1000">
              <a:latin typeface="宋体"/>
              <a:cs typeface="宋体"/>
            </a:endParaRPr>
          </a:p>
        </p:txBody>
      </p:sp>
      <p:sp>
        <p:nvSpPr>
          <p:cNvPr id="24" name="object 24"/>
          <p:cNvSpPr txBox="1"/>
          <p:nvPr/>
        </p:nvSpPr>
        <p:spPr>
          <a:xfrm>
            <a:off x="6997699" y="5716587"/>
            <a:ext cx="279400" cy="657225"/>
          </a:xfrm>
          <a:prstGeom prst="rect">
            <a:avLst/>
          </a:prstGeom>
          <a:ln w="6350">
            <a:solidFill>
              <a:srgbClr val="000000"/>
            </a:solidFill>
          </a:ln>
        </p:spPr>
        <p:txBody>
          <a:bodyPr vert="horz" wrap="square" lIns="0" tIns="10160" rIns="0" bIns="0" rtlCol="0">
            <a:spAutoFit/>
          </a:bodyPr>
          <a:lstStyle/>
          <a:p>
            <a:pPr marL="69850" marR="75565" algn="just">
              <a:lnSpc>
                <a:spcPct val="100000"/>
              </a:lnSpc>
              <a:spcBef>
                <a:spcPts val="80"/>
              </a:spcBef>
            </a:pPr>
            <a:r>
              <a:rPr sz="1000" spc="-50">
                <a:latin typeface="宋体"/>
                <a:cs typeface="宋体"/>
              </a:rPr>
              <a:t>二三级点</a:t>
            </a:r>
            <a:endParaRPr sz="1000">
              <a:latin typeface="宋体"/>
              <a:cs typeface="宋体"/>
            </a:endParaRPr>
          </a:p>
        </p:txBody>
      </p:sp>
      <p:sp>
        <p:nvSpPr>
          <p:cNvPr id="25" name="object 25"/>
          <p:cNvSpPr txBox="1"/>
          <p:nvPr/>
        </p:nvSpPr>
        <p:spPr>
          <a:xfrm>
            <a:off x="2501900" y="5416946"/>
            <a:ext cx="711200" cy="162560"/>
          </a:xfrm>
          <a:prstGeom prst="rect">
            <a:avLst/>
          </a:prstGeom>
        </p:spPr>
        <p:txBody>
          <a:bodyPr vert="horz" wrap="square" lIns="0" tIns="12700" rIns="0" bIns="0" rtlCol="0">
            <a:spAutoFit/>
          </a:bodyPr>
          <a:lstStyle/>
          <a:p>
            <a:pPr marL="12700">
              <a:lnSpc>
                <a:spcPct val="100000"/>
              </a:lnSpc>
              <a:spcBef>
                <a:spcPts val="100"/>
              </a:spcBef>
            </a:pPr>
            <a:r>
              <a:rPr sz="900" spc="-10">
                <a:latin typeface="宋体"/>
                <a:cs typeface="宋体"/>
              </a:rPr>
              <a:t>严格管理回款</a:t>
            </a:r>
            <a:endParaRPr sz="900">
              <a:latin typeface="宋体"/>
              <a:cs typeface="宋体"/>
            </a:endParaRPr>
          </a:p>
        </p:txBody>
      </p:sp>
      <p:sp>
        <p:nvSpPr>
          <p:cNvPr id="26" name="object 26"/>
          <p:cNvSpPr txBox="1"/>
          <p:nvPr/>
        </p:nvSpPr>
        <p:spPr>
          <a:xfrm>
            <a:off x="2037555" y="3041253"/>
            <a:ext cx="1282700" cy="193040"/>
          </a:xfrm>
          <a:prstGeom prst="rect">
            <a:avLst/>
          </a:prstGeom>
        </p:spPr>
        <p:txBody>
          <a:bodyPr vert="horz" wrap="square" lIns="0" tIns="12700" rIns="0" bIns="0" rtlCol="0">
            <a:spAutoFit/>
          </a:bodyPr>
          <a:lstStyle/>
          <a:p>
            <a:pPr marL="12700">
              <a:lnSpc>
                <a:spcPct val="100000"/>
              </a:lnSpc>
              <a:spcBef>
                <a:spcPts val="100"/>
              </a:spcBef>
            </a:pPr>
            <a:r>
              <a:rPr sz="1100" b="1" spc="-10">
                <a:latin typeface="Microsoft JhengHei"/>
                <a:cs typeface="Microsoft JhengHei"/>
              </a:rPr>
              <a:t>西门子总部销售管理</a:t>
            </a:r>
            <a:endParaRPr sz="1100">
              <a:latin typeface="Microsoft JhengHei"/>
              <a:cs typeface="Microsoft JhengHei"/>
            </a:endParaRPr>
          </a:p>
        </p:txBody>
      </p:sp>
      <p:sp>
        <p:nvSpPr>
          <p:cNvPr id="27" name="object 27"/>
          <p:cNvSpPr txBox="1"/>
          <p:nvPr/>
        </p:nvSpPr>
        <p:spPr>
          <a:xfrm>
            <a:off x="3734592" y="2686050"/>
            <a:ext cx="139700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Microsoft JhengHei"/>
                <a:cs typeface="Microsoft JhengHei"/>
              </a:rPr>
              <a:t>西门子区域销售形式</a:t>
            </a:r>
            <a:endParaRPr sz="1200">
              <a:latin typeface="Microsoft JhengHei"/>
              <a:cs typeface="Microsoft JhengHei"/>
            </a:endParaRPr>
          </a:p>
        </p:txBody>
      </p:sp>
      <p:grpSp>
        <p:nvGrpSpPr>
          <p:cNvPr id="28" name="object 28"/>
          <p:cNvGrpSpPr/>
          <p:nvPr/>
        </p:nvGrpSpPr>
        <p:grpSpPr>
          <a:xfrm>
            <a:off x="2349500" y="2498725"/>
            <a:ext cx="5680075" cy="4083050"/>
            <a:chOff x="2349500" y="2498725"/>
            <a:chExt cx="5680075" cy="4083050"/>
          </a:xfrm>
        </p:grpSpPr>
        <p:sp>
          <p:nvSpPr>
            <p:cNvPr id="29" name="object 29"/>
            <p:cNvSpPr/>
            <p:nvPr/>
          </p:nvSpPr>
          <p:spPr>
            <a:xfrm>
              <a:off x="5422900" y="2501900"/>
              <a:ext cx="2603500" cy="4076700"/>
            </a:xfrm>
            <a:custGeom>
              <a:rect l="l" t="t" r="r" b="b"/>
              <a:pathLst>
                <a:path w="2603500" h="4076700">
                  <a:moveTo>
                    <a:pt x="0" y="0"/>
                  </a:moveTo>
                  <a:lnTo>
                    <a:pt x="2603500" y="0"/>
                  </a:lnTo>
                  <a:lnTo>
                    <a:pt x="2603500" y="4076700"/>
                  </a:lnTo>
                  <a:lnTo>
                    <a:pt x="0" y="4076700"/>
                  </a:lnTo>
                  <a:lnTo>
                    <a:pt x="0" y="0"/>
                  </a:lnTo>
                  <a:close/>
                </a:path>
              </a:pathLst>
            </a:custGeom>
            <a:ln w="6350">
              <a:solidFill>
                <a:srgbClr val="000000"/>
              </a:solidFill>
              <a:prstDash val="lgDash"/>
            </a:ln>
          </p:spPr>
          <p:txBody>
            <a:bodyPr wrap="square" lIns="0" tIns="0" rIns="0" bIns="0" rtlCol="0"/>
            <a:lstStyle/>
            <a:p/>
          </p:txBody>
        </p:sp>
        <p:sp>
          <p:nvSpPr>
            <p:cNvPr id="30" name="object 30"/>
            <p:cNvSpPr/>
            <p:nvPr/>
          </p:nvSpPr>
          <p:spPr>
            <a:xfrm>
              <a:off x="2349500" y="4279899"/>
              <a:ext cx="4610100" cy="1003300"/>
            </a:xfrm>
            <a:custGeom>
              <a:rect l="l" t="t" r="r" b="b"/>
              <a:pathLst>
                <a:path w="4610100" h="1003300">
                  <a:moveTo>
                    <a:pt x="1003300" y="38100"/>
                  </a:moveTo>
                  <a:lnTo>
                    <a:pt x="990587" y="31750"/>
                  </a:lnTo>
                  <a:lnTo>
                    <a:pt x="927087" y="0"/>
                  </a:lnTo>
                  <a:lnTo>
                    <a:pt x="927087" y="31750"/>
                  </a:lnTo>
                  <a:lnTo>
                    <a:pt x="0" y="31750"/>
                  </a:lnTo>
                  <a:lnTo>
                    <a:pt x="0" y="44450"/>
                  </a:lnTo>
                  <a:lnTo>
                    <a:pt x="927087" y="44450"/>
                  </a:lnTo>
                  <a:lnTo>
                    <a:pt x="927087" y="76200"/>
                  </a:lnTo>
                  <a:lnTo>
                    <a:pt x="990587" y="44450"/>
                  </a:lnTo>
                  <a:lnTo>
                    <a:pt x="1003300" y="38100"/>
                  </a:lnTo>
                  <a:close/>
                </a:path>
                <a:path w="4610100" h="1003300">
                  <a:moveTo>
                    <a:pt x="4610100" y="965200"/>
                  </a:moveTo>
                  <a:lnTo>
                    <a:pt x="4597387" y="958850"/>
                  </a:lnTo>
                  <a:lnTo>
                    <a:pt x="4533887" y="927100"/>
                  </a:lnTo>
                  <a:lnTo>
                    <a:pt x="4533887" y="958850"/>
                  </a:lnTo>
                  <a:lnTo>
                    <a:pt x="3238500" y="958850"/>
                  </a:lnTo>
                  <a:lnTo>
                    <a:pt x="3238500" y="971550"/>
                  </a:lnTo>
                  <a:lnTo>
                    <a:pt x="4533887" y="971550"/>
                  </a:lnTo>
                  <a:lnTo>
                    <a:pt x="4533887" y="1003300"/>
                  </a:lnTo>
                  <a:lnTo>
                    <a:pt x="4597387" y="971550"/>
                  </a:lnTo>
                  <a:lnTo>
                    <a:pt x="4610100" y="965200"/>
                  </a:lnTo>
                  <a:close/>
                </a:path>
              </a:pathLst>
            </a:custGeom>
            <a:solidFill>
              <a:srgbClr val="000000"/>
            </a:solidFill>
          </p:spPr>
          <p:txBody>
            <a:bodyPr wrap="square" lIns="0" tIns="0" rIns="0" bIns="0" rtlCol="0"/>
            <a:lstStyle/>
            <a:p/>
          </p:txBody>
        </p:sp>
      </p:grpSp>
      <p:sp>
        <p:nvSpPr>
          <p:cNvPr id="31" name="object 31"/>
          <p:cNvSpPr txBox="1"/>
          <p:nvPr/>
        </p:nvSpPr>
        <p:spPr>
          <a:xfrm>
            <a:off x="8076407" y="3468687"/>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sp>
        <p:nvSpPr>
          <p:cNvPr id="32" name="object 32"/>
          <p:cNvSpPr txBox="1"/>
          <p:nvPr/>
        </p:nvSpPr>
        <p:spPr>
          <a:xfrm>
            <a:off x="8076407" y="4113212"/>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sp>
        <p:nvSpPr>
          <p:cNvPr id="33" name="object 33"/>
          <p:cNvSpPr txBox="1"/>
          <p:nvPr/>
        </p:nvSpPr>
        <p:spPr>
          <a:xfrm>
            <a:off x="8076407" y="4759324"/>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sp>
        <p:nvSpPr>
          <p:cNvPr id="34" name="object 34"/>
          <p:cNvSpPr txBox="1"/>
          <p:nvPr/>
        </p:nvSpPr>
        <p:spPr>
          <a:xfrm>
            <a:off x="8076407" y="5403850"/>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sp>
        <p:nvSpPr>
          <p:cNvPr id="35" name="object 35"/>
          <p:cNvSpPr txBox="1"/>
          <p:nvPr/>
        </p:nvSpPr>
        <p:spPr>
          <a:xfrm>
            <a:off x="8079581" y="6049962"/>
            <a:ext cx="469900" cy="208279"/>
          </a:xfrm>
          <a:prstGeom prst="rect">
            <a:avLst/>
          </a:prstGeom>
        </p:spPr>
        <p:txBody>
          <a:bodyPr vert="horz" wrap="square" lIns="0" tIns="12700" rIns="0" bIns="0" rtlCol="0">
            <a:spAutoFit/>
          </a:bodyPr>
          <a:lstStyle/>
          <a:p>
            <a:pPr>
              <a:lnSpc>
                <a:spcPct val="100000"/>
              </a:lnSpc>
              <a:spcBef>
                <a:spcPts val="100"/>
              </a:spcBef>
            </a:pPr>
            <a:r>
              <a:rPr sz="1200" b="1" spc="-20">
                <a:latin typeface="Microsoft JhengHei"/>
                <a:cs typeface="Microsoft JhengHei"/>
              </a:rPr>
              <a:t>消费者</a:t>
            </a:r>
            <a:endParaRPr sz="1200">
              <a:latin typeface="Microsoft JhengHei"/>
              <a:cs typeface="Microsoft JhengHei"/>
            </a:endParaRPr>
          </a:p>
        </p:txBody>
      </p:sp>
      <p:sp>
        <p:nvSpPr>
          <p:cNvPr id="36" name="object 36"/>
          <p:cNvSpPr txBox="1"/>
          <p:nvPr/>
        </p:nvSpPr>
        <p:spPr>
          <a:xfrm>
            <a:off x="2564764" y="4114879"/>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销售支持</a:t>
            </a:r>
            <a:endParaRPr sz="900">
              <a:latin typeface="宋体"/>
              <a:cs typeface="宋体"/>
            </a:endParaRPr>
          </a:p>
        </p:txBody>
      </p:sp>
      <p:sp>
        <p:nvSpPr>
          <p:cNvPr id="37" name="object 37"/>
          <p:cNvSpPr/>
          <p:nvPr/>
        </p:nvSpPr>
        <p:spPr>
          <a:xfrm>
            <a:off x="2324100" y="4013200"/>
            <a:ext cx="1041400" cy="1625600"/>
          </a:xfrm>
          <a:custGeom>
            <a:rect l="l" t="t" r="r" b="b"/>
            <a:pathLst>
              <a:path w="1041400" h="1625600">
                <a:moveTo>
                  <a:pt x="1028700" y="1581150"/>
                </a:moveTo>
                <a:lnTo>
                  <a:pt x="76200" y="1581150"/>
                </a:lnTo>
                <a:lnTo>
                  <a:pt x="76200" y="1549400"/>
                </a:lnTo>
                <a:lnTo>
                  <a:pt x="12700" y="1581150"/>
                </a:lnTo>
                <a:lnTo>
                  <a:pt x="0" y="1587500"/>
                </a:lnTo>
                <a:lnTo>
                  <a:pt x="12700" y="1593850"/>
                </a:lnTo>
                <a:lnTo>
                  <a:pt x="76200" y="1625600"/>
                </a:lnTo>
                <a:lnTo>
                  <a:pt x="76200" y="1593850"/>
                </a:lnTo>
                <a:lnTo>
                  <a:pt x="1028700" y="1593850"/>
                </a:lnTo>
                <a:lnTo>
                  <a:pt x="1028700" y="1581150"/>
                </a:lnTo>
                <a:close/>
              </a:path>
              <a:path w="1041400" h="1625600">
                <a:moveTo>
                  <a:pt x="1028700" y="38100"/>
                </a:moveTo>
                <a:lnTo>
                  <a:pt x="1015987" y="31750"/>
                </a:lnTo>
                <a:lnTo>
                  <a:pt x="952487" y="0"/>
                </a:lnTo>
                <a:lnTo>
                  <a:pt x="952487" y="31750"/>
                </a:lnTo>
                <a:lnTo>
                  <a:pt x="25400" y="31750"/>
                </a:lnTo>
                <a:lnTo>
                  <a:pt x="25400" y="44450"/>
                </a:lnTo>
                <a:lnTo>
                  <a:pt x="952487" y="44450"/>
                </a:lnTo>
                <a:lnTo>
                  <a:pt x="952487" y="76200"/>
                </a:lnTo>
                <a:lnTo>
                  <a:pt x="1015987" y="44450"/>
                </a:lnTo>
                <a:lnTo>
                  <a:pt x="1028700" y="38100"/>
                </a:lnTo>
                <a:close/>
              </a:path>
              <a:path w="1041400" h="1625600">
                <a:moveTo>
                  <a:pt x="1041400" y="1327150"/>
                </a:moveTo>
                <a:lnTo>
                  <a:pt x="88900" y="1327150"/>
                </a:lnTo>
                <a:lnTo>
                  <a:pt x="88900" y="1295400"/>
                </a:lnTo>
                <a:lnTo>
                  <a:pt x="25400" y="1327150"/>
                </a:lnTo>
                <a:lnTo>
                  <a:pt x="12700" y="1333500"/>
                </a:lnTo>
                <a:lnTo>
                  <a:pt x="25400" y="1339850"/>
                </a:lnTo>
                <a:lnTo>
                  <a:pt x="88900" y="1371600"/>
                </a:lnTo>
                <a:lnTo>
                  <a:pt x="88900" y="1339850"/>
                </a:lnTo>
                <a:lnTo>
                  <a:pt x="1041400" y="1339850"/>
                </a:lnTo>
                <a:lnTo>
                  <a:pt x="1041400" y="1327150"/>
                </a:lnTo>
                <a:close/>
              </a:path>
            </a:pathLst>
          </a:custGeom>
          <a:solidFill>
            <a:srgbClr val="000000"/>
          </a:solidFill>
        </p:spPr>
        <p:txBody>
          <a:bodyPr wrap="square" lIns="0" tIns="0" rIns="0" bIns="0" rtlCol="0"/>
          <a:lstStyle/>
          <a:p/>
        </p:txBody>
      </p:sp>
      <p:sp>
        <p:nvSpPr>
          <p:cNvPr id="38" name="object 38"/>
          <p:cNvSpPr txBox="1"/>
          <p:nvPr/>
        </p:nvSpPr>
        <p:spPr>
          <a:xfrm>
            <a:off x="2615564" y="5143579"/>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信息反馈</a:t>
            </a:r>
            <a:endParaRPr sz="900">
              <a:latin typeface="宋体"/>
              <a:cs typeface="宋体"/>
            </a:endParaRPr>
          </a:p>
        </p:txBody>
      </p:sp>
      <p:sp>
        <p:nvSpPr>
          <p:cNvPr id="39" name="object 39"/>
          <p:cNvSpPr/>
          <p:nvPr/>
        </p:nvSpPr>
        <p:spPr>
          <a:xfrm>
            <a:off x="2349500" y="3797300"/>
            <a:ext cx="1003300" cy="76200"/>
          </a:xfrm>
          <a:custGeom>
            <a:rect l="l" t="t" r="r" b="b"/>
            <a:pathLst>
              <a:path w="1003300" h="76200">
                <a:moveTo>
                  <a:pt x="927099" y="76200"/>
                </a:moveTo>
                <a:lnTo>
                  <a:pt x="927099" y="0"/>
                </a:lnTo>
                <a:lnTo>
                  <a:pt x="990599" y="31749"/>
                </a:lnTo>
                <a:lnTo>
                  <a:pt x="969011" y="31749"/>
                </a:lnTo>
                <a:lnTo>
                  <a:pt x="969011" y="44450"/>
                </a:lnTo>
                <a:lnTo>
                  <a:pt x="990599" y="44450"/>
                </a:lnTo>
                <a:lnTo>
                  <a:pt x="927099" y="76200"/>
                </a:lnTo>
                <a:close/>
              </a:path>
              <a:path w="1003300" h="76200">
                <a:moveTo>
                  <a:pt x="927099" y="44450"/>
                </a:moveTo>
                <a:lnTo>
                  <a:pt x="0" y="44450"/>
                </a:lnTo>
                <a:lnTo>
                  <a:pt x="0" y="31749"/>
                </a:lnTo>
                <a:lnTo>
                  <a:pt x="927099" y="31749"/>
                </a:lnTo>
                <a:lnTo>
                  <a:pt x="927099" y="44450"/>
                </a:lnTo>
                <a:close/>
              </a:path>
              <a:path w="1003300" h="76200">
                <a:moveTo>
                  <a:pt x="990599" y="44450"/>
                </a:moveTo>
                <a:lnTo>
                  <a:pt x="969011" y="44450"/>
                </a:lnTo>
                <a:lnTo>
                  <a:pt x="969011" y="31749"/>
                </a:lnTo>
                <a:lnTo>
                  <a:pt x="990599" y="31749"/>
                </a:lnTo>
                <a:lnTo>
                  <a:pt x="1003300" y="38100"/>
                </a:lnTo>
                <a:lnTo>
                  <a:pt x="990599" y="44450"/>
                </a:lnTo>
                <a:close/>
              </a:path>
            </a:pathLst>
          </a:custGeom>
          <a:solidFill>
            <a:srgbClr val="000000"/>
          </a:solidFill>
        </p:spPr>
        <p:txBody>
          <a:bodyPr wrap="square" lIns="0" tIns="0" rIns="0" bIns="0" rtlCol="0"/>
          <a:lstStyle/>
          <a:p/>
        </p:txBody>
      </p:sp>
      <p:sp>
        <p:nvSpPr>
          <p:cNvPr id="40" name="object 40"/>
          <p:cNvSpPr txBox="1"/>
          <p:nvPr/>
        </p:nvSpPr>
        <p:spPr>
          <a:xfrm>
            <a:off x="2473325" y="3509980"/>
            <a:ext cx="742950" cy="499745"/>
          </a:xfrm>
          <a:prstGeom prst="rect">
            <a:avLst/>
          </a:prstGeom>
        </p:spPr>
        <p:txBody>
          <a:bodyPr vert="horz" wrap="square" lIns="0" tIns="5715" rIns="0" bIns="0" rtlCol="0">
            <a:spAutoFit/>
          </a:bodyPr>
          <a:lstStyle/>
          <a:p>
            <a:pPr marL="142875" marR="5080" indent="-130175">
              <a:lnSpc>
                <a:spcPct val="104900"/>
              </a:lnSpc>
              <a:spcBef>
                <a:spcPts val="45"/>
              </a:spcBef>
            </a:pPr>
            <a:r>
              <a:rPr sz="900">
                <a:latin typeface="宋体"/>
                <a:cs typeface="宋体"/>
              </a:rPr>
              <a:t>布置销售目标</a:t>
            </a:r>
            <a:r>
              <a:rPr sz="900" spc="-50">
                <a:latin typeface="Arial"/>
                <a:cs typeface="Arial"/>
              </a:rPr>
              <a:t>,</a:t>
            </a:r>
            <a:r>
              <a:rPr sz="900" spc="-15">
                <a:latin typeface="宋体"/>
                <a:cs typeface="宋体"/>
              </a:rPr>
              <a:t>控制费用</a:t>
            </a:r>
            <a:endParaRPr sz="900">
              <a:latin typeface="宋体"/>
              <a:cs typeface="宋体"/>
            </a:endParaRPr>
          </a:p>
          <a:p>
            <a:pPr marL="106680">
              <a:lnSpc>
                <a:spcPct val="100000"/>
              </a:lnSpc>
              <a:spcBef>
                <a:spcPts val="439"/>
              </a:spcBef>
            </a:pPr>
            <a:r>
              <a:rPr sz="900" spc="-15">
                <a:latin typeface="宋体"/>
                <a:cs typeface="宋体"/>
              </a:rPr>
              <a:t>财务支持</a:t>
            </a:r>
            <a:endParaRPr sz="900">
              <a:latin typeface="宋体"/>
              <a:cs typeface="宋体"/>
            </a:endParaRPr>
          </a:p>
        </p:txBody>
      </p:sp>
      <p:sp>
        <p:nvSpPr>
          <p:cNvPr id="41" name="object 41"/>
          <p:cNvSpPr/>
          <p:nvPr/>
        </p:nvSpPr>
        <p:spPr>
          <a:xfrm>
            <a:off x="2349500" y="4546600"/>
            <a:ext cx="1003300" cy="76200"/>
          </a:xfrm>
          <a:custGeom>
            <a:rect l="l" t="t" r="r" b="b"/>
            <a:pathLst>
              <a:path w="1003300" h="76200">
                <a:moveTo>
                  <a:pt x="927099" y="76200"/>
                </a:moveTo>
                <a:lnTo>
                  <a:pt x="927099" y="0"/>
                </a:lnTo>
                <a:lnTo>
                  <a:pt x="990599" y="31749"/>
                </a:lnTo>
                <a:lnTo>
                  <a:pt x="969011" y="31749"/>
                </a:lnTo>
                <a:lnTo>
                  <a:pt x="969011" y="44450"/>
                </a:lnTo>
                <a:lnTo>
                  <a:pt x="990599" y="44450"/>
                </a:lnTo>
                <a:lnTo>
                  <a:pt x="927099" y="76200"/>
                </a:lnTo>
                <a:close/>
              </a:path>
              <a:path w="1003300" h="76200">
                <a:moveTo>
                  <a:pt x="927099" y="44450"/>
                </a:moveTo>
                <a:lnTo>
                  <a:pt x="0" y="44450"/>
                </a:lnTo>
                <a:lnTo>
                  <a:pt x="0" y="31749"/>
                </a:lnTo>
                <a:lnTo>
                  <a:pt x="927099" y="31749"/>
                </a:lnTo>
                <a:lnTo>
                  <a:pt x="927099" y="44450"/>
                </a:lnTo>
                <a:close/>
              </a:path>
              <a:path w="1003300" h="76200">
                <a:moveTo>
                  <a:pt x="990599" y="44450"/>
                </a:moveTo>
                <a:lnTo>
                  <a:pt x="969011" y="44450"/>
                </a:lnTo>
                <a:lnTo>
                  <a:pt x="969011" y="31749"/>
                </a:lnTo>
                <a:lnTo>
                  <a:pt x="990599" y="31749"/>
                </a:lnTo>
                <a:lnTo>
                  <a:pt x="1003300" y="38100"/>
                </a:lnTo>
                <a:lnTo>
                  <a:pt x="990599" y="44450"/>
                </a:lnTo>
                <a:close/>
              </a:path>
            </a:pathLst>
          </a:custGeom>
          <a:solidFill>
            <a:srgbClr val="000000"/>
          </a:solidFill>
        </p:spPr>
        <p:txBody>
          <a:bodyPr wrap="square" lIns="0" tIns="0" rIns="0" bIns="0" rtlCol="0"/>
          <a:lstStyle/>
          <a:p/>
        </p:txBody>
      </p:sp>
      <p:sp>
        <p:nvSpPr>
          <p:cNvPr id="42" name="object 42"/>
          <p:cNvSpPr txBox="1"/>
          <p:nvPr/>
        </p:nvSpPr>
        <p:spPr>
          <a:xfrm>
            <a:off x="2529839" y="4405391"/>
            <a:ext cx="482600" cy="162560"/>
          </a:xfrm>
          <a:prstGeom prst="rect">
            <a:avLst/>
          </a:prstGeom>
        </p:spPr>
        <p:txBody>
          <a:bodyPr vert="horz" wrap="square" lIns="0" tIns="12700" rIns="0" bIns="0" rtlCol="0">
            <a:spAutoFit/>
          </a:bodyPr>
          <a:lstStyle/>
          <a:p>
            <a:pPr marL="12700">
              <a:lnSpc>
                <a:spcPct val="100000"/>
              </a:lnSpc>
              <a:spcBef>
                <a:spcPts val="100"/>
              </a:spcBef>
            </a:pPr>
            <a:r>
              <a:rPr sz="900" spc="-15">
                <a:latin typeface="宋体"/>
                <a:cs typeface="宋体"/>
              </a:rPr>
              <a:t>服务支持</a:t>
            </a:r>
            <a:endParaRPr sz="900">
              <a:latin typeface="宋体"/>
              <a:cs typeface="宋体"/>
            </a:endParaRPr>
          </a:p>
        </p:txBody>
      </p:sp>
      <p:sp>
        <p:nvSpPr>
          <p:cNvPr id="43" name="object 43"/>
          <p:cNvSpPr/>
          <p:nvPr/>
        </p:nvSpPr>
        <p:spPr>
          <a:xfrm>
            <a:off x="2362200" y="4826000"/>
            <a:ext cx="1003300" cy="76200"/>
          </a:xfrm>
          <a:custGeom>
            <a:rect l="l" t="t" r="r" b="b"/>
            <a:pathLst>
              <a:path w="1003300" h="76200">
                <a:moveTo>
                  <a:pt x="927099" y="76200"/>
                </a:moveTo>
                <a:lnTo>
                  <a:pt x="927099" y="0"/>
                </a:lnTo>
                <a:lnTo>
                  <a:pt x="990599" y="31749"/>
                </a:lnTo>
                <a:lnTo>
                  <a:pt x="969011" y="31749"/>
                </a:lnTo>
                <a:lnTo>
                  <a:pt x="969011" y="44450"/>
                </a:lnTo>
                <a:lnTo>
                  <a:pt x="990599" y="44450"/>
                </a:lnTo>
                <a:lnTo>
                  <a:pt x="927099" y="76200"/>
                </a:lnTo>
                <a:close/>
              </a:path>
              <a:path w="1003300" h="76200">
                <a:moveTo>
                  <a:pt x="927099" y="44450"/>
                </a:moveTo>
                <a:lnTo>
                  <a:pt x="0" y="44450"/>
                </a:lnTo>
                <a:lnTo>
                  <a:pt x="0" y="31749"/>
                </a:lnTo>
                <a:lnTo>
                  <a:pt x="927099" y="31749"/>
                </a:lnTo>
                <a:lnTo>
                  <a:pt x="927099" y="44450"/>
                </a:lnTo>
                <a:close/>
              </a:path>
              <a:path w="1003300" h="76200">
                <a:moveTo>
                  <a:pt x="990599" y="44450"/>
                </a:moveTo>
                <a:lnTo>
                  <a:pt x="969011" y="44450"/>
                </a:lnTo>
                <a:lnTo>
                  <a:pt x="969011" y="31749"/>
                </a:lnTo>
                <a:lnTo>
                  <a:pt x="990599" y="31749"/>
                </a:lnTo>
                <a:lnTo>
                  <a:pt x="1003300" y="38100"/>
                </a:lnTo>
                <a:lnTo>
                  <a:pt x="990599" y="44450"/>
                </a:lnTo>
                <a:close/>
              </a:path>
            </a:pathLst>
          </a:custGeom>
          <a:solidFill>
            <a:srgbClr val="000000"/>
          </a:solidFill>
        </p:spPr>
        <p:txBody>
          <a:bodyPr wrap="square" lIns="0" tIns="0" rIns="0" bIns="0" rtlCol="0"/>
          <a:lstStyle/>
          <a:p/>
        </p:txBody>
      </p:sp>
      <p:sp>
        <p:nvSpPr>
          <p:cNvPr id="44" name="object 44"/>
          <p:cNvSpPr txBox="1"/>
          <p:nvPr/>
        </p:nvSpPr>
        <p:spPr>
          <a:xfrm>
            <a:off x="2491739" y="4684791"/>
            <a:ext cx="711200" cy="162560"/>
          </a:xfrm>
          <a:prstGeom prst="rect">
            <a:avLst/>
          </a:prstGeom>
        </p:spPr>
        <p:txBody>
          <a:bodyPr vert="horz" wrap="square" lIns="0" tIns="12700" rIns="0" bIns="0" rtlCol="0">
            <a:spAutoFit/>
          </a:bodyPr>
          <a:lstStyle/>
          <a:p>
            <a:pPr marL="12700">
              <a:lnSpc>
                <a:spcPct val="100000"/>
              </a:lnSpc>
              <a:spcBef>
                <a:spcPts val="100"/>
              </a:spcBef>
            </a:pPr>
            <a:r>
              <a:rPr sz="900" spc="-10">
                <a:latin typeface="宋体"/>
                <a:cs typeface="宋体"/>
              </a:rPr>
              <a:t>人力资源支持</a:t>
            </a:r>
            <a:endParaRPr sz="900">
              <a:latin typeface="宋体"/>
              <a:cs typeface="宋体"/>
            </a:endParaRPr>
          </a:p>
        </p:txBody>
      </p:sp>
      <p:sp>
        <p:nvSpPr>
          <p:cNvPr id="45" name="object 45"/>
          <p:cNvSpPr/>
          <p:nvPr/>
        </p:nvSpPr>
        <p:spPr>
          <a:xfrm>
            <a:off x="3726329" y="3703637"/>
            <a:ext cx="335915" cy="1564005"/>
          </a:xfrm>
          <a:custGeom>
            <a:rect l="l" t="t" r="r" b="b"/>
            <a:pathLst>
              <a:path w="335914" h="1564004">
                <a:moveTo>
                  <a:pt x="335615" y="1563661"/>
                </a:moveTo>
                <a:lnTo>
                  <a:pt x="0" y="1563661"/>
                </a:lnTo>
                <a:lnTo>
                  <a:pt x="0" y="0"/>
                </a:lnTo>
                <a:lnTo>
                  <a:pt x="335615" y="0"/>
                </a:lnTo>
                <a:lnTo>
                  <a:pt x="335615" y="1563661"/>
                </a:lnTo>
                <a:close/>
              </a:path>
            </a:pathLst>
          </a:custGeom>
          <a:solidFill>
            <a:srgbClr val="DDDDDD"/>
          </a:solidFill>
        </p:spPr>
        <p:txBody>
          <a:bodyPr wrap="square" lIns="0" tIns="0" rIns="0" bIns="0" rtlCol="0"/>
          <a:lstStyle/>
          <a:p/>
        </p:txBody>
      </p:sp>
      <p:sp>
        <p:nvSpPr>
          <p:cNvPr id="46" name="object 46"/>
          <p:cNvSpPr txBox="1"/>
          <p:nvPr/>
        </p:nvSpPr>
        <p:spPr>
          <a:xfrm>
            <a:off x="3807399" y="4212418"/>
            <a:ext cx="167640" cy="546100"/>
          </a:xfrm>
          <a:prstGeom prst="rect">
            <a:avLst/>
          </a:prstGeom>
        </p:spPr>
        <p:txBody>
          <a:bodyPr vert="vert" wrap="square" lIns="0" tIns="635" rIns="0" bIns="0" rtlCol="0">
            <a:spAutoFit/>
          </a:bodyPr>
          <a:lstStyle/>
          <a:p>
            <a:pPr marL="12700">
              <a:lnSpc>
                <a:spcPct val="100000"/>
              </a:lnSpc>
              <a:spcBef>
                <a:spcPts val="5"/>
              </a:spcBef>
            </a:pPr>
            <a:r>
              <a:rPr sz="1000" spc="-10">
                <a:latin typeface="Arial"/>
                <a:cs typeface="Arial"/>
              </a:rPr>
              <a:t>10</a:t>
            </a:r>
            <a:r>
              <a:rPr sz="1000" spc="-20">
                <a:latin typeface="宋体"/>
                <a:cs typeface="宋体"/>
              </a:rPr>
              <a:t>个大区</a:t>
            </a:r>
            <a:endParaRPr sz="1000">
              <a:latin typeface="宋体"/>
              <a:cs typeface="宋体"/>
            </a:endParaRPr>
          </a:p>
        </p:txBody>
      </p:sp>
      <p:sp>
        <p:nvSpPr>
          <p:cNvPr id="47" name="object 47"/>
          <p:cNvSpPr/>
          <p:nvPr/>
        </p:nvSpPr>
        <p:spPr>
          <a:xfrm>
            <a:off x="4467225" y="3252787"/>
            <a:ext cx="822325" cy="2465705"/>
          </a:xfrm>
          <a:custGeom>
            <a:rect l="l" t="t" r="r" b="b"/>
            <a:pathLst>
              <a:path w="822325" h="2465704">
                <a:moveTo>
                  <a:pt x="822325" y="2465388"/>
                </a:moveTo>
                <a:lnTo>
                  <a:pt x="0" y="2465388"/>
                </a:lnTo>
                <a:lnTo>
                  <a:pt x="0" y="0"/>
                </a:lnTo>
                <a:lnTo>
                  <a:pt x="822325" y="0"/>
                </a:lnTo>
                <a:lnTo>
                  <a:pt x="822325" y="2465388"/>
                </a:lnTo>
                <a:close/>
              </a:path>
            </a:pathLst>
          </a:custGeom>
          <a:solidFill>
            <a:srgbClr val="DDDDDD"/>
          </a:solidFill>
        </p:spPr>
        <p:txBody>
          <a:bodyPr wrap="square" lIns="0" tIns="0" rIns="0" bIns="0" rtlCol="0"/>
          <a:lstStyle/>
          <a:p/>
        </p:txBody>
      </p:sp>
      <p:sp>
        <p:nvSpPr>
          <p:cNvPr id="48" name="object 48"/>
          <p:cNvSpPr txBox="1"/>
          <p:nvPr/>
        </p:nvSpPr>
        <p:spPr>
          <a:xfrm>
            <a:off x="4791482" y="4148932"/>
            <a:ext cx="167640" cy="673100"/>
          </a:xfrm>
          <a:prstGeom prst="rect">
            <a:avLst/>
          </a:prstGeom>
        </p:spPr>
        <p:txBody>
          <a:bodyPr vert="vert" wrap="square" lIns="0" tIns="635" rIns="0" bIns="0" rtlCol="0">
            <a:spAutoFit/>
          </a:bodyPr>
          <a:lstStyle/>
          <a:p>
            <a:pPr marL="12700">
              <a:lnSpc>
                <a:spcPct val="100000"/>
              </a:lnSpc>
              <a:spcBef>
                <a:spcPts val="5"/>
              </a:spcBef>
            </a:pPr>
            <a:r>
              <a:rPr sz="1000" spc="-10">
                <a:latin typeface="Arial"/>
                <a:cs typeface="Arial"/>
              </a:rPr>
              <a:t>30</a:t>
            </a:r>
            <a:r>
              <a:rPr sz="1000" spc="-15">
                <a:latin typeface="宋体"/>
                <a:cs typeface="宋体"/>
              </a:rPr>
              <a:t>个办事处</a:t>
            </a:r>
            <a:endParaRPr sz="1000">
              <a:latin typeface="宋体"/>
              <a:cs typeface="宋体"/>
            </a:endParaRPr>
          </a:p>
        </p:txBody>
      </p:sp>
      <p:grpSp>
        <p:nvGrpSpPr>
          <p:cNvPr id="49" name="object 49"/>
          <p:cNvGrpSpPr/>
          <p:nvPr/>
        </p:nvGrpSpPr>
        <p:grpSpPr>
          <a:xfrm>
            <a:off x="4057649" y="3225799"/>
            <a:ext cx="449580" cy="2497455"/>
            <a:chOff x="4057649" y="3225799"/>
            <a:chExt cx="449580" cy="2497455"/>
          </a:xfrm>
        </p:grpSpPr>
        <p:sp>
          <p:nvSpPr>
            <p:cNvPr id="50" name="object 50"/>
            <p:cNvSpPr/>
            <p:nvPr/>
          </p:nvSpPr>
          <p:spPr>
            <a:xfrm>
              <a:off x="4073525" y="3230562"/>
              <a:ext cx="428625" cy="462280"/>
            </a:xfrm>
            <a:custGeom>
              <a:rect l="l" t="t" r="r" b="b"/>
              <a:pathLst>
                <a:path w="428625" h="462279">
                  <a:moveTo>
                    <a:pt x="0" y="461961"/>
                  </a:moveTo>
                  <a:lnTo>
                    <a:pt x="428625" y="0"/>
                  </a:lnTo>
                </a:path>
              </a:pathLst>
            </a:custGeom>
            <a:ln w="9525">
              <a:solidFill>
                <a:srgbClr val="000000"/>
              </a:solidFill>
              <a:prstDash val="sysDash"/>
            </a:ln>
          </p:spPr>
          <p:txBody>
            <a:bodyPr wrap="square" lIns="0" tIns="0" rIns="0" bIns="0" rtlCol="0"/>
            <a:lstStyle/>
            <a:p/>
          </p:txBody>
        </p:sp>
        <p:sp>
          <p:nvSpPr>
            <p:cNvPr id="51" name="object 51"/>
            <p:cNvSpPr/>
            <p:nvPr/>
          </p:nvSpPr>
          <p:spPr>
            <a:xfrm>
              <a:off x="4062412" y="5278437"/>
              <a:ext cx="405130" cy="440055"/>
            </a:xfrm>
            <a:custGeom>
              <a:rect l="l" t="t" r="r" b="b"/>
              <a:pathLst>
                <a:path w="405129" h="440054">
                  <a:moveTo>
                    <a:pt x="0" y="0"/>
                  </a:moveTo>
                  <a:lnTo>
                    <a:pt x="404811" y="439738"/>
                  </a:lnTo>
                </a:path>
              </a:pathLst>
            </a:custGeom>
            <a:ln w="9525">
              <a:solidFill>
                <a:srgbClr val="000000"/>
              </a:solidFill>
              <a:prstDash val="sysDash"/>
            </a:ln>
          </p:spPr>
          <p:txBody>
            <a:bodyPr wrap="square" lIns="0" tIns="0" rIns="0" bIns="0" rtlCol="0"/>
            <a:lstStyle/>
            <a:p/>
          </p:txBody>
        </p:sp>
      </p:grpSp>
      <p:sp>
        <p:nvSpPr>
          <p:cNvPr id="52" name="object 52"/>
          <p:cNvSpPr txBox="1"/>
          <p:nvPr/>
        </p:nvSpPr>
        <p:spPr>
          <a:xfrm>
            <a:off x="6286500" y="2597150"/>
            <a:ext cx="939800" cy="208279"/>
          </a:xfrm>
          <a:prstGeom prst="rect">
            <a:avLst/>
          </a:prstGeom>
        </p:spPr>
        <p:txBody>
          <a:bodyPr vert="horz" wrap="square" lIns="0" tIns="12700" rIns="0" bIns="0" rtlCol="0">
            <a:spAutoFit/>
          </a:bodyPr>
          <a:lstStyle/>
          <a:p>
            <a:pPr marL="12700">
              <a:lnSpc>
                <a:spcPct val="100000"/>
              </a:lnSpc>
              <a:spcBef>
                <a:spcPts val="100"/>
              </a:spcBef>
            </a:pPr>
            <a:r>
              <a:rPr sz="1200" b="1" spc="-10">
                <a:latin typeface="Microsoft JhengHei"/>
                <a:cs typeface="Microsoft JhengHei"/>
              </a:rPr>
              <a:t>实地销售管理</a:t>
            </a:r>
            <a:endParaRPr sz="1200">
              <a:latin typeface="Microsoft JhengHei"/>
              <a:cs typeface="Microsoft JhengHei"/>
            </a:endParaRPr>
          </a:p>
        </p:txBody>
      </p:sp>
      <p:sp>
        <p:nvSpPr>
          <p:cNvPr id="53" name="object 53"/>
          <p:cNvSpPr txBox="1"/>
          <p:nvPr/>
        </p:nvSpPr>
        <p:spPr>
          <a:xfrm>
            <a:off x="619125" y="6882782"/>
            <a:ext cx="1466850" cy="162560"/>
          </a:xfrm>
          <a:prstGeom prst="rect">
            <a:avLst/>
          </a:prstGeom>
        </p:spPr>
        <p:txBody>
          <a:bodyPr vert="horz" wrap="square" lIns="0" tIns="12700" rIns="0" bIns="0" rtlCol="0">
            <a:spAutoFit/>
          </a:bodyPr>
          <a:lstStyle/>
          <a:p>
            <a:pPr marL="12700">
              <a:lnSpc>
                <a:spcPct val="100000"/>
              </a:lnSpc>
              <a:spcBef>
                <a:spcPts val="100"/>
              </a:spcBef>
            </a:pPr>
            <a:r>
              <a:rPr sz="900">
                <a:latin typeface="宋体"/>
                <a:cs typeface="宋体"/>
              </a:rPr>
              <a:t>数据来源</a:t>
            </a:r>
            <a:r>
              <a:rPr sz="900">
                <a:latin typeface="Arial"/>
                <a:cs typeface="Arial"/>
              </a:rPr>
              <a:t>:</a:t>
            </a:r>
            <a:r>
              <a:rPr sz="900">
                <a:latin typeface="宋体"/>
                <a:cs typeface="宋体"/>
              </a:rPr>
              <a:t>罗兰</a:t>
            </a:r>
            <a:r>
              <a:rPr sz="900">
                <a:latin typeface="Arial"/>
                <a:cs typeface="Arial"/>
              </a:rPr>
              <a:t>·</a:t>
            </a:r>
            <a:r>
              <a:rPr sz="900" spc="-10">
                <a:latin typeface="宋体"/>
                <a:cs typeface="宋体"/>
              </a:rPr>
              <a:t>贝格咨询访谈</a:t>
            </a:r>
            <a:endParaRPr sz="900">
              <a:latin typeface="宋体"/>
              <a:cs typeface="宋体"/>
            </a:endParaRP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064500" cy="5778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https://d.book118.com/168007036023006025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838</Paragraphs>
  <Slides>42</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42</vt:i4>
      </vt:variant>
    </vt:vector>
  </HeadingPairs>
  <TitlesOfParts>
    <vt:vector baseType="lpstr" size="49">
      <vt:lpstr>Arial</vt:lpstr>
      <vt:lpstr>Calibri</vt:lpstr>
      <vt:lpstr>Microsoft JhengHei</vt:lpstr>
      <vt:lpstr>黑体</vt:lpstr>
      <vt:lpstr>宋体</vt:lpstr>
      <vt:lpstr>Times New Roman</vt:lpstr>
      <vt:lpstr>Office Theme</vt:lpstr>
      <vt:lpstr>PowerPoint Presentation</vt:lpstr>
      <vt:lpstr>PowerPoint Presentation</vt:lpstr>
      <vt:lpstr>内容页码</vt:lpstr>
      <vt:lpstr>A.概述</vt:lpstr>
      <vt:lpstr>PowerPoint Presentation</vt:lpstr>
      <vt:lpstr>行业基准分析概述</vt:lpstr>
      <vt:lpstr>B.海尔案例</vt:lpstr>
      <vt:lpstr>海尔集团是国内家电制造业的优秀代表</vt:lpstr>
      <vt:lpstr>通过速度和创新,开发差异化的、满足消费者个性化</vt:lpstr>
      <vt:lpstr>海尔的现行定价策略是基于为消费者创造的价值为</vt:lpstr>
      <vt:lpstr>海尔通过构建工贸公司形式的分销网络,直接覆盖零售</vt:lpstr>
      <vt:lpstr>海尔物流系统将在承担海尔电器产品配送的基础上,转</vt:lpstr>
      <vt:lpstr>“1234”服务模式和业务外包是海尔服务战略的最大</vt:lpstr>
      <vt:lpstr>海尔集团营销组织结构	…</vt:lpstr>
      <vt:lpstr>海尔各地工贸公司的组织结构…</vt:lpstr>
      <vt:lpstr>海尔的营销组织有利于贴近市场终端, 但同时也带</vt:lpstr>
      <vt:lpstr>海尔商流本部对各地工贸公司的人员编制有严格的</vt:lpstr>
      <vt:lpstr>通过以市场链为纽带的BPR,海尔的市场与营销组织结</vt:lpstr>
      <vt:lpstr>海尔实地销售组织的核心功能是网点建设与终端管理、区域市场营销、产品管理和服务网点管理</vt:lpstr>
      <vt:lpstr>SST管理机制是海尔内部市场链运作模式的重要考核</vt:lpstr>
      <vt:lpstr>海尔每个岗位都有基于流程的,明确的 “两书一表”,</vt:lpstr>
      <vt:lpstr>海尔在各地工贸公司设有产品型号经理, 以期获得区</vt:lpstr>
      <vt:lpstr>海尔制定销售目标和销售计划的主要方式是““自下而</vt:lpstr>
      <vt:lpstr>海尔商流本部在客户分类的基础上, 制定统一的销售</vt:lpstr>
      <vt:lpstr>海尔的终端促销员由各区域市场经理 (销售经理) 直接</vt:lpstr>
      <vt:lpstr>产品本部市场部负责制定促销计划和促销方案,并支</vt:lpstr>
      <vt:lpstr>海尔通过各地工贸公司直接覆盖到县级零售终端</vt:lpstr>
      <vt:lpstr>客户分为ABC三类, 并制定不同的价格政策, 统一供</vt:lpstr>
      <vt:lpstr>海尔成品物流运作体系概述	…</vt:lpstr>
      <vt:lpstr>海尔物流运作完全与销售体系相分离, 依托信息系统</vt:lpstr>
      <vt:lpstr>海尔物流系统整合前后的KPI指标对比</vt:lpstr>
      <vt:lpstr>海尔商流本部负责制定年度的服务网点发展规划, 网</vt:lpstr>
      <vt:lpstr>总部通过制定统一的衡量标准、统一的操作指导书</vt:lpstr>
      <vt:lpstr>海尔对于方太的最大借鉴意义在于: 制定清晰的发展</vt:lpstr>
      <vt:lpstr>C.	西门子案例</vt:lpstr>
      <vt:lpstr>博世-西门子是全球第三大家电制造商, 于90年代中</vt:lpstr>
      <vt:lpstr>基于领先的研发能力和对细分市场的分析,西门子的</vt:lpstr>
      <vt:lpstr>西门子洗衣机的主流产品价格定位在售价在 3000元</vt:lpstr>
      <vt:lpstr>西门子的现行定价策略是以利润率导向和外部市场导向相结合</vt:lpstr>
      <vt:lpstr>西门子的核心品牌价值定位为科技领先</vt:lpstr>
      <vt:lpstr>西门子销售渠道管理总视图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2024-09-01T15:55:06.587</cp:lastPrinted>
  <dcterms:created xsi:type="dcterms:W3CDTF">2024-09-01T07:55:06Z</dcterms:created>
  <dcterms:modified xsi:type="dcterms:W3CDTF">2024-09-01T07:55:09Z</dcterms:modified>
</cp:coreProperties>
</file>