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FA9344-6DB6-4419-8659-91A62CC58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721C9C-CBEB-4BDE-A2D1-1C00512B9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6F0DA3-055F-4182-94D3-85DDF5F3E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1E1CAB-E054-49C8-9412-6B6CD45E47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5367E6-1028-4E59-8CBE-EEA91E316C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159572-6D19-4DDA-8F42-ED4597B7B7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D5744E-5465-4F25-A85B-743A9B4EB1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C1F9B3-FD07-4BE1-833B-0972122D8D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24BC82-A741-46C9-B1A7-C148F4050C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627C51-8166-47C5-BF38-E4570F439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26B6E0-B92D-482B-960F-F1DE682453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0710607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合同法对特殊合同类型的规定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特殊合同类型概述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合同法对特殊合同订立的规定</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合同法对特殊合同履行中的规定</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几种典型特殊合同类型详解</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违反特殊合同规定的法律责任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特殊合同类型概述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定义</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特殊性</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法律明确规定</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严格监管</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特殊合同通常由法律明确规定其成立、生效、履行、变更和终止等规则。</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特殊合同的标的或履行方式等具有不同于一般合同的特殊性。</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特殊合同是指在合同法律关系中，由于合同标的、履行方式等方面的特殊性，需要法律作出特别规定的合同类型。</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由于特殊合同的特殊性，法律往往对其进行更为严格的监管。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赠与合同</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借款合同</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租赁合同</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指赠与人将自己的财产无偿给予受赠人，受赠人表示接受赠与的合同。</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指借款人向贷款人借款，到期返还借款并支付利息的合同。</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指出租人将租赁物交付承租人使用、收益，承租人支付租金的合同。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种类及适用范围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种类及适用范围</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指出租人根据承租人对出卖人、租赁物的选择，向出卖人购买租赁物，提供给承租人使用，承租人支付租金的合同。</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指承揽人按照定作人的要求完成工作，交付工作成果，定作人支付报酬的合同。</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指承包人进行工程建设，发包人支付价款的合同，包括工程勘察、设计、施工合同。</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融资租赁合同</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承揽合同</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建设工程合同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运输合同</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技术合同</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保管合同</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种类及适用范围</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指当事人就技术开发、转让、许可、咨询或者服务订立的确立相互之间权利和义务的合同。</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指保管人保管寄存人交付的保管物，并返还该物的合同。</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指承运人将旅客或者货物从起运地点运输到约定地点，旅客、托运人或者收货人支付票款或者运输费用的合同。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指保管人储存存货人交付的仓储物，存货人支付仓储费的合同。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仓储合同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958" r="12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委托合同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000" r="15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行纪合同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指委托人和受托人约定，由受托人处理委托人事务的合同。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指行纪人以自己的名义为委托人从事贸易活动，委托人支付报酬的合同。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种类及适用范围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居间合同</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适用范围</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种类及适用范围</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指居间人向委托人报告订立合同的机会或者提供订立合同的媒介服务，委托人支付报酬的合同。</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特殊合同的适用范围因具体合同类型而异，但通常适用于特定的交易或行为。例如，赠与合同适用于无偿转让财产的行为；借款合同适用于借款人向贷款人借款的行为；租赁合同适用于租赁物的使用和收益行为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33" r="1883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特殊合同的标的是特定的行为或物，而一般合同的标的可以是任何合法的行为或物。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标的不同</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特殊合同的成立要件可能比一般合同更为严格，例如需要特定的形式或程序。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成立要件不同</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与一般合同的区别与联系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895814" y="4807648"/>
            <a:ext cx="1401413" cy="2050351"/>
            <a:chOff x="6895814" y="4807648"/>
            <a:chExt cx="1401413" cy="2050351"/>
          </a:xfrm>
        </p:grpSpPr>
        <p:sp>
          <p:nvSpPr>
            <p:cNvPr id="3" name="Freeform 3"/>
            <p:cNvSpPr/>
            <p:nvPr/>
          </p:nvSpPr>
          <p:spPr>
            <a:xfrm>
              <a:off x="6895814"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57618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28014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4025837" y="4254913"/>
            <a:ext cx="1723930" cy="2603087"/>
            <a:chOff x="4025837" y="4254913"/>
            <a:chExt cx="1723930" cy="2603087"/>
          </a:xfrm>
        </p:grpSpPr>
        <p:sp>
          <p:nvSpPr>
            <p:cNvPr id="7" name="Freeform 7"/>
            <p:cNvSpPr/>
            <p:nvPr/>
          </p:nvSpPr>
          <p:spPr>
            <a:xfrm>
              <a:off x="4025837"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93337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513993"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2870645" y="4807648"/>
            <a:ext cx="1401412" cy="2050351"/>
            <a:chOff x="2870645" y="4807648"/>
            <a:chExt cx="1401412" cy="2050351"/>
          </a:xfrm>
        </p:grpSpPr>
        <p:sp>
          <p:nvSpPr>
            <p:cNvPr id="11" name="Freeform 11"/>
            <p:cNvSpPr/>
            <p:nvPr/>
          </p:nvSpPr>
          <p:spPr>
            <a:xfrm>
              <a:off x="2870645"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5101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5497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71" y="4254913"/>
            <a:ext cx="1724026" cy="2603087"/>
            <a:chOff x="571" y="4254913"/>
            <a:chExt cx="1724026" cy="2603087"/>
          </a:xfrm>
        </p:grpSpPr>
        <p:sp>
          <p:nvSpPr>
            <p:cNvPr id="15" name="Freeform 15"/>
            <p:cNvSpPr/>
            <p:nvPr/>
          </p:nvSpPr>
          <p:spPr>
            <a:xfrm>
              <a:off x="571"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0820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8728"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10791253" y="4807648"/>
            <a:ext cx="1401413" cy="2050351"/>
            <a:chOff x="10791253" y="4807648"/>
            <a:chExt cx="1401413" cy="2050351"/>
          </a:xfrm>
        </p:grpSpPr>
        <p:sp>
          <p:nvSpPr>
            <p:cNvPr id="19" name="Freeform 19"/>
            <p:cNvSpPr/>
            <p:nvPr/>
          </p:nvSpPr>
          <p:spPr>
            <a:xfrm>
              <a:off x="10791253"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471624"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117558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7921180" y="4254913"/>
            <a:ext cx="1724025" cy="2603087"/>
            <a:chOff x="7921180" y="4254913"/>
            <a:chExt cx="1724025" cy="2603087"/>
          </a:xfrm>
        </p:grpSpPr>
        <p:sp>
          <p:nvSpPr>
            <p:cNvPr id="23" name="Freeform 23"/>
            <p:cNvSpPr/>
            <p:nvPr/>
          </p:nvSpPr>
          <p:spPr>
            <a:xfrm>
              <a:off x="7921180"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828817"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409337"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1013365" y="3065336"/>
            <a:ext cx="2631566" cy="3792664"/>
            <a:chOff x="1013365" y="3065336"/>
            <a:chExt cx="2631566" cy="3792664"/>
          </a:xfrm>
        </p:grpSpPr>
        <p:sp>
          <p:nvSpPr>
            <p:cNvPr id="27" name="Freeform 27"/>
            <p:cNvSpPr/>
            <p:nvPr/>
          </p:nvSpPr>
          <p:spPr>
            <a:xfrm>
              <a:off x="1013365"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29148"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76107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038630" y="3065336"/>
            <a:ext cx="2631566" cy="3792664"/>
            <a:chOff x="5038630" y="3065336"/>
            <a:chExt cx="2631566" cy="3792664"/>
          </a:xfrm>
        </p:grpSpPr>
        <p:sp>
          <p:nvSpPr>
            <p:cNvPr id="31" name="Freeform 31"/>
            <p:cNvSpPr/>
            <p:nvPr/>
          </p:nvSpPr>
          <p:spPr>
            <a:xfrm>
              <a:off x="5038630"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6354413"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78624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8933974" y="3065336"/>
            <a:ext cx="2631566" cy="3792664"/>
            <a:chOff x="8933974" y="3065336"/>
            <a:chExt cx="2631566" cy="3792664"/>
          </a:xfrm>
        </p:grpSpPr>
        <p:sp>
          <p:nvSpPr>
            <p:cNvPr id="35" name="Freeform 35"/>
            <p:cNvSpPr/>
            <p:nvPr/>
          </p:nvSpPr>
          <p:spPr>
            <a:xfrm>
              <a:off x="8933974"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0249757"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9681686"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TextBox 38"/>
          <p:cNvSpPr txBox="1"/>
          <p:nvPr/>
        </p:nvSpPr>
        <p:spPr>
          <a:xfrm>
            <a:off x="454343" y="1185008"/>
            <a:ext cx="11407327" cy="10953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accent1">
                    <a:lumMod val="50000"/>
                    <a:alpha val="100000"/>
                  </a:schemeClr>
                </a:solidFill>
                <a:latin typeface="Microsoft Yahei"/>
                <a:ea typeface="Microsoft Yahei"/>
                <a:cs typeface="Microsoft Yahei"/>
              </a:rPr>
              <a:t>法律后果不同：违反特殊合同的法律后果可能比一般合同更为严重，例如可能导致刑事责任。</a:t>
            </a:r>
          </a:p>
        </p:txBody>
      </p:sp>
      <p:sp>
        <p:nvSpPr>
          <p:cNvPr id="39" name="Freeform 39"/>
          <p:cNvSpPr/>
          <p:nvPr/>
        </p:nvSpPr>
        <p:spPr>
          <a:xfrm>
            <a:off x="1857479" y="3481546"/>
            <a:ext cx="773367" cy="773367"/>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963481" y="3429000"/>
            <a:ext cx="781865" cy="781865"/>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9792903" y="3288801"/>
            <a:ext cx="922065" cy="922065"/>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与一般合同的区别与联系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特殊合同和一般合同都是当事人之间设立、变更、终止民事权利义务关系的协议。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无论是特殊合同还是一般合同，都需要遵守法律的规定，不得违反法律的强制性规定。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与一般合同的区别与联系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都受法律约束</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都是合同</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合同法对特殊合同订立的规定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根据合同法的规定，特殊合同的订立需要满足特定的条件，如合同双方具备相应的民事行为能力、合同内容合法、不违反法律强制性规定等。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特殊合同的订立条件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特殊合同的订立程序通常包括要约、承诺两个阶段。要约是希望和他人订立合同的意思表示，承诺是受要约人同意要约的意思表示。在特殊合同中，还可能存在招标、拍卖等特殊的订立程序。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特殊合同的订立程序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订立条件与程序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公平原则</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特殊合同的订立和履行应当遵循公平原则，合理确定双方的权利和义务，维护交易秩序和公共利益。</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平等自愿原则</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特殊合同的双方当事人在法律地位上平等，有权自愿选择交易对象和条件，自主决定合同内容。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诚实信用原则</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特殊合同的双方当事人在订立和履行合同过程中应当遵循诚实信用原则，如实告知对方与合同有关的重要事项，履行自己的承诺和义务。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双方权利义务分配原则</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继续履行</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当特殊合同的一方当事人不履行合同义务或者履行合同义务不符合约定时，对方可以要求其继续履行。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4292" r="4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采取补救措施</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当特殊合同的一方当事人履行合同义务不符合约定时，对方可以要求其采取补救措施，如修理、更换、重作、退货、减少价款或者报酬等。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赔偿损失</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特殊合同的一方当事人不履行合同义务或者履行合同义务不符合约定给对方造成损失时，应当承担赔偿责任。赔偿损失的范围包括直接损失和间接损失，但不得超过违反合同一方订立合同时预见到或者应当预见到的因违反合同可能造成的损失。</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违约责任承担方式</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https://d.book118.com/168007106075006035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2024-09-14T10:22:33.522</cp:lastPrinted>
  <dcterms:created xsi:type="dcterms:W3CDTF">2024-09-14T02:22:33Z</dcterms:created>
  <dcterms:modified xsi:type="dcterms:W3CDTF">2024-09-14T02:22:35Z</dcterms:modified>
</cp:coreProperties>
</file>