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29848" cy="5135539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2BC53-B487-4D04-98E1-CB06612B6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9864B-745C-41C7-A806-E423B8414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BA222-AFFD-4E36-9BFA-ED0D603B6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FDA6D-B6BF-4783-846B-378362CF6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99E5DC-B319-4BF9-BC80-6BCF8DC93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D883D8-B234-4832-8801-CD968B0AE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B12F95-CDDE-4A12-AA67-6EEE1987B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169CD2-AF82-4547-99C5-382C7D146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DE2E9-C076-4698-9E64-E83ED0CCE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76E8D-F587-4381-8FB2-1C447BFEB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CB142-8DA2-47D7-8BC2-1B0319665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12" Type="http://schemas.openxmlformats.org/officeDocument/2006/relationships/image" Target="../media/image15.png" /><Relationship Id="rId13" Type="http://schemas.openxmlformats.org/officeDocument/2006/relationships/image" Target="../media/image16.png" /><Relationship Id="rId14" Type="http://schemas.openxmlformats.org/officeDocument/2006/relationships/image" Target="../media/image17.png" /><Relationship Id="rId15" Type="http://schemas.openxmlformats.org/officeDocument/2006/relationships/image" Target="../media/image18.png" /><Relationship Id="rId16" Type="http://schemas.openxmlformats.org/officeDocument/2006/relationships/image" Target="../media/image19.png" /><Relationship Id="rId17" Type="http://schemas.openxmlformats.org/officeDocument/2006/relationships/image" Target="../media/image20.png" /><Relationship Id="rId18" Type="http://schemas.openxmlformats.org/officeDocument/2006/relationships/image" Target="../media/image21.png" /><Relationship Id="rId19" Type="http://schemas.openxmlformats.org/officeDocument/2006/relationships/image" Target="../media/image22.png" /><Relationship Id="rId2" Type="http://schemas.openxmlformats.org/officeDocument/2006/relationships/image" Target="../media/image5.png" /><Relationship Id="rId20" Type="http://schemas.openxmlformats.org/officeDocument/2006/relationships/image" Target="../media/image23.png" /><Relationship Id="rId21" Type="http://schemas.openxmlformats.org/officeDocument/2006/relationships/image" Target="../media/image3.jpeg" /><Relationship Id="rId22" Type="http://schemas.openxmlformats.org/officeDocument/2006/relationships/image" Target="../media/image24.png" /><Relationship Id="rId23" Type="http://schemas.openxmlformats.org/officeDocument/2006/relationships/image" Target="../media/image25.png" /><Relationship Id="rId24" Type="http://schemas.openxmlformats.org/officeDocument/2006/relationships/image" Target="../media/image26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7.png" /><Relationship Id="rId3" Type="http://schemas.openxmlformats.org/officeDocument/2006/relationships/image" Target="../media/image28.pn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9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0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1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1711005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29848" cy="5135539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679506" y="1844501"/>
            <a:ext cx="4285615" cy="11023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23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2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漯河土地市场月报</a:t>
            </a:r>
            <a:endParaRPr lang="Microsoft YaHei" altLang="Microsoft YaHei" sz="42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20954" algn="l" rtl="0" eaLnBrk="0">
              <a:lnSpc>
                <a:spcPct val="91000"/>
              </a:lnSpc>
            </a:pPr>
            <a:r>
              <a:rPr sz="2400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2023年12月</a:t>
            </a:r>
            <a:endParaRPr lang="Microsoft YaHei" altLang="Microsoft YaHei" sz="2400"/>
          </a:p>
        </p:txBody>
      </p:sp>
      <p:sp>
        <p:nvSpPr>
          <p:cNvPr id="6" name="textbox 6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29848" cy="5135539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1450819" y="990449"/>
            <a:ext cx="1851660" cy="2150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03"/>
              </a:lnSpc>
            </a:pPr>
            <a:endParaRPr lang="Arial" altLang="Arial" sz="100"/>
          </a:p>
          <a:p>
            <a:pPr algn="r" rtl="0" eaLnBrk="0">
              <a:lnSpc>
                <a:spcPct val="98000"/>
              </a:lnSpc>
            </a:pPr>
            <a:r>
              <a:rPr sz="3600" kern="0" spc="-50">
                <a:ln w="1524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土地市场</a:t>
            </a:r>
            <a:endParaRPr lang="KaiTi" altLang="KaiTi" sz="36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550"/>
              </a:spcBef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各类用地</a:t>
            </a:r>
            <a:endParaRPr lang="KaiTi" altLang="KaiTi" sz="1800"/>
          </a:p>
          <a:p>
            <a:pPr marL="14604" algn="l" rtl="0" eaLnBrk="0">
              <a:lnSpc>
                <a:spcPct val="99000"/>
              </a:lnSpc>
              <a:spcBef>
                <a:spcPts val="692"/>
              </a:spcBef>
            </a:pP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住宅用地</a:t>
            </a:r>
            <a:endParaRPr lang="KaiTi" altLang="KaiTi" sz="1800"/>
          </a:p>
          <a:p>
            <a:pPr marL="28575" algn="l" rtl="0" eaLnBrk="0">
              <a:lnSpc>
                <a:spcPct val="97000"/>
              </a:lnSpc>
              <a:spcBef>
                <a:spcPts val="700"/>
              </a:spcBef>
            </a:pP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商办用地</a:t>
            </a:r>
            <a:endParaRPr lang="KaiTi" altLang="KaiTi" sz="1800"/>
          </a:p>
          <a:p>
            <a:pPr algn="l" rtl="0" eaLnBrk="0">
              <a:lnSpc>
                <a:spcPct val="103000"/>
              </a:lnSpc>
            </a:pPr>
            <a:endParaRPr lang="Arial" altLang="Arial" sz="600"/>
          </a:p>
          <a:p>
            <a:pPr marL="22859" algn="l" rtl="0" eaLnBrk="0">
              <a:lnSpc>
                <a:spcPct val="96000"/>
              </a:lnSpc>
              <a:spcBef>
                <a:spcPts val="2"/>
              </a:spcBef>
            </a:pP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土地排行榜</a:t>
            </a:r>
            <a:endParaRPr lang="KaiTi" altLang="KaiTi" sz="1800"/>
          </a:p>
        </p:txBody>
      </p:sp>
      <p:sp>
        <p:nvSpPr>
          <p:cNvPr id="12" name="textbox 12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4" name="table 14"/>
          <p:cNvGraphicFramePr>
            <a:graphicFrameLocks noGrp="1"/>
          </p:cNvGraphicFramePr>
          <p:nvPr/>
        </p:nvGraphicFramePr>
        <p:xfrm>
          <a:off x="363288" y="3038334"/>
          <a:ext cx="8402954" cy="1054100"/>
        </p:xfrm>
        <a:graphic>
          <a:graphicData uri="http://schemas.openxmlformats.org/drawingml/2006/table">
            <a:tbl>
              <a:tblPr/>
              <a:tblGrid>
                <a:gridCol w="842010"/>
                <a:gridCol w="840105"/>
                <a:gridCol w="671830"/>
                <a:gridCol w="840105"/>
                <a:gridCol w="671830"/>
                <a:gridCol w="839469"/>
                <a:gridCol w="671830"/>
                <a:gridCol w="671830"/>
                <a:gridCol w="840105"/>
                <a:gridCol w="840105"/>
                <a:gridCol w="673734"/>
              </a:tblGrid>
              <a:tr h="2762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196214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规划用途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197485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土地宗数</a:t>
                      </a:r>
                      <a:endParaRPr lang="KaiTi" altLang="KaiTi" sz="900"/>
                    </a:p>
                    <a:p>
                      <a:pPr marL="330834" algn="l" rtl="0" eaLnBrk="0">
                        <a:lnSpc>
                          <a:spcPct val="91000"/>
                        </a:lnSpc>
                        <a:spcBef>
                          <a:spcPts val="23"/>
                        </a:spcBef>
                      </a:pPr>
                      <a:r>
                        <a:rPr sz="8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(宗)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238125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275590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80010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规划建筑面积</a:t>
                      </a:r>
                      <a:endParaRPr lang="KaiTi" altLang="KaiTi" sz="900"/>
                    </a:p>
                    <a:p>
                      <a:pPr marL="283209" algn="l" rtl="0" eaLnBrk="0">
                        <a:lnSpc>
                          <a:spcPct val="81000"/>
                        </a:lnSpc>
                        <a:spcBef>
                          <a:spcPts val="4"/>
                        </a:spcBef>
                      </a:pPr>
                      <a:r>
                        <a:rPr sz="900" kern="0" spc="-5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(万m</a:t>
                      </a:r>
                      <a:r>
                        <a:rPr sz="900" b="1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900" kern="0" spc="-5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238125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275590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"/>
                    </a:p>
                    <a:p>
                      <a:pPr marL="193039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楼面均价</a:t>
                      </a:r>
                      <a:endParaRPr lang="KaiTi" altLang="KaiTi" sz="900"/>
                    </a:p>
                    <a:p>
                      <a:pPr marL="254634" algn="l" rtl="0" eaLnBrk="0">
                        <a:lnSpc>
                          <a:spcPct val="81000"/>
                        </a:lnSpc>
                        <a:spcBef>
                          <a:spcPts val="1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(元/m</a:t>
                      </a:r>
                      <a:r>
                        <a:rPr sz="900" b="1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238759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276225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173354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溢价率</a:t>
                      </a:r>
                      <a:endParaRPr lang="KaiTi" altLang="KaiTi" sz="900"/>
                    </a:p>
                    <a:p>
                      <a:pPr marL="276225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100"/>
                    </a:p>
                    <a:p>
                      <a:pPr marL="23495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较去年同期变化</a:t>
                      </a:r>
                      <a:endParaRPr lang="KaiTi" altLang="KaiTi" sz="900"/>
                    </a:p>
                    <a:p>
                      <a:pPr marL="360679" algn="l" rtl="0" eaLnBrk="0">
                        <a:lnSpc>
                          <a:spcPct val="91000"/>
                        </a:lnSpc>
                        <a:spcBef>
                          <a:spcPts val="40"/>
                        </a:spcBef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"/>
                    </a:p>
                    <a:p>
                      <a:pPr marL="140970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土地出让金</a:t>
                      </a:r>
                      <a:endParaRPr lang="KaiTi" altLang="KaiTi" sz="900"/>
                    </a:p>
                    <a:p>
                      <a:pPr marL="274320" algn="l" rtl="0" eaLnBrk="0">
                        <a:lnSpc>
                          <a:spcPct val="81000"/>
                        </a:lnSpc>
                      </a:pPr>
                      <a:r>
                        <a:rPr sz="900" kern="0" spc="-6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(亿元)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238759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276225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</a:tr>
              <a:tr h="1555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7000"/>
                        </a:lnSpc>
                      </a:pPr>
                      <a:endParaRPr lang="Arial" altLang="Arial" sz="100"/>
                    </a:p>
                    <a:p>
                      <a:pPr marL="4444" algn="l" rtl="0" eaLnBrk="0">
                        <a:lnSpc>
                          <a:spcPct val="88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住宅用地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29.4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163.57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6.8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1225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-16.2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0.1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500"/>
                    </a:p>
                    <a:p>
                      <a:pPr algn="r" rtl="0" eaLnBrk="0">
                        <a:lnSpc>
                          <a:spcPts val="536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20.04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-10.6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3000"/>
                        </a:lnSpc>
                      </a:pPr>
                      <a:endParaRPr lang="Arial" altLang="Arial" sz="100"/>
                    </a:p>
                    <a:p>
                      <a:pPr marL="10795" algn="l" rtl="0" eaLnBrk="0">
                        <a:lnSpc>
                          <a:spcPct val="88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商办用地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-42.9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35.08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-50.7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855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-11.6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5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500"/>
                    </a:p>
                    <a:p>
                      <a:pPr algn="r" rtl="0" eaLnBrk="0">
                        <a:lnSpc>
                          <a:spcPts val="533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5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-56.4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55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7000"/>
                        </a:lnSpc>
                      </a:pPr>
                      <a:endParaRPr lang="Arial" altLang="Arial" sz="100"/>
                    </a:p>
                    <a:p>
                      <a:pPr marL="6350" algn="l" rtl="0" eaLnBrk="0">
                        <a:lnSpc>
                          <a:spcPct val="88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工业用地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-42.3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96.23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-61.5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242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-19.4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5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-0.6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2.99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-60.1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3000"/>
                        </a:lnSpc>
                      </a:pPr>
                      <a:endParaRPr lang="Arial" altLang="Arial" sz="100"/>
                    </a:p>
                    <a:p>
                      <a:pPr marL="7620" algn="l" rtl="0" eaLnBrk="0">
                        <a:lnSpc>
                          <a:spcPct val="88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其他用地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4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-81.8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1.89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-97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308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-39.7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5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500"/>
                    </a:p>
                    <a:p>
                      <a:pPr algn="r" rtl="0" eaLnBrk="0">
                        <a:lnSpc>
                          <a:spcPts val="532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0.06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-98.2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68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6000"/>
                        </a:lnSpc>
                      </a:pPr>
                      <a:endParaRPr lang="Arial" altLang="Arial" sz="100"/>
                    </a:p>
                    <a:p>
                      <a:pPr marL="3175" algn="l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各类用地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-33.3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296.77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-44.7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857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800" kern="0" spc="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15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0.1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5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26.09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-34.7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table 16"/>
          <p:cNvGraphicFramePr>
            <a:graphicFrameLocks noGrp="1"/>
          </p:cNvGraphicFramePr>
          <p:nvPr/>
        </p:nvGraphicFramePr>
        <p:xfrm>
          <a:off x="363288" y="778697"/>
          <a:ext cx="8402955" cy="1054100"/>
        </p:xfrm>
        <a:graphic>
          <a:graphicData uri="http://schemas.openxmlformats.org/drawingml/2006/table">
            <a:tbl>
              <a:tblPr/>
              <a:tblGrid>
                <a:gridCol w="1346200"/>
                <a:gridCol w="1343660"/>
                <a:gridCol w="1007744"/>
                <a:gridCol w="1343660"/>
                <a:gridCol w="1007744"/>
                <a:gridCol w="1344295"/>
                <a:gridCol w="1009650"/>
              </a:tblGrid>
              <a:tr h="2762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448309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规划用途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449580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土地宗数</a:t>
                      </a:r>
                      <a:endParaRPr lang="KaiTi" altLang="KaiTi" sz="900"/>
                    </a:p>
                    <a:p>
                      <a:pPr marL="582930" algn="l" rtl="0" eaLnBrk="0">
                        <a:lnSpc>
                          <a:spcPct val="91000"/>
                        </a:lnSpc>
                        <a:spcBef>
                          <a:spcPts val="23"/>
                        </a:spcBef>
                      </a:pPr>
                      <a:r>
                        <a:rPr sz="8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(宗)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406400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443865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"/>
                    </a:p>
                    <a:p>
                      <a:pPr marL="332104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规划建筑面积</a:t>
                      </a:r>
                      <a:endParaRPr lang="KaiTi" altLang="KaiTi" sz="900"/>
                    </a:p>
                    <a:p>
                      <a:pPr marL="535940" algn="l" rtl="0" eaLnBrk="0">
                        <a:lnSpc>
                          <a:spcPct val="81000"/>
                        </a:lnSpc>
                        <a:spcBef>
                          <a:spcPts val="4"/>
                        </a:spcBef>
                      </a:pPr>
                      <a:r>
                        <a:rPr sz="900" kern="0" spc="-5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(万m</a:t>
                      </a:r>
                      <a:r>
                        <a:rPr sz="900" b="1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900" kern="0" spc="-5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407034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444500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"/>
                    </a:p>
                    <a:p>
                      <a:pPr marL="445769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楼面均价</a:t>
                      </a:r>
                      <a:endParaRPr lang="KaiTi" altLang="KaiTi" sz="900"/>
                    </a:p>
                    <a:p>
                      <a:pPr marL="507365" algn="l" rtl="0" eaLnBrk="0">
                        <a:lnSpc>
                          <a:spcPct val="81000"/>
                        </a:lnSpc>
                        <a:spcBef>
                          <a:spcPts val="1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(元/m</a:t>
                      </a:r>
                      <a:r>
                        <a:rPr sz="900" b="1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407034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443865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2000"/>
                        </a:lnSpc>
                      </a:pPr>
                      <a:endParaRPr lang="Arial" altLang="Arial" sz="100"/>
                    </a:p>
                    <a:p>
                      <a:pPr marL="4444" algn="l" rtl="0" eaLnBrk="0">
                        <a:lnSpc>
                          <a:spcPct val="87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住宅用地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57.1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253.37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45.8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1322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-10.1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1555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7000"/>
                        </a:lnSpc>
                      </a:pPr>
                      <a:endParaRPr lang="Arial" altLang="Arial" sz="100"/>
                    </a:p>
                    <a:p>
                      <a:pPr marL="10795" algn="l" rtl="0" eaLnBrk="0">
                        <a:lnSpc>
                          <a:spcPct val="88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商办用地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4000"/>
                        </a:lnSpc>
                        <a:spcBef>
                          <a:spcPts val="2"/>
                        </a:spcBef>
                      </a:pPr>
                      <a:r>
                        <a:rPr sz="900" kern="0" spc="-5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16.7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52.27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-17.2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822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-10.2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55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7000"/>
                        </a:lnSpc>
                      </a:pPr>
                      <a:endParaRPr lang="Arial" altLang="Arial" sz="100"/>
                    </a:p>
                    <a:p>
                      <a:pPr marL="6350" algn="l" rtl="0" eaLnBrk="0">
                        <a:lnSpc>
                          <a:spcPct val="88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工业用地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-28.3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122.99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-51.1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273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3000"/>
                        </a:lnSpc>
                      </a:pPr>
                      <a:endParaRPr lang="Arial" altLang="Arial" sz="100"/>
                    </a:p>
                    <a:p>
                      <a:pPr marL="7620" algn="l" rtl="0" eaLnBrk="0">
                        <a:lnSpc>
                          <a:spcPct val="88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其他用地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5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4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-75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2.2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-96.6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418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-18.7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68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6000"/>
                        </a:lnSpc>
                      </a:pPr>
                      <a:endParaRPr lang="Arial" altLang="Arial" sz="100"/>
                    </a:p>
                    <a:p>
                      <a:pPr marL="3175" algn="l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各类用地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430.83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-22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957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25.7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</a:tbl>
          </a:graphicData>
        </a:graphic>
      </p:graphicFrame>
      <p:sp>
        <p:nvSpPr>
          <p:cNvPr id="18" name="textbox 18"/>
          <p:cNvSpPr/>
          <p:nvPr/>
        </p:nvSpPr>
        <p:spPr>
          <a:xfrm>
            <a:off x="-12700" y="-12700"/>
            <a:ext cx="5777865" cy="777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1805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各类用地|土地供求</a:t>
            </a:r>
            <a:endParaRPr lang="KaiTi" altLang="KaiTi" sz="18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algn="r" rtl="0" eaLnBrk="0">
              <a:lnSpc>
                <a:spcPct val="97000"/>
              </a:lnSpc>
              <a:spcBef>
                <a:spcPts val="1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2023年1-12月漯河市土地市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场推出情况</a:t>
            </a:r>
            <a:endParaRPr lang="KaiTi" altLang="KaiTi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22" name="textbox 22"/>
          <p:cNvSpPr/>
          <p:nvPr/>
        </p:nvSpPr>
        <p:spPr>
          <a:xfrm>
            <a:off x="3369105" y="2835909"/>
            <a:ext cx="2396489" cy="189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4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2023年1-12月漯河市土地市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场成交情况</a:t>
            </a:r>
            <a:endParaRPr lang="KaiTi" altLang="KaiTi" sz="1100"/>
          </a:p>
        </p:txBody>
      </p:sp>
      <p:sp>
        <p:nvSpPr>
          <p:cNvPr id="24" name="textbox 24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6279" y="2060494"/>
            <a:ext cx="7660140" cy="2465231"/>
          </a:xfrm>
          <a:prstGeom prst="rect">
            <a:avLst/>
          </a:prstGeom>
        </p:spPr>
      </p:pic>
      <p:sp>
        <p:nvSpPr>
          <p:cNvPr id="28" name="textbox 28"/>
          <p:cNvSpPr/>
          <p:nvPr/>
        </p:nvSpPr>
        <p:spPr>
          <a:xfrm>
            <a:off x="-12700" y="-12700"/>
            <a:ext cx="8475344" cy="11137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1805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各类用地|土地供求</a:t>
            </a:r>
            <a:endParaRPr lang="KaiTi" altLang="KaiTi" sz="1800"/>
          </a:p>
          <a:p>
            <a:pPr algn="r" rtl="0" eaLnBrk="0">
              <a:lnSpc>
                <a:spcPct val="87000"/>
              </a:lnSpc>
              <a:spcBef>
                <a:spcPts val="1448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2023年1-12月，漯河共推出各类用地规划建筑面积430.83万㎡，同比下降21.96%；成交规划建筑面积296.77万㎡，同比下降44.69%。</a:t>
            </a:r>
            <a:endParaRPr lang="KaiTi" altLang="KaiTi" sz="1100"/>
          </a:p>
          <a:p>
            <a:pPr marL="381634" algn="l" rtl="0" eaLnBrk="0">
              <a:lnSpc>
                <a:spcPts val="2782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2023年12月，漯河共推出各类用地规划建筑面积3.69万㎡，同比下降79.01%；成交规划建筑面积142.07万㎡，同比下降25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.39%。</a:t>
            </a:r>
            <a:endParaRPr lang="KaiTi" altLang="KaiTi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32" name="textbox 32"/>
          <p:cNvSpPr/>
          <p:nvPr/>
        </p:nvSpPr>
        <p:spPr>
          <a:xfrm>
            <a:off x="827677" y="1282922"/>
            <a:ext cx="6507480" cy="621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5"/>
              </a:lnSpc>
            </a:pPr>
            <a:endParaRPr lang="Arial" altLang="Arial" sz="100"/>
          </a:p>
          <a:p>
            <a:pPr marL="1925320" algn="l" rtl="0" eaLnBrk="0">
              <a:lnSpc>
                <a:spcPct val="96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2021年1月-2023年12月漯河市各类用地推出与成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交同比走势</a:t>
            </a:r>
            <a:endParaRPr lang="KaiTi" altLang="KaiTi" sz="1100"/>
          </a:p>
          <a:p>
            <a:pPr marL="12700" algn="l" rtl="0" eaLnBrk="0">
              <a:lnSpc>
                <a:spcPts val="1108"/>
              </a:lnSpc>
              <a:spcBef>
                <a:spcPts val="435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万m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</a:t>
            </a:r>
            <a:endParaRPr lang="Arial" altLang="Arial" sz="900"/>
          </a:p>
          <a:p>
            <a:pPr algn="l" rtl="0" eaLnBrk="0">
              <a:lnSpc>
                <a:spcPct val="116000"/>
              </a:lnSpc>
            </a:pPr>
            <a:endParaRPr lang="Arial" altLang="Arial" sz="600"/>
          </a:p>
          <a:p>
            <a:pPr marL="1231900" algn="l" rtl="0" eaLnBrk="0">
              <a:lnSpc>
                <a:spcPct val="96000"/>
              </a:lnSpc>
              <a:spcBef>
                <a:spcPts val="1"/>
              </a:spcBef>
              <a:tabLst>
                <a:tab pos="1264285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推出规划建筑面积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成交规划建筑面积      推出规划建筑面积同比       成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交规划建筑面积同比</a:t>
            </a:r>
            <a:endParaRPr lang="KaiTi" altLang="KaiTi" sz="9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5886467" y="1777601"/>
            <a:ext cx="247650" cy="60325"/>
            <a:chExt cx="247650" cy="60325"/>
          </a:xfrm>
        </p:grpSpPr>
        <p:sp>
          <p:nvSpPr>
            <p:cNvPr id="34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EB3B">
                <a:alpha val="100000"/>
              </a:srgbClr>
            </a:solidFill>
            <a:ln w="9525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" name="group 4"/>
          <p:cNvGrpSpPr/>
          <p:nvPr/>
        </p:nvGrpSpPr>
        <p:grpSpPr>
          <a:xfrm rot="21600000">
            <a:off x="4400568" y="1777601"/>
            <a:ext cx="247650" cy="60325"/>
            <a:chExt cx="247650" cy="60325"/>
          </a:xfrm>
        </p:grpSpPr>
        <p:sp>
          <p:nvSpPr>
            <p:cNvPr id="38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2" name="path"/>
          <p:cNvSpPr/>
          <p:nvPr/>
        </p:nvSpPr>
        <p:spPr>
          <a:xfrm>
            <a:off x="3100405" y="1772141"/>
            <a:ext cx="257175" cy="71246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E86CE">
              <a:alpha val="100000"/>
            </a:srgbClr>
          </a:solidFill>
          <a:ln w="9525" cap="flat">
            <a:solidFill>
              <a:srgbClr val="3E86CE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path"/>
          <p:cNvSpPr/>
          <p:nvPr/>
        </p:nvSpPr>
        <p:spPr>
          <a:xfrm>
            <a:off x="1802991" y="1772141"/>
            <a:ext cx="257175" cy="71246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textbox 46"/>
          <p:cNvSpPr/>
          <p:nvPr/>
        </p:nvSpPr>
        <p:spPr>
          <a:xfrm>
            <a:off x="8449440" y="1499792"/>
            <a:ext cx="252095" cy="3108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98425" algn="l" rtl="0" eaLnBrk="0">
              <a:lnSpc>
                <a:spcPts val="1164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20320" algn="l" rtl="0" eaLnBrk="0">
              <a:lnSpc>
                <a:spcPct val="79000"/>
              </a:lnSpc>
              <a:spcBef>
                <a:spcPts val="275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1000</a:t>
            </a:r>
            <a:endParaRPr lang="KaiTi" altLang="KaiTi" sz="9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marL="16509" algn="l" rtl="0" eaLnBrk="0">
              <a:lnSpc>
                <a:spcPct val="79000"/>
              </a:lnSpc>
              <a:spcBef>
                <a:spcPts val="27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800</a:t>
            </a:r>
            <a:endParaRPr lang="KaiTi" altLang="KaiTi" sz="9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marL="17145" algn="l" rtl="0" eaLnBrk="0">
              <a:lnSpc>
                <a:spcPct val="79000"/>
              </a:lnSpc>
              <a:spcBef>
                <a:spcPts val="278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600</a:t>
            </a:r>
            <a:endParaRPr lang="KaiTi" altLang="KaiTi" sz="9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marL="14604" algn="l" rtl="0" eaLnBrk="0">
              <a:lnSpc>
                <a:spcPct val="79000"/>
              </a:lnSpc>
              <a:spcBef>
                <a:spcPts val="27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400</a:t>
            </a:r>
            <a:endParaRPr lang="KaiTi" altLang="KaiTi" sz="9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marL="16509" algn="l" rtl="0" eaLnBrk="0">
              <a:lnSpc>
                <a:spcPct val="79000"/>
              </a:lnSpc>
              <a:spcBef>
                <a:spcPts val="27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</a:t>
            </a:r>
            <a:endParaRPr lang="KaiTi" altLang="KaiTi" sz="9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marL="16509" algn="l" rtl="0" eaLnBrk="0">
              <a:lnSpc>
                <a:spcPct val="79000"/>
              </a:lnSpc>
              <a:spcBef>
                <a:spcPts val="27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-200</a:t>
            </a:r>
            <a:endParaRPr lang="KaiTi" altLang="KaiTi" sz="900"/>
          </a:p>
        </p:txBody>
      </p:sp>
      <p:sp>
        <p:nvSpPr>
          <p:cNvPr id="48" name="textbox 48"/>
          <p:cNvSpPr/>
          <p:nvPr/>
        </p:nvSpPr>
        <p:spPr>
          <a:xfrm>
            <a:off x="435412" y="2021940"/>
            <a:ext cx="193675" cy="2586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250</a:t>
            </a:r>
            <a:endParaRPr lang="KaiTi" altLang="KaiTi" sz="9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73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</a:t>
            </a:r>
            <a:endParaRPr lang="KaiTi" altLang="KaiTi" sz="9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9050" algn="l" rtl="0" eaLnBrk="0">
              <a:lnSpc>
                <a:spcPct val="79000"/>
              </a:lnSpc>
              <a:spcBef>
                <a:spcPts val="273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150</a:t>
            </a:r>
            <a:endParaRPr lang="KaiTi" altLang="KaiTi" sz="9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9050" algn="l" rtl="0" eaLnBrk="0">
              <a:lnSpc>
                <a:spcPct val="79000"/>
              </a:lnSpc>
              <a:spcBef>
                <a:spcPts val="273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</a:t>
            </a:r>
            <a:endParaRPr lang="KaiTi" altLang="KaiTi" sz="9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64769" algn="l" rtl="0" eaLnBrk="0">
              <a:lnSpc>
                <a:spcPct val="79000"/>
              </a:lnSpc>
              <a:spcBef>
                <a:spcPts val="273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50</a:t>
            </a:r>
            <a:endParaRPr lang="KaiTi" altLang="KaiTi" sz="9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200"/>
          </a:p>
          <a:p>
            <a:pPr algn="r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50" name="textbox 50"/>
          <p:cNvSpPr/>
          <p:nvPr/>
        </p:nvSpPr>
        <p:spPr>
          <a:xfrm rot="18000000">
            <a:off x="376976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22-04</a:t>
            </a:r>
            <a:endParaRPr lang="KaiTi" altLang="KaiTi" sz="900"/>
          </a:p>
        </p:txBody>
      </p:sp>
      <p:sp>
        <p:nvSpPr>
          <p:cNvPr id="52" name="textbox 52"/>
          <p:cNvSpPr/>
          <p:nvPr/>
        </p:nvSpPr>
        <p:spPr>
          <a:xfrm rot="18000000">
            <a:off x="398219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22-05</a:t>
            </a:r>
            <a:endParaRPr lang="KaiTi" altLang="KaiTi" sz="900"/>
          </a:p>
        </p:txBody>
      </p:sp>
      <p:sp>
        <p:nvSpPr>
          <p:cNvPr id="54" name="textbox 54"/>
          <p:cNvSpPr/>
          <p:nvPr/>
        </p:nvSpPr>
        <p:spPr>
          <a:xfrm rot="18000000">
            <a:off x="419462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22-06</a:t>
            </a:r>
            <a:endParaRPr lang="KaiTi" altLang="KaiTi" sz="900"/>
          </a:p>
        </p:txBody>
      </p:sp>
      <p:sp>
        <p:nvSpPr>
          <p:cNvPr id="56" name="textbox 56"/>
          <p:cNvSpPr/>
          <p:nvPr/>
        </p:nvSpPr>
        <p:spPr>
          <a:xfrm rot="18000000">
            <a:off x="4831912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22-09</a:t>
            </a:r>
            <a:endParaRPr lang="KaiTi" altLang="KaiTi" sz="900"/>
          </a:p>
        </p:txBody>
      </p:sp>
      <p:sp>
        <p:nvSpPr>
          <p:cNvPr id="58" name="textbox 58"/>
          <p:cNvSpPr/>
          <p:nvPr/>
        </p:nvSpPr>
        <p:spPr>
          <a:xfrm rot="18000000">
            <a:off x="4407054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22-07</a:t>
            </a:r>
            <a:endParaRPr lang="KaiTi" altLang="KaiTi" sz="900"/>
          </a:p>
        </p:txBody>
      </p:sp>
      <p:sp>
        <p:nvSpPr>
          <p:cNvPr id="60" name="textbox 60"/>
          <p:cNvSpPr/>
          <p:nvPr/>
        </p:nvSpPr>
        <p:spPr>
          <a:xfrm rot="18000000">
            <a:off x="4619483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22-08</a:t>
            </a:r>
            <a:endParaRPr lang="KaiTi" altLang="KaiTi" sz="900"/>
          </a:p>
        </p:txBody>
      </p:sp>
      <p:sp>
        <p:nvSpPr>
          <p:cNvPr id="62" name="textbox 62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sp>
        <p:nvSpPr>
          <p:cNvPr id="64" name="textbox 64"/>
          <p:cNvSpPr/>
          <p:nvPr/>
        </p:nvSpPr>
        <p:spPr>
          <a:xfrm rot="18000000">
            <a:off x="6106658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23-03</a:t>
            </a:r>
            <a:endParaRPr lang="KaiTi" altLang="KaiTi" sz="900"/>
          </a:p>
        </p:txBody>
      </p:sp>
      <p:sp>
        <p:nvSpPr>
          <p:cNvPr id="66" name="textbox 66"/>
          <p:cNvSpPr/>
          <p:nvPr/>
        </p:nvSpPr>
        <p:spPr>
          <a:xfrm rot="18000000">
            <a:off x="5894229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23-02</a:t>
            </a:r>
            <a:endParaRPr lang="KaiTi" altLang="KaiTi" sz="900"/>
          </a:p>
        </p:txBody>
      </p:sp>
      <p:sp>
        <p:nvSpPr>
          <p:cNvPr id="68" name="textbox 68"/>
          <p:cNvSpPr/>
          <p:nvPr/>
        </p:nvSpPr>
        <p:spPr>
          <a:xfrm rot="18000000">
            <a:off x="6319187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23-04</a:t>
            </a:r>
            <a:endParaRPr lang="KaiTi" altLang="KaiTi" sz="900"/>
          </a:p>
        </p:txBody>
      </p:sp>
      <p:sp>
        <p:nvSpPr>
          <p:cNvPr id="70" name="textbox 70"/>
          <p:cNvSpPr/>
          <p:nvPr/>
        </p:nvSpPr>
        <p:spPr>
          <a:xfrm rot="18000000">
            <a:off x="6531612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23-05</a:t>
            </a:r>
            <a:endParaRPr lang="KaiTi" altLang="KaiTi" sz="900"/>
          </a:p>
        </p:txBody>
      </p:sp>
      <p:sp>
        <p:nvSpPr>
          <p:cNvPr id="72" name="textbox 72"/>
          <p:cNvSpPr/>
          <p:nvPr/>
        </p:nvSpPr>
        <p:spPr>
          <a:xfrm rot="18000000">
            <a:off x="6744043" y="4668679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23-06</a:t>
            </a:r>
            <a:endParaRPr lang="KaiTi" altLang="KaiTi" sz="900"/>
          </a:p>
        </p:txBody>
      </p:sp>
      <p:sp>
        <p:nvSpPr>
          <p:cNvPr id="74" name="textbox 74"/>
          <p:cNvSpPr/>
          <p:nvPr/>
        </p:nvSpPr>
        <p:spPr>
          <a:xfrm rot="18000000">
            <a:off x="7168900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23-08</a:t>
            </a:r>
            <a:endParaRPr lang="KaiTi" altLang="KaiTi" sz="900"/>
          </a:p>
        </p:txBody>
      </p:sp>
      <p:sp>
        <p:nvSpPr>
          <p:cNvPr id="76" name="textbox 76"/>
          <p:cNvSpPr/>
          <p:nvPr/>
        </p:nvSpPr>
        <p:spPr>
          <a:xfrm rot="18000000">
            <a:off x="7381330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23-09</a:t>
            </a:r>
            <a:endParaRPr lang="KaiTi" altLang="KaiTi" sz="900"/>
          </a:p>
        </p:txBody>
      </p:sp>
      <p:sp>
        <p:nvSpPr>
          <p:cNvPr id="78" name="textbox 78"/>
          <p:cNvSpPr/>
          <p:nvPr/>
        </p:nvSpPr>
        <p:spPr>
          <a:xfrm rot="18000000">
            <a:off x="7593759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23-10</a:t>
            </a:r>
            <a:endParaRPr lang="KaiTi" altLang="KaiTi" sz="900"/>
          </a:p>
        </p:txBody>
      </p:sp>
      <p:sp>
        <p:nvSpPr>
          <p:cNvPr id="80" name="textbox 80"/>
          <p:cNvSpPr/>
          <p:nvPr/>
        </p:nvSpPr>
        <p:spPr>
          <a:xfrm rot="18000000">
            <a:off x="6956473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23-07</a:t>
            </a:r>
            <a:endParaRPr lang="KaiTi" altLang="KaiTi" sz="900"/>
          </a:p>
        </p:txBody>
      </p:sp>
      <p:sp>
        <p:nvSpPr>
          <p:cNvPr id="82" name="textbox 82"/>
          <p:cNvSpPr/>
          <p:nvPr/>
        </p:nvSpPr>
        <p:spPr>
          <a:xfrm rot="18000000">
            <a:off x="5681900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23-01</a:t>
            </a:r>
            <a:endParaRPr lang="KaiTi" altLang="KaiTi" sz="900"/>
          </a:p>
        </p:txBody>
      </p:sp>
      <p:sp>
        <p:nvSpPr>
          <p:cNvPr id="84" name="textbox 84"/>
          <p:cNvSpPr/>
          <p:nvPr/>
        </p:nvSpPr>
        <p:spPr>
          <a:xfrm rot="18000000">
            <a:off x="795663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21-02</a:t>
            </a:r>
            <a:endParaRPr lang="KaiTi" altLang="KaiTi" sz="900"/>
          </a:p>
        </p:txBody>
      </p:sp>
      <p:sp>
        <p:nvSpPr>
          <p:cNvPr id="86" name="textbox 86"/>
          <p:cNvSpPr/>
          <p:nvPr/>
        </p:nvSpPr>
        <p:spPr>
          <a:xfrm rot="18000000">
            <a:off x="1008092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21-03</a:t>
            </a:r>
            <a:endParaRPr lang="KaiTi" altLang="KaiTi" sz="900"/>
          </a:p>
        </p:txBody>
      </p:sp>
      <p:sp>
        <p:nvSpPr>
          <p:cNvPr id="88" name="textbox 88"/>
          <p:cNvSpPr/>
          <p:nvPr/>
        </p:nvSpPr>
        <p:spPr>
          <a:xfrm rot="18000000">
            <a:off x="3557239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22-03</a:t>
            </a:r>
            <a:endParaRPr lang="KaiTi" altLang="KaiTi" sz="900"/>
          </a:p>
        </p:txBody>
      </p:sp>
      <p:sp>
        <p:nvSpPr>
          <p:cNvPr id="90" name="textbox 90"/>
          <p:cNvSpPr/>
          <p:nvPr/>
        </p:nvSpPr>
        <p:spPr>
          <a:xfrm rot="18000000">
            <a:off x="3344810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22-02</a:t>
            </a:r>
            <a:endParaRPr lang="KaiTi" altLang="KaiTi" sz="900"/>
          </a:p>
        </p:txBody>
      </p:sp>
      <p:sp>
        <p:nvSpPr>
          <p:cNvPr id="92" name="textbox 92"/>
          <p:cNvSpPr/>
          <p:nvPr/>
        </p:nvSpPr>
        <p:spPr>
          <a:xfrm rot="18000000">
            <a:off x="583333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21-01</a:t>
            </a:r>
            <a:endParaRPr lang="KaiTi" altLang="KaiTi" sz="900"/>
          </a:p>
        </p:txBody>
      </p:sp>
      <p:sp>
        <p:nvSpPr>
          <p:cNvPr id="94" name="textbox 94"/>
          <p:cNvSpPr/>
          <p:nvPr/>
        </p:nvSpPr>
        <p:spPr>
          <a:xfrm rot="18000000">
            <a:off x="122062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21-04</a:t>
            </a:r>
            <a:endParaRPr lang="KaiTi" altLang="KaiTi" sz="900"/>
          </a:p>
        </p:txBody>
      </p:sp>
      <p:sp>
        <p:nvSpPr>
          <p:cNvPr id="96" name="textbox 96"/>
          <p:cNvSpPr/>
          <p:nvPr/>
        </p:nvSpPr>
        <p:spPr>
          <a:xfrm rot="18000000">
            <a:off x="143304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21-05</a:t>
            </a:r>
            <a:endParaRPr lang="KaiTi" altLang="KaiTi" sz="900"/>
          </a:p>
        </p:txBody>
      </p:sp>
      <p:sp>
        <p:nvSpPr>
          <p:cNvPr id="98" name="textbox 98"/>
          <p:cNvSpPr/>
          <p:nvPr/>
        </p:nvSpPr>
        <p:spPr>
          <a:xfrm rot="18000000">
            <a:off x="1645478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21-06</a:t>
            </a:r>
            <a:endParaRPr lang="KaiTi" altLang="KaiTi" sz="900"/>
          </a:p>
        </p:txBody>
      </p:sp>
      <p:sp>
        <p:nvSpPr>
          <p:cNvPr id="100" name="textbox 100"/>
          <p:cNvSpPr/>
          <p:nvPr/>
        </p:nvSpPr>
        <p:spPr>
          <a:xfrm rot="18000000">
            <a:off x="1857907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21-07</a:t>
            </a:r>
            <a:endParaRPr lang="KaiTi" altLang="KaiTi" sz="900"/>
          </a:p>
        </p:txBody>
      </p:sp>
      <p:sp>
        <p:nvSpPr>
          <p:cNvPr id="102" name="textbox 102"/>
          <p:cNvSpPr/>
          <p:nvPr/>
        </p:nvSpPr>
        <p:spPr>
          <a:xfrm rot="18000000">
            <a:off x="207033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21-08</a:t>
            </a:r>
            <a:endParaRPr lang="KaiTi" altLang="KaiTi" sz="900"/>
          </a:p>
        </p:txBody>
      </p:sp>
      <p:sp>
        <p:nvSpPr>
          <p:cNvPr id="104" name="textbox 104"/>
          <p:cNvSpPr/>
          <p:nvPr/>
        </p:nvSpPr>
        <p:spPr>
          <a:xfrm rot="18000000">
            <a:off x="228276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21-09</a:t>
            </a:r>
            <a:endParaRPr lang="KaiTi" altLang="KaiTi" sz="900"/>
          </a:p>
        </p:txBody>
      </p:sp>
      <p:sp>
        <p:nvSpPr>
          <p:cNvPr id="106" name="textbox 106"/>
          <p:cNvSpPr/>
          <p:nvPr/>
        </p:nvSpPr>
        <p:spPr>
          <a:xfrm rot="18000000">
            <a:off x="2495194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21-10</a:t>
            </a:r>
            <a:endParaRPr lang="KaiTi" altLang="KaiTi" sz="900"/>
          </a:p>
        </p:txBody>
      </p:sp>
      <p:sp>
        <p:nvSpPr>
          <p:cNvPr id="108" name="textbox 108"/>
          <p:cNvSpPr/>
          <p:nvPr/>
        </p:nvSpPr>
        <p:spPr>
          <a:xfrm rot="18000000">
            <a:off x="313248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22-01</a:t>
            </a:r>
            <a:endParaRPr lang="KaiTi" altLang="KaiTi" sz="900"/>
          </a:p>
        </p:txBody>
      </p:sp>
      <p:sp>
        <p:nvSpPr>
          <p:cNvPr id="110" name="textbox 110"/>
          <p:cNvSpPr/>
          <p:nvPr/>
        </p:nvSpPr>
        <p:spPr>
          <a:xfrm rot="18000000">
            <a:off x="504434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22-10</a:t>
            </a:r>
            <a:endParaRPr lang="KaiTi" altLang="KaiTi" sz="900"/>
          </a:p>
        </p:txBody>
      </p:sp>
      <p:sp>
        <p:nvSpPr>
          <p:cNvPr id="112" name="textbox 112"/>
          <p:cNvSpPr/>
          <p:nvPr/>
        </p:nvSpPr>
        <p:spPr>
          <a:xfrm rot="18000000">
            <a:off x="8017874" y="4667949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23-12</a:t>
            </a:r>
            <a:endParaRPr lang="KaiTi" altLang="KaiTi" sz="900"/>
          </a:p>
        </p:txBody>
      </p:sp>
      <p:sp>
        <p:nvSpPr>
          <p:cNvPr id="114" name="textbox 114"/>
          <p:cNvSpPr/>
          <p:nvPr/>
        </p:nvSpPr>
        <p:spPr>
          <a:xfrm rot="18000000">
            <a:off x="7805643" y="4668063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23-11</a:t>
            </a:r>
            <a:endParaRPr lang="KaiTi" altLang="KaiTi" sz="900"/>
          </a:p>
        </p:txBody>
      </p:sp>
      <p:sp>
        <p:nvSpPr>
          <p:cNvPr id="116" name="textbox 116"/>
          <p:cNvSpPr/>
          <p:nvPr/>
        </p:nvSpPr>
        <p:spPr>
          <a:xfrm rot="18000000">
            <a:off x="5468456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22-12</a:t>
            </a:r>
            <a:endParaRPr lang="KaiTi" altLang="KaiTi" sz="900"/>
          </a:p>
        </p:txBody>
      </p:sp>
      <p:sp>
        <p:nvSpPr>
          <p:cNvPr id="118" name="textbox 118"/>
          <p:cNvSpPr/>
          <p:nvPr/>
        </p:nvSpPr>
        <p:spPr>
          <a:xfrm rot="18000000">
            <a:off x="2919309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21-12</a:t>
            </a:r>
            <a:endParaRPr lang="KaiTi" altLang="KaiTi" sz="900"/>
          </a:p>
        </p:txBody>
      </p:sp>
      <p:sp>
        <p:nvSpPr>
          <p:cNvPr id="120" name="textbox 120"/>
          <p:cNvSpPr/>
          <p:nvPr/>
        </p:nvSpPr>
        <p:spPr>
          <a:xfrm rot="18000000">
            <a:off x="5256225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22-11</a:t>
            </a:r>
            <a:endParaRPr lang="KaiTi" altLang="KaiTi" sz="900"/>
          </a:p>
        </p:txBody>
      </p:sp>
      <p:sp>
        <p:nvSpPr>
          <p:cNvPr id="122" name="textbox 122"/>
          <p:cNvSpPr/>
          <p:nvPr/>
        </p:nvSpPr>
        <p:spPr>
          <a:xfrm rot="18000000">
            <a:off x="2707078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21-11</a:t>
            </a:r>
            <a:endParaRPr lang="KaiTi" altLang="KaiTi" sz="9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rect"/>
          <p:cNvSpPr/>
          <p:nvPr/>
        </p:nvSpPr>
        <p:spPr>
          <a:xfrm>
            <a:off x="2134134" y="3927400"/>
            <a:ext cx="53504" cy="591975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" name="rect"/>
          <p:cNvSpPr/>
          <p:nvPr/>
        </p:nvSpPr>
        <p:spPr>
          <a:xfrm>
            <a:off x="2562166" y="4110030"/>
            <a:ext cx="53504" cy="409345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8" name="rect"/>
          <p:cNvSpPr/>
          <p:nvPr/>
        </p:nvSpPr>
        <p:spPr>
          <a:xfrm>
            <a:off x="2776183" y="4179304"/>
            <a:ext cx="53504" cy="340071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0" name="rect"/>
          <p:cNvSpPr/>
          <p:nvPr/>
        </p:nvSpPr>
        <p:spPr>
          <a:xfrm>
            <a:off x="2990199" y="4141518"/>
            <a:ext cx="53504" cy="377857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2" name="picture 1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487322" y="3201560"/>
            <a:ext cx="277045" cy="1317816"/>
          </a:xfrm>
          <a:prstGeom prst="rect">
            <a:avLst/>
          </a:prstGeom>
        </p:spPr>
      </p:pic>
      <p:pic>
        <p:nvPicPr>
          <p:cNvPr id="134" name="picture 13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273306" y="3190014"/>
            <a:ext cx="63029" cy="1329361"/>
          </a:xfrm>
          <a:prstGeom prst="rect">
            <a:avLst/>
          </a:prstGeom>
        </p:spPr>
      </p:pic>
      <p:pic>
        <p:nvPicPr>
          <p:cNvPr id="136" name="picture 13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295706" y="3618909"/>
            <a:ext cx="444719" cy="900466"/>
          </a:xfrm>
          <a:prstGeom prst="rect">
            <a:avLst/>
          </a:prstGeom>
        </p:spPr>
      </p:pic>
      <p:pic>
        <p:nvPicPr>
          <p:cNvPr id="138" name="picture 13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255608" y="3580699"/>
            <a:ext cx="526457" cy="938676"/>
          </a:xfrm>
          <a:prstGeom prst="rect">
            <a:avLst/>
          </a:prstGeom>
        </p:spPr>
      </p:pic>
      <p:sp>
        <p:nvSpPr>
          <p:cNvPr id="140" name="rect"/>
          <p:cNvSpPr/>
          <p:nvPr/>
        </p:nvSpPr>
        <p:spPr>
          <a:xfrm>
            <a:off x="3632248" y="4161461"/>
            <a:ext cx="53504" cy="357914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2" name="rect"/>
          <p:cNvSpPr/>
          <p:nvPr/>
        </p:nvSpPr>
        <p:spPr>
          <a:xfrm>
            <a:off x="5344380" y="4106882"/>
            <a:ext cx="53504" cy="412493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4" name="rect"/>
          <p:cNvSpPr/>
          <p:nvPr/>
        </p:nvSpPr>
        <p:spPr>
          <a:xfrm>
            <a:off x="4916347" y="4031310"/>
            <a:ext cx="53503" cy="488065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6" name="rect"/>
          <p:cNvSpPr/>
          <p:nvPr/>
        </p:nvSpPr>
        <p:spPr>
          <a:xfrm>
            <a:off x="6628479" y="4128924"/>
            <a:ext cx="53502" cy="390451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8" name="rect"/>
          <p:cNvSpPr/>
          <p:nvPr/>
        </p:nvSpPr>
        <p:spPr>
          <a:xfrm>
            <a:off x="7484544" y="4128924"/>
            <a:ext cx="53503" cy="390451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0" name="rect"/>
          <p:cNvSpPr/>
          <p:nvPr/>
        </p:nvSpPr>
        <p:spPr>
          <a:xfrm>
            <a:off x="7270528" y="4077493"/>
            <a:ext cx="53503" cy="441882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2" name="rect"/>
          <p:cNvSpPr/>
          <p:nvPr/>
        </p:nvSpPr>
        <p:spPr>
          <a:xfrm>
            <a:off x="8126592" y="4148866"/>
            <a:ext cx="53505" cy="370509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4" name="rect"/>
          <p:cNvSpPr/>
          <p:nvPr/>
        </p:nvSpPr>
        <p:spPr>
          <a:xfrm>
            <a:off x="7698560" y="4210792"/>
            <a:ext cx="53504" cy="308583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6" name="picture 15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339617" y="3560524"/>
            <a:ext cx="491061" cy="958851"/>
          </a:xfrm>
          <a:prstGeom prst="rect">
            <a:avLst/>
          </a:prstGeom>
        </p:spPr>
      </p:pic>
      <p:pic>
        <p:nvPicPr>
          <p:cNvPr id="158" name="picture 15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2557404" y="4105268"/>
            <a:ext cx="63029" cy="414107"/>
          </a:xfrm>
          <a:prstGeom prst="rect">
            <a:avLst/>
          </a:prstGeom>
        </p:spPr>
      </p:pic>
      <p:pic>
        <p:nvPicPr>
          <p:cNvPr id="160" name="picture 16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2985436" y="3335909"/>
            <a:ext cx="491062" cy="1183466"/>
          </a:xfrm>
          <a:prstGeom prst="rect">
            <a:avLst/>
          </a:prstGeom>
        </p:spPr>
      </p:pic>
      <p:pic>
        <p:nvPicPr>
          <p:cNvPr id="162" name="picture 16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3627485" y="2625327"/>
            <a:ext cx="1133111" cy="1894048"/>
          </a:xfrm>
          <a:prstGeom prst="rect">
            <a:avLst/>
          </a:prstGeom>
        </p:spPr>
      </p:pic>
      <p:pic>
        <p:nvPicPr>
          <p:cNvPr id="164" name="picture 16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4911585" y="4026548"/>
            <a:ext cx="63028" cy="492827"/>
          </a:xfrm>
          <a:prstGeom prst="rect">
            <a:avLst/>
          </a:prstGeom>
        </p:spPr>
      </p:pic>
      <p:pic>
        <p:nvPicPr>
          <p:cNvPr id="166" name="picture 166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6623716" y="3185815"/>
            <a:ext cx="491060" cy="1333560"/>
          </a:xfrm>
          <a:prstGeom prst="rect">
            <a:avLst/>
          </a:prstGeom>
        </p:spPr>
      </p:pic>
      <p:pic>
        <p:nvPicPr>
          <p:cNvPr id="168" name="picture 168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2129371" y="3029424"/>
            <a:ext cx="277045" cy="1489951"/>
          </a:xfrm>
          <a:prstGeom prst="rect">
            <a:avLst/>
          </a:prstGeom>
        </p:spPr>
      </p:pic>
      <p:pic>
        <p:nvPicPr>
          <p:cNvPr id="170" name="picture 170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2771420" y="4174542"/>
            <a:ext cx="63029" cy="344833"/>
          </a:xfrm>
          <a:prstGeom prst="rect">
            <a:avLst/>
          </a:prstGeom>
        </p:spPr>
      </p:pic>
      <p:pic>
        <p:nvPicPr>
          <p:cNvPr id="172" name="picture 172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7265765" y="4072730"/>
            <a:ext cx="63028" cy="446645"/>
          </a:xfrm>
          <a:prstGeom prst="rect">
            <a:avLst/>
          </a:prstGeom>
        </p:spPr>
      </p:pic>
      <p:pic>
        <p:nvPicPr>
          <p:cNvPr id="174" name="picture 174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4908378" y="2546414"/>
            <a:ext cx="69441" cy="58861"/>
          </a:xfrm>
          <a:prstGeom prst="rect">
            <a:avLst/>
          </a:prstGeom>
        </p:spPr>
      </p:pic>
      <p:pic>
        <p:nvPicPr>
          <p:cNvPr id="176" name="picture 176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4714972" y="2504706"/>
            <a:ext cx="468895" cy="2014669"/>
          </a:xfrm>
          <a:prstGeom prst="rect">
            <a:avLst/>
          </a:prstGeom>
        </p:spPr>
      </p:pic>
      <p:pic>
        <p:nvPicPr>
          <p:cNvPr id="178" name="picture 178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5125601" y="3997159"/>
            <a:ext cx="63029" cy="522216"/>
          </a:xfrm>
          <a:prstGeom prst="rect">
            <a:avLst/>
          </a:prstGeom>
        </p:spPr>
      </p:pic>
      <p:pic>
        <p:nvPicPr>
          <p:cNvPr id="180" name="picture 180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21600000">
            <a:off x="7479782" y="4124162"/>
            <a:ext cx="63028" cy="395213"/>
          </a:xfrm>
          <a:prstGeom prst="rect">
            <a:avLst/>
          </a:prstGeom>
        </p:spPr>
      </p:pic>
      <p:pic>
        <p:nvPicPr>
          <p:cNvPr id="182" name="picture 182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21600000">
            <a:off x="7693797" y="3348504"/>
            <a:ext cx="277045" cy="1170871"/>
          </a:xfrm>
          <a:prstGeom prst="rect">
            <a:avLst/>
          </a:prstGeom>
        </p:spPr>
      </p:pic>
      <p:pic>
        <p:nvPicPr>
          <p:cNvPr id="184" name="picture 184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 rot="21600000">
            <a:off x="763429" y="2413819"/>
            <a:ext cx="7717290" cy="2111906"/>
          </a:xfrm>
          <a:prstGeom prst="rect">
            <a:avLst/>
          </a:prstGeom>
        </p:spPr>
      </p:pic>
      <p:sp>
        <p:nvSpPr>
          <p:cNvPr id="186" name="textbox 186"/>
          <p:cNvSpPr/>
          <p:nvPr/>
        </p:nvSpPr>
        <p:spPr>
          <a:xfrm>
            <a:off x="-12700" y="-12700"/>
            <a:ext cx="8773159" cy="14719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1805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各类用地|土地价格</a:t>
            </a:r>
            <a:endParaRPr lang="KaiTi" altLang="KaiTi" sz="1800"/>
          </a:p>
          <a:p>
            <a:pPr marL="381634" algn="l" rtl="0" eaLnBrk="0">
              <a:lnSpc>
                <a:spcPct val="98000"/>
              </a:lnSpc>
              <a:spcBef>
                <a:spcPts val="1439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2023年1-12月,漯河成交楼面均价为857元/㎡，同比上涨15.01%；平均溢价率为0.09%，较去年同期下降0.01个百分点；各类用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地出让金达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26.09亿元，同比下降34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.73%。</a:t>
            </a:r>
            <a:endParaRPr lang="KaiTi" altLang="KaiTi" sz="11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40000"/>
              </a:lnSpc>
            </a:pPr>
            <a:endParaRPr lang="Arial" altLang="Arial" sz="200"/>
          </a:p>
          <a:p>
            <a:pPr marL="393065" indent="-11429" algn="l" rtl="0" eaLnBrk="0">
              <a:lnSpc>
                <a:spcPct val="98000"/>
              </a:lnSpc>
              <a:spcBef>
                <a:spcPts val="2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2023年12月,漯河成交楼面均价为1051元/㎡，环比上涨197.48%,同比上涨15.66%；平均溢价率为0%,较去年同期下降0.01个百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分点；各类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用地出让金达14.93亿元，环比增长705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.7%,同比下降13.7%。</a:t>
            </a:r>
            <a:endParaRPr lang="KaiTi" altLang="KaiTi" sz="1100"/>
          </a:p>
        </p:txBody>
      </p:sp>
      <p:pic>
        <p:nvPicPr>
          <p:cNvPr id="188" name="picture 188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190" name="textbox 190"/>
          <p:cNvSpPr/>
          <p:nvPr/>
        </p:nvSpPr>
        <p:spPr>
          <a:xfrm>
            <a:off x="2530905" y="1636247"/>
            <a:ext cx="4072890" cy="189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4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2021年1月-2023年12月漯河市各类用地成交楼盘均价及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溢价率走势</a:t>
            </a:r>
            <a:endParaRPr lang="KaiTi" altLang="KaiTi" sz="1100"/>
          </a:p>
        </p:txBody>
      </p:sp>
      <p:sp>
        <p:nvSpPr>
          <p:cNvPr id="192" name="textbox 192"/>
          <p:cNvSpPr/>
          <p:nvPr/>
        </p:nvSpPr>
        <p:spPr>
          <a:xfrm>
            <a:off x="432237" y="2375265"/>
            <a:ext cx="254000" cy="2233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2000</a:t>
            </a:r>
            <a:endParaRPr lang="KaiTi" altLang="KaiTi" sz="900"/>
          </a:p>
          <a:p>
            <a:pPr marL="19050" algn="l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1800</a:t>
            </a:r>
            <a:endParaRPr lang="KaiTi" altLang="KaiTi" sz="900"/>
          </a:p>
          <a:p>
            <a:pPr marL="19050" algn="l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1600</a:t>
            </a:r>
            <a:endParaRPr lang="KaiTi" altLang="KaiTi" sz="900"/>
          </a:p>
          <a:p>
            <a:pPr marL="19050" algn="l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1400</a:t>
            </a:r>
            <a:endParaRPr lang="KaiTi" altLang="KaiTi" sz="900"/>
          </a:p>
          <a:p>
            <a:pPr marL="19050" algn="l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1200</a:t>
            </a:r>
            <a:endParaRPr lang="KaiTi" altLang="KaiTi" sz="900"/>
          </a:p>
          <a:p>
            <a:pPr marL="19050" algn="l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1000</a:t>
            </a:r>
            <a:endParaRPr lang="KaiTi" altLang="KaiTi" sz="900"/>
          </a:p>
          <a:p>
            <a:pPr algn="r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800</a:t>
            </a:r>
            <a:endParaRPr lang="KaiTi" altLang="KaiTi" sz="900"/>
          </a:p>
          <a:p>
            <a:pPr algn="r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600</a:t>
            </a:r>
            <a:endParaRPr lang="KaiTi" altLang="KaiTi" sz="900"/>
          </a:p>
          <a:p>
            <a:pPr marL="70485" algn="l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400</a:t>
            </a:r>
            <a:endParaRPr lang="KaiTi" altLang="KaiTi" sz="900"/>
          </a:p>
          <a:p>
            <a:pPr algn="r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600"/>
          </a:p>
          <a:p>
            <a:pPr algn="r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194" name="textbox 194"/>
          <p:cNvSpPr/>
          <p:nvPr/>
        </p:nvSpPr>
        <p:spPr>
          <a:xfrm>
            <a:off x="8535508" y="1853118"/>
            <a:ext cx="165735" cy="2755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64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42544" algn="l" rtl="0" eaLnBrk="0">
              <a:lnSpc>
                <a:spcPct val="79000"/>
              </a:lnSpc>
              <a:spcBef>
                <a:spcPts val="276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35</a:t>
            </a:r>
            <a:endParaRPr lang="KaiTi" altLang="KaiTi" sz="9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42544" algn="l" rtl="0" eaLnBrk="0">
              <a:lnSpc>
                <a:spcPct val="79000"/>
              </a:lnSpc>
              <a:spcBef>
                <a:spcPts val="272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30</a:t>
            </a:r>
            <a:endParaRPr lang="KaiTi" altLang="KaiTi" sz="9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41909" algn="l" rtl="0" eaLnBrk="0">
              <a:lnSpc>
                <a:spcPct val="79000"/>
              </a:lnSpc>
              <a:spcBef>
                <a:spcPts val="273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25</a:t>
            </a:r>
            <a:endParaRPr lang="KaiTi" altLang="KaiTi" sz="9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41909" algn="l" rtl="0" eaLnBrk="0">
              <a:lnSpc>
                <a:spcPct val="79000"/>
              </a:lnSpc>
              <a:spcBef>
                <a:spcPts val="272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</a:t>
            </a:r>
            <a:endParaRPr lang="KaiTi" altLang="KaiTi" sz="9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r" rtl="0" eaLnBrk="0">
              <a:lnSpc>
                <a:spcPct val="79000"/>
              </a:lnSpc>
              <a:spcBef>
                <a:spcPts val="273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15</a:t>
            </a:r>
            <a:endParaRPr lang="KaiTi" altLang="KaiTi" sz="9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r" rtl="0" eaLnBrk="0">
              <a:lnSpc>
                <a:spcPct val="79000"/>
              </a:lnSpc>
              <a:spcBef>
                <a:spcPts val="272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</a:t>
            </a:r>
            <a:endParaRPr lang="KaiTi" altLang="KaiTi" sz="9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43180" algn="l" rtl="0" eaLnBrk="0">
              <a:lnSpc>
                <a:spcPct val="78000"/>
              </a:lnSpc>
              <a:spcBef>
                <a:spcPts val="27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</a:t>
            </a:r>
            <a:endParaRPr lang="KaiTi" altLang="KaiTi" sz="9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200"/>
          </a:p>
          <a:p>
            <a:pPr marL="45084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196" name="textbox 196"/>
          <p:cNvSpPr/>
          <p:nvPr/>
        </p:nvSpPr>
        <p:spPr>
          <a:xfrm rot="18000000">
            <a:off x="406554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22-05</a:t>
            </a:r>
            <a:endParaRPr lang="KaiTi" altLang="KaiTi" sz="900"/>
          </a:p>
        </p:txBody>
      </p:sp>
      <p:sp>
        <p:nvSpPr>
          <p:cNvPr id="198" name="textbox 198"/>
          <p:cNvSpPr/>
          <p:nvPr/>
        </p:nvSpPr>
        <p:spPr>
          <a:xfrm rot="18000000">
            <a:off x="3851523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22-04</a:t>
            </a:r>
            <a:endParaRPr lang="KaiTi" altLang="KaiTi" sz="900"/>
          </a:p>
        </p:txBody>
      </p:sp>
      <p:sp>
        <p:nvSpPr>
          <p:cNvPr id="200" name="textbox 200"/>
          <p:cNvSpPr/>
          <p:nvPr/>
        </p:nvSpPr>
        <p:spPr>
          <a:xfrm rot="18000000">
            <a:off x="427955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22-06</a:t>
            </a:r>
            <a:endParaRPr lang="KaiTi" altLang="KaiTi" sz="900"/>
          </a:p>
        </p:txBody>
      </p:sp>
      <p:sp>
        <p:nvSpPr>
          <p:cNvPr id="202" name="textbox 202"/>
          <p:cNvSpPr/>
          <p:nvPr/>
        </p:nvSpPr>
        <p:spPr>
          <a:xfrm rot="18000000">
            <a:off x="4493572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22-07</a:t>
            </a:r>
            <a:endParaRPr lang="KaiTi" altLang="KaiTi" sz="900"/>
          </a:p>
        </p:txBody>
      </p:sp>
      <p:sp>
        <p:nvSpPr>
          <p:cNvPr id="204" name="textbox 204"/>
          <p:cNvSpPr/>
          <p:nvPr/>
        </p:nvSpPr>
        <p:spPr>
          <a:xfrm rot="18000000">
            <a:off x="492160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22-09</a:t>
            </a:r>
            <a:endParaRPr lang="KaiTi" altLang="KaiTi" sz="900"/>
          </a:p>
        </p:txBody>
      </p:sp>
      <p:sp>
        <p:nvSpPr>
          <p:cNvPr id="206" name="textbox 206"/>
          <p:cNvSpPr/>
          <p:nvPr/>
        </p:nvSpPr>
        <p:spPr>
          <a:xfrm rot="18000000">
            <a:off x="470758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22-08</a:t>
            </a:r>
            <a:endParaRPr lang="KaiTi" altLang="KaiTi" sz="900"/>
          </a:p>
        </p:txBody>
      </p:sp>
      <p:sp>
        <p:nvSpPr>
          <p:cNvPr id="208" name="textbox 208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sp>
        <p:nvSpPr>
          <p:cNvPr id="210" name="textbox 210"/>
          <p:cNvSpPr/>
          <p:nvPr/>
        </p:nvSpPr>
        <p:spPr>
          <a:xfrm>
            <a:off x="3655045" y="2099497"/>
            <a:ext cx="933450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97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土地成交楼面均价</a:t>
            </a:r>
            <a:endParaRPr lang="KaiTi" altLang="KaiTi" sz="900"/>
          </a:p>
        </p:txBody>
      </p:sp>
      <p:sp>
        <p:nvSpPr>
          <p:cNvPr id="212" name="textbox 212"/>
          <p:cNvSpPr/>
          <p:nvPr/>
        </p:nvSpPr>
        <p:spPr>
          <a:xfrm>
            <a:off x="4941301" y="2099497"/>
            <a:ext cx="819150" cy="158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8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土地平均溢价率</a:t>
            </a:r>
            <a:endParaRPr lang="KaiTi" altLang="KaiTi" sz="900"/>
          </a:p>
        </p:txBody>
      </p:sp>
      <p:pic>
        <p:nvPicPr>
          <p:cNvPr id="214" name="picture 214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 rot="21600000">
            <a:off x="6640942" y="4465504"/>
            <a:ext cx="1740706" cy="53871"/>
          </a:xfrm>
          <a:prstGeom prst="rect">
            <a:avLst/>
          </a:prstGeom>
        </p:spPr>
      </p:pic>
      <p:sp>
        <p:nvSpPr>
          <p:cNvPr id="216" name="textbox 216"/>
          <p:cNvSpPr/>
          <p:nvPr/>
        </p:nvSpPr>
        <p:spPr>
          <a:xfrm rot="18000000">
            <a:off x="6205877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23-03</a:t>
            </a:r>
            <a:endParaRPr lang="KaiTi" altLang="KaiTi" sz="900"/>
          </a:p>
        </p:txBody>
      </p:sp>
      <p:sp>
        <p:nvSpPr>
          <p:cNvPr id="218" name="textbox 218"/>
          <p:cNvSpPr/>
          <p:nvPr/>
        </p:nvSpPr>
        <p:spPr>
          <a:xfrm rot="18000000">
            <a:off x="5991861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23-02</a:t>
            </a:r>
            <a:endParaRPr lang="KaiTi" altLang="KaiTi" sz="900"/>
          </a:p>
        </p:txBody>
      </p:sp>
      <p:sp>
        <p:nvSpPr>
          <p:cNvPr id="220" name="textbox 220"/>
          <p:cNvSpPr/>
          <p:nvPr/>
        </p:nvSpPr>
        <p:spPr>
          <a:xfrm rot="18000000">
            <a:off x="6848024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23-06</a:t>
            </a:r>
            <a:endParaRPr lang="KaiTi" altLang="KaiTi" sz="900"/>
          </a:p>
        </p:txBody>
      </p:sp>
      <p:sp>
        <p:nvSpPr>
          <p:cNvPr id="222" name="textbox 222"/>
          <p:cNvSpPr/>
          <p:nvPr/>
        </p:nvSpPr>
        <p:spPr>
          <a:xfrm rot="18000000">
            <a:off x="6634008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23-05</a:t>
            </a:r>
            <a:endParaRPr lang="KaiTi" altLang="KaiTi" sz="900"/>
          </a:p>
        </p:txBody>
      </p:sp>
      <p:sp>
        <p:nvSpPr>
          <p:cNvPr id="224" name="textbox 224"/>
          <p:cNvSpPr/>
          <p:nvPr/>
        </p:nvSpPr>
        <p:spPr>
          <a:xfrm rot="18000000">
            <a:off x="5777943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23-01</a:t>
            </a:r>
            <a:endParaRPr lang="KaiTi" altLang="KaiTi" sz="900"/>
          </a:p>
        </p:txBody>
      </p:sp>
      <p:sp>
        <p:nvSpPr>
          <p:cNvPr id="226" name="textbox 226"/>
          <p:cNvSpPr/>
          <p:nvPr/>
        </p:nvSpPr>
        <p:spPr>
          <a:xfrm rot="18000000">
            <a:off x="6419992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23-04</a:t>
            </a:r>
            <a:endParaRPr lang="KaiTi" altLang="KaiTi" sz="900"/>
          </a:p>
        </p:txBody>
      </p:sp>
      <p:sp>
        <p:nvSpPr>
          <p:cNvPr id="228" name="textbox 228"/>
          <p:cNvSpPr/>
          <p:nvPr/>
        </p:nvSpPr>
        <p:spPr>
          <a:xfrm rot="18000000">
            <a:off x="7062041" y="4668679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23-07</a:t>
            </a:r>
            <a:endParaRPr lang="KaiTi" altLang="KaiTi" sz="900"/>
          </a:p>
        </p:txBody>
      </p:sp>
      <p:sp>
        <p:nvSpPr>
          <p:cNvPr id="230" name="textbox 230"/>
          <p:cNvSpPr/>
          <p:nvPr/>
        </p:nvSpPr>
        <p:spPr>
          <a:xfrm rot="18000000">
            <a:off x="7276056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23-08</a:t>
            </a:r>
            <a:endParaRPr lang="KaiTi" altLang="KaiTi" sz="900"/>
          </a:p>
        </p:txBody>
      </p:sp>
      <p:sp>
        <p:nvSpPr>
          <p:cNvPr id="232" name="textbox 232"/>
          <p:cNvSpPr/>
          <p:nvPr/>
        </p:nvSpPr>
        <p:spPr>
          <a:xfrm rot="18000000">
            <a:off x="7490073" y="4668679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23-09</a:t>
            </a:r>
            <a:endParaRPr lang="KaiTi" altLang="KaiTi" sz="900"/>
          </a:p>
        </p:txBody>
      </p:sp>
      <p:sp>
        <p:nvSpPr>
          <p:cNvPr id="234" name="textbox 234"/>
          <p:cNvSpPr/>
          <p:nvPr/>
        </p:nvSpPr>
        <p:spPr>
          <a:xfrm rot="18000000">
            <a:off x="7704090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23-10</a:t>
            </a:r>
            <a:endParaRPr lang="KaiTi" altLang="KaiTi" sz="900"/>
          </a:p>
        </p:txBody>
      </p:sp>
      <p:sp>
        <p:nvSpPr>
          <p:cNvPr id="236" name="textbox 236"/>
          <p:cNvSpPr/>
          <p:nvPr/>
        </p:nvSpPr>
        <p:spPr>
          <a:xfrm rot="18000000">
            <a:off x="855195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21-02</a:t>
            </a:r>
            <a:endParaRPr lang="KaiTi" altLang="KaiTi" sz="900"/>
          </a:p>
        </p:txBody>
      </p:sp>
      <p:sp>
        <p:nvSpPr>
          <p:cNvPr id="238" name="textbox 238"/>
          <p:cNvSpPr/>
          <p:nvPr/>
        </p:nvSpPr>
        <p:spPr>
          <a:xfrm rot="18000000">
            <a:off x="1069211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21-03</a:t>
            </a:r>
            <a:endParaRPr lang="KaiTi" altLang="KaiTi" sz="900"/>
          </a:p>
        </p:txBody>
      </p:sp>
      <p:sp>
        <p:nvSpPr>
          <p:cNvPr id="240" name="textbox 240"/>
          <p:cNvSpPr/>
          <p:nvPr/>
        </p:nvSpPr>
        <p:spPr>
          <a:xfrm rot="18000000">
            <a:off x="3637408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22-03</a:t>
            </a:r>
            <a:endParaRPr lang="KaiTi" altLang="KaiTi" sz="900"/>
          </a:p>
        </p:txBody>
      </p:sp>
      <p:sp>
        <p:nvSpPr>
          <p:cNvPr id="242" name="textbox 242"/>
          <p:cNvSpPr/>
          <p:nvPr/>
        </p:nvSpPr>
        <p:spPr>
          <a:xfrm rot="18000000">
            <a:off x="3423391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22-02</a:t>
            </a:r>
            <a:endParaRPr lang="KaiTi" altLang="KaiTi" sz="900"/>
          </a:p>
        </p:txBody>
      </p:sp>
      <p:sp>
        <p:nvSpPr>
          <p:cNvPr id="244" name="textbox 244"/>
          <p:cNvSpPr/>
          <p:nvPr/>
        </p:nvSpPr>
        <p:spPr>
          <a:xfrm rot="18000000">
            <a:off x="128332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21-04</a:t>
            </a:r>
            <a:endParaRPr lang="KaiTi" altLang="KaiTi" sz="900"/>
          </a:p>
        </p:txBody>
      </p:sp>
      <p:sp>
        <p:nvSpPr>
          <p:cNvPr id="246" name="textbox 246"/>
          <p:cNvSpPr/>
          <p:nvPr/>
        </p:nvSpPr>
        <p:spPr>
          <a:xfrm rot="18000000">
            <a:off x="641277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21-01</a:t>
            </a:r>
            <a:endParaRPr lang="KaiTi" altLang="KaiTi" sz="900"/>
          </a:p>
        </p:txBody>
      </p:sp>
      <p:sp>
        <p:nvSpPr>
          <p:cNvPr id="248" name="textbox 248"/>
          <p:cNvSpPr/>
          <p:nvPr/>
        </p:nvSpPr>
        <p:spPr>
          <a:xfrm rot="18000000">
            <a:off x="3209474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22-01</a:t>
            </a:r>
            <a:endParaRPr lang="KaiTi" altLang="KaiTi" sz="900"/>
          </a:p>
        </p:txBody>
      </p:sp>
      <p:sp>
        <p:nvSpPr>
          <p:cNvPr id="250" name="textbox 250"/>
          <p:cNvSpPr/>
          <p:nvPr/>
        </p:nvSpPr>
        <p:spPr>
          <a:xfrm rot="18000000">
            <a:off x="256742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21-10</a:t>
            </a:r>
            <a:endParaRPr lang="KaiTi" altLang="KaiTi" sz="900"/>
          </a:p>
        </p:txBody>
      </p:sp>
      <p:sp>
        <p:nvSpPr>
          <p:cNvPr id="252" name="textbox 252"/>
          <p:cNvSpPr/>
          <p:nvPr/>
        </p:nvSpPr>
        <p:spPr>
          <a:xfrm rot="18000000">
            <a:off x="5135622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22-10</a:t>
            </a:r>
            <a:endParaRPr lang="KaiTi" altLang="KaiTi" sz="900"/>
          </a:p>
        </p:txBody>
      </p:sp>
      <p:sp>
        <p:nvSpPr>
          <p:cNvPr id="254" name="textbox 254"/>
          <p:cNvSpPr/>
          <p:nvPr/>
        </p:nvSpPr>
        <p:spPr>
          <a:xfrm rot="18000000">
            <a:off x="235340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21-09</a:t>
            </a:r>
            <a:endParaRPr lang="KaiTi" altLang="KaiTi" sz="900"/>
          </a:p>
        </p:txBody>
      </p:sp>
      <p:sp>
        <p:nvSpPr>
          <p:cNvPr id="256" name="textbox 256"/>
          <p:cNvSpPr/>
          <p:nvPr/>
        </p:nvSpPr>
        <p:spPr>
          <a:xfrm rot="18000000">
            <a:off x="2139392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21-08</a:t>
            </a:r>
            <a:endParaRPr lang="KaiTi" altLang="KaiTi" sz="900"/>
          </a:p>
        </p:txBody>
      </p:sp>
      <p:sp>
        <p:nvSpPr>
          <p:cNvPr id="258" name="textbox 258"/>
          <p:cNvSpPr/>
          <p:nvPr/>
        </p:nvSpPr>
        <p:spPr>
          <a:xfrm rot="18000000">
            <a:off x="192537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21-07</a:t>
            </a:r>
            <a:endParaRPr lang="KaiTi" altLang="KaiTi" sz="900"/>
          </a:p>
        </p:txBody>
      </p:sp>
      <p:sp>
        <p:nvSpPr>
          <p:cNvPr id="260" name="textbox 260"/>
          <p:cNvSpPr/>
          <p:nvPr/>
        </p:nvSpPr>
        <p:spPr>
          <a:xfrm rot="18000000">
            <a:off x="1497343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21-05</a:t>
            </a:r>
            <a:endParaRPr lang="KaiTi" altLang="KaiTi" sz="900"/>
          </a:p>
        </p:txBody>
      </p:sp>
      <p:sp>
        <p:nvSpPr>
          <p:cNvPr id="262" name="textbox 262"/>
          <p:cNvSpPr/>
          <p:nvPr/>
        </p:nvSpPr>
        <p:spPr>
          <a:xfrm rot="18000000">
            <a:off x="171135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21-06</a:t>
            </a:r>
            <a:endParaRPr lang="KaiTi" altLang="KaiTi" sz="900"/>
          </a:p>
        </p:txBody>
      </p:sp>
      <p:sp>
        <p:nvSpPr>
          <p:cNvPr id="264" name="textbox 264"/>
          <p:cNvSpPr/>
          <p:nvPr/>
        </p:nvSpPr>
        <p:spPr>
          <a:xfrm rot="18000000">
            <a:off x="8131380" y="4667949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23-12</a:t>
            </a:r>
            <a:endParaRPr lang="KaiTi" altLang="KaiTi" sz="900"/>
          </a:p>
        </p:txBody>
      </p:sp>
      <p:sp>
        <p:nvSpPr>
          <p:cNvPr id="266" name="textbox 266"/>
          <p:cNvSpPr/>
          <p:nvPr/>
        </p:nvSpPr>
        <p:spPr>
          <a:xfrm rot="18000000">
            <a:off x="7917563" y="4668063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23-11</a:t>
            </a:r>
            <a:endParaRPr lang="KaiTi" altLang="KaiTi" sz="900"/>
          </a:p>
        </p:txBody>
      </p:sp>
      <p:sp>
        <p:nvSpPr>
          <p:cNvPr id="268" name="textbox 268"/>
          <p:cNvSpPr/>
          <p:nvPr/>
        </p:nvSpPr>
        <p:spPr>
          <a:xfrm rot="18000000">
            <a:off x="2994715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21-12</a:t>
            </a:r>
            <a:endParaRPr lang="KaiTi" altLang="KaiTi" sz="900"/>
          </a:p>
        </p:txBody>
      </p:sp>
      <p:sp>
        <p:nvSpPr>
          <p:cNvPr id="270" name="textbox 270"/>
          <p:cNvSpPr/>
          <p:nvPr/>
        </p:nvSpPr>
        <p:spPr>
          <a:xfrm rot="18000000">
            <a:off x="5562912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22-12</a:t>
            </a:r>
            <a:endParaRPr lang="KaiTi" altLang="KaiTi" sz="900"/>
          </a:p>
        </p:txBody>
      </p:sp>
      <p:sp>
        <p:nvSpPr>
          <p:cNvPr id="272" name="textbox 272"/>
          <p:cNvSpPr/>
          <p:nvPr/>
        </p:nvSpPr>
        <p:spPr>
          <a:xfrm rot="18000000">
            <a:off x="5349094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22-11</a:t>
            </a:r>
            <a:endParaRPr lang="KaiTi" altLang="KaiTi" sz="900"/>
          </a:p>
        </p:txBody>
      </p:sp>
      <p:sp>
        <p:nvSpPr>
          <p:cNvPr id="274" name="textbox 274"/>
          <p:cNvSpPr/>
          <p:nvPr/>
        </p:nvSpPr>
        <p:spPr>
          <a:xfrm rot="18000000">
            <a:off x="2780897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21-11</a:t>
            </a:r>
            <a:endParaRPr lang="KaiTi" altLang="KaiTi" sz="900"/>
          </a:p>
        </p:txBody>
      </p:sp>
      <p:sp>
        <p:nvSpPr>
          <p:cNvPr id="276" name="path"/>
          <p:cNvSpPr/>
          <p:nvPr/>
        </p:nvSpPr>
        <p:spPr>
          <a:xfrm>
            <a:off x="7676099" y="4430579"/>
            <a:ext cx="312440" cy="138009"/>
          </a:xfrm>
          <a:custGeom>
            <a:rect l="0" t="0" r="0" b="0"/>
            <a:pathLst>
              <a:path w="492" h="216">
                <a:moveTo>
                  <a:pt x="147" y="139"/>
                </a:moveTo>
                <a:lnTo>
                  <a:pt x="141" y="167"/>
                </a:lnTo>
                <a:lnTo>
                  <a:pt x="126" y="189"/>
                </a:lnTo>
                <a:lnTo>
                  <a:pt x="104" y="204"/>
                </a:lnTo>
                <a:lnTo>
                  <a:pt x="77" y="209"/>
                </a:lnTo>
                <a:lnTo>
                  <a:pt x="50" y="204"/>
                </a:lnTo>
                <a:lnTo>
                  <a:pt x="28" y="189"/>
                </a:lnTo>
                <a:lnTo>
                  <a:pt x="13" y="167"/>
                </a:lnTo>
                <a:lnTo>
                  <a:pt x="7" y="139"/>
                </a:lnTo>
                <a:lnTo>
                  <a:pt x="13" y="112"/>
                </a:lnTo>
                <a:lnTo>
                  <a:pt x="28" y="90"/>
                </a:lnTo>
                <a:lnTo>
                  <a:pt x="50" y="75"/>
                </a:lnTo>
                <a:lnTo>
                  <a:pt x="77" y="69"/>
                </a:lnTo>
                <a:lnTo>
                  <a:pt x="104" y="75"/>
                </a:lnTo>
                <a:lnTo>
                  <a:pt x="126" y="90"/>
                </a:lnTo>
                <a:lnTo>
                  <a:pt x="141" y="112"/>
                </a:lnTo>
                <a:lnTo>
                  <a:pt x="147" y="139"/>
                </a:lnTo>
                <a:close/>
                <a:lnTo>
                  <a:pt x="147" y="139"/>
                </a:lnTo>
                <a:close/>
              </a:path>
              <a:path w="492" h="216">
                <a:moveTo>
                  <a:pt x="484" y="77"/>
                </a:moveTo>
                <a:lnTo>
                  <a:pt x="479" y="104"/>
                </a:lnTo>
                <a:lnTo>
                  <a:pt x="464" y="126"/>
                </a:lnTo>
                <a:lnTo>
                  <a:pt x="441" y="141"/>
                </a:lnTo>
                <a:lnTo>
                  <a:pt x="414" y="147"/>
                </a:lnTo>
                <a:lnTo>
                  <a:pt x="387" y="141"/>
                </a:lnTo>
                <a:lnTo>
                  <a:pt x="365" y="126"/>
                </a:lnTo>
                <a:lnTo>
                  <a:pt x="350" y="104"/>
                </a:lnTo>
                <a:lnTo>
                  <a:pt x="344" y="77"/>
                </a:lnTo>
                <a:lnTo>
                  <a:pt x="350" y="50"/>
                </a:lnTo>
                <a:lnTo>
                  <a:pt x="365" y="28"/>
                </a:lnTo>
                <a:lnTo>
                  <a:pt x="387" y="13"/>
                </a:lnTo>
                <a:lnTo>
                  <a:pt x="414" y="7"/>
                </a:lnTo>
                <a:lnTo>
                  <a:pt x="441" y="13"/>
                </a:lnTo>
                <a:lnTo>
                  <a:pt x="464" y="28"/>
                </a:lnTo>
                <a:lnTo>
                  <a:pt x="479" y="50"/>
                </a:lnTo>
                <a:lnTo>
                  <a:pt x="484" y="77"/>
                </a:lnTo>
                <a:close/>
                <a:lnTo>
                  <a:pt x="484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78" name="picture 278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 rot="21600000">
            <a:off x="4301049" y="4504489"/>
            <a:ext cx="1498123" cy="14886"/>
          </a:xfrm>
          <a:prstGeom prst="rect">
            <a:avLst/>
          </a:prstGeom>
        </p:spPr>
      </p:pic>
      <p:sp>
        <p:nvSpPr>
          <p:cNvPr id="280" name="path"/>
          <p:cNvSpPr/>
          <p:nvPr/>
        </p:nvSpPr>
        <p:spPr>
          <a:xfrm>
            <a:off x="5321919" y="4470163"/>
            <a:ext cx="312442" cy="98425"/>
          </a:xfrm>
          <a:custGeom>
            <a:rect l="0" t="0" r="0" b="0"/>
            <a:pathLst>
              <a:path w="492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  <a:path w="492" h="155">
                <a:moveTo>
                  <a:pt x="484" y="77"/>
                </a:moveTo>
                <a:lnTo>
                  <a:pt x="479" y="104"/>
                </a:lnTo>
                <a:lnTo>
                  <a:pt x="464" y="126"/>
                </a:lnTo>
                <a:lnTo>
                  <a:pt x="441" y="141"/>
                </a:lnTo>
                <a:lnTo>
                  <a:pt x="414" y="147"/>
                </a:lnTo>
                <a:lnTo>
                  <a:pt x="387" y="141"/>
                </a:lnTo>
                <a:lnTo>
                  <a:pt x="365" y="126"/>
                </a:lnTo>
                <a:lnTo>
                  <a:pt x="350" y="104"/>
                </a:lnTo>
                <a:lnTo>
                  <a:pt x="344" y="77"/>
                </a:lnTo>
                <a:lnTo>
                  <a:pt x="350" y="50"/>
                </a:lnTo>
                <a:lnTo>
                  <a:pt x="365" y="28"/>
                </a:lnTo>
                <a:lnTo>
                  <a:pt x="387" y="13"/>
                </a:lnTo>
                <a:lnTo>
                  <a:pt x="414" y="7"/>
                </a:lnTo>
                <a:lnTo>
                  <a:pt x="441" y="13"/>
                </a:lnTo>
                <a:lnTo>
                  <a:pt x="464" y="28"/>
                </a:lnTo>
                <a:lnTo>
                  <a:pt x="479" y="50"/>
                </a:lnTo>
                <a:lnTo>
                  <a:pt x="484" y="77"/>
                </a:lnTo>
                <a:close/>
                <a:lnTo>
                  <a:pt x="484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82" name="picture 282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 rot="21600000">
            <a:off x="2146598" y="4505088"/>
            <a:ext cx="1526690" cy="14287"/>
          </a:xfrm>
          <a:prstGeom prst="rect">
            <a:avLst/>
          </a:prstGeom>
        </p:spPr>
      </p:pic>
      <p:sp>
        <p:nvSpPr>
          <p:cNvPr id="284" name="path"/>
          <p:cNvSpPr/>
          <p:nvPr/>
        </p:nvSpPr>
        <p:spPr>
          <a:xfrm>
            <a:off x="2325690" y="4470163"/>
            <a:ext cx="312441" cy="98425"/>
          </a:xfrm>
          <a:custGeom>
            <a:rect l="0" t="0" r="0" b="0"/>
            <a:pathLst>
              <a:path w="492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  <a:path w="492" h="155">
                <a:moveTo>
                  <a:pt x="484" y="77"/>
                </a:moveTo>
                <a:lnTo>
                  <a:pt x="479" y="104"/>
                </a:lnTo>
                <a:lnTo>
                  <a:pt x="464" y="126"/>
                </a:lnTo>
                <a:lnTo>
                  <a:pt x="441" y="141"/>
                </a:lnTo>
                <a:lnTo>
                  <a:pt x="414" y="147"/>
                </a:lnTo>
                <a:lnTo>
                  <a:pt x="387" y="141"/>
                </a:lnTo>
                <a:lnTo>
                  <a:pt x="365" y="126"/>
                </a:lnTo>
                <a:lnTo>
                  <a:pt x="350" y="104"/>
                </a:lnTo>
                <a:lnTo>
                  <a:pt x="344" y="77"/>
                </a:lnTo>
                <a:lnTo>
                  <a:pt x="350" y="50"/>
                </a:lnTo>
                <a:lnTo>
                  <a:pt x="365" y="28"/>
                </a:lnTo>
                <a:lnTo>
                  <a:pt x="387" y="13"/>
                </a:lnTo>
                <a:lnTo>
                  <a:pt x="414" y="7"/>
                </a:lnTo>
                <a:lnTo>
                  <a:pt x="441" y="13"/>
                </a:lnTo>
                <a:lnTo>
                  <a:pt x="464" y="28"/>
                </a:lnTo>
                <a:lnTo>
                  <a:pt x="479" y="50"/>
                </a:lnTo>
                <a:lnTo>
                  <a:pt x="484" y="77"/>
                </a:lnTo>
                <a:close/>
                <a:lnTo>
                  <a:pt x="484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6" name="path"/>
          <p:cNvSpPr/>
          <p:nvPr/>
        </p:nvSpPr>
        <p:spPr>
          <a:xfrm>
            <a:off x="2967739" y="4470163"/>
            <a:ext cx="312441" cy="98425"/>
          </a:xfrm>
          <a:custGeom>
            <a:rect l="0" t="0" r="0" b="0"/>
            <a:pathLst>
              <a:path w="492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  <a:path w="492" h="155">
                <a:moveTo>
                  <a:pt x="484" y="77"/>
                </a:moveTo>
                <a:lnTo>
                  <a:pt x="479" y="104"/>
                </a:lnTo>
                <a:lnTo>
                  <a:pt x="464" y="126"/>
                </a:lnTo>
                <a:lnTo>
                  <a:pt x="441" y="141"/>
                </a:lnTo>
                <a:lnTo>
                  <a:pt x="414" y="147"/>
                </a:lnTo>
                <a:lnTo>
                  <a:pt x="387" y="141"/>
                </a:lnTo>
                <a:lnTo>
                  <a:pt x="365" y="126"/>
                </a:lnTo>
                <a:lnTo>
                  <a:pt x="350" y="104"/>
                </a:lnTo>
                <a:lnTo>
                  <a:pt x="344" y="77"/>
                </a:lnTo>
                <a:lnTo>
                  <a:pt x="350" y="50"/>
                </a:lnTo>
                <a:lnTo>
                  <a:pt x="365" y="28"/>
                </a:lnTo>
                <a:lnTo>
                  <a:pt x="387" y="13"/>
                </a:lnTo>
                <a:lnTo>
                  <a:pt x="414" y="7"/>
                </a:lnTo>
                <a:lnTo>
                  <a:pt x="441" y="13"/>
                </a:lnTo>
                <a:lnTo>
                  <a:pt x="464" y="28"/>
                </a:lnTo>
                <a:lnTo>
                  <a:pt x="479" y="50"/>
                </a:lnTo>
                <a:lnTo>
                  <a:pt x="484" y="77"/>
                </a:lnTo>
                <a:close/>
                <a:lnTo>
                  <a:pt x="484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8" name="path"/>
          <p:cNvSpPr/>
          <p:nvPr/>
        </p:nvSpPr>
        <p:spPr>
          <a:xfrm>
            <a:off x="6606017" y="4470163"/>
            <a:ext cx="312441" cy="98425"/>
          </a:xfrm>
          <a:custGeom>
            <a:rect l="0" t="0" r="0" b="0"/>
            <a:pathLst>
              <a:path w="492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2" y="104"/>
                </a:lnTo>
                <a:lnTo>
                  <a:pt x="7" y="77"/>
                </a:lnTo>
                <a:lnTo>
                  <a:pt x="12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  <a:path w="492" h="155">
                <a:moveTo>
                  <a:pt x="484" y="77"/>
                </a:moveTo>
                <a:lnTo>
                  <a:pt x="479" y="104"/>
                </a:lnTo>
                <a:lnTo>
                  <a:pt x="464" y="126"/>
                </a:lnTo>
                <a:lnTo>
                  <a:pt x="441" y="141"/>
                </a:lnTo>
                <a:lnTo>
                  <a:pt x="414" y="147"/>
                </a:lnTo>
                <a:lnTo>
                  <a:pt x="387" y="141"/>
                </a:lnTo>
                <a:lnTo>
                  <a:pt x="365" y="126"/>
                </a:lnTo>
                <a:lnTo>
                  <a:pt x="350" y="104"/>
                </a:lnTo>
                <a:lnTo>
                  <a:pt x="344" y="77"/>
                </a:lnTo>
                <a:lnTo>
                  <a:pt x="350" y="50"/>
                </a:lnTo>
                <a:lnTo>
                  <a:pt x="365" y="28"/>
                </a:lnTo>
                <a:lnTo>
                  <a:pt x="387" y="13"/>
                </a:lnTo>
                <a:lnTo>
                  <a:pt x="414" y="7"/>
                </a:lnTo>
                <a:lnTo>
                  <a:pt x="441" y="13"/>
                </a:lnTo>
                <a:lnTo>
                  <a:pt x="464" y="28"/>
                </a:lnTo>
                <a:lnTo>
                  <a:pt x="479" y="50"/>
                </a:lnTo>
                <a:lnTo>
                  <a:pt x="484" y="77"/>
                </a:lnTo>
                <a:close/>
                <a:lnTo>
                  <a:pt x="484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0" name="path"/>
          <p:cNvSpPr/>
          <p:nvPr/>
        </p:nvSpPr>
        <p:spPr>
          <a:xfrm>
            <a:off x="7034051" y="4470163"/>
            <a:ext cx="312440" cy="98425"/>
          </a:xfrm>
          <a:custGeom>
            <a:rect l="0" t="0" r="0" b="0"/>
            <a:pathLst>
              <a:path w="492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2" y="104"/>
                </a:lnTo>
                <a:lnTo>
                  <a:pt x="7" y="77"/>
                </a:lnTo>
                <a:lnTo>
                  <a:pt x="12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  <a:path w="492" h="155">
                <a:moveTo>
                  <a:pt x="484" y="77"/>
                </a:moveTo>
                <a:lnTo>
                  <a:pt x="479" y="104"/>
                </a:lnTo>
                <a:lnTo>
                  <a:pt x="464" y="126"/>
                </a:lnTo>
                <a:lnTo>
                  <a:pt x="441" y="141"/>
                </a:lnTo>
                <a:lnTo>
                  <a:pt x="414" y="147"/>
                </a:lnTo>
                <a:lnTo>
                  <a:pt x="387" y="141"/>
                </a:lnTo>
                <a:lnTo>
                  <a:pt x="365" y="126"/>
                </a:lnTo>
                <a:lnTo>
                  <a:pt x="350" y="104"/>
                </a:lnTo>
                <a:lnTo>
                  <a:pt x="344" y="77"/>
                </a:lnTo>
                <a:lnTo>
                  <a:pt x="350" y="50"/>
                </a:lnTo>
                <a:lnTo>
                  <a:pt x="365" y="28"/>
                </a:lnTo>
                <a:lnTo>
                  <a:pt x="387" y="13"/>
                </a:lnTo>
                <a:lnTo>
                  <a:pt x="414" y="7"/>
                </a:lnTo>
                <a:lnTo>
                  <a:pt x="441" y="13"/>
                </a:lnTo>
                <a:lnTo>
                  <a:pt x="464" y="28"/>
                </a:lnTo>
                <a:lnTo>
                  <a:pt x="479" y="50"/>
                </a:lnTo>
                <a:lnTo>
                  <a:pt x="484" y="77"/>
                </a:lnTo>
                <a:close/>
                <a:lnTo>
                  <a:pt x="484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2" name="textbox 292"/>
          <p:cNvSpPr/>
          <p:nvPr/>
        </p:nvSpPr>
        <p:spPr>
          <a:xfrm>
            <a:off x="800931" y="1853118"/>
            <a:ext cx="281940" cy="168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29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元/m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</a:t>
            </a:r>
            <a:endParaRPr lang="Arial" altLang="Arial" sz="900"/>
          </a:p>
        </p:txBody>
      </p:sp>
      <p:sp>
        <p:nvSpPr>
          <p:cNvPr id="294" name="rect"/>
          <p:cNvSpPr/>
          <p:nvPr/>
        </p:nvSpPr>
        <p:spPr>
          <a:xfrm>
            <a:off x="3377727" y="2125466"/>
            <a:ext cx="257175" cy="71247"/>
          </a:xfrm>
          <a:prstGeom prst="rect">
            <a:avLst/>
          </a:prstGeom>
          <a:solidFill>
            <a:srgbClr val="305BA6">
              <a:alpha val="99215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674207" y="2130926"/>
            <a:ext cx="247650" cy="60325"/>
            <a:chExt cx="247650" cy="60325"/>
          </a:xfrm>
        </p:grpSpPr>
        <p:sp>
          <p:nvSpPr>
            <p:cNvPr id="296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00" name="path"/>
          <p:cNvSpPr/>
          <p:nvPr/>
        </p:nvSpPr>
        <p:spPr>
          <a:xfrm>
            <a:off x="8318148" y="4470163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2" name="path"/>
          <p:cNvSpPr/>
          <p:nvPr/>
        </p:nvSpPr>
        <p:spPr>
          <a:xfrm>
            <a:off x="2753723" y="4470163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4" name="path"/>
          <p:cNvSpPr/>
          <p:nvPr/>
        </p:nvSpPr>
        <p:spPr>
          <a:xfrm>
            <a:off x="2111673" y="4470163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6" name="path"/>
          <p:cNvSpPr/>
          <p:nvPr/>
        </p:nvSpPr>
        <p:spPr>
          <a:xfrm>
            <a:off x="1469624" y="4470163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8" name="path"/>
          <p:cNvSpPr/>
          <p:nvPr/>
        </p:nvSpPr>
        <p:spPr>
          <a:xfrm>
            <a:off x="3609788" y="4470163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2" y="104"/>
                </a:lnTo>
                <a:lnTo>
                  <a:pt x="7" y="77"/>
                </a:lnTo>
                <a:lnTo>
                  <a:pt x="12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0" name="path"/>
          <p:cNvSpPr/>
          <p:nvPr/>
        </p:nvSpPr>
        <p:spPr>
          <a:xfrm>
            <a:off x="8104133" y="4470163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2" y="104"/>
                </a:lnTo>
                <a:lnTo>
                  <a:pt x="7" y="77"/>
                </a:lnTo>
                <a:lnTo>
                  <a:pt x="12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2" name="path"/>
          <p:cNvSpPr/>
          <p:nvPr/>
        </p:nvSpPr>
        <p:spPr>
          <a:xfrm>
            <a:off x="4679870" y="4470163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4" name="path"/>
          <p:cNvSpPr/>
          <p:nvPr/>
        </p:nvSpPr>
        <p:spPr>
          <a:xfrm>
            <a:off x="4465854" y="4470163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6" name="path"/>
          <p:cNvSpPr/>
          <p:nvPr/>
        </p:nvSpPr>
        <p:spPr>
          <a:xfrm>
            <a:off x="7462083" y="4470163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8" name="path"/>
          <p:cNvSpPr/>
          <p:nvPr/>
        </p:nvSpPr>
        <p:spPr>
          <a:xfrm>
            <a:off x="5749952" y="4469564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0" name="path"/>
          <p:cNvSpPr/>
          <p:nvPr/>
        </p:nvSpPr>
        <p:spPr>
          <a:xfrm>
            <a:off x="5107903" y="4470163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2" name="path"/>
          <p:cNvSpPr/>
          <p:nvPr/>
        </p:nvSpPr>
        <p:spPr>
          <a:xfrm>
            <a:off x="4251837" y="4470163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4" name="path"/>
          <p:cNvSpPr/>
          <p:nvPr/>
        </p:nvSpPr>
        <p:spPr>
          <a:xfrm>
            <a:off x="3395772" y="4470163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26" name="table 326"/>
          <p:cNvGraphicFramePr>
            <a:graphicFrameLocks noGrp="1"/>
          </p:cNvGraphicFramePr>
          <p:nvPr/>
        </p:nvGraphicFramePr>
        <p:xfrm>
          <a:off x="363288" y="916330"/>
          <a:ext cx="8402954" cy="1715134"/>
        </p:xfrm>
        <a:graphic>
          <a:graphicData uri="http://schemas.openxmlformats.org/drawingml/2006/table">
            <a:tbl>
              <a:tblPr/>
              <a:tblGrid>
                <a:gridCol w="765175"/>
                <a:gridCol w="763904"/>
                <a:gridCol w="763269"/>
                <a:gridCol w="763904"/>
                <a:gridCol w="763269"/>
                <a:gridCol w="763904"/>
                <a:gridCol w="763269"/>
                <a:gridCol w="763904"/>
                <a:gridCol w="763269"/>
                <a:gridCol w="763269"/>
                <a:gridCol w="765809"/>
              </a:tblGrid>
              <a:tr h="327025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marL="289559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区域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662940" algn="l" rtl="0" eaLnBrk="0">
                        <a:lnSpc>
                          <a:spcPct val="87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宗数</a:t>
                      </a:r>
                      <a:endParaRPr lang="KaiTi" altLang="KaiTi" sz="900"/>
                    </a:p>
                    <a:p>
                      <a:pPr marL="675005" algn="l" rtl="0" eaLnBrk="0">
                        <a:lnSpc>
                          <a:spcPts val="1080"/>
                        </a:lnSpc>
                      </a:pPr>
                      <a:r>
                        <a:rPr sz="8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(宗)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1188085" algn="l" rtl="0" eaLnBrk="0">
                        <a:lnSpc>
                          <a:spcPct val="8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规划建筑面积</a:t>
                      </a:r>
                      <a:endParaRPr lang="KaiTi" altLang="KaiTi" sz="900"/>
                    </a:p>
                    <a:p>
                      <a:pPr marL="1267460" algn="l" rtl="0" eaLnBrk="0">
                        <a:lnSpc>
                          <a:spcPts val="1186"/>
                        </a:lnSpc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(万平方米)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537209" algn="l" rtl="0" eaLnBrk="0">
                        <a:lnSpc>
                          <a:spcPct val="8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楼面均价</a:t>
                      </a:r>
                      <a:endParaRPr lang="KaiTi" altLang="KaiTi" sz="900"/>
                    </a:p>
                    <a:p>
                      <a:pPr marL="474980" algn="l" rtl="0" eaLnBrk="0">
                        <a:lnSpc>
                          <a:spcPts val="1186"/>
                        </a:lnSpc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(元/平方米)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marL="483869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平均溢价率</a:t>
                      </a:r>
                      <a:endParaRPr lang="KaiTi" altLang="KaiTi" sz="900"/>
                    </a:p>
                    <a:p>
                      <a:pPr marL="703580" algn="l" rtl="0" eaLnBrk="0">
                        <a:lnSpc>
                          <a:spcPts val="1070"/>
                        </a:lnSpc>
                        <a:spcBef>
                          <a:spcPts val="35"/>
                        </a:spcBef>
                      </a:pPr>
                      <a:r>
                        <a:rPr sz="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</a:tr>
              <a:tr h="411479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348"/>
                        </a:lnSpc>
                      </a:pPr>
                      <a:endParaRPr lang="Arial" altLang="Arial" sz="100"/>
                    </a:p>
                    <a:p>
                      <a:pPr marL="273684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推出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271779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348"/>
                        </a:lnSpc>
                      </a:pPr>
                      <a:endParaRPr lang="Arial" altLang="Arial" sz="100"/>
                    </a:p>
                    <a:p>
                      <a:pPr marL="273684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推出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284479" algn="l" rtl="0" eaLnBrk="0">
                        <a:lnSpc>
                          <a:spcPct val="87000"/>
                        </a:lnSpc>
                        <a:spcBef>
                          <a:spcPts val="3"/>
                        </a:spcBef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321945" algn="l" rtl="0" eaLnBrk="0">
                        <a:lnSpc>
                          <a:spcPts val="1079"/>
                        </a:lnSpc>
                      </a:pPr>
                      <a:r>
                        <a:rPr sz="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272415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284479" algn="l" rtl="0" eaLnBrk="0">
                        <a:lnSpc>
                          <a:spcPct val="87000"/>
                        </a:lnSpc>
                        <a:spcBef>
                          <a:spcPts val="3"/>
                        </a:spcBef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321945" algn="l" rtl="0" eaLnBrk="0">
                        <a:lnSpc>
                          <a:spcPts val="1079"/>
                        </a:lnSpc>
                      </a:pPr>
                      <a:r>
                        <a:rPr sz="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628"/>
                        </a:lnSpc>
                      </a:pPr>
                      <a:endParaRPr lang="Arial" altLang="Arial" sz="100"/>
                    </a:p>
                    <a:p>
                      <a:pPr marL="160654" algn="l" rtl="0" eaLnBrk="0">
                        <a:lnSpc>
                          <a:spcPct val="97000"/>
                        </a:lnSpc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绝对水平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284479" algn="l" rtl="0" eaLnBrk="0">
                        <a:lnSpc>
                          <a:spcPct val="87000"/>
                        </a:lnSpc>
                        <a:spcBef>
                          <a:spcPts val="3"/>
                        </a:spcBef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321945" algn="l" rtl="0" eaLnBrk="0">
                        <a:lnSpc>
                          <a:spcPts val="1079"/>
                        </a:lnSpc>
                      </a:pPr>
                      <a:r>
                        <a:rPr sz="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628"/>
                        </a:lnSpc>
                      </a:pPr>
                      <a:endParaRPr lang="Arial" altLang="Arial" sz="100"/>
                    </a:p>
                    <a:p>
                      <a:pPr marL="160654" algn="l" rtl="0" eaLnBrk="0">
                        <a:lnSpc>
                          <a:spcPct val="97000"/>
                        </a:lnSpc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绝对水平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100"/>
                    </a:p>
                    <a:p>
                      <a:pPr marL="42544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较去年同期变</a:t>
                      </a:r>
                      <a:endParaRPr lang="KaiTi" altLang="KaiTi" sz="900"/>
                    </a:p>
                    <a:p>
                      <a:pPr marL="327659" algn="l" rtl="0" eaLnBrk="0">
                        <a:lnSpc>
                          <a:spcPct val="100000"/>
                        </a:lnSpc>
                        <a:spcBef>
                          <a:spcPts val="39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化</a:t>
                      </a:r>
                      <a:endParaRPr lang="KaiTi" altLang="KaiTi" sz="900"/>
                    </a:p>
                    <a:p>
                      <a:pPr marL="179704" algn="l" rtl="0" eaLnBrk="0">
                        <a:lnSpc>
                          <a:spcPct val="81000"/>
                        </a:lnSpc>
                        <a:spcBef>
                          <a:spcPts val="1"/>
                        </a:spcBef>
                      </a:pPr>
                      <a:r>
                        <a:rPr sz="900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(百分点)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</a:tr>
              <a:tr h="3251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507"/>
                        </a:lnSpc>
                      </a:pPr>
                      <a:endParaRPr lang="Arial" altLang="Arial" sz="100"/>
                    </a:p>
                    <a:p>
                      <a:pPr marL="222884" algn="l" rtl="0" eaLnBrk="0">
                        <a:lnSpc>
                          <a:spcPct val="99000"/>
                        </a:lnSpc>
                      </a:pPr>
                      <a:r>
                        <a:rPr sz="900" kern="0" spc="-30">
                          <a:ln w="381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源汇区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25754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28929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06070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197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06070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163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06070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149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06070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77495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1090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3464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5687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853"/>
                        </a:lnSpc>
                      </a:pPr>
                      <a:endParaRPr lang="Arial" altLang="Arial" sz="100"/>
                    </a:p>
                    <a:p>
                      <a:pPr marL="327025" algn="l" rtl="0" eaLnBrk="0">
                        <a:lnSpc>
                          <a:spcPts val="576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4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700"/>
                    </a:p>
                    <a:p>
                      <a:pPr marL="222884" algn="l" rtl="0" eaLnBrk="0">
                        <a:lnSpc>
                          <a:spcPct val="98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ln w="381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郾城区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2829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3464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06070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169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-41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0607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-66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800"/>
                    </a:p>
                    <a:p>
                      <a:pPr marL="300990" algn="l" rtl="0" eaLnBrk="0">
                        <a:lnSpc>
                          <a:spcPct val="78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755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5687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5687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7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690"/>
                        </a:lnSpc>
                      </a:pPr>
                      <a:endParaRPr lang="Arial" altLang="Arial" sz="100"/>
                    </a:p>
                    <a:p>
                      <a:pPr marL="224154" algn="l" rtl="0" eaLnBrk="0">
                        <a:lnSpc>
                          <a:spcPts val="1090"/>
                        </a:lnSpc>
                      </a:pPr>
                      <a:r>
                        <a:rPr sz="900" kern="0" spc="-30">
                          <a:ln w="381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召陵区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34645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329"/>
                        </a:lnSpc>
                      </a:pPr>
                      <a:endParaRPr lang="Arial" altLang="Arial" sz="100"/>
                    </a:p>
                    <a:p>
                      <a:pPr marL="334645" algn="l" rtl="0" eaLnBrk="0">
                        <a:lnSpc>
                          <a:spcPct val="79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28929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-66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25754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-73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00354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348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-30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56870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56870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28" name="textbox 328"/>
          <p:cNvSpPr/>
          <p:nvPr/>
        </p:nvSpPr>
        <p:spPr>
          <a:xfrm>
            <a:off x="-12700" y="-12700"/>
            <a:ext cx="5987415" cy="777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1805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各类用地|区域</a:t>
            </a:r>
            <a:endParaRPr lang="KaiTi" altLang="KaiTi" sz="18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algn="r" rtl="0" eaLnBrk="0">
              <a:lnSpc>
                <a:spcPct val="97000"/>
              </a:lnSpc>
              <a:spcBef>
                <a:spcPts val="1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2023年1-12月漯河市各区县各类用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地供求情况</a:t>
            </a:r>
            <a:endParaRPr lang="KaiTi" altLang="KaiTi" sz="1100"/>
          </a:p>
        </p:txBody>
      </p:sp>
      <p:pic>
        <p:nvPicPr>
          <p:cNvPr id="330" name="picture 3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332" name="textbox 332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4" name="picture 3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883007" y="1353844"/>
            <a:ext cx="3540561" cy="3214745"/>
          </a:xfrm>
          <a:prstGeom prst="rect">
            <a:avLst/>
          </a:prstGeom>
        </p:spPr>
      </p:pic>
      <p:graphicFrame>
        <p:nvGraphicFramePr>
          <p:cNvPr id="336" name="table 336"/>
          <p:cNvGraphicFramePr>
            <a:graphicFrameLocks noGrp="1"/>
          </p:cNvGraphicFramePr>
          <p:nvPr/>
        </p:nvGraphicFramePr>
        <p:xfrm>
          <a:off x="454856" y="2489474"/>
          <a:ext cx="3942079" cy="2078989"/>
        </p:xfrm>
        <a:graphic>
          <a:graphicData uri="http://schemas.openxmlformats.org/drawingml/2006/table">
            <a:tbl>
              <a:tblPr/>
              <a:tblGrid>
                <a:gridCol w="206375"/>
                <a:gridCol w="3462020"/>
                <a:gridCol w="273684"/>
              </a:tblGrid>
              <a:tr h="20789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180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79000"/>
                        </a:lnSpc>
                        <a:spcBef>
                          <a:spcPts val="895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160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79000"/>
                        </a:lnSpc>
                        <a:spcBef>
                          <a:spcPts val="895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140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79000"/>
                        </a:lnSpc>
                        <a:spcBef>
                          <a:spcPts val="895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120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79000"/>
                        </a:lnSpc>
                        <a:spcBef>
                          <a:spcPts val="895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100</a:t>
                      </a:r>
                      <a:endParaRPr lang="KaiTi" altLang="KaiTi" sz="900"/>
                    </a:p>
                    <a:p>
                      <a:pPr marL="46355" algn="l" rtl="0" eaLnBrk="0">
                        <a:lnSpc>
                          <a:spcPct val="79000"/>
                        </a:lnSpc>
                        <a:spcBef>
                          <a:spcPts val="89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80</a:t>
                      </a:r>
                      <a:endParaRPr lang="KaiTi" altLang="KaiTi" sz="900"/>
                    </a:p>
                    <a:p>
                      <a:pPr marL="47625" algn="l" rtl="0" eaLnBrk="0">
                        <a:lnSpc>
                          <a:spcPct val="79000"/>
                        </a:lnSpc>
                        <a:spcBef>
                          <a:spcPts val="89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60</a:t>
                      </a:r>
                      <a:endParaRPr lang="KaiTi" altLang="KaiTi" sz="900"/>
                    </a:p>
                    <a:p>
                      <a:pPr marL="44450" algn="l" rtl="0" eaLnBrk="0">
                        <a:lnSpc>
                          <a:spcPct val="79000"/>
                        </a:lnSpc>
                        <a:spcBef>
                          <a:spcPts val="895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40</a:t>
                      </a:r>
                      <a:endParaRPr lang="KaiTi" altLang="KaiTi" sz="900"/>
                    </a:p>
                    <a:p>
                      <a:pPr marL="46990" algn="l" rtl="0" eaLnBrk="0">
                        <a:lnSpc>
                          <a:spcPct val="79000"/>
                        </a:lnSpc>
                        <a:spcBef>
                          <a:spcPts val="89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700"/>
                    </a:p>
                    <a:p>
                      <a:pPr marL="107314" algn="l" rtl="0" eaLnBrk="0">
                        <a:lnSpc>
                          <a:spcPts val="586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47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2500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8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2000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81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1500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81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1000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marL="50165" algn="l" rtl="0" eaLnBrk="0">
                        <a:lnSpc>
                          <a:spcPct val="79000"/>
                        </a:lnSpc>
                        <a:spcBef>
                          <a:spcPts val="28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500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marL="52069" algn="l" rtl="0" eaLnBrk="0">
                        <a:lnSpc>
                          <a:spcPct val="79000"/>
                        </a:lnSpc>
                        <a:spcBef>
                          <a:spcPts val="28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ts val="586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-500</a:t>
                      </a:r>
                      <a:endParaRPr lang="KaiTi" altLang="KaiTi" sz="900"/>
                    </a:p>
                  </a:txBody>
                  <a:tcPr marL="0" marR="0" marT="47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338" name="picture 33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06279" y="2515328"/>
            <a:ext cx="3369110" cy="2010398"/>
          </a:xfrm>
          <a:prstGeom prst="rect">
            <a:avLst/>
          </a:prstGeom>
        </p:spPr>
      </p:pic>
      <p:sp>
        <p:nvSpPr>
          <p:cNvPr id="340" name="textbox 340"/>
          <p:cNvSpPr/>
          <p:nvPr/>
        </p:nvSpPr>
        <p:spPr>
          <a:xfrm>
            <a:off x="356824" y="1194591"/>
            <a:ext cx="4072890" cy="736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786"/>
              </a:lnSpc>
            </a:pPr>
            <a:endParaRPr lang="Arial" altLang="Arial" sz="100"/>
          </a:p>
          <a:p>
            <a:pPr marL="23495" indent="-10795" algn="l" rtl="0" eaLnBrk="0">
              <a:lnSpc>
                <a:spcPct val="98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2023年12月，漯河共推出住宅用地规划建筑面积2.77万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㎡，同比下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降84.28%;成交规划建筑面积102.71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万㎡，同比增长5.92%。</a:t>
            </a:r>
            <a:endParaRPr lang="KaiTi" altLang="KaiTi" sz="1100"/>
          </a:p>
          <a:p>
            <a:pPr algn="l" rtl="0" eaLnBrk="0">
              <a:lnSpc>
                <a:spcPct val="108000"/>
              </a:lnSpc>
            </a:pPr>
            <a:endParaRPr lang="Arial" altLang="Arial" sz="700"/>
          </a:p>
          <a:p>
            <a:pPr marL="482600" indent="-232409" algn="l" rtl="0" eaLnBrk="0">
              <a:lnSpc>
                <a:spcPct val="88000"/>
              </a:lnSpc>
              <a:spcBef>
                <a:spcPts val="3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2021年1月-2023年12月漯河市住宅用地推出与成交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同比走势  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万m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                                                                      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endParaRPr lang="KaiTi" altLang="KaiTi" sz="900"/>
          </a:p>
        </p:txBody>
      </p:sp>
      <p:sp>
        <p:nvSpPr>
          <p:cNvPr id="342" name="textbox 342"/>
          <p:cNvSpPr/>
          <p:nvPr/>
        </p:nvSpPr>
        <p:spPr>
          <a:xfrm>
            <a:off x="356824" y="576271"/>
            <a:ext cx="4072890" cy="3530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786"/>
              </a:lnSpc>
            </a:pPr>
            <a:endParaRPr lang="Arial" altLang="Arial" sz="100"/>
          </a:p>
          <a:p>
            <a:pPr marL="25400" indent="-13334" algn="l" rtl="0" eaLnBrk="0">
              <a:lnSpc>
                <a:spcPct val="98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2023年1-12月，漯河共推出住宅用地规划建筑面积253.3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7万㎡，同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比增长45.75%;成交规划建筑面积163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.57万㎡，同比增长6.79%。</a:t>
            </a:r>
            <a:endParaRPr lang="KaiTi" altLang="KaiTi" sz="1100"/>
          </a:p>
        </p:txBody>
      </p:sp>
      <p:sp>
        <p:nvSpPr>
          <p:cNvPr id="344" name="textbox 344"/>
          <p:cNvSpPr/>
          <p:nvPr/>
        </p:nvSpPr>
        <p:spPr>
          <a:xfrm>
            <a:off x="972181" y="2006365"/>
            <a:ext cx="2927985" cy="3575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07"/>
              </a:lnSpc>
            </a:pPr>
            <a:endParaRPr lang="Arial" altLang="Arial" sz="100"/>
          </a:p>
          <a:p>
            <a:pPr marL="269875" algn="l" rtl="0" eaLnBrk="0">
              <a:lnSpc>
                <a:spcPct val="98000"/>
              </a:lnSpc>
              <a:tabLst>
                <a:tab pos="302259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推出规划建筑面积       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成交规划建筑面积</a:t>
            </a:r>
            <a:endParaRPr lang="KaiTi" altLang="KaiTi" sz="900"/>
          </a:p>
          <a:p>
            <a:pPr algn="l" rtl="0" eaLnBrk="0">
              <a:lnSpc>
                <a:spcPct val="107000"/>
              </a:lnSpc>
            </a:pPr>
            <a:endParaRPr lang="Arial" altLang="Arial" sz="400"/>
          </a:p>
          <a:p>
            <a:pPr marL="264795" algn="l" rtl="0" eaLnBrk="0">
              <a:lnSpc>
                <a:spcPct val="96000"/>
              </a:lnSpc>
              <a:spcBef>
                <a:spcPts val="3"/>
              </a:spcBef>
              <a:tabLst>
                <a:tab pos="296545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推出规划建筑面积同比      成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交规划建筑面积同比</a:t>
            </a:r>
            <a:endParaRPr lang="KaiTi" altLang="KaiTi" sz="9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2477258" y="2237236"/>
            <a:ext cx="247650" cy="60325"/>
            <a:chExt cx="247650" cy="60325"/>
          </a:xfrm>
        </p:grpSpPr>
        <p:sp>
          <p:nvSpPr>
            <p:cNvPr id="346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8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EB3B">
                <a:alpha val="100000"/>
              </a:srgbClr>
            </a:solidFill>
            <a:ln w="9525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989644" y="2237236"/>
            <a:ext cx="247650" cy="60325"/>
            <a:chExt cx="247650" cy="60325"/>
          </a:xfrm>
        </p:grpSpPr>
        <p:sp>
          <p:nvSpPr>
            <p:cNvPr id="350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2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54" name="path"/>
          <p:cNvSpPr/>
          <p:nvPr/>
        </p:nvSpPr>
        <p:spPr>
          <a:xfrm>
            <a:off x="2472750" y="2032334"/>
            <a:ext cx="257175" cy="71247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E86CE">
              <a:alpha val="100000"/>
            </a:srgbClr>
          </a:solidFill>
          <a:ln w="9525" cap="flat">
            <a:solidFill>
              <a:srgbClr val="3E86CE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6" name="path"/>
          <p:cNvSpPr/>
          <p:nvPr/>
        </p:nvSpPr>
        <p:spPr>
          <a:xfrm>
            <a:off x="984881" y="2032334"/>
            <a:ext cx="257175" cy="71247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8" name="textbox 358"/>
          <p:cNvSpPr/>
          <p:nvPr/>
        </p:nvSpPr>
        <p:spPr>
          <a:xfrm>
            <a:off x="-12700" y="-12700"/>
            <a:ext cx="2425064" cy="430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住宅用地|土地供求</a:t>
            </a:r>
            <a:endParaRPr lang="KaiTi" altLang="KaiTi" sz="1800"/>
          </a:p>
        </p:txBody>
      </p:sp>
      <p:pic>
        <p:nvPicPr>
          <p:cNvPr id="360" name="picture 36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362" name="textbox 362"/>
          <p:cNvSpPr/>
          <p:nvPr/>
        </p:nvSpPr>
        <p:spPr>
          <a:xfrm>
            <a:off x="4676419" y="576271"/>
            <a:ext cx="4072890" cy="1866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2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2021年1月-2023年12月漯河市住宅用地流拍、撤牌宗数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及流拍、撤</a:t>
            </a:r>
            <a:endParaRPr lang="KaiTi" altLang="KaiTi" sz="1100"/>
          </a:p>
        </p:txBody>
      </p:sp>
      <p:sp>
        <p:nvSpPr>
          <p:cNvPr id="364" name="textbox 364"/>
          <p:cNvSpPr/>
          <p:nvPr/>
        </p:nvSpPr>
        <p:spPr>
          <a:xfrm>
            <a:off x="8511022" y="1315290"/>
            <a:ext cx="193675" cy="3293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30"/>
              </a:lnSpc>
            </a:pPr>
            <a:endParaRPr lang="Arial" altLang="Arial" sz="100"/>
          </a:p>
          <a:p>
            <a:pPr marL="19050" algn="l" rtl="0" eaLnBrk="0">
              <a:lnSpc>
                <a:spcPct val="79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1.2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9050" algn="l" rtl="0" eaLnBrk="0">
              <a:lnSpc>
                <a:spcPct val="79000"/>
              </a:lnSpc>
              <a:spcBef>
                <a:spcPts val="28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80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0.8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0.6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0.4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0.2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366" name="textbox 366"/>
          <p:cNvSpPr/>
          <p:nvPr/>
        </p:nvSpPr>
        <p:spPr>
          <a:xfrm rot="18000000">
            <a:off x="4898739" y="4668466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21-03</a:t>
            </a:r>
            <a:endParaRPr lang="KaiTi" altLang="KaiTi" sz="900"/>
          </a:p>
        </p:txBody>
      </p:sp>
      <p:sp>
        <p:nvSpPr>
          <p:cNvPr id="368" name="textbox 368"/>
          <p:cNvSpPr/>
          <p:nvPr/>
        </p:nvSpPr>
        <p:spPr>
          <a:xfrm rot="18000000">
            <a:off x="4702845" y="4668522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21-01</a:t>
            </a:r>
            <a:endParaRPr lang="KaiTi" altLang="KaiTi" sz="900"/>
          </a:p>
        </p:txBody>
      </p:sp>
      <p:sp>
        <p:nvSpPr>
          <p:cNvPr id="370" name="textbox 370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sp>
        <p:nvSpPr>
          <p:cNvPr id="372" name="textbox 372"/>
          <p:cNvSpPr/>
          <p:nvPr/>
        </p:nvSpPr>
        <p:spPr>
          <a:xfrm>
            <a:off x="4724269" y="1316204"/>
            <a:ext cx="81280" cy="3293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2"/>
              </a:lnSpc>
            </a:pPr>
            <a:endParaRPr lang="Arial" altLang="Arial" sz="100"/>
          </a:p>
          <a:p>
            <a:pPr marL="1524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</a:t>
            </a:r>
            <a:endParaRPr lang="KaiTi" altLang="KaiTi" sz="9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2700" algn="l" rtl="0" eaLnBrk="0">
              <a:lnSpc>
                <a:spcPct val="78000"/>
              </a:lnSpc>
              <a:spcBef>
                <a:spcPts val="280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8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5240" algn="l" rtl="0" eaLnBrk="0">
              <a:lnSpc>
                <a:spcPct val="79000"/>
              </a:lnSpc>
              <a:spcBef>
                <a:spcPts val="280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marL="14604" algn="l" rtl="0" eaLnBrk="0">
              <a:lnSpc>
                <a:spcPct val="79000"/>
              </a:lnSpc>
              <a:spcBef>
                <a:spcPts val="28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r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</a:t>
            </a:r>
            <a:endParaRPr lang="KaiTi" altLang="KaiTi" sz="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200"/>
          </a:p>
          <a:p>
            <a:pPr marL="14604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374" name="textbox 374"/>
          <p:cNvSpPr/>
          <p:nvPr/>
        </p:nvSpPr>
        <p:spPr>
          <a:xfrm rot="18000000">
            <a:off x="2947984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23-03</a:t>
            </a:r>
            <a:endParaRPr lang="KaiTi" altLang="KaiTi" sz="900"/>
          </a:p>
        </p:txBody>
      </p:sp>
      <p:sp>
        <p:nvSpPr>
          <p:cNvPr id="376" name="textbox 376"/>
          <p:cNvSpPr/>
          <p:nvPr/>
        </p:nvSpPr>
        <p:spPr>
          <a:xfrm rot="18000000">
            <a:off x="7250918" y="466862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23-03</a:t>
            </a:r>
            <a:endParaRPr lang="KaiTi" altLang="KaiTi" sz="900"/>
          </a:p>
        </p:txBody>
      </p:sp>
      <p:sp>
        <p:nvSpPr>
          <p:cNvPr id="378" name="textbox 378"/>
          <p:cNvSpPr/>
          <p:nvPr/>
        </p:nvSpPr>
        <p:spPr>
          <a:xfrm rot="18000000">
            <a:off x="3134549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23-05</a:t>
            </a:r>
            <a:endParaRPr lang="KaiTi" altLang="KaiTi" sz="900"/>
          </a:p>
        </p:txBody>
      </p:sp>
      <p:sp>
        <p:nvSpPr>
          <p:cNvPr id="380" name="textbox 380"/>
          <p:cNvSpPr/>
          <p:nvPr/>
        </p:nvSpPr>
        <p:spPr>
          <a:xfrm rot="18000000">
            <a:off x="7055024" y="4668679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23-01</a:t>
            </a:r>
            <a:endParaRPr lang="KaiTi" altLang="KaiTi" sz="900"/>
          </a:p>
        </p:txBody>
      </p:sp>
      <p:sp>
        <p:nvSpPr>
          <p:cNvPr id="382" name="textbox 382"/>
          <p:cNvSpPr/>
          <p:nvPr/>
        </p:nvSpPr>
        <p:spPr>
          <a:xfrm rot="18000000">
            <a:off x="3507485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23-09</a:t>
            </a:r>
            <a:endParaRPr lang="KaiTi" altLang="KaiTi" sz="900"/>
          </a:p>
        </p:txBody>
      </p:sp>
      <p:sp>
        <p:nvSpPr>
          <p:cNvPr id="384" name="textbox 384"/>
          <p:cNvSpPr/>
          <p:nvPr/>
        </p:nvSpPr>
        <p:spPr>
          <a:xfrm rot="18000000">
            <a:off x="3321017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23-07</a:t>
            </a:r>
            <a:endParaRPr lang="KaiTi" altLang="KaiTi" sz="900"/>
          </a:p>
        </p:txBody>
      </p:sp>
      <p:sp>
        <p:nvSpPr>
          <p:cNvPr id="386" name="textbox 386"/>
          <p:cNvSpPr/>
          <p:nvPr/>
        </p:nvSpPr>
        <p:spPr>
          <a:xfrm rot="18000000">
            <a:off x="2761615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23-01</a:t>
            </a:r>
            <a:endParaRPr lang="KaiTi" altLang="KaiTi" sz="900"/>
          </a:p>
        </p:txBody>
      </p:sp>
      <p:sp>
        <p:nvSpPr>
          <p:cNvPr id="388" name="textbox 388"/>
          <p:cNvSpPr/>
          <p:nvPr/>
        </p:nvSpPr>
        <p:spPr>
          <a:xfrm rot="18000000">
            <a:off x="7838993" y="4668680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23-09</a:t>
            </a:r>
            <a:endParaRPr lang="KaiTi" altLang="KaiTi" sz="900"/>
          </a:p>
        </p:txBody>
      </p:sp>
      <p:sp>
        <p:nvSpPr>
          <p:cNvPr id="390" name="textbox 390"/>
          <p:cNvSpPr/>
          <p:nvPr/>
        </p:nvSpPr>
        <p:spPr>
          <a:xfrm rot="18000000">
            <a:off x="7643000" y="4668679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23-07</a:t>
            </a:r>
            <a:endParaRPr lang="KaiTi" altLang="KaiTi" sz="900"/>
          </a:p>
        </p:txBody>
      </p:sp>
      <p:sp>
        <p:nvSpPr>
          <p:cNvPr id="392" name="textbox 392"/>
          <p:cNvSpPr/>
          <p:nvPr/>
        </p:nvSpPr>
        <p:spPr>
          <a:xfrm rot="18000000">
            <a:off x="7447007" y="4668680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23-05</a:t>
            </a:r>
            <a:endParaRPr lang="KaiTi" altLang="KaiTi" sz="900"/>
          </a:p>
        </p:txBody>
      </p:sp>
      <p:sp>
        <p:nvSpPr>
          <p:cNvPr id="394" name="textbox 394"/>
          <p:cNvSpPr/>
          <p:nvPr/>
        </p:nvSpPr>
        <p:spPr>
          <a:xfrm rot="18000000">
            <a:off x="710104" y="4668464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21-03</a:t>
            </a:r>
            <a:endParaRPr lang="KaiTi" altLang="KaiTi" sz="900"/>
          </a:p>
        </p:txBody>
      </p:sp>
      <p:sp>
        <p:nvSpPr>
          <p:cNvPr id="396" name="textbox 396"/>
          <p:cNvSpPr/>
          <p:nvPr/>
        </p:nvSpPr>
        <p:spPr>
          <a:xfrm rot="18000000">
            <a:off x="6074692" y="4668466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22-03</a:t>
            </a:r>
            <a:endParaRPr lang="KaiTi" altLang="KaiTi" sz="900"/>
          </a:p>
        </p:txBody>
      </p:sp>
      <p:sp>
        <p:nvSpPr>
          <p:cNvPr id="398" name="textbox 398"/>
          <p:cNvSpPr/>
          <p:nvPr/>
        </p:nvSpPr>
        <p:spPr>
          <a:xfrm rot="18000000">
            <a:off x="1828908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22-03</a:t>
            </a:r>
            <a:endParaRPr lang="KaiTi" altLang="KaiTi" sz="900"/>
          </a:p>
        </p:txBody>
      </p:sp>
      <p:sp>
        <p:nvSpPr>
          <p:cNvPr id="400" name="textbox 400"/>
          <p:cNvSpPr/>
          <p:nvPr/>
        </p:nvSpPr>
        <p:spPr>
          <a:xfrm rot="18000000">
            <a:off x="126960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21-09</a:t>
            </a:r>
            <a:endParaRPr lang="KaiTi" altLang="KaiTi" sz="900"/>
          </a:p>
        </p:txBody>
      </p:sp>
      <p:sp>
        <p:nvSpPr>
          <p:cNvPr id="402" name="textbox 402"/>
          <p:cNvSpPr/>
          <p:nvPr/>
        </p:nvSpPr>
        <p:spPr>
          <a:xfrm rot="18000000">
            <a:off x="1083138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21-07</a:t>
            </a:r>
            <a:endParaRPr lang="KaiTi" altLang="KaiTi" sz="900"/>
          </a:p>
        </p:txBody>
      </p:sp>
      <p:sp>
        <p:nvSpPr>
          <p:cNvPr id="404" name="textbox 404"/>
          <p:cNvSpPr/>
          <p:nvPr/>
        </p:nvSpPr>
        <p:spPr>
          <a:xfrm rot="18000000">
            <a:off x="89667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21-05</a:t>
            </a:r>
            <a:endParaRPr lang="KaiTi" altLang="KaiTi" sz="900"/>
          </a:p>
        </p:txBody>
      </p:sp>
      <p:sp>
        <p:nvSpPr>
          <p:cNvPr id="406" name="textbox 406"/>
          <p:cNvSpPr/>
          <p:nvPr/>
        </p:nvSpPr>
        <p:spPr>
          <a:xfrm rot="18000000">
            <a:off x="52373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21-01</a:t>
            </a:r>
            <a:endParaRPr lang="KaiTi" altLang="KaiTi" sz="900"/>
          </a:p>
        </p:txBody>
      </p:sp>
      <p:sp>
        <p:nvSpPr>
          <p:cNvPr id="408" name="textbox 408"/>
          <p:cNvSpPr/>
          <p:nvPr/>
        </p:nvSpPr>
        <p:spPr>
          <a:xfrm rot="18000000">
            <a:off x="2015474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22-05</a:t>
            </a:r>
            <a:endParaRPr lang="KaiTi" altLang="KaiTi" sz="900"/>
          </a:p>
        </p:txBody>
      </p:sp>
      <p:sp>
        <p:nvSpPr>
          <p:cNvPr id="410" name="textbox 410"/>
          <p:cNvSpPr/>
          <p:nvPr/>
        </p:nvSpPr>
        <p:spPr>
          <a:xfrm rot="18000000">
            <a:off x="6662767" y="4668522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22-09</a:t>
            </a:r>
            <a:endParaRPr lang="KaiTi" altLang="KaiTi" sz="900"/>
          </a:p>
        </p:txBody>
      </p:sp>
      <p:sp>
        <p:nvSpPr>
          <p:cNvPr id="412" name="textbox 412"/>
          <p:cNvSpPr/>
          <p:nvPr/>
        </p:nvSpPr>
        <p:spPr>
          <a:xfrm rot="18000000">
            <a:off x="6466775" y="466852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22-07</a:t>
            </a:r>
            <a:endParaRPr lang="KaiTi" altLang="KaiTi" sz="900"/>
          </a:p>
        </p:txBody>
      </p:sp>
      <p:sp>
        <p:nvSpPr>
          <p:cNvPr id="414" name="textbox 414"/>
          <p:cNvSpPr/>
          <p:nvPr/>
        </p:nvSpPr>
        <p:spPr>
          <a:xfrm rot="18000000">
            <a:off x="6270783" y="466852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22-05</a:t>
            </a:r>
            <a:endParaRPr lang="KaiTi" altLang="KaiTi" sz="900"/>
          </a:p>
        </p:txBody>
      </p:sp>
      <p:sp>
        <p:nvSpPr>
          <p:cNvPr id="416" name="textbox 416"/>
          <p:cNvSpPr/>
          <p:nvPr/>
        </p:nvSpPr>
        <p:spPr>
          <a:xfrm rot="18000000">
            <a:off x="2201941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22-07</a:t>
            </a:r>
            <a:endParaRPr lang="KaiTi" altLang="KaiTi" sz="900"/>
          </a:p>
        </p:txBody>
      </p:sp>
      <p:sp>
        <p:nvSpPr>
          <p:cNvPr id="418" name="textbox 418"/>
          <p:cNvSpPr/>
          <p:nvPr/>
        </p:nvSpPr>
        <p:spPr>
          <a:xfrm rot="18000000">
            <a:off x="5878799" y="466852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22-01</a:t>
            </a:r>
            <a:endParaRPr lang="KaiTi" altLang="KaiTi" sz="900"/>
          </a:p>
        </p:txBody>
      </p:sp>
      <p:sp>
        <p:nvSpPr>
          <p:cNvPr id="420" name="textbox 420"/>
          <p:cNvSpPr/>
          <p:nvPr/>
        </p:nvSpPr>
        <p:spPr>
          <a:xfrm rot="18000000">
            <a:off x="5486814" y="466852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21-09</a:t>
            </a:r>
            <a:endParaRPr lang="KaiTi" altLang="KaiTi" sz="900"/>
          </a:p>
        </p:txBody>
      </p:sp>
      <p:sp>
        <p:nvSpPr>
          <p:cNvPr id="422" name="textbox 422"/>
          <p:cNvSpPr/>
          <p:nvPr/>
        </p:nvSpPr>
        <p:spPr>
          <a:xfrm rot="18000000">
            <a:off x="2388408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22-09</a:t>
            </a:r>
            <a:endParaRPr lang="KaiTi" altLang="KaiTi" sz="900"/>
          </a:p>
        </p:txBody>
      </p:sp>
      <p:sp>
        <p:nvSpPr>
          <p:cNvPr id="424" name="textbox 424"/>
          <p:cNvSpPr/>
          <p:nvPr/>
        </p:nvSpPr>
        <p:spPr>
          <a:xfrm rot="18000000">
            <a:off x="5290822" y="466852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21-07</a:t>
            </a:r>
            <a:endParaRPr lang="KaiTi" altLang="KaiTi" sz="900"/>
          </a:p>
        </p:txBody>
      </p:sp>
      <p:sp>
        <p:nvSpPr>
          <p:cNvPr id="426" name="textbox 426"/>
          <p:cNvSpPr/>
          <p:nvPr/>
        </p:nvSpPr>
        <p:spPr>
          <a:xfrm rot="18000000">
            <a:off x="164253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22-01</a:t>
            </a:r>
            <a:endParaRPr lang="KaiTi" altLang="KaiTi" sz="900"/>
          </a:p>
        </p:txBody>
      </p:sp>
      <p:sp>
        <p:nvSpPr>
          <p:cNvPr id="428" name="textbox 428"/>
          <p:cNvSpPr/>
          <p:nvPr/>
        </p:nvSpPr>
        <p:spPr>
          <a:xfrm rot="18000000">
            <a:off x="5094829" y="4668522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21-05</a:t>
            </a:r>
            <a:endParaRPr lang="KaiTi" altLang="KaiTi" sz="900"/>
          </a:p>
        </p:txBody>
      </p:sp>
      <p:sp>
        <p:nvSpPr>
          <p:cNvPr id="430" name="textbox 430"/>
          <p:cNvSpPr/>
          <p:nvPr/>
        </p:nvSpPr>
        <p:spPr>
          <a:xfrm rot="18000000">
            <a:off x="8034442" y="4668065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23-11</a:t>
            </a:r>
            <a:endParaRPr lang="KaiTi" altLang="KaiTi" sz="900"/>
          </a:p>
        </p:txBody>
      </p:sp>
      <p:sp>
        <p:nvSpPr>
          <p:cNvPr id="432" name="textbox 432"/>
          <p:cNvSpPr/>
          <p:nvPr/>
        </p:nvSpPr>
        <p:spPr>
          <a:xfrm rot="18000000">
            <a:off x="3693407" y="4668063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23-11</a:t>
            </a:r>
            <a:endParaRPr lang="KaiTi" altLang="KaiTi" sz="900"/>
          </a:p>
        </p:txBody>
      </p:sp>
      <p:sp>
        <p:nvSpPr>
          <p:cNvPr id="434" name="textbox 434"/>
          <p:cNvSpPr/>
          <p:nvPr/>
        </p:nvSpPr>
        <p:spPr>
          <a:xfrm rot="18000000">
            <a:off x="5682262" y="4666569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21-11</a:t>
            </a:r>
            <a:endParaRPr lang="KaiTi" altLang="KaiTi" sz="900"/>
          </a:p>
        </p:txBody>
      </p:sp>
      <p:sp>
        <p:nvSpPr>
          <p:cNvPr id="436" name="textbox 436"/>
          <p:cNvSpPr/>
          <p:nvPr/>
        </p:nvSpPr>
        <p:spPr>
          <a:xfrm rot="18000000">
            <a:off x="6858214" y="4666569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22-11</a:t>
            </a:r>
            <a:endParaRPr lang="KaiTi" altLang="KaiTi" sz="900"/>
          </a:p>
        </p:txBody>
      </p:sp>
      <p:sp>
        <p:nvSpPr>
          <p:cNvPr id="438" name="textbox 438"/>
          <p:cNvSpPr/>
          <p:nvPr/>
        </p:nvSpPr>
        <p:spPr>
          <a:xfrm rot="18000000">
            <a:off x="1455528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21-11</a:t>
            </a:r>
            <a:endParaRPr lang="KaiTi" altLang="KaiTi" sz="900"/>
          </a:p>
        </p:txBody>
      </p:sp>
      <p:sp>
        <p:nvSpPr>
          <p:cNvPr id="440" name="textbox 440"/>
          <p:cNvSpPr/>
          <p:nvPr/>
        </p:nvSpPr>
        <p:spPr>
          <a:xfrm rot="18000000">
            <a:off x="2574331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22-11</a:t>
            </a:r>
            <a:endParaRPr lang="KaiTi" altLang="KaiTi" sz="900"/>
          </a:p>
        </p:txBody>
      </p:sp>
      <p:sp>
        <p:nvSpPr>
          <p:cNvPr id="442" name="textbox 442"/>
          <p:cNvSpPr/>
          <p:nvPr/>
        </p:nvSpPr>
        <p:spPr>
          <a:xfrm>
            <a:off x="6313524" y="1039522"/>
            <a:ext cx="480059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撤牌宗数</a:t>
            </a:r>
            <a:endParaRPr lang="KaiTi" altLang="KaiTi" sz="900"/>
          </a:p>
        </p:txBody>
      </p:sp>
      <p:sp>
        <p:nvSpPr>
          <p:cNvPr id="444" name="textbox 444"/>
          <p:cNvSpPr/>
          <p:nvPr/>
        </p:nvSpPr>
        <p:spPr>
          <a:xfrm>
            <a:off x="5485294" y="1039522"/>
            <a:ext cx="473709" cy="1600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05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流拍宗数</a:t>
            </a:r>
            <a:endParaRPr lang="KaiTi" altLang="KaiTi" sz="900"/>
          </a:p>
        </p:txBody>
      </p:sp>
      <p:sp>
        <p:nvSpPr>
          <p:cNvPr id="446" name="textbox 446"/>
          <p:cNvSpPr/>
          <p:nvPr/>
        </p:nvSpPr>
        <p:spPr>
          <a:xfrm>
            <a:off x="7857337" y="1039522"/>
            <a:ext cx="365759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2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撤牌率</a:t>
            </a:r>
            <a:endParaRPr lang="KaiTi" altLang="KaiTi" sz="900"/>
          </a:p>
        </p:txBody>
      </p:sp>
      <p:sp>
        <p:nvSpPr>
          <p:cNvPr id="448" name="textbox 448"/>
          <p:cNvSpPr/>
          <p:nvPr/>
        </p:nvSpPr>
        <p:spPr>
          <a:xfrm>
            <a:off x="7148868" y="1039522"/>
            <a:ext cx="359409" cy="159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4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流拍率</a:t>
            </a:r>
            <a:endParaRPr lang="KaiTi" altLang="KaiTi" sz="900"/>
          </a:p>
        </p:txBody>
      </p:sp>
      <p:sp>
        <p:nvSpPr>
          <p:cNvPr id="450" name="textbox 450"/>
          <p:cNvSpPr/>
          <p:nvPr/>
        </p:nvSpPr>
        <p:spPr>
          <a:xfrm>
            <a:off x="6565162" y="743911"/>
            <a:ext cx="297815" cy="1866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2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牌率</a:t>
            </a:r>
            <a:endParaRPr lang="KaiTi" altLang="KaiTi" sz="1100"/>
          </a:p>
        </p:txBody>
      </p:sp>
      <p:sp>
        <p:nvSpPr>
          <p:cNvPr id="452" name="rect"/>
          <p:cNvSpPr/>
          <p:nvPr/>
        </p:nvSpPr>
        <p:spPr>
          <a:xfrm>
            <a:off x="6040322" y="1065491"/>
            <a:ext cx="257175" cy="71246"/>
          </a:xfrm>
          <a:prstGeom prst="rect">
            <a:avLst/>
          </a:prstGeom>
          <a:solidFill>
            <a:srgbClr val="FFC10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4" name="rect"/>
          <p:cNvSpPr/>
          <p:nvPr/>
        </p:nvSpPr>
        <p:spPr>
          <a:xfrm>
            <a:off x="5205805" y="1065491"/>
            <a:ext cx="257175" cy="71246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7594358" y="1070952"/>
            <a:ext cx="247650" cy="60325"/>
            <a:chExt cx="247650" cy="60325"/>
          </a:xfrm>
        </p:grpSpPr>
        <p:sp>
          <p:nvSpPr>
            <p:cNvPr id="456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8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EB3B">
                <a:alpha val="100000"/>
              </a:srgbClr>
            </a:solidFill>
            <a:ln w="9525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6879602" y="1070952"/>
            <a:ext cx="247650" cy="60325"/>
            <a:chExt cx="247650" cy="60325"/>
          </a:xfrm>
        </p:grpSpPr>
        <p:sp>
          <p:nvSpPr>
            <p:cNvPr id="460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3E86CE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2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3E86CE">
                <a:alpha val="100000"/>
              </a:srgbClr>
            </a:solidFill>
            <a:ln w="9525" cap="flat">
              <a:solidFill>
                <a:srgbClr val="3E86CE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64" name="textbox 464"/>
          <p:cNvSpPr/>
          <p:nvPr/>
        </p:nvSpPr>
        <p:spPr>
          <a:xfrm>
            <a:off x="5171703" y="793143"/>
            <a:ext cx="126364" cy="158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045"/>
              </a:lnSpc>
            </a:pP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宗</a:t>
            </a:r>
            <a:endParaRPr lang="KaiTi" altLang="KaiTi" sz="800"/>
          </a:p>
        </p:txBody>
      </p:sp>
      <p:sp>
        <p:nvSpPr>
          <p:cNvPr id="466" name="textbox 466"/>
          <p:cNvSpPr/>
          <p:nvPr/>
        </p:nvSpPr>
        <p:spPr>
          <a:xfrm>
            <a:off x="8535508" y="793143"/>
            <a:ext cx="80010" cy="173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64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endParaRPr lang="KaiTi" altLang="KaiTi" sz="9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68" name="picture 4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63429" y="2413819"/>
            <a:ext cx="7717290" cy="2154769"/>
          </a:xfrm>
          <a:prstGeom prst="rect">
            <a:avLst/>
          </a:prstGeom>
        </p:spPr>
      </p:pic>
      <p:sp>
        <p:nvSpPr>
          <p:cNvPr id="470" name="textbox 470"/>
          <p:cNvSpPr/>
          <p:nvPr/>
        </p:nvSpPr>
        <p:spPr>
          <a:xfrm>
            <a:off x="-12700" y="-12700"/>
            <a:ext cx="8615044" cy="1304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住宅用地|土地价格</a:t>
            </a:r>
            <a:endParaRPr lang="KaiTi" altLang="KaiTi" sz="1800"/>
          </a:p>
          <a:p>
            <a:pPr algn="r" rtl="0" eaLnBrk="0">
              <a:lnSpc>
                <a:spcPct val="95000"/>
              </a:lnSpc>
              <a:spcBef>
                <a:spcPts val="1452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2023年1-12月,漯河成交楼面均价为1225元/㎡，同比下跌16.23%;平均溢价率为0.12%;住宅用地出让金达20.04亿元，同比下降10.55%。</a:t>
            </a:r>
            <a:endParaRPr lang="KaiTi" altLang="KaiTi" sz="11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39000"/>
              </a:lnSpc>
            </a:pPr>
            <a:endParaRPr lang="Arial" altLang="Arial" sz="200"/>
          </a:p>
          <a:p>
            <a:pPr marL="381634" algn="l" rtl="0" eaLnBrk="0">
              <a:lnSpc>
                <a:spcPct val="96000"/>
              </a:lnSpc>
              <a:spcBef>
                <a:spcPts val="1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2023年12月,漯河成交楼面均价为1232元/㎡,同比下跌12.02%;平均溢价率为0%;住宅用地出让金达12.65亿元,同比下降6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.81%。</a:t>
            </a:r>
            <a:endParaRPr lang="KaiTi" altLang="KaiTi" sz="1100"/>
          </a:p>
        </p:txBody>
      </p:sp>
      <p:pic>
        <p:nvPicPr>
          <p:cNvPr id="472" name="picture 47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474" name="textbox 474"/>
          <p:cNvSpPr/>
          <p:nvPr/>
        </p:nvSpPr>
        <p:spPr>
          <a:xfrm>
            <a:off x="2530905" y="1636247"/>
            <a:ext cx="4072890" cy="189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4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2021年1月-2023年12月漯河市住宅用地成交楼盘均价及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溢价率走势</a:t>
            </a:r>
            <a:endParaRPr lang="KaiTi" altLang="KaiTi" sz="1100"/>
          </a:p>
        </p:txBody>
      </p:sp>
      <p:sp>
        <p:nvSpPr>
          <p:cNvPr id="476" name="textbox 476"/>
          <p:cNvSpPr/>
          <p:nvPr/>
        </p:nvSpPr>
        <p:spPr>
          <a:xfrm>
            <a:off x="432237" y="2375265"/>
            <a:ext cx="254000" cy="2233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2000</a:t>
            </a:r>
            <a:endParaRPr lang="KaiTi" altLang="KaiTi" sz="900"/>
          </a:p>
          <a:p>
            <a:pPr marL="19050" algn="l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1800</a:t>
            </a:r>
            <a:endParaRPr lang="KaiTi" altLang="KaiTi" sz="900"/>
          </a:p>
          <a:p>
            <a:pPr marL="19050" algn="l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1600</a:t>
            </a:r>
            <a:endParaRPr lang="KaiTi" altLang="KaiTi" sz="900"/>
          </a:p>
          <a:p>
            <a:pPr marL="19050" algn="l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1400</a:t>
            </a:r>
            <a:endParaRPr lang="KaiTi" altLang="KaiTi" sz="900"/>
          </a:p>
          <a:p>
            <a:pPr marL="19050" algn="l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1200</a:t>
            </a:r>
            <a:endParaRPr lang="KaiTi" altLang="KaiTi" sz="900"/>
          </a:p>
          <a:p>
            <a:pPr marL="19050" algn="l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1000</a:t>
            </a:r>
            <a:endParaRPr lang="KaiTi" altLang="KaiTi" sz="900"/>
          </a:p>
          <a:p>
            <a:pPr algn="r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800</a:t>
            </a:r>
            <a:endParaRPr lang="KaiTi" altLang="KaiTi" sz="900"/>
          </a:p>
          <a:p>
            <a:pPr algn="r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600</a:t>
            </a:r>
            <a:endParaRPr lang="KaiTi" altLang="KaiTi" sz="900"/>
          </a:p>
          <a:p>
            <a:pPr marL="70485" algn="l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400</a:t>
            </a:r>
            <a:endParaRPr lang="KaiTi" altLang="KaiTi" sz="900"/>
          </a:p>
          <a:p>
            <a:pPr algn="r" rtl="0" eaLnBrk="0">
              <a:lnSpc>
                <a:spcPct val="79000"/>
              </a:lnSpc>
              <a:spcBef>
                <a:spcPts val="800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600"/>
          </a:p>
          <a:p>
            <a:pPr algn="r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478" name="textbox 478"/>
          <p:cNvSpPr/>
          <p:nvPr/>
        </p:nvSpPr>
        <p:spPr>
          <a:xfrm>
            <a:off x="8535508" y="1853118"/>
            <a:ext cx="165735" cy="2755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64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r" rtl="0" eaLnBrk="0">
              <a:lnSpc>
                <a:spcPct val="79000"/>
              </a:lnSpc>
              <a:spcBef>
                <a:spcPts val="276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18</a:t>
            </a:r>
            <a:endParaRPr lang="KaiTi" altLang="KaiTi" sz="900"/>
          </a:p>
          <a:p>
            <a:pPr algn="r" rtl="0" eaLnBrk="0">
              <a:lnSpc>
                <a:spcPct val="79000"/>
              </a:lnSpc>
              <a:spcBef>
                <a:spcPts val="984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16</a:t>
            </a:r>
            <a:endParaRPr lang="KaiTi" altLang="KaiTi" sz="900"/>
          </a:p>
          <a:p>
            <a:pPr algn="r" rtl="0" eaLnBrk="0">
              <a:lnSpc>
                <a:spcPct val="79000"/>
              </a:lnSpc>
              <a:spcBef>
                <a:spcPts val="984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14</a:t>
            </a:r>
            <a:endParaRPr lang="KaiTi" altLang="KaiTi" sz="900"/>
          </a:p>
          <a:p>
            <a:pPr algn="r" rtl="0" eaLnBrk="0">
              <a:lnSpc>
                <a:spcPct val="79000"/>
              </a:lnSpc>
              <a:spcBef>
                <a:spcPts val="983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</a:t>
            </a:r>
            <a:endParaRPr lang="KaiTi" altLang="KaiTi" sz="900"/>
          </a:p>
          <a:p>
            <a:pPr algn="r" rtl="0" eaLnBrk="0">
              <a:lnSpc>
                <a:spcPct val="79000"/>
              </a:lnSpc>
              <a:spcBef>
                <a:spcPts val="982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</a:t>
            </a:r>
            <a:endParaRPr lang="KaiTi" altLang="KaiTi" sz="900"/>
          </a:p>
          <a:p>
            <a:pPr marL="44450" algn="l" rtl="0" eaLnBrk="0">
              <a:lnSpc>
                <a:spcPct val="79000"/>
              </a:lnSpc>
              <a:spcBef>
                <a:spcPts val="98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</a:t>
            </a:r>
            <a:endParaRPr lang="KaiTi" altLang="KaiTi" sz="900"/>
          </a:p>
          <a:p>
            <a:pPr marL="45719" algn="l" rtl="0" eaLnBrk="0">
              <a:lnSpc>
                <a:spcPct val="79000"/>
              </a:lnSpc>
              <a:spcBef>
                <a:spcPts val="98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</a:t>
            </a:r>
            <a:endParaRPr lang="KaiTi" altLang="KaiTi" sz="900"/>
          </a:p>
          <a:p>
            <a:pPr marL="43180" algn="l" rtl="0" eaLnBrk="0">
              <a:lnSpc>
                <a:spcPct val="79000"/>
              </a:lnSpc>
              <a:spcBef>
                <a:spcPts val="98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</a:t>
            </a:r>
            <a:endParaRPr lang="KaiTi" altLang="KaiTi" sz="900"/>
          </a:p>
          <a:p>
            <a:pPr marL="45084" algn="l" rtl="0" eaLnBrk="0">
              <a:lnSpc>
                <a:spcPct val="79000"/>
              </a:lnSpc>
              <a:spcBef>
                <a:spcPts val="983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</a:t>
            </a:r>
            <a:endParaRPr lang="KaiTi" altLang="KaiTi" sz="900"/>
          </a:p>
          <a:p>
            <a:pPr algn="l" rtl="0" eaLnBrk="0">
              <a:lnSpc>
                <a:spcPct val="102000"/>
              </a:lnSpc>
            </a:pPr>
            <a:endParaRPr lang="Arial" altLang="Arial" sz="800"/>
          </a:p>
          <a:p>
            <a:pPr marL="45084" algn="l" rtl="0" eaLnBrk="0">
              <a:lnSpc>
                <a:spcPct val="79000"/>
              </a:lnSpc>
              <a:spcBef>
                <a:spcPts val="3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480" name="textbox 480"/>
          <p:cNvSpPr/>
          <p:nvPr/>
        </p:nvSpPr>
        <p:spPr>
          <a:xfrm>
            <a:off x="3365027" y="2099497"/>
            <a:ext cx="2395220" cy="158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87"/>
              </a:lnSpc>
            </a:pPr>
            <a:endParaRPr lang="Arial" altLang="Arial" sz="100"/>
          </a:p>
          <a:p>
            <a:pPr marL="269875" algn="l" rtl="0" eaLnBrk="0">
              <a:lnSpc>
                <a:spcPct val="97000"/>
              </a:lnSpc>
              <a:tabLst>
                <a:tab pos="302259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土地成交楼面均价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土地平均溢价率</a:t>
            </a:r>
            <a:endParaRPr lang="KaiTi" altLang="KaiTi" sz="9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670333" y="2130926"/>
            <a:ext cx="247650" cy="60325"/>
            <a:chExt cx="247650" cy="60325"/>
          </a:xfrm>
        </p:grpSpPr>
        <p:sp>
          <p:nvSpPr>
            <p:cNvPr id="482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4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86" name="path"/>
          <p:cNvSpPr/>
          <p:nvPr/>
        </p:nvSpPr>
        <p:spPr>
          <a:xfrm>
            <a:off x="3377727" y="2125466"/>
            <a:ext cx="257175" cy="71247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8" name="textbox 488"/>
          <p:cNvSpPr/>
          <p:nvPr/>
        </p:nvSpPr>
        <p:spPr>
          <a:xfrm rot="18000000">
            <a:off x="4493572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22-07</a:t>
            </a:r>
            <a:endParaRPr lang="KaiTi" altLang="KaiTi" sz="900"/>
          </a:p>
        </p:txBody>
      </p:sp>
      <p:sp>
        <p:nvSpPr>
          <p:cNvPr id="490" name="textbox 490"/>
          <p:cNvSpPr/>
          <p:nvPr/>
        </p:nvSpPr>
        <p:spPr>
          <a:xfrm rot="18000000">
            <a:off x="427955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22-06</a:t>
            </a:r>
            <a:endParaRPr lang="KaiTi" altLang="KaiTi" sz="900"/>
          </a:p>
        </p:txBody>
      </p:sp>
      <p:sp>
        <p:nvSpPr>
          <p:cNvPr id="492" name="textbox 492"/>
          <p:cNvSpPr/>
          <p:nvPr/>
        </p:nvSpPr>
        <p:spPr>
          <a:xfrm rot="18000000">
            <a:off x="3851523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22-04</a:t>
            </a:r>
            <a:endParaRPr lang="KaiTi" altLang="KaiTi" sz="900"/>
          </a:p>
        </p:txBody>
      </p:sp>
      <p:sp>
        <p:nvSpPr>
          <p:cNvPr id="494" name="textbox 494"/>
          <p:cNvSpPr/>
          <p:nvPr/>
        </p:nvSpPr>
        <p:spPr>
          <a:xfrm rot="18000000">
            <a:off x="406554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22-05</a:t>
            </a:r>
            <a:endParaRPr lang="KaiTi" altLang="KaiTi" sz="900"/>
          </a:p>
        </p:txBody>
      </p:sp>
      <p:sp>
        <p:nvSpPr>
          <p:cNvPr id="496" name="textbox 496"/>
          <p:cNvSpPr/>
          <p:nvPr/>
        </p:nvSpPr>
        <p:spPr>
          <a:xfrm rot="18000000">
            <a:off x="470758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22-08</a:t>
            </a:r>
            <a:endParaRPr lang="KaiTi" altLang="KaiTi" sz="900"/>
          </a:p>
        </p:txBody>
      </p:sp>
      <p:sp>
        <p:nvSpPr>
          <p:cNvPr id="498" name="textbox 498"/>
          <p:cNvSpPr/>
          <p:nvPr/>
        </p:nvSpPr>
        <p:spPr>
          <a:xfrm rot="18000000">
            <a:off x="492160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22-09</a:t>
            </a:r>
            <a:endParaRPr lang="KaiTi" altLang="KaiTi" sz="900"/>
          </a:p>
        </p:txBody>
      </p:sp>
      <p:sp>
        <p:nvSpPr>
          <p:cNvPr id="500" name="textbox 500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sp>
        <p:nvSpPr>
          <p:cNvPr id="502" name="textbox 502"/>
          <p:cNvSpPr/>
          <p:nvPr/>
        </p:nvSpPr>
        <p:spPr>
          <a:xfrm rot="18000000">
            <a:off x="5991861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23-02</a:t>
            </a:r>
            <a:endParaRPr lang="KaiTi" altLang="KaiTi" sz="900"/>
          </a:p>
        </p:txBody>
      </p:sp>
      <p:sp>
        <p:nvSpPr>
          <p:cNvPr id="504" name="textbox 504"/>
          <p:cNvSpPr/>
          <p:nvPr/>
        </p:nvSpPr>
        <p:spPr>
          <a:xfrm rot="18000000">
            <a:off x="6205877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23-03</a:t>
            </a:r>
            <a:endParaRPr lang="KaiTi" altLang="KaiTi" sz="900"/>
          </a:p>
        </p:txBody>
      </p:sp>
      <p:sp>
        <p:nvSpPr>
          <p:cNvPr id="506" name="textbox 506"/>
          <p:cNvSpPr/>
          <p:nvPr/>
        </p:nvSpPr>
        <p:spPr>
          <a:xfrm rot="18000000">
            <a:off x="6634008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23-05</a:t>
            </a:r>
            <a:endParaRPr lang="KaiTi" altLang="KaiTi" sz="900"/>
          </a:p>
        </p:txBody>
      </p:sp>
      <p:sp>
        <p:nvSpPr>
          <p:cNvPr id="508" name="textbox 508"/>
          <p:cNvSpPr/>
          <p:nvPr/>
        </p:nvSpPr>
        <p:spPr>
          <a:xfrm rot="18000000">
            <a:off x="6848024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23-06</a:t>
            </a:r>
            <a:endParaRPr lang="KaiTi" altLang="KaiTi" sz="900"/>
          </a:p>
        </p:txBody>
      </p:sp>
      <p:sp>
        <p:nvSpPr>
          <p:cNvPr id="510" name="textbox 510"/>
          <p:cNvSpPr/>
          <p:nvPr/>
        </p:nvSpPr>
        <p:spPr>
          <a:xfrm rot="18000000">
            <a:off x="7276056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23-08</a:t>
            </a:r>
            <a:endParaRPr lang="KaiTi" altLang="KaiTi" sz="900"/>
          </a:p>
        </p:txBody>
      </p:sp>
      <p:sp>
        <p:nvSpPr>
          <p:cNvPr id="512" name="textbox 512"/>
          <p:cNvSpPr/>
          <p:nvPr/>
        </p:nvSpPr>
        <p:spPr>
          <a:xfrm rot="18000000">
            <a:off x="7490073" y="4668679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23-09</a:t>
            </a:r>
            <a:endParaRPr lang="KaiTi" altLang="KaiTi" sz="900"/>
          </a:p>
        </p:txBody>
      </p:sp>
      <p:sp>
        <p:nvSpPr>
          <p:cNvPr id="514" name="textbox 514"/>
          <p:cNvSpPr/>
          <p:nvPr/>
        </p:nvSpPr>
        <p:spPr>
          <a:xfrm rot="18000000">
            <a:off x="7704090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23-10</a:t>
            </a:r>
            <a:endParaRPr lang="KaiTi" altLang="KaiTi" sz="900"/>
          </a:p>
        </p:txBody>
      </p:sp>
      <p:sp>
        <p:nvSpPr>
          <p:cNvPr id="516" name="textbox 516"/>
          <p:cNvSpPr/>
          <p:nvPr/>
        </p:nvSpPr>
        <p:spPr>
          <a:xfrm rot="18000000">
            <a:off x="7062041" y="4668679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23-07</a:t>
            </a:r>
            <a:endParaRPr lang="KaiTi" altLang="KaiTi" sz="900"/>
          </a:p>
        </p:txBody>
      </p:sp>
      <p:sp>
        <p:nvSpPr>
          <p:cNvPr id="518" name="textbox 518"/>
          <p:cNvSpPr/>
          <p:nvPr/>
        </p:nvSpPr>
        <p:spPr>
          <a:xfrm rot="18000000">
            <a:off x="5777943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23-01</a:t>
            </a:r>
            <a:endParaRPr lang="KaiTi" altLang="KaiTi" sz="900"/>
          </a:p>
        </p:txBody>
      </p:sp>
      <p:sp>
        <p:nvSpPr>
          <p:cNvPr id="520" name="textbox 520"/>
          <p:cNvSpPr/>
          <p:nvPr/>
        </p:nvSpPr>
        <p:spPr>
          <a:xfrm rot="18000000">
            <a:off x="6419992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23-04</a:t>
            </a:r>
            <a:endParaRPr lang="KaiTi" altLang="KaiTi" sz="900"/>
          </a:p>
        </p:txBody>
      </p:sp>
      <p:sp>
        <p:nvSpPr>
          <p:cNvPr id="522" name="textbox 522"/>
          <p:cNvSpPr/>
          <p:nvPr/>
        </p:nvSpPr>
        <p:spPr>
          <a:xfrm rot="18000000">
            <a:off x="855195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21-02</a:t>
            </a:r>
            <a:endParaRPr lang="KaiTi" altLang="KaiTi" sz="900"/>
          </a:p>
        </p:txBody>
      </p:sp>
      <p:sp>
        <p:nvSpPr>
          <p:cNvPr id="524" name="textbox 524"/>
          <p:cNvSpPr/>
          <p:nvPr/>
        </p:nvSpPr>
        <p:spPr>
          <a:xfrm rot="18000000">
            <a:off x="1069211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21-03</a:t>
            </a:r>
            <a:endParaRPr lang="KaiTi" altLang="KaiTi" sz="900"/>
          </a:p>
        </p:txBody>
      </p:sp>
      <p:sp>
        <p:nvSpPr>
          <p:cNvPr id="526" name="textbox 526"/>
          <p:cNvSpPr/>
          <p:nvPr/>
        </p:nvSpPr>
        <p:spPr>
          <a:xfrm rot="18000000">
            <a:off x="3637408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22-03</a:t>
            </a:r>
            <a:endParaRPr lang="KaiTi" altLang="KaiTi" sz="900"/>
          </a:p>
        </p:txBody>
      </p:sp>
      <p:sp>
        <p:nvSpPr>
          <p:cNvPr id="528" name="textbox 528"/>
          <p:cNvSpPr/>
          <p:nvPr/>
        </p:nvSpPr>
        <p:spPr>
          <a:xfrm rot="18000000">
            <a:off x="3423391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22-02</a:t>
            </a:r>
            <a:endParaRPr lang="KaiTi" altLang="KaiTi" sz="900"/>
          </a:p>
        </p:txBody>
      </p:sp>
      <p:sp>
        <p:nvSpPr>
          <p:cNvPr id="530" name="textbox 530"/>
          <p:cNvSpPr/>
          <p:nvPr/>
        </p:nvSpPr>
        <p:spPr>
          <a:xfrm rot="18000000">
            <a:off x="128332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21-04</a:t>
            </a:r>
            <a:endParaRPr lang="KaiTi" altLang="KaiTi" sz="900"/>
          </a:p>
        </p:txBody>
      </p:sp>
      <p:sp>
        <p:nvSpPr>
          <p:cNvPr id="532" name="textbox 532"/>
          <p:cNvSpPr/>
          <p:nvPr/>
        </p:nvSpPr>
        <p:spPr>
          <a:xfrm rot="18000000">
            <a:off x="641277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21-01</a:t>
            </a:r>
            <a:endParaRPr lang="KaiTi" altLang="KaiTi" sz="900"/>
          </a:p>
        </p:txBody>
      </p:sp>
      <p:sp>
        <p:nvSpPr>
          <p:cNvPr id="534" name="textbox 534"/>
          <p:cNvSpPr/>
          <p:nvPr/>
        </p:nvSpPr>
        <p:spPr>
          <a:xfrm rot="18000000">
            <a:off x="1497343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21-05</a:t>
            </a:r>
            <a:endParaRPr lang="KaiTi" altLang="KaiTi" sz="900"/>
          </a:p>
        </p:txBody>
      </p:sp>
      <p:sp>
        <p:nvSpPr>
          <p:cNvPr id="536" name="textbox 536"/>
          <p:cNvSpPr/>
          <p:nvPr/>
        </p:nvSpPr>
        <p:spPr>
          <a:xfrm rot="18000000">
            <a:off x="171135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21-06</a:t>
            </a:r>
            <a:endParaRPr lang="KaiTi" altLang="KaiTi" sz="900"/>
          </a:p>
        </p:txBody>
      </p:sp>
      <p:sp>
        <p:nvSpPr>
          <p:cNvPr id="538" name="textbox 538"/>
          <p:cNvSpPr/>
          <p:nvPr/>
        </p:nvSpPr>
        <p:spPr>
          <a:xfrm rot="18000000">
            <a:off x="192537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21-07</a:t>
            </a:r>
            <a:endParaRPr lang="KaiTi" altLang="KaiTi" sz="900"/>
          </a:p>
        </p:txBody>
      </p:sp>
      <p:sp>
        <p:nvSpPr>
          <p:cNvPr id="540" name="textbox 540"/>
          <p:cNvSpPr/>
          <p:nvPr/>
        </p:nvSpPr>
        <p:spPr>
          <a:xfrm rot="18000000">
            <a:off x="2139392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21-08</a:t>
            </a:r>
            <a:endParaRPr lang="KaiTi" altLang="KaiTi" sz="900"/>
          </a:p>
        </p:txBody>
      </p:sp>
      <p:sp>
        <p:nvSpPr>
          <p:cNvPr id="542" name="textbox 542"/>
          <p:cNvSpPr/>
          <p:nvPr/>
        </p:nvSpPr>
        <p:spPr>
          <a:xfrm rot="18000000">
            <a:off x="235340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21-09</a:t>
            </a:r>
            <a:endParaRPr lang="KaiTi" altLang="KaiTi" sz="900"/>
          </a:p>
        </p:txBody>
      </p:sp>
      <p:sp>
        <p:nvSpPr>
          <p:cNvPr id="544" name="textbox 544"/>
          <p:cNvSpPr/>
          <p:nvPr/>
        </p:nvSpPr>
        <p:spPr>
          <a:xfrm rot="18000000">
            <a:off x="3209474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22-01</a:t>
            </a:r>
            <a:endParaRPr lang="KaiTi" altLang="KaiTi" sz="900"/>
          </a:p>
        </p:txBody>
      </p:sp>
      <p:sp>
        <p:nvSpPr>
          <p:cNvPr id="546" name="textbox 546"/>
          <p:cNvSpPr/>
          <p:nvPr/>
        </p:nvSpPr>
        <p:spPr>
          <a:xfrm rot="18000000">
            <a:off x="256742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21-10</a:t>
            </a:r>
            <a:endParaRPr lang="KaiTi" altLang="KaiTi" sz="900"/>
          </a:p>
        </p:txBody>
      </p:sp>
      <p:sp>
        <p:nvSpPr>
          <p:cNvPr id="548" name="textbox 548"/>
          <p:cNvSpPr/>
          <p:nvPr/>
        </p:nvSpPr>
        <p:spPr>
          <a:xfrm rot="18000000">
            <a:off x="5135622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22-10</a:t>
            </a:r>
            <a:endParaRPr lang="KaiTi" altLang="KaiTi" sz="900"/>
          </a:p>
        </p:txBody>
      </p:sp>
      <p:sp>
        <p:nvSpPr>
          <p:cNvPr id="550" name="textbox 550"/>
          <p:cNvSpPr/>
          <p:nvPr/>
        </p:nvSpPr>
        <p:spPr>
          <a:xfrm rot="18000000">
            <a:off x="8131380" y="4667949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23-12</a:t>
            </a:r>
            <a:endParaRPr lang="KaiTi" altLang="KaiTi" sz="900"/>
          </a:p>
        </p:txBody>
      </p:sp>
      <p:sp>
        <p:nvSpPr>
          <p:cNvPr id="552" name="textbox 552"/>
          <p:cNvSpPr/>
          <p:nvPr/>
        </p:nvSpPr>
        <p:spPr>
          <a:xfrm rot="18000000">
            <a:off x="7917563" y="4668063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23-11</a:t>
            </a:r>
            <a:endParaRPr lang="KaiTi" altLang="KaiTi" sz="900"/>
          </a:p>
        </p:txBody>
      </p:sp>
      <p:sp>
        <p:nvSpPr>
          <p:cNvPr id="554" name="textbox 554"/>
          <p:cNvSpPr/>
          <p:nvPr/>
        </p:nvSpPr>
        <p:spPr>
          <a:xfrm rot="18000000">
            <a:off x="2994715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21-12</a:t>
            </a:r>
            <a:endParaRPr lang="KaiTi" altLang="KaiTi" sz="900"/>
          </a:p>
        </p:txBody>
      </p:sp>
      <p:sp>
        <p:nvSpPr>
          <p:cNvPr id="556" name="textbox 556"/>
          <p:cNvSpPr/>
          <p:nvPr/>
        </p:nvSpPr>
        <p:spPr>
          <a:xfrm rot="18000000">
            <a:off x="5562912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22-12</a:t>
            </a:r>
            <a:endParaRPr lang="KaiTi" altLang="KaiTi" sz="900"/>
          </a:p>
        </p:txBody>
      </p:sp>
      <p:sp>
        <p:nvSpPr>
          <p:cNvPr id="558" name="textbox 558"/>
          <p:cNvSpPr/>
          <p:nvPr/>
        </p:nvSpPr>
        <p:spPr>
          <a:xfrm rot="18000000">
            <a:off x="5349094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22-11</a:t>
            </a:r>
            <a:endParaRPr lang="KaiTi" altLang="KaiTi" sz="900"/>
          </a:p>
        </p:txBody>
      </p:sp>
      <p:sp>
        <p:nvSpPr>
          <p:cNvPr id="560" name="textbox 560"/>
          <p:cNvSpPr/>
          <p:nvPr/>
        </p:nvSpPr>
        <p:spPr>
          <a:xfrm rot="18000000">
            <a:off x="2780897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21-11</a:t>
            </a:r>
            <a:endParaRPr lang="KaiTi" altLang="KaiTi" sz="900"/>
          </a:p>
        </p:txBody>
      </p:sp>
      <p:sp>
        <p:nvSpPr>
          <p:cNvPr id="562" name="textbox 562"/>
          <p:cNvSpPr/>
          <p:nvPr/>
        </p:nvSpPr>
        <p:spPr>
          <a:xfrm>
            <a:off x="800931" y="1853118"/>
            <a:ext cx="281940" cy="168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29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元/m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</a:t>
            </a:r>
            <a:endParaRPr lang="Arial" altLang="Arial" sz="9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64" name="table 564"/>
          <p:cNvGraphicFramePr>
            <a:graphicFrameLocks noGrp="1"/>
          </p:cNvGraphicFramePr>
          <p:nvPr/>
        </p:nvGraphicFramePr>
        <p:xfrm>
          <a:off x="363288" y="916330"/>
          <a:ext cx="8402954" cy="1715134"/>
        </p:xfrm>
        <a:graphic>
          <a:graphicData uri="http://schemas.openxmlformats.org/drawingml/2006/table">
            <a:tbl>
              <a:tblPr/>
              <a:tblGrid>
                <a:gridCol w="765175"/>
                <a:gridCol w="763904"/>
                <a:gridCol w="763269"/>
                <a:gridCol w="763904"/>
                <a:gridCol w="763269"/>
                <a:gridCol w="763904"/>
                <a:gridCol w="763269"/>
                <a:gridCol w="763904"/>
                <a:gridCol w="763269"/>
                <a:gridCol w="763269"/>
                <a:gridCol w="765809"/>
              </a:tblGrid>
              <a:tr h="327025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marL="289559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区域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662940" algn="l" rtl="0" eaLnBrk="0">
                        <a:lnSpc>
                          <a:spcPct val="87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宗数</a:t>
                      </a:r>
                      <a:endParaRPr lang="KaiTi" altLang="KaiTi" sz="900"/>
                    </a:p>
                    <a:p>
                      <a:pPr marL="675005" algn="l" rtl="0" eaLnBrk="0">
                        <a:lnSpc>
                          <a:spcPts val="1080"/>
                        </a:lnSpc>
                      </a:pPr>
                      <a:r>
                        <a:rPr sz="8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(宗)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1188085" algn="l" rtl="0" eaLnBrk="0">
                        <a:lnSpc>
                          <a:spcPct val="8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规划建筑面积</a:t>
                      </a:r>
                      <a:endParaRPr lang="KaiTi" altLang="KaiTi" sz="900"/>
                    </a:p>
                    <a:p>
                      <a:pPr marL="1267460" algn="l" rtl="0" eaLnBrk="0">
                        <a:lnSpc>
                          <a:spcPts val="1186"/>
                        </a:lnSpc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(万平方米)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537209" algn="l" rtl="0" eaLnBrk="0">
                        <a:lnSpc>
                          <a:spcPct val="8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楼面均价</a:t>
                      </a:r>
                      <a:endParaRPr lang="KaiTi" altLang="KaiTi" sz="900"/>
                    </a:p>
                    <a:p>
                      <a:pPr marL="474980" algn="l" rtl="0" eaLnBrk="0">
                        <a:lnSpc>
                          <a:spcPts val="1186"/>
                        </a:lnSpc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(元/平方米)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300"/>
                    </a:p>
                    <a:p>
                      <a:pPr marL="483869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平均溢价率</a:t>
                      </a:r>
                      <a:endParaRPr lang="KaiTi" altLang="KaiTi" sz="900"/>
                    </a:p>
                    <a:p>
                      <a:pPr marL="703580" algn="l" rtl="0" eaLnBrk="0">
                        <a:lnSpc>
                          <a:spcPts val="1070"/>
                        </a:lnSpc>
                        <a:spcBef>
                          <a:spcPts val="35"/>
                        </a:spcBef>
                      </a:pPr>
                      <a:r>
                        <a:rPr sz="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</a:tr>
              <a:tr h="411479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348"/>
                        </a:lnSpc>
                      </a:pPr>
                      <a:endParaRPr lang="Arial" altLang="Arial" sz="100"/>
                    </a:p>
                    <a:p>
                      <a:pPr marL="273684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推出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271779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348"/>
                        </a:lnSpc>
                      </a:pPr>
                      <a:endParaRPr lang="Arial" altLang="Arial" sz="100"/>
                    </a:p>
                    <a:p>
                      <a:pPr marL="273684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推出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284479" algn="l" rtl="0" eaLnBrk="0">
                        <a:lnSpc>
                          <a:spcPct val="87000"/>
                        </a:lnSpc>
                        <a:spcBef>
                          <a:spcPts val="3"/>
                        </a:spcBef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321945" algn="l" rtl="0" eaLnBrk="0">
                        <a:lnSpc>
                          <a:spcPts val="1079"/>
                        </a:lnSpc>
                      </a:pPr>
                      <a:r>
                        <a:rPr sz="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272415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284479" algn="l" rtl="0" eaLnBrk="0">
                        <a:lnSpc>
                          <a:spcPct val="87000"/>
                        </a:lnSpc>
                        <a:spcBef>
                          <a:spcPts val="3"/>
                        </a:spcBef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321945" algn="l" rtl="0" eaLnBrk="0">
                        <a:lnSpc>
                          <a:spcPts val="1079"/>
                        </a:lnSpc>
                      </a:pPr>
                      <a:r>
                        <a:rPr sz="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628"/>
                        </a:lnSpc>
                      </a:pPr>
                      <a:endParaRPr lang="Arial" altLang="Arial" sz="100"/>
                    </a:p>
                    <a:p>
                      <a:pPr marL="160654" algn="l" rtl="0" eaLnBrk="0">
                        <a:lnSpc>
                          <a:spcPct val="97000"/>
                        </a:lnSpc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绝对水平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284479" algn="l" rtl="0" eaLnBrk="0">
                        <a:lnSpc>
                          <a:spcPct val="87000"/>
                        </a:lnSpc>
                        <a:spcBef>
                          <a:spcPts val="3"/>
                        </a:spcBef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321945" algn="l" rtl="0" eaLnBrk="0">
                        <a:lnSpc>
                          <a:spcPts val="1079"/>
                        </a:lnSpc>
                      </a:pPr>
                      <a:r>
                        <a:rPr sz="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628"/>
                        </a:lnSpc>
                      </a:pPr>
                      <a:endParaRPr lang="Arial" altLang="Arial" sz="100"/>
                    </a:p>
                    <a:p>
                      <a:pPr marL="160654" algn="l" rtl="0" eaLnBrk="0">
                        <a:lnSpc>
                          <a:spcPct val="97000"/>
                        </a:lnSpc>
                      </a:pP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绝对水平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100"/>
                    </a:p>
                    <a:p>
                      <a:pPr marL="42544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较去年同期变</a:t>
                      </a:r>
                      <a:endParaRPr lang="KaiTi" altLang="KaiTi" sz="900"/>
                    </a:p>
                    <a:p>
                      <a:pPr marL="327659" algn="l" rtl="0" eaLnBrk="0">
                        <a:lnSpc>
                          <a:spcPct val="100000"/>
                        </a:lnSpc>
                        <a:spcBef>
                          <a:spcPts val="39"/>
                        </a:spcBef>
                      </a:pPr>
                      <a:r>
                        <a:rPr sz="9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化</a:t>
                      </a:r>
                      <a:endParaRPr lang="KaiTi" altLang="KaiTi" sz="900"/>
                    </a:p>
                    <a:p>
                      <a:pPr marL="179704" algn="l" rtl="0" eaLnBrk="0">
                        <a:lnSpc>
                          <a:spcPct val="81000"/>
                        </a:lnSpc>
                        <a:spcBef>
                          <a:spcPts val="1"/>
                        </a:spcBef>
                      </a:pPr>
                      <a:r>
                        <a:rPr sz="900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(百分点)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</a:tr>
              <a:tr h="3251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507"/>
                        </a:lnSpc>
                      </a:pPr>
                      <a:endParaRPr lang="Arial" altLang="Arial" sz="100"/>
                    </a:p>
                    <a:p>
                      <a:pPr marL="222884" algn="l" rtl="0" eaLnBrk="0">
                        <a:lnSpc>
                          <a:spcPct val="99000"/>
                        </a:lnSpc>
                      </a:pPr>
                      <a:r>
                        <a:rPr sz="900" kern="0" spc="-30">
                          <a:ln w="381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源汇区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28295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3464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06070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153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00354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735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0607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7749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1797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7749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1248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-46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5687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853"/>
                        </a:lnSpc>
                      </a:pPr>
                      <a:endParaRPr lang="Arial" altLang="Arial" sz="100"/>
                    </a:p>
                    <a:p>
                      <a:pPr marL="327025" algn="l" rtl="0" eaLnBrk="0">
                        <a:lnSpc>
                          <a:spcPts val="576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4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700"/>
                    </a:p>
                    <a:p>
                      <a:pPr marL="222884" algn="l" rtl="0" eaLnBrk="0">
                        <a:lnSpc>
                          <a:spcPct val="98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ln w="381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郾城区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3464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800"/>
                    </a:p>
                    <a:p>
                      <a:pPr marL="354965" algn="l" rtl="0" eaLnBrk="0">
                        <a:lnSpc>
                          <a:spcPct val="78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25754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28929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-71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7749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1153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-22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5687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457"/>
                        </a:lnSpc>
                      </a:pPr>
                      <a:endParaRPr lang="Arial" altLang="Arial" sz="100"/>
                    </a:p>
                    <a:p>
                      <a:pPr marL="327025" algn="l" rtl="0" eaLnBrk="0">
                        <a:lnSpc>
                          <a:spcPts val="576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7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690"/>
                        </a:lnSpc>
                      </a:pPr>
                      <a:endParaRPr lang="Arial" altLang="Arial" sz="100"/>
                    </a:p>
                    <a:p>
                      <a:pPr marL="224154" algn="l" rtl="0" eaLnBrk="0">
                        <a:lnSpc>
                          <a:spcPts val="1090"/>
                        </a:lnSpc>
                      </a:pPr>
                      <a:r>
                        <a:rPr sz="900" kern="0" spc="-30">
                          <a:ln w="381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召陵区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329"/>
                        </a:lnSpc>
                      </a:pPr>
                      <a:endParaRPr lang="Arial" altLang="Arial" sz="100"/>
                    </a:p>
                    <a:p>
                      <a:pPr marL="36322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329"/>
                        </a:lnSpc>
                      </a:pPr>
                      <a:endParaRPr lang="Arial" altLang="Arial" sz="100"/>
                    </a:p>
                    <a:p>
                      <a:pPr marL="36322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860"/>
                        </a:lnSpc>
                      </a:pPr>
                      <a:endParaRPr lang="Arial" altLang="Arial" sz="100"/>
                    </a:p>
                    <a:p>
                      <a:pPr marL="354965" algn="l" rtl="0" eaLnBrk="0">
                        <a:lnSpc>
                          <a:spcPct val="78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-87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860"/>
                        </a:lnSpc>
                      </a:pPr>
                      <a:endParaRPr lang="Arial" altLang="Arial" sz="100"/>
                    </a:p>
                    <a:p>
                      <a:pPr marL="354965" algn="l" rtl="0" eaLnBrk="0">
                        <a:lnSpc>
                          <a:spcPct val="78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97815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-82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277495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1165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329"/>
                        </a:lnSpc>
                      </a:pPr>
                      <a:endParaRPr lang="Arial" altLang="Arial" sz="100"/>
                    </a:p>
                    <a:p>
                      <a:pPr marL="32639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356870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marL="327025" algn="l" rtl="0" eaLnBrk="0">
                        <a:lnSpc>
                          <a:spcPts val="576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66" name="textbox 566"/>
          <p:cNvSpPr/>
          <p:nvPr/>
        </p:nvSpPr>
        <p:spPr>
          <a:xfrm>
            <a:off x="-12700" y="-12700"/>
            <a:ext cx="5987415" cy="777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住宅用地|区域</a:t>
            </a:r>
            <a:endParaRPr lang="KaiTi" altLang="KaiTi" sz="18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algn="r" rtl="0" eaLnBrk="0">
              <a:lnSpc>
                <a:spcPct val="97000"/>
              </a:lnSpc>
              <a:spcBef>
                <a:spcPts val="1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2023年1-12月漯河市各区县住宅用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地供求情况</a:t>
            </a:r>
            <a:endParaRPr lang="KaiTi" altLang="KaiTi" sz="1100"/>
          </a:p>
        </p:txBody>
      </p:sp>
      <p:pic>
        <p:nvPicPr>
          <p:cNvPr id="568" name="picture 5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570" name="textbox 570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72" name="picture 5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49129" y="2060494"/>
            <a:ext cx="7717290" cy="2465231"/>
          </a:xfrm>
          <a:prstGeom prst="rect">
            <a:avLst/>
          </a:prstGeom>
        </p:spPr>
      </p:pic>
      <p:sp>
        <p:nvSpPr>
          <p:cNvPr id="574" name="textbox 574"/>
          <p:cNvSpPr/>
          <p:nvPr/>
        </p:nvSpPr>
        <p:spPr>
          <a:xfrm>
            <a:off x="-12700" y="-12700"/>
            <a:ext cx="8265794" cy="774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87680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商办用地|土地供求</a:t>
            </a:r>
            <a:endParaRPr lang="KaiTi" altLang="KaiTi" sz="1800"/>
          </a:p>
          <a:p>
            <a:pPr algn="l" rtl="0" eaLnBrk="0">
              <a:lnSpc>
                <a:spcPct val="100000"/>
              </a:lnSpc>
            </a:pPr>
            <a:endParaRPr lang="Arial" altLang="Arial" sz="1200"/>
          </a:p>
          <a:p>
            <a:pPr algn="l" rtl="0" eaLnBrk="0">
              <a:lnSpc>
                <a:spcPct val="10021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2023年1-12月，漯河共推出商办用地规划建筑面积52.27万㎡，同比下降17.22%;成交规划建筑面积35.08万㎡，同比下降50.67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%。</a:t>
            </a:r>
            <a:endParaRPr lang="KaiTi" altLang="KaiTi" sz="1100"/>
          </a:p>
        </p:txBody>
      </p:sp>
      <p:pic>
        <p:nvPicPr>
          <p:cNvPr id="576" name="picture 57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578" name="textbox 578"/>
          <p:cNvSpPr/>
          <p:nvPr/>
        </p:nvSpPr>
        <p:spPr>
          <a:xfrm>
            <a:off x="827677" y="1282922"/>
            <a:ext cx="6507480" cy="621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5"/>
              </a:lnSpc>
            </a:pPr>
            <a:endParaRPr lang="Arial" altLang="Arial" sz="100"/>
          </a:p>
          <a:p>
            <a:pPr marL="1925320" algn="l" rtl="0" eaLnBrk="0">
              <a:lnSpc>
                <a:spcPct val="96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2021年1月-2023年12月漯河市商办用地推出与成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交同比走势</a:t>
            </a:r>
            <a:endParaRPr lang="KaiTi" altLang="KaiTi" sz="1100"/>
          </a:p>
          <a:p>
            <a:pPr marL="12700" algn="l" rtl="0" eaLnBrk="0">
              <a:lnSpc>
                <a:spcPts val="1108"/>
              </a:lnSpc>
              <a:spcBef>
                <a:spcPts val="435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万m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</a:t>
            </a:r>
            <a:endParaRPr lang="Arial" altLang="Arial" sz="900"/>
          </a:p>
          <a:p>
            <a:pPr algn="l" rtl="0" eaLnBrk="0">
              <a:lnSpc>
                <a:spcPct val="116000"/>
              </a:lnSpc>
            </a:pPr>
            <a:endParaRPr lang="Arial" altLang="Arial" sz="600"/>
          </a:p>
          <a:p>
            <a:pPr marL="1231900" algn="l" rtl="0" eaLnBrk="0">
              <a:lnSpc>
                <a:spcPct val="96000"/>
              </a:lnSpc>
              <a:spcBef>
                <a:spcPts val="1"/>
              </a:spcBef>
              <a:tabLst>
                <a:tab pos="1264285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推出规划建筑面积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成交规划建筑面积      推出规划建筑面积同比       成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交规划建筑面积同比</a:t>
            </a:r>
            <a:endParaRPr lang="KaiTi" altLang="KaiTi" sz="9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5886467" y="1777601"/>
            <a:ext cx="247650" cy="60325"/>
            <a:chExt cx="247650" cy="60325"/>
          </a:xfrm>
        </p:grpSpPr>
        <p:sp>
          <p:nvSpPr>
            <p:cNvPr id="580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2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EB3B">
                <a:alpha val="100000"/>
              </a:srgbClr>
            </a:solidFill>
            <a:ln w="9525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4400568" y="1777601"/>
            <a:ext cx="247650" cy="60325"/>
            <a:chExt cx="247650" cy="60325"/>
          </a:xfrm>
        </p:grpSpPr>
        <p:sp>
          <p:nvSpPr>
            <p:cNvPr id="584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6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88" name="path"/>
          <p:cNvSpPr/>
          <p:nvPr/>
        </p:nvSpPr>
        <p:spPr>
          <a:xfrm>
            <a:off x="3100405" y="1772141"/>
            <a:ext cx="257175" cy="71246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E86CE">
              <a:alpha val="100000"/>
            </a:srgbClr>
          </a:solidFill>
          <a:ln w="9525" cap="flat">
            <a:solidFill>
              <a:srgbClr val="3E86CE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0" name="path"/>
          <p:cNvSpPr/>
          <p:nvPr/>
        </p:nvSpPr>
        <p:spPr>
          <a:xfrm>
            <a:off x="1802991" y="1772141"/>
            <a:ext cx="257175" cy="71246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2" name="textbox 592"/>
          <p:cNvSpPr/>
          <p:nvPr/>
        </p:nvSpPr>
        <p:spPr>
          <a:xfrm>
            <a:off x="8449440" y="1499792"/>
            <a:ext cx="252095" cy="3108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98425" algn="l" rtl="0" eaLnBrk="0">
              <a:lnSpc>
                <a:spcPts val="1164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4604" algn="l" rtl="0" eaLnBrk="0">
              <a:lnSpc>
                <a:spcPct val="79000"/>
              </a:lnSpc>
              <a:spcBef>
                <a:spcPts val="275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3500</a:t>
            </a:r>
            <a:endParaRPr lang="KaiTi" altLang="KaiTi" sz="9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4604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3000</a:t>
            </a:r>
            <a:endParaRPr lang="KaiTi" altLang="KaiTi" sz="9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3334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2500</a:t>
            </a:r>
            <a:endParaRPr lang="KaiTi" altLang="KaiTi" sz="9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3334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2000</a:t>
            </a:r>
            <a:endParaRPr lang="KaiTi" altLang="KaiTi" sz="9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20320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1500</a:t>
            </a:r>
            <a:endParaRPr lang="KaiTi" altLang="KaiTi" sz="9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20320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1000</a:t>
            </a:r>
            <a:endParaRPr lang="KaiTi" altLang="KaiTi" sz="9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5240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500</a:t>
            </a:r>
            <a:endParaRPr lang="KaiTi" altLang="KaiTi" sz="9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6509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-500</a:t>
            </a:r>
            <a:endParaRPr lang="KaiTi" altLang="KaiTi" sz="900"/>
          </a:p>
        </p:txBody>
      </p:sp>
      <p:sp>
        <p:nvSpPr>
          <p:cNvPr id="594" name="textbox 594"/>
          <p:cNvSpPr/>
          <p:nvPr/>
        </p:nvSpPr>
        <p:spPr>
          <a:xfrm>
            <a:off x="430065" y="2022397"/>
            <a:ext cx="141604" cy="2586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61"/>
              </a:lnSpc>
            </a:pPr>
            <a:endParaRPr lang="Arial" altLang="Arial" sz="100"/>
          </a:p>
          <a:p>
            <a:pPr marL="15875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70</a:t>
            </a:r>
            <a:endParaRPr lang="KaiTi" altLang="KaiTi" sz="9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5240" algn="l" rtl="0" eaLnBrk="0">
              <a:lnSpc>
                <a:spcPct val="79000"/>
              </a:lnSpc>
              <a:spcBef>
                <a:spcPts val="274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60</a:t>
            </a:r>
            <a:endParaRPr lang="KaiTi" altLang="KaiTi" sz="9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7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50</a:t>
            </a:r>
            <a:endParaRPr lang="KaiTi" altLang="KaiTi" sz="9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7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40</a:t>
            </a:r>
            <a:endParaRPr lang="KaiTi" altLang="KaiTi" sz="9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5240" algn="l" rtl="0" eaLnBrk="0">
              <a:lnSpc>
                <a:spcPct val="79000"/>
              </a:lnSpc>
              <a:spcBef>
                <a:spcPts val="274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30</a:t>
            </a:r>
            <a:endParaRPr lang="KaiTi" altLang="KaiTi" sz="9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4604" algn="l" rtl="0" eaLnBrk="0">
              <a:lnSpc>
                <a:spcPct val="79000"/>
              </a:lnSpc>
              <a:spcBef>
                <a:spcPts val="274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</a:t>
            </a:r>
            <a:endParaRPr lang="KaiTi" altLang="KaiTi" sz="9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21590" algn="l" rtl="0" eaLnBrk="0">
              <a:lnSpc>
                <a:spcPct val="79000"/>
              </a:lnSpc>
              <a:spcBef>
                <a:spcPts val="274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</a:t>
            </a:r>
            <a:endParaRPr lang="KaiTi" altLang="KaiTi" sz="9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200"/>
          </a:p>
          <a:p>
            <a:pPr marL="7493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596" name="textbox 596"/>
          <p:cNvSpPr/>
          <p:nvPr/>
        </p:nvSpPr>
        <p:spPr>
          <a:xfrm rot="18000000">
            <a:off x="480730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22-09</a:t>
            </a:r>
            <a:endParaRPr lang="KaiTi" altLang="KaiTi" sz="900"/>
          </a:p>
        </p:txBody>
      </p:sp>
      <p:sp>
        <p:nvSpPr>
          <p:cNvPr id="598" name="textbox 598"/>
          <p:cNvSpPr/>
          <p:nvPr/>
        </p:nvSpPr>
        <p:spPr>
          <a:xfrm rot="18000000">
            <a:off x="395124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22-05</a:t>
            </a:r>
            <a:endParaRPr lang="KaiTi" altLang="KaiTi" sz="900"/>
          </a:p>
        </p:txBody>
      </p:sp>
      <p:sp>
        <p:nvSpPr>
          <p:cNvPr id="600" name="textbox 600"/>
          <p:cNvSpPr/>
          <p:nvPr/>
        </p:nvSpPr>
        <p:spPr>
          <a:xfrm rot="18000000">
            <a:off x="416525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22-06</a:t>
            </a:r>
            <a:endParaRPr lang="KaiTi" altLang="KaiTi" sz="900"/>
          </a:p>
        </p:txBody>
      </p:sp>
      <p:sp>
        <p:nvSpPr>
          <p:cNvPr id="602" name="textbox 602"/>
          <p:cNvSpPr/>
          <p:nvPr/>
        </p:nvSpPr>
        <p:spPr>
          <a:xfrm rot="18000000">
            <a:off x="4379272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22-07</a:t>
            </a:r>
            <a:endParaRPr lang="KaiTi" altLang="KaiTi" sz="900"/>
          </a:p>
        </p:txBody>
      </p:sp>
      <p:sp>
        <p:nvSpPr>
          <p:cNvPr id="604" name="textbox 604"/>
          <p:cNvSpPr/>
          <p:nvPr/>
        </p:nvSpPr>
        <p:spPr>
          <a:xfrm rot="18000000">
            <a:off x="459328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22-08</a:t>
            </a:r>
            <a:endParaRPr lang="KaiTi" altLang="KaiTi" sz="900"/>
          </a:p>
        </p:txBody>
      </p:sp>
      <p:sp>
        <p:nvSpPr>
          <p:cNvPr id="606" name="textbox 606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sp>
        <p:nvSpPr>
          <p:cNvPr id="608" name="textbox 608"/>
          <p:cNvSpPr/>
          <p:nvPr/>
        </p:nvSpPr>
        <p:spPr>
          <a:xfrm rot="18000000">
            <a:off x="5877561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23-02</a:t>
            </a:r>
            <a:endParaRPr lang="KaiTi" altLang="KaiTi" sz="900"/>
          </a:p>
        </p:txBody>
      </p:sp>
      <p:sp>
        <p:nvSpPr>
          <p:cNvPr id="610" name="textbox 610"/>
          <p:cNvSpPr/>
          <p:nvPr/>
        </p:nvSpPr>
        <p:spPr>
          <a:xfrm rot="18000000">
            <a:off x="6091577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23-03</a:t>
            </a:r>
            <a:endParaRPr lang="KaiTi" altLang="KaiTi" sz="900"/>
          </a:p>
        </p:txBody>
      </p:sp>
      <p:sp>
        <p:nvSpPr>
          <p:cNvPr id="612" name="textbox 612"/>
          <p:cNvSpPr/>
          <p:nvPr/>
        </p:nvSpPr>
        <p:spPr>
          <a:xfrm rot="18000000">
            <a:off x="6519708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23-05</a:t>
            </a:r>
            <a:endParaRPr lang="KaiTi" altLang="KaiTi" sz="900"/>
          </a:p>
        </p:txBody>
      </p:sp>
      <p:sp>
        <p:nvSpPr>
          <p:cNvPr id="614" name="textbox 614"/>
          <p:cNvSpPr/>
          <p:nvPr/>
        </p:nvSpPr>
        <p:spPr>
          <a:xfrm rot="18000000">
            <a:off x="6733724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23-06</a:t>
            </a:r>
            <a:endParaRPr lang="KaiTi" altLang="KaiTi" sz="900"/>
          </a:p>
        </p:txBody>
      </p:sp>
      <p:sp>
        <p:nvSpPr>
          <p:cNvPr id="616" name="textbox 616"/>
          <p:cNvSpPr/>
          <p:nvPr/>
        </p:nvSpPr>
        <p:spPr>
          <a:xfrm rot="18000000">
            <a:off x="7161756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23-08</a:t>
            </a:r>
            <a:endParaRPr lang="KaiTi" altLang="KaiTi" sz="900"/>
          </a:p>
        </p:txBody>
      </p:sp>
      <p:sp>
        <p:nvSpPr>
          <p:cNvPr id="618" name="textbox 618"/>
          <p:cNvSpPr/>
          <p:nvPr/>
        </p:nvSpPr>
        <p:spPr>
          <a:xfrm rot="18000000">
            <a:off x="7375773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23-09</a:t>
            </a:r>
            <a:endParaRPr lang="KaiTi" altLang="KaiTi" sz="900"/>
          </a:p>
        </p:txBody>
      </p:sp>
      <p:sp>
        <p:nvSpPr>
          <p:cNvPr id="620" name="textbox 620"/>
          <p:cNvSpPr/>
          <p:nvPr/>
        </p:nvSpPr>
        <p:spPr>
          <a:xfrm rot="18000000">
            <a:off x="7589790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23-10</a:t>
            </a:r>
            <a:endParaRPr lang="KaiTi" altLang="KaiTi" sz="900"/>
          </a:p>
        </p:txBody>
      </p:sp>
      <p:sp>
        <p:nvSpPr>
          <p:cNvPr id="622" name="textbox 622"/>
          <p:cNvSpPr/>
          <p:nvPr/>
        </p:nvSpPr>
        <p:spPr>
          <a:xfrm rot="18000000">
            <a:off x="6947741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23-07</a:t>
            </a:r>
            <a:endParaRPr lang="KaiTi" altLang="KaiTi" sz="900"/>
          </a:p>
        </p:txBody>
      </p:sp>
      <p:sp>
        <p:nvSpPr>
          <p:cNvPr id="624" name="textbox 624"/>
          <p:cNvSpPr/>
          <p:nvPr/>
        </p:nvSpPr>
        <p:spPr>
          <a:xfrm rot="18000000">
            <a:off x="5663643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23-01</a:t>
            </a:r>
            <a:endParaRPr lang="KaiTi" altLang="KaiTi" sz="900"/>
          </a:p>
        </p:txBody>
      </p:sp>
      <p:sp>
        <p:nvSpPr>
          <p:cNvPr id="626" name="textbox 626"/>
          <p:cNvSpPr/>
          <p:nvPr/>
        </p:nvSpPr>
        <p:spPr>
          <a:xfrm rot="18000000">
            <a:off x="6305693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23-04</a:t>
            </a:r>
            <a:endParaRPr lang="KaiTi" altLang="KaiTi" sz="900"/>
          </a:p>
        </p:txBody>
      </p:sp>
      <p:sp>
        <p:nvSpPr>
          <p:cNvPr id="628" name="textbox 628"/>
          <p:cNvSpPr/>
          <p:nvPr/>
        </p:nvSpPr>
        <p:spPr>
          <a:xfrm rot="18000000">
            <a:off x="740895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21-02</a:t>
            </a:r>
            <a:endParaRPr lang="KaiTi" altLang="KaiTi" sz="900"/>
          </a:p>
        </p:txBody>
      </p:sp>
      <p:sp>
        <p:nvSpPr>
          <p:cNvPr id="630" name="textbox 630"/>
          <p:cNvSpPr/>
          <p:nvPr/>
        </p:nvSpPr>
        <p:spPr>
          <a:xfrm rot="18000000">
            <a:off x="954911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21-03</a:t>
            </a:r>
            <a:endParaRPr lang="KaiTi" altLang="KaiTi" sz="900"/>
          </a:p>
        </p:txBody>
      </p:sp>
      <p:sp>
        <p:nvSpPr>
          <p:cNvPr id="632" name="textbox 632"/>
          <p:cNvSpPr/>
          <p:nvPr/>
        </p:nvSpPr>
        <p:spPr>
          <a:xfrm rot="18000000">
            <a:off x="3523108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22-03</a:t>
            </a:r>
            <a:endParaRPr lang="KaiTi" altLang="KaiTi" sz="900"/>
          </a:p>
        </p:txBody>
      </p:sp>
      <p:sp>
        <p:nvSpPr>
          <p:cNvPr id="634" name="textbox 634"/>
          <p:cNvSpPr/>
          <p:nvPr/>
        </p:nvSpPr>
        <p:spPr>
          <a:xfrm rot="18000000">
            <a:off x="3309091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22-02</a:t>
            </a:r>
            <a:endParaRPr lang="KaiTi" altLang="KaiTi" sz="900"/>
          </a:p>
        </p:txBody>
      </p:sp>
      <p:sp>
        <p:nvSpPr>
          <p:cNvPr id="636" name="textbox 636"/>
          <p:cNvSpPr/>
          <p:nvPr/>
        </p:nvSpPr>
        <p:spPr>
          <a:xfrm rot="18000000">
            <a:off x="116902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21-04</a:t>
            </a:r>
            <a:endParaRPr lang="KaiTi" altLang="KaiTi" sz="900"/>
          </a:p>
        </p:txBody>
      </p:sp>
      <p:sp>
        <p:nvSpPr>
          <p:cNvPr id="638" name="textbox 638"/>
          <p:cNvSpPr/>
          <p:nvPr/>
        </p:nvSpPr>
        <p:spPr>
          <a:xfrm rot="18000000">
            <a:off x="526977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21-01</a:t>
            </a:r>
            <a:endParaRPr lang="KaiTi" altLang="KaiTi" sz="900"/>
          </a:p>
        </p:txBody>
      </p:sp>
      <p:sp>
        <p:nvSpPr>
          <p:cNvPr id="640" name="textbox 640"/>
          <p:cNvSpPr/>
          <p:nvPr/>
        </p:nvSpPr>
        <p:spPr>
          <a:xfrm rot="18000000">
            <a:off x="1383043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21-05</a:t>
            </a:r>
            <a:endParaRPr lang="KaiTi" altLang="KaiTi" sz="900"/>
          </a:p>
        </p:txBody>
      </p:sp>
      <p:sp>
        <p:nvSpPr>
          <p:cNvPr id="642" name="textbox 642"/>
          <p:cNvSpPr/>
          <p:nvPr/>
        </p:nvSpPr>
        <p:spPr>
          <a:xfrm rot="18000000">
            <a:off x="159705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21-06</a:t>
            </a:r>
            <a:endParaRPr lang="KaiTi" altLang="KaiTi" sz="900"/>
          </a:p>
        </p:txBody>
      </p:sp>
      <p:sp>
        <p:nvSpPr>
          <p:cNvPr id="644" name="textbox 644"/>
          <p:cNvSpPr/>
          <p:nvPr/>
        </p:nvSpPr>
        <p:spPr>
          <a:xfrm rot="18000000">
            <a:off x="181107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21-07</a:t>
            </a:r>
            <a:endParaRPr lang="KaiTi" altLang="KaiTi" sz="900"/>
          </a:p>
        </p:txBody>
      </p:sp>
      <p:sp>
        <p:nvSpPr>
          <p:cNvPr id="646" name="textbox 646"/>
          <p:cNvSpPr/>
          <p:nvPr/>
        </p:nvSpPr>
        <p:spPr>
          <a:xfrm rot="18000000">
            <a:off x="2025092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21-08</a:t>
            </a:r>
            <a:endParaRPr lang="KaiTi" altLang="KaiTi" sz="900"/>
          </a:p>
        </p:txBody>
      </p:sp>
      <p:sp>
        <p:nvSpPr>
          <p:cNvPr id="648" name="textbox 648"/>
          <p:cNvSpPr/>
          <p:nvPr/>
        </p:nvSpPr>
        <p:spPr>
          <a:xfrm rot="18000000">
            <a:off x="223910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21-09</a:t>
            </a:r>
            <a:endParaRPr lang="KaiTi" altLang="KaiTi" sz="900"/>
          </a:p>
        </p:txBody>
      </p:sp>
      <p:sp>
        <p:nvSpPr>
          <p:cNvPr id="650" name="textbox 650"/>
          <p:cNvSpPr/>
          <p:nvPr/>
        </p:nvSpPr>
        <p:spPr>
          <a:xfrm rot="18000000">
            <a:off x="245312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21-10</a:t>
            </a:r>
            <a:endParaRPr lang="KaiTi" altLang="KaiTi" sz="900"/>
          </a:p>
        </p:txBody>
      </p:sp>
      <p:sp>
        <p:nvSpPr>
          <p:cNvPr id="652" name="textbox 652"/>
          <p:cNvSpPr/>
          <p:nvPr/>
        </p:nvSpPr>
        <p:spPr>
          <a:xfrm rot="18000000">
            <a:off x="3737223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22-04</a:t>
            </a:r>
            <a:endParaRPr lang="KaiTi" altLang="KaiTi" sz="900"/>
          </a:p>
        </p:txBody>
      </p:sp>
      <p:sp>
        <p:nvSpPr>
          <p:cNvPr id="654" name="textbox 654"/>
          <p:cNvSpPr/>
          <p:nvPr/>
        </p:nvSpPr>
        <p:spPr>
          <a:xfrm rot="18000000">
            <a:off x="3095174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22-01</a:t>
            </a:r>
            <a:endParaRPr lang="KaiTi" altLang="KaiTi" sz="900"/>
          </a:p>
        </p:txBody>
      </p:sp>
      <p:sp>
        <p:nvSpPr>
          <p:cNvPr id="656" name="textbox 656"/>
          <p:cNvSpPr/>
          <p:nvPr/>
        </p:nvSpPr>
        <p:spPr>
          <a:xfrm rot="18000000">
            <a:off x="5021322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22-10</a:t>
            </a:r>
            <a:endParaRPr lang="KaiTi" altLang="KaiTi" sz="900"/>
          </a:p>
        </p:txBody>
      </p:sp>
      <p:sp>
        <p:nvSpPr>
          <p:cNvPr id="658" name="textbox 658"/>
          <p:cNvSpPr/>
          <p:nvPr/>
        </p:nvSpPr>
        <p:spPr>
          <a:xfrm rot="18000000">
            <a:off x="8017080" y="4667949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23-12</a:t>
            </a:r>
            <a:endParaRPr lang="KaiTi" altLang="KaiTi" sz="900"/>
          </a:p>
        </p:txBody>
      </p:sp>
      <p:sp>
        <p:nvSpPr>
          <p:cNvPr id="660" name="textbox 660"/>
          <p:cNvSpPr/>
          <p:nvPr/>
        </p:nvSpPr>
        <p:spPr>
          <a:xfrm rot="18000000">
            <a:off x="7803263" y="4668063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23-11</a:t>
            </a:r>
            <a:endParaRPr lang="KaiTi" altLang="KaiTi" sz="900"/>
          </a:p>
        </p:txBody>
      </p:sp>
      <p:sp>
        <p:nvSpPr>
          <p:cNvPr id="662" name="textbox 662"/>
          <p:cNvSpPr/>
          <p:nvPr/>
        </p:nvSpPr>
        <p:spPr>
          <a:xfrm rot="18000000">
            <a:off x="5448612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22-12</a:t>
            </a:r>
            <a:endParaRPr lang="KaiTi" altLang="KaiTi" sz="900"/>
          </a:p>
        </p:txBody>
      </p:sp>
      <p:sp>
        <p:nvSpPr>
          <p:cNvPr id="664" name="textbox 664"/>
          <p:cNvSpPr/>
          <p:nvPr/>
        </p:nvSpPr>
        <p:spPr>
          <a:xfrm rot="18000000">
            <a:off x="2880415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21-12</a:t>
            </a:r>
            <a:endParaRPr lang="KaiTi" altLang="KaiTi" sz="900"/>
          </a:p>
        </p:txBody>
      </p:sp>
      <p:sp>
        <p:nvSpPr>
          <p:cNvPr id="666" name="textbox 666"/>
          <p:cNvSpPr/>
          <p:nvPr/>
        </p:nvSpPr>
        <p:spPr>
          <a:xfrm rot="18000000">
            <a:off x="5234794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22-11</a:t>
            </a:r>
            <a:endParaRPr lang="KaiTi" altLang="KaiTi" sz="900"/>
          </a:p>
        </p:txBody>
      </p:sp>
      <p:sp>
        <p:nvSpPr>
          <p:cNvPr id="668" name="textbox 668"/>
          <p:cNvSpPr/>
          <p:nvPr/>
        </p:nvSpPr>
        <p:spPr>
          <a:xfrm rot="18000000">
            <a:off x="2666597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21-11</a:t>
            </a:r>
            <a:endParaRPr lang="KaiTi" altLang="KaiTi" sz="9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70" name="picture 6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63429" y="2124259"/>
            <a:ext cx="7828249" cy="2401466"/>
          </a:xfrm>
          <a:prstGeom prst="rect">
            <a:avLst/>
          </a:prstGeom>
        </p:spPr>
      </p:pic>
      <p:sp>
        <p:nvSpPr>
          <p:cNvPr id="672" name="textbox 672"/>
          <p:cNvSpPr/>
          <p:nvPr/>
        </p:nvSpPr>
        <p:spPr>
          <a:xfrm>
            <a:off x="-12700" y="-12700"/>
            <a:ext cx="8056244" cy="774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87680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商办用地|土地价格</a:t>
            </a:r>
            <a:endParaRPr lang="KaiTi" altLang="KaiTi" sz="1800"/>
          </a:p>
          <a:p>
            <a:pPr algn="l" rtl="0" eaLnBrk="0">
              <a:lnSpc>
                <a:spcPct val="100000"/>
              </a:lnSpc>
            </a:pPr>
            <a:endParaRPr lang="Arial" altLang="Arial" sz="1200"/>
          </a:p>
          <a:p>
            <a:pPr algn="l" rtl="0" eaLnBrk="0">
              <a:lnSpc>
                <a:spcPct val="10021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2023年1-12月,漯河成交楼面均价为855元/㎡，同比下跌11.57%;平均溢价率为0%;商办用地出让金达3亿元，同比下降56.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37%。</a:t>
            </a:r>
            <a:endParaRPr lang="KaiTi" altLang="KaiTi" sz="1100"/>
          </a:p>
        </p:txBody>
      </p:sp>
      <p:pic>
        <p:nvPicPr>
          <p:cNvPr id="674" name="picture 67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676" name="textbox 676"/>
          <p:cNvSpPr/>
          <p:nvPr/>
        </p:nvSpPr>
        <p:spPr>
          <a:xfrm>
            <a:off x="2530905" y="1636247"/>
            <a:ext cx="4072890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6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2021年1月-2023年12月漯河市商办用地成交楼盘均价及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溢价率走势</a:t>
            </a:r>
            <a:endParaRPr lang="KaiTi" altLang="KaiTi" sz="1100"/>
          </a:p>
        </p:txBody>
      </p:sp>
      <p:sp>
        <p:nvSpPr>
          <p:cNvPr id="678" name="textbox 678"/>
          <p:cNvSpPr/>
          <p:nvPr/>
        </p:nvSpPr>
        <p:spPr>
          <a:xfrm>
            <a:off x="438981" y="2086162"/>
            <a:ext cx="247015" cy="25228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1600</a:t>
            </a:r>
            <a:endParaRPr lang="KaiTi" altLang="KaiT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74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1400</a:t>
            </a:r>
            <a:endParaRPr lang="KaiTi" altLang="KaiT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74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1200</a:t>
            </a:r>
            <a:endParaRPr lang="KaiTi" altLang="KaiT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74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1000</a:t>
            </a:r>
            <a:endParaRPr lang="KaiTi" altLang="KaiT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65405" algn="l" rtl="0" eaLnBrk="0">
              <a:lnSpc>
                <a:spcPct val="79000"/>
              </a:lnSpc>
              <a:spcBef>
                <a:spcPts val="27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800</a:t>
            </a:r>
            <a:endParaRPr lang="KaiTi" altLang="KaiT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66675" algn="l" rtl="0" eaLnBrk="0">
              <a:lnSpc>
                <a:spcPct val="79000"/>
              </a:lnSpc>
              <a:spcBef>
                <a:spcPts val="274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600</a:t>
            </a:r>
            <a:endParaRPr lang="KaiTi" altLang="KaiT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63500" algn="l" rtl="0" eaLnBrk="0">
              <a:lnSpc>
                <a:spcPct val="79000"/>
              </a:lnSpc>
              <a:spcBef>
                <a:spcPts val="27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400</a:t>
            </a:r>
            <a:endParaRPr lang="KaiTi" altLang="KaiT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66039" algn="l" rtl="0" eaLnBrk="0">
              <a:lnSpc>
                <a:spcPct val="79000"/>
              </a:lnSpc>
              <a:spcBef>
                <a:spcPts val="27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</a:t>
            </a:r>
            <a:endParaRPr lang="KaiTi" altLang="KaiT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200"/>
          </a:p>
          <a:p>
            <a:pPr algn="r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680" name="textbox 680"/>
          <p:cNvSpPr/>
          <p:nvPr/>
        </p:nvSpPr>
        <p:spPr>
          <a:xfrm rot="18000000">
            <a:off x="411639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22-05</a:t>
            </a:r>
            <a:endParaRPr lang="KaiTi" altLang="KaiTi" sz="900"/>
          </a:p>
        </p:txBody>
      </p:sp>
      <p:sp>
        <p:nvSpPr>
          <p:cNvPr id="682" name="textbox 682"/>
          <p:cNvSpPr/>
          <p:nvPr/>
        </p:nvSpPr>
        <p:spPr>
          <a:xfrm rot="18000000">
            <a:off x="3899297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22-04</a:t>
            </a:r>
            <a:endParaRPr lang="KaiTi" altLang="KaiTi" sz="900"/>
          </a:p>
        </p:txBody>
      </p:sp>
      <p:sp>
        <p:nvSpPr>
          <p:cNvPr id="684" name="textbox 684"/>
          <p:cNvSpPr/>
          <p:nvPr/>
        </p:nvSpPr>
        <p:spPr>
          <a:xfrm rot="18000000">
            <a:off x="4333495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22-06</a:t>
            </a:r>
            <a:endParaRPr lang="KaiTi" altLang="KaiTi" sz="900"/>
          </a:p>
        </p:txBody>
      </p:sp>
      <p:sp>
        <p:nvSpPr>
          <p:cNvPr id="686" name="textbox 686"/>
          <p:cNvSpPr/>
          <p:nvPr/>
        </p:nvSpPr>
        <p:spPr>
          <a:xfrm rot="18000000">
            <a:off x="4767692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22-08</a:t>
            </a:r>
            <a:endParaRPr lang="KaiTi" altLang="KaiTi" sz="900"/>
          </a:p>
        </p:txBody>
      </p:sp>
      <p:sp>
        <p:nvSpPr>
          <p:cNvPr id="688" name="textbox 688"/>
          <p:cNvSpPr/>
          <p:nvPr/>
        </p:nvSpPr>
        <p:spPr>
          <a:xfrm rot="18000000">
            <a:off x="4550593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22-07</a:t>
            </a:r>
            <a:endParaRPr lang="KaiTi" altLang="KaiTi" sz="900"/>
          </a:p>
        </p:txBody>
      </p:sp>
      <p:sp>
        <p:nvSpPr>
          <p:cNvPr id="690" name="textbox 690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sp>
        <p:nvSpPr>
          <p:cNvPr id="692" name="textbox 692"/>
          <p:cNvSpPr/>
          <p:nvPr/>
        </p:nvSpPr>
        <p:spPr>
          <a:xfrm rot="18000000">
            <a:off x="6287556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23-03</a:t>
            </a:r>
            <a:endParaRPr lang="KaiTi" altLang="KaiTi" sz="900"/>
          </a:p>
        </p:txBody>
      </p:sp>
      <p:sp>
        <p:nvSpPr>
          <p:cNvPr id="694" name="textbox 694"/>
          <p:cNvSpPr/>
          <p:nvPr/>
        </p:nvSpPr>
        <p:spPr>
          <a:xfrm rot="18000000">
            <a:off x="6070456" y="46686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23-02</a:t>
            </a:r>
            <a:endParaRPr lang="KaiTi" altLang="KaiTi" sz="900"/>
          </a:p>
        </p:txBody>
      </p:sp>
      <p:sp>
        <p:nvSpPr>
          <p:cNvPr id="696" name="textbox 696"/>
          <p:cNvSpPr/>
          <p:nvPr/>
        </p:nvSpPr>
        <p:spPr>
          <a:xfrm rot="18000000">
            <a:off x="6504752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23-04</a:t>
            </a:r>
            <a:endParaRPr lang="KaiTi" altLang="KaiTi" sz="900"/>
          </a:p>
        </p:txBody>
      </p:sp>
      <p:sp>
        <p:nvSpPr>
          <p:cNvPr id="698" name="textbox 698"/>
          <p:cNvSpPr/>
          <p:nvPr/>
        </p:nvSpPr>
        <p:spPr>
          <a:xfrm rot="18000000">
            <a:off x="6721850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23-05</a:t>
            </a:r>
            <a:endParaRPr lang="KaiTi" altLang="KaiTi" sz="900"/>
          </a:p>
        </p:txBody>
      </p:sp>
      <p:sp>
        <p:nvSpPr>
          <p:cNvPr id="700" name="textbox 700"/>
          <p:cNvSpPr/>
          <p:nvPr/>
        </p:nvSpPr>
        <p:spPr>
          <a:xfrm rot="18000000">
            <a:off x="6938950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23-06</a:t>
            </a:r>
            <a:endParaRPr lang="KaiTi" altLang="KaiTi" sz="900"/>
          </a:p>
        </p:txBody>
      </p:sp>
      <p:sp>
        <p:nvSpPr>
          <p:cNvPr id="702" name="textbox 702"/>
          <p:cNvSpPr/>
          <p:nvPr/>
        </p:nvSpPr>
        <p:spPr>
          <a:xfrm rot="18000000">
            <a:off x="7373146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23-08</a:t>
            </a:r>
            <a:endParaRPr lang="KaiTi" altLang="KaiTi" sz="900"/>
          </a:p>
        </p:txBody>
      </p:sp>
      <p:sp>
        <p:nvSpPr>
          <p:cNvPr id="704" name="textbox 704"/>
          <p:cNvSpPr/>
          <p:nvPr/>
        </p:nvSpPr>
        <p:spPr>
          <a:xfrm rot="18000000">
            <a:off x="7590244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23-09</a:t>
            </a:r>
            <a:endParaRPr lang="KaiTi" altLang="KaiTi" sz="900"/>
          </a:p>
        </p:txBody>
      </p:sp>
      <p:sp>
        <p:nvSpPr>
          <p:cNvPr id="706" name="textbox 706"/>
          <p:cNvSpPr/>
          <p:nvPr/>
        </p:nvSpPr>
        <p:spPr>
          <a:xfrm rot="18000000">
            <a:off x="7807342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23-10</a:t>
            </a:r>
            <a:endParaRPr lang="KaiTi" altLang="KaiTi" sz="900"/>
          </a:p>
        </p:txBody>
      </p:sp>
      <p:sp>
        <p:nvSpPr>
          <p:cNvPr id="708" name="textbox 708"/>
          <p:cNvSpPr/>
          <p:nvPr/>
        </p:nvSpPr>
        <p:spPr>
          <a:xfrm rot="18000000">
            <a:off x="7156046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23-07</a:t>
            </a:r>
            <a:endParaRPr lang="KaiTi" altLang="KaiTi" sz="900"/>
          </a:p>
        </p:txBody>
      </p:sp>
      <p:sp>
        <p:nvSpPr>
          <p:cNvPr id="710" name="textbox 710"/>
          <p:cNvSpPr/>
          <p:nvPr/>
        </p:nvSpPr>
        <p:spPr>
          <a:xfrm rot="18000000">
            <a:off x="5853457" y="4668678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23-01</a:t>
            </a:r>
            <a:endParaRPr lang="KaiTi" altLang="KaiTi" sz="900"/>
          </a:p>
        </p:txBody>
      </p:sp>
      <p:sp>
        <p:nvSpPr>
          <p:cNvPr id="712" name="textbox 712"/>
          <p:cNvSpPr/>
          <p:nvPr/>
        </p:nvSpPr>
        <p:spPr>
          <a:xfrm rot="18000000">
            <a:off x="859818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21-02</a:t>
            </a:r>
            <a:endParaRPr lang="KaiTi" altLang="KaiTi" sz="900"/>
          </a:p>
        </p:txBody>
      </p:sp>
      <p:sp>
        <p:nvSpPr>
          <p:cNvPr id="714" name="textbox 714"/>
          <p:cNvSpPr/>
          <p:nvPr/>
        </p:nvSpPr>
        <p:spPr>
          <a:xfrm rot="18000000">
            <a:off x="1076917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21-03</a:t>
            </a:r>
            <a:endParaRPr lang="KaiTi" altLang="KaiTi" sz="900"/>
          </a:p>
        </p:txBody>
      </p:sp>
      <p:sp>
        <p:nvSpPr>
          <p:cNvPr id="716" name="textbox 716"/>
          <p:cNvSpPr/>
          <p:nvPr/>
        </p:nvSpPr>
        <p:spPr>
          <a:xfrm rot="18000000">
            <a:off x="3682100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22-03</a:t>
            </a:r>
            <a:endParaRPr lang="KaiTi" altLang="KaiTi" sz="900"/>
          </a:p>
        </p:txBody>
      </p:sp>
      <p:sp>
        <p:nvSpPr>
          <p:cNvPr id="718" name="textbox 718"/>
          <p:cNvSpPr/>
          <p:nvPr/>
        </p:nvSpPr>
        <p:spPr>
          <a:xfrm rot="18000000">
            <a:off x="3465001" y="4668463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22-02</a:t>
            </a:r>
            <a:endParaRPr lang="KaiTi" altLang="KaiTi" sz="900"/>
          </a:p>
        </p:txBody>
      </p:sp>
      <p:sp>
        <p:nvSpPr>
          <p:cNvPr id="720" name="textbox 720"/>
          <p:cNvSpPr/>
          <p:nvPr/>
        </p:nvSpPr>
        <p:spPr>
          <a:xfrm rot="18000000">
            <a:off x="1294114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21-04</a:t>
            </a:r>
            <a:endParaRPr lang="KaiTi" altLang="KaiTi" sz="900"/>
          </a:p>
        </p:txBody>
      </p:sp>
      <p:sp>
        <p:nvSpPr>
          <p:cNvPr id="722" name="textbox 722"/>
          <p:cNvSpPr/>
          <p:nvPr/>
        </p:nvSpPr>
        <p:spPr>
          <a:xfrm rot="18000000">
            <a:off x="642818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21-01</a:t>
            </a:r>
            <a:endParaRPr lang="KaiTi" altLang="KaiTi" sz="900"/>
          </a:p>
        </p:txBody>
      </p:sp>
      <p:sp>
        <p:nvSpPr>
          <p:cNvPr id="724" name="textbox 724"/>
          <p:cNvSpPr/>
          <p:nvPr/>
        </p:nvSpPr>
        <p:spPr>
          <a:xfrm rot="18000000">
            <a:off x="1511213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21-05</a:t>
            </a:r>
            <a:endParaRPr lang="KaiTi" altLang="KaiTi" sz="900"/>
          </a:p>
        </p:txBody>
      </p:sp>
      <p:sp>
        <p:nvSpPr>
          <p:cNvPr id="726" name="textbox 726"/>
          <p:cNvSpPr/>
          <p:nvPr/>
        </p:nvSpPr>
        <p:spPr>
          <a:xfrm rot="18000000">
            <a:off x="1728311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21-06</a:t>
            </a:r>
            <a:endParaRPr lang="KaiTi" altLang="KaiTi" sz="900"/>
          </a:p>
        </p:txBody>
      </p:sp>
      <p:sp>
        <p:nvSpPr>
          <p:cNvPr id="728" name="textbox 728"/>
          <p:cNvSpPr/>
          <p:nvPr/>
        </p:nvSpPr>
        <p:spPr>
          <a:xfrm rot="18000000">
            <a:off x="194541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21-07</a:t>
            </a:r>
            <a:endParaRPr lang="KaiTi" altLang="KaiTi" sz="900"/>
          </a:p>
        </p:txBody>
      </p:sp>
      <p:sp>
        <p:nvSpPr>
          <p:cNvPr id="730" name="textbox 730"/>
          <p:cNvSpPr/>
          <p:nvPr/>
        </p:nvSpPr>
        <p:spPr>
          <a:xfrm rot="18000000">
            <a:off x="216250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21-08</a:t>
            </a:r>
            <a:endParaRPr lang="KaiTi" altLang="KaiTi" sz="900"/>
          </a:p>
        </p:txBody>
      </p:sp>
      <p:sp>
        <p:nvSpPr>
          <p:cNvPr id="732" name="textbox 732"/>
          <p:cNvSpPr/>
          <p:nvPr/>
        </p:nvSpPr>
        <p:spPr>
          <a:xfrm rot="18000000">
            <a:off x="2379607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21-09</a:t>
            </a:r>
            <a:endParaRPr lang="KaiTi" altLang="KaiTi" sz="900"/>
          </a:p>
        </p:txBody>
      </p:sp>
      <p:sp>
        <p:nvSpPr>
          <p:cNvPr id="734" name="textbox 734"/>
          <p:cNvSpPr/>
          <p:nvPr/>
        </p:nvSpPr>
        <p:spPr>
          <a:xfrm rot="18000000">
            <a:off x="3248001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22-01</a:t>
            </a:r>
            <a:endParaRPr lang="KaiTi" altLang="KaiTi" sz="900"/>
          </a:p>
        </p:txBody>
      </p:sp>
      <p:sp>
        <p:nvSpPr>
          <p:cNvPr id="736" name="textbox 736"/>
          <p:cNvSpPr/>
          <p:nvPr/>
        </p:nvSpPr>
        <p:spPr>
          <a:xfrm rot="18000000">
            <a:off x="2596706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21-10</a:t>
            </a:r>
            <a:endParaRPr lang="KaiTi" altLang="KaiTi" sz="900"/>
          </a:p>
        </p:txBody>
      </p:sp>
      <p:sp>
        <p:nvSpPr>
          <p:cNvPr id="738" name="textbox 738"/>
          <p:cNvSpPr/>
          <p:nvPr/>
        </p:nvSpPr>
        <p:spPr>
          <a:xfrm rot="18000000">
            <a:off x="4984790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22-09</a:t>
            </a:r>
            <a:endParaRPr lang="KaiTi" altLang="KaiTi" sz="900"/>
          </a:p>
        </p:txBody>
      </p:sp>
      <p:sp>
        <p:nvSpPr>
          <p:cNvPr id="740" name="textbox 740"/>
          <p:cNvSpPr/>
          <p:nvPr/>
        </p:nvSpPr>
        <p:spPr>
          <a:xfrm rot="18000000">
            <a:off x="5201889" y="4668521"/>
            <a:ext cx="3079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22-10</a:t>
            </a:r>
            <a:endParaRPr lang="KaiTi" altLang="KaiTi" sz="900"/>
          </a:p>
        </p:txBody>
      </p:sp>
      <p:sp>
        <p:nvSpPr>
          <p:cNvPr id="742" name="textbox 742"/>
          <p:cNvSpPr/>
          <p:nvPr/>
        </p:nvSpPr>
        <p:spPr>
          <a:xfrm rot="18000000">
            <a:off x="8240799" y="4667949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23-12</a:t>
            </a:r>
            <a:endParaRPr lang="KaiTi" altLang="KaiTi" sz="900"/>
          </a:p>
        </p:txBody>
      </p:sp>
      <p:sp>
        <p:nvSpPr>
          <p:cNvPr id="744" name="textbox 744"/>
          <p:cNvSpPr/>
          <p:nvPr/>
        </p:nvSpPr>
        <p:spPr>
          <a:xfrm rot="18000000">
            <a:off x="8023898" y="4668063"/>
            <a:ext cx="30797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23-11</a:t>
            </a:r>
            <a:endParaRPr lang="KaiTi" altLang="KaiTi" sz="900"/>
          </a:p>
        </p:txBody>
      </p:sp>
      <p:sp>
        <p:nvSpPr>
          <p:cNvPr id="746" name="textbox 746"/>
          <p:cNvSpPr/>
          <p:nvPr/>
        </p:nvSpPr>
        <p:spPr>
          <a:xfrm rot="18000000">
            <a:off x="3030160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21-12</a:t>
            </a:r>
            <a:endParaRPr lang="KaiTi" altLang="KaiTi" sz="900"/>
          </a:p>
        </p:txBody>
      </p:sp>
      <p:sp>
        <p:nvSpPr>
          <p:cNvPr id="748" name="textbox 748"/>
          <p:cNvSpPr/>
          <p:nvPr/>
        </p:nvSpPr>
        <p:spPr>
          <a:xfrm rot="18000000">
            <a:off x="5635343" y="4666453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22-12</a:t>
            </a:r>
            <a:endParaRPr lang="KaiTi" altLang="KaiTi" sz="900"/>
          </a:p>
        </p:txBody>
      </p:sp>
      <p:sp>
        <p:nvSpPr>
          <p:cNvPr id="750" name="textbox 750"/>
          <p:cNvSpPr/>
          <p:nvPr/>
        </p:nvSpPr>
        <p:spPr>
          <a:xfrm rot="18000000">
            <a:off x="5418443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22-11</a:t>
            </a:r>
            <a:endParaRPr lang="KaiTi" altLang="KaiTi" sz="900"/>
          </a:p>
        </p:txBody>
      </p:sp>
      <p:sp>
        <p:nvSpPr>
          <p:cNvPr id="752" name="textbox 752"/>
          <p:cNvSpPr/>
          <p:nvPr/>
        </p:nvSpPr>
        <p:spPr>
          <a:xfrm rot="18000000">
            <a:off x="2813260" y="4666567"/>
            <a:ext cx="307975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2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21-11</a:t>
            </a:r>
            <a:endParaRPr lang="KaiTi" altLang="KaiTi" sz="900"/>
          </a:p>
        </p:txBody>
      </p:sp>
      <p:sp>
        <p:nvSpPr>
          <p:cNvPr id="754" name="textbox 754"/>
          <p:cNvSpPr/>
          <p:nvPr/>
        </p:nvSpPr>
        <p:spPr>
          <a:xfrm>
            <a:off x="800931" y="1853118"/>
            <a:ext cx="281940" cy="168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29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元/m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</a:t>
            </a:r>
            <a:endParaRPr lang="Arial" altLang="Arial" sz="900"/>
          </a:p>
        </p:txBody>
      </p:sp>
      <p:sp>
        <p:nvSpPr>
          <p:cNvPr id="756" name="textbox 756"/>
          <p:cNvSpPr/>
          <p:nvPr/>
        </p:nvSpPr>
        <p:spPr>
          <a:xfrm>
            <a:off x="8535508" y="1853118"/>
            <a:ext cx="80010" cy="173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64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endParaRPr lang="KaiTi" altLang="KaiTi" sz="9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59848" cy="3865539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https://d.book118.com/168017110052006024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Microsoft YaHei</vt:lpstr>
      <vt:lpstr>SimSun</vt:lpstr>
      <vt:lpstr>KaiTi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2024-08-31T11:41:17.128</cp:lastPrinted>
  <dcterms:created xsi:type="dcterms:W3CDTF">2024-08-31T03:41:17Z</dcterms:created>
  <dcterms:modified xsi:type="dcterms:W3CDTF">2024-08-31T03:41:19Z</dcterms:modified>
</cp:coreProperties>
</file>