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0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4DA362-EDA5-42B5-A776-BA57A1646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4C3BC7-B01E-461A-8FD8-A1D377322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EEF4D9-F505-42B1-AE2D-1A3FF6E1E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C7BE3C-A164-4A09-8A8B-5DD96AC64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951981-1D54-410C-AD3A-16286DCCB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3FE38B-6668-4311-972B-D40003275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F5770C-ACA4-4632-9ABC-E35804A992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668C69-089A-4C48-9366-8CAEEA36E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D95BDF-F481-419E-857F-AD833C17B7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0B117E-43AD-444E-A6D2-122DA0260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D8B6C9-D83A-433E-8777-6A22D8162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image" Target="../media/image1.jpeg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  <p:pic>
        <p:nvPicPr>
          <p:cNvPr id="7" name="内容占位符 4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-71120" y="-20003"/>
            <a:ext cx="12263120" cy="68980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022016035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854960" y="1715501"/>
            <a:ext cx="6492240" cy="2476489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</a:pPr>
            <a:r>
              <a:rPr lang="zh-CN" altLang="en-US" sz="4000" b="1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小升初专项复习</a:t>
            </a:r>
            <a:endParaRPr lang="zh-CN" altLang="en-US" sz="4000" b="1">
              <a:solidFill>
                <a:schemeClr val="accent1">
                  <a:lumMod val="7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en-US" altLang="zh-CN" sz="4000" b="1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1. </a:t>
            </a:r>
            <a:r>
              <a:rPr lang="zh-CN" altLang="en-US" sz="4000" b="1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数的认识与数的运算</a:t>
            </a:r>
            <a:endParaRPr lang="zh-CN" altLang="en-US" sz="4000" b="1">
              <a:solidFill>
                <a:schemeClr val="accent1">
                  <a:lumMod val="7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时间</a:t>
            </a:r>
            <a:r>
              <a:rPr lang="en-US" altLang="zh-CN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:40</a:t>
            </a:r>
            <a:r>
              <a:rPr lang="zh-CN" altLang="en-US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分钟  满分</a:t>
            </a:r>
            <a:r>
              <a:rPr lang="en-US" altLang="zh-CN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:100</a:t>
            </a:r>
            <a:r>
              <a:rPr lang="zh-CN" altLang="en-US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分</a:t>
            </a:r>
            <a:endParaRPr lang="zh-CN" altLang="en-US" sz="2400" b="1" smtClean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文本框 1"/>
          <p:cNvSpPr txBox="1">
            <a:spLocks noChangeArrowheads="1"/>
          </p:cNvSpPr>
          <p:nvPr/>
        </p:nvSpPr>
        <p:spPr bwMode="auto">
          <a:xfrm>
            <a:off x="1609560" y="1260975"/>
            <a:ext cx="9539186" cy="73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200" b="1" smtClean="0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仔细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推敲，选一选。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(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每小题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3 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分</a:t>
            </a:r>
            <a:r>
              <a:rPr lang="zh-CN" altLang="en-US" sz="3200" b="1" smtClean="0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，共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15 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分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)</a:t>
            </a:r>
            <a:endParaRPr lang="en-US" altLang="zh-CN" sz="3200" b="1">
              <a:solidFill>
                <a:schemeClr val="accent1"/>
              </a:solidFill>
              <a:latin typeface="Times New Roman" panose="02020603050405020304" charset="0"/>
              <a:sym typeface="Times New Roman" panose="0202060305040502030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151753" y="1442184"/>
            <a:ext cx="496884" cy="530915"/>
            <a:chOff x="709497" y="1368342"/>
            <a:chExt cx="496884" cy="530915"/>
          </a:xfrm>
        </p:grpSpPr>
        <p:sp>
          <p:nvSpPr>
            <p:cNvPr id="23" name="圆角矩形 22"/>
            <p:cNvSpPr/>
            <p:nvPr/>
          </p:nvSpPr>
          <p:spPr>
            <a:xfrm>
              <a:off x="737823" y="1413952"/>
              <a:ext cx="432000" cy="43200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09497" y="1368342"/>
              <a:ext cx="496884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50" b="1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一</a:t>
              </a:r>
              <a:endParaRPr kumimoji="1" lang="zh-CN" altLang="en-US" sz="285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146311" y="2127597"/>
            <a:ext cx="397660" cy="538609"/>
            <a:chOff x="733693" y="1986947"/>
            <a:chExt cx="397660" cy="538609"/>
          </a:xfrm>
        </p:grpSpPr>
        <p:sp>
          <p:nvSpPr>
            <p:cNvPr id="26" name="椭圆 25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7" name="文本框 1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1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mc:AlternateContent>
        <mc:Choice Requires="a14">
          <p:sp>
            <p:nvSpPr>
              <p:cNvPr id="15" name="文本框 1"/>
              <p:cNvSpPr txBox="1">
                <a:spLocks noChangeArrowheads="1"/>
              </p:cNvSpPr>
              <p:nvPr/>
            </p:nvSpPr>
            <p:spPr bwMode="auto">
              <a:xfrm>
                <a:off x="1588095" y="1991712"/>
                <a:ext cx="9573124" cy="15118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indent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indent="0">
                  <a:lnSpc>
                    <a:spcPts val="5540"/>
                  </a:lnSpc>
                </a:pP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下面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的大长方形都表示“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1”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(        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)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的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涂色部分可以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表示</a:t>
                </a: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zh-CN" altLang="en-US" sz="3000" b="1" i="1" smtClean="0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latin typeface="Cambria Math" panose="02040503050406030204"/>
                                  <a:cs typeface="Times New Roman" panose="02020603050405020304" charset="0"/>
                                  <a:sym typeface="+mn-ea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𝟒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𝟓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×</a:t>
                </a: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en-US" altLang="zh-CN" sz="3000" b="1" i="1" smtClean="0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latin typeface="Cambria Math" panose="02040503050406030204"/>
                                  <a:cs typeface="Times New Roman" panose="02020603050405020304" charset="0"/>
                                  <a:sym typeface="+mn-ea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𝟐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𝟑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的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积。</a:t>
                </a:r>
                <a:endParaRPr lang="zh-CN" altLang="en-US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15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8095" y="1991712"/>
                <a:ext cx="9573124" cy="1511824"/>
              </a:xfrm>
              <a:prstGeom prst="rect">
                <a:avLst/>
              </a:prstGeom>
              <a:blipFill rotWithShape="1">
                <a:blip r:embed="rId2"/>
                <a:stretch>
                  <a:fillRect l="-6" t="-23" r="5" b="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6998416" y="2019492"/>
            <a:ext cx="441146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B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6063" y="2840551"/>
            <a:ext cx="4406179" cy="305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1044063" y="964208"/>
            <a:ext cx="397660" cy="538609"/>
            <a:chOff x="733693" y="1986947"/>
            <a:chExt cx="397660" cy="538609"/>
          </a:xfrm>
        </p:grpSpPr>
        <p:sp>
          <p:nvSpPr>
            <p:cNvPr id="3" name="椭圆 2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4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2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mc:AlternateContent>
        <mc:Choice Requires="a14">
          <p:sp>
            <p:nvSpPr>
              <p:cNvPr id="12" name="文本框 1"/>
              <p:cNvSpPr txBox="1">
                <a:spLocks noChangeArrowheads="1"/>
              </p:cNvSpPr>
              <p:nvPr/>
            </p:nvSpPr>
            <p:spPr bwMode="auto">
              <a:xfrm>
                <a:off x="1483880" y="833583"/>
                <a:ext cx="9641463" cy="5029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indent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717550" indent="-717550">
                  <a:lnSpc>
                    <a:spcPts val="5540"/>
                  </a:lnSpc>
                </a:pP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下列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说法不正确的是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(        )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。</a:t>
                </a:r>
                <a:endParaRPr lang="zh-CN" altLang="en-US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marL="717550" indent="-717550">
                  <a:lnSpc>
                    <a:spcPts val="5540"/>
                  </a:lnSpc>
                </a:pP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．大于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2 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的偶数一定是合数</a:t>
                </a:r>
                <a:endParaRPr lang="zh-CN" altLang="en-US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marL="717550" indent="-717550">
                  <a:lnSpc>
                    <a:spcPts val="5540"/>
                  </a:lnSpc>
                </a:pP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．若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= 2×3×5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= 3×5×7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， 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则</a:t>
                </a:r>
                <a:r>
                  <a:rPr lang="en-US" altLang="zh-CN" sz="3000" b="1" i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和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的最大公因数是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5</a:t>
                </a:r>
                <a:endParaRPr lang="en-US" altLang="zh-CN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marL="717550" indent="-717550">
                  <a:lnSpc>
                    <a:spcPts val="5540"/>
                  </a:lnSpc>
                </a:pP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C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． 有一袋糖，同同先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取走</a:t>
                </a: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zh-CN" altLang="en-US" sz="3000" b="1" i="1" smtClean="0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latin typeface="Cambria Math" panose="02040503050406030204"/>
                                  <a:cs typeface="Times New Roman" panose="02020603050405020304" charset="0"/>
                                  <a:sym typeface="+mn-ea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𝟏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𝟑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，然后梦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梦又取走余下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的</a:t>
                </a: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zh-CN" altLang="en-US" sz="3000" b="1" i="1" smtClean="0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latin typeface="Cambria Math" panose="02040503050406030204"/>
                                  <a:cs typeface="Times New Roman" panose="02020603050405020304" charset="0"/>
                                  <a:sym typeface="+mn-ea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𝟏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两人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取走的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糖一样多</a:t>
                </a:r>
                <a:endParaRPr lang="zh-CN" altLang="en-US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marL="717550" indent="-717550">
                  <a:lnSpc>
                    <a:spcPts val="5540"/>
                  </a:lnSpc>
                </a:pP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D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．如果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×</a:t>
                </a: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en-US" altLang="zh-CN" sz="3000" b="1" i="1" smtClean="0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latin typeface="Cambria Math" panose="02040503050406030204"/>
                                  <a:cs typeface="Times New Roman" panose="02020603050405020304" charset="0"/>
                                  <a:sym typeface="+mn-ea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𝟏𝟎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𝟗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=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÷</a:t>
                </a: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en-US" altLang="zh-CN" sz="3000" b="1" i="1" smtClean="0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latin typeface="Cambria Math" panose="02040503050406030204"/>
                                  <a:cs typeface="Times New Roman" panose="02020603050405020304" charset="0"/>
                                  <a:sym typeface="+mn-ea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𝟒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𝟓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那么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&gt;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</a:t>
                </a:r>
                <a:endParaRPr lang="en-US" altLang="zh-CN" sz="3000" b="1" i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1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3880" y="833583"/>
                <a:ext cx="9641463" cy="5029582"/>
              </a:xfrm>
              <a:prstGeom prst="rect">
                <a:avLst/>
              </a:prstGeom>
              <a:blipFill rotWithShape="1">
                <a:blip r:embed="rId2"/>
                <a:stretch>
                  <a:fillRect l="-5" t="-9" r="-78" b="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5376430" y="882582"/>
            <a:ext cx="438082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B</a:t>
            </a:r>
            <a:endParaRPr lang="en-US" altLang="zh-CN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541047" y="1982529"/>
            <a:ext cx="9614050" cy="220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ts val="5540"/>
              </a:lnSpc>
            </a:pP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100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枚一元硬币叠放在一起的高度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大约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是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19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厘米。照这样推算，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亿枚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一元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硬币叠放在一起大约高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(        )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千米。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ts val="5540"/>
              </a:lnSpc>
            </a:pP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．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19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B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．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190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C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．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1900 </a:t>
            </a: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D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．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19000</a:t>
            </a:r>
            <a:endParaRPr lang="en-US" altLang="zh-CN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43387" y="2148892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3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9135081" y="2722456"/>
            <a:ext cx="432390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B</a:t>
            </a:r>
            <a:endParaRPr lang="en-US" altLang="zh-CN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11" name="文本框 1"/>
              <p:cNvSpPr txBox="1">
                <a:spLocks noChangeArrowheads="1"/>
              </p:cNvSpPr>
              <p:nvPr/>
            </p:nvSpPr>
            <p:spPr bwMode="auto">
              <a:xfrm>
                <a:off x="1032435" y="1980828"/>
                <a:ext cx="10096500" cy="29136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indent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535305" indent="0">
                  <a:lnSpc>
                    <a:spcPts val="5540"/>
                  </a:lnSpc>
                </a:pP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已知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×</a:t>
                </a: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en-US" altLang="zh-CN" sz="3000" b="1" i="1" smtClean="0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latin typeface="Cambria Math" panose="02040503050406030204"/>
                                  <a:cs typeface="Times New Roman" panose="02020603050405020304" charset="0"/>
                                  <a:sym typeface="+mn-ea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𝟑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𝟒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=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÷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3000" b="1" i="1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fPr>
                        <m:num>
                          <m:r>
                            <m:rPr>
                              <m:sty m:val="b"/>
                            </m:rPr>
                            <a:rPr lang="en-US" altLang="zh-CN" sz="3000" b="1">
                              <a:latin typeface="Times New Roman" panose="02020603050405020304" charset="0"/>
                              <a:cs typeface="Times New Roman" panose="02020603050405020304" charset="0"/>
                              <a:sym typeface="+mn-ea"/>
                            </a:rPr>
                            <m:t>𝟑</m:t>
                          </m:r>
                        </m:num>
                        <m:den>
                          <m:r>
                            <m:rPr>
                              <m:sty m:val="b"/>
                            </m:rPr>
                            <a:rPr lang="en-US" altLang="zh-CN" sz="3000" b="1">
                              <a:latin typeface="Times New Roman" panose="02020603050405020304" charset="0"/>
                              <a:cs typeface="Times New Roman" panose="02020603050405020304" charset="0"/>
                              <a:sym typeface="+mn-ea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=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c 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=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d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÷50%(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、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、</a:t>
                </a:r>
                <a:r>
                  <a:rPr lang="en-US" altLang="zh-CN" sz="3000" b="1" i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c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、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d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均为非零自然数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)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，则下列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排序正确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的是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(        )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。</a:t>
                </a:r>
                <a:endParaRPr lang="zh-CN" altLang="en-US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marL="535305" indent="0">
                  <a:lnSpc>
                    <a:spcPts val="5540"/>
                  </a:lnSpc>
                </a:pP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．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&gt;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c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&gt;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&gt;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d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          B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．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d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&gt;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&gt;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c 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&gt;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endParaRPr lang="en-US" altLang="zh-CN" sz="3000" b="1" i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marL="535305" indent="0">
                  <a:lnSpc>
                    <a:spcPts val="5540"/>
                  </a:lnSpc>
                </a:pP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C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．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&gt;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&gt;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c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&gt;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d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          D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．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c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&gt;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d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&gt; 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&gt;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a</a:t>
                </a:r>
                <a:endParaRPr lang="en-US" altLang="zh-CN" sz="3000" b="1" i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11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2435" y="1980828"/>
                <a:ext cx="10096500" cy="2913618"/>
              </a:xfrm>
              <a:prstGeom prst="rect">
                <a:avLst/>
              </a:prstGeom>
              <a:blipFill rotWithShape="1">
                <a:blip r:embed="rId2"/>
                <a:stretch>
                  <a:fillRect l="-6" t="-9" r="6" b="1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组合 1"/>
          <p:cNvGrpSpPr/>
          <p:nvPr/>
        </p:nvGrpSpPr>
        <p:grpSpPr>
          <a:xfrm>
            <a:off x="1103019" y="2154350"/>
            <a:ext cx="397660" cy="538609"/>
            <a:chOff x="733693" y="1986947"/>
            <a:chExt cx="397660" cy="538609"/>
          </a:xfrm>
        </p:grpSpPr>
        <p:sp>
          <p:nvSpPr>
            <p:cNvPr id="19" name="椭圆 1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4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6352362" y="2738398"/>
            <a:ext cx="461986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A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4" name="文本框 1"/>
              <p:cNvSpPr txBox="1">
                <a:spLocks noChangeArrowheads="1"/>
              </p:cNvSpPr>
              <p:nvPr/>
            </p:nvSpPr>
            <p:spPr bwMode="auto">
              <a:xfrm>
                <a:off x="1539928" y="843428"/>
                <a:ext cx="9604322" cy="5029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indent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535305" indent="-535305">
                  <a:lnSpc>
                    <a:spcPts val="5540"/>
                  </a:lnSpc>
                </a:pP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下列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说法正确的是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(        )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。</a:t>
                </a:r>
                <a:endParaRPr lang="zh-CN" altLang="en-US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marL="535305" indent="-535305">
                  <a:lnSpc>
                    <a:spcPts val="5540"/>
                  </a:lnSpc>
                </a:pP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①若</a:t>
                </a:r>
                <a:r>
                  <a:rPr lang="en-US" altLang="zh-CN" sz="3000" b="1" i="1" err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3000" b="1" err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÷</a:t>
                </a:r>
                <a:r>
                  <a:rPr lang="en-US" altLang="zh-CN" sz="3000" b="1" i="1" err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 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= 0.6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，则</a:t>
                </a:r>
                <a:r>
                  <a:rPr lang="en-US" altLang="zh-CN" sz="30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是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0.6 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的倍数。</a:t>
                </a:r>
                <a:endParaRPr lang="zh-CN" altLang="en-US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marL="535305" indent="-535305">
                  <a:lnSpc>
                    <a:spcPts val="5540"/>
                  </a:lnSpc>
                </a:pP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② 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7.60 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和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7.6 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的大小相同，计数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单位也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相同。</a:t>
                </a:r>
                <a:endParaRPr lang="zh-CN" altLang="en-US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marL="535305" indent="-535305">
                  <a:lnSpc>
                    <a:spcPts val="5540"/>
                  </a:lnSpc>
                </a:pP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③ 两根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1 m 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长的铁丝，分别用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去</a:t>
                </a: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zh-CN" altLang="en-US" sz="3000" b="1" i="1" smtClean="0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latin typeface="Cambria Math" panose="02040503050406030204"/>
                                  <a:cs typeface="Times New Roman" panose="02020603050405020304" charset="0"/>
                                  <a:sym typeface="+mn-ea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𝟏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和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3000" b="1" i="1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fPr>
                        <m:num>
                          <m:r>
                            <m:rPr>
                              <m:sty m:val="b"/>
                            </m:rPr>
                            <a:rPr lang="en-US" altLang="zh-CN" sz="3000" b="1">
                              <a:latin typeface="Times New Roman" panose="02020603050405020304" charset="0"/>
                              <a:cs typeface="Times New Roman" panose="02020603050405020304" charset="0"/>
                              <a:sym typeface="+mn-ea"/>
                            </a:rPr>
                            <m:t>𝟏</m:t>
                          </m:r>
                        </m:num>
                        <m:den>
                          <m:r>
                            <m:rPr>
                              <m:sty m:val="b"/>
                            </m:rPr>
                            <a:rPr lang="en-US" altLang="zh-CN" sz="3000" b="1">
                              <a:latin typeface="Times New Roman" panose="02020603050405020304" charset="0"/>
                              <a:cs typeface="Times New Roman" panose="02020603050405020304" charset="0"/>
                              <a:sym typeface="+mn-ea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m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，剩下的铁丝一样长。</a:t>
                </a:r>
                <a:endParaRPr lang="zh-CN" altLang="en-US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marL="535305" indent="-535305">
                  <a:lnSpc>
                    <a:spcPts val="5540"/>
                  </a:lnSpc>
                </a:pP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④ 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7 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与－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7 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相差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14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。</a:t>
                </a:r>
                <a:endParaRPr lang="zh-CN" altLang="en-US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marL="535305" indent="-535305">
                  <a:lnSpc>
                    <a:spcPts val="5540"/>
                  </a:lnSpc>
                </a:pP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．①④ 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    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．②③ 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    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C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．②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④      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D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．③④</a:t>
                </a:r>
                <a:endParaRPr lang="zh-CN" altLang="en-US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24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39928" y="843428"/>
                <a:ext cx="9604322" cy="5029582"/>
              </a:xfrm>
              <a:prstGeom prst="rect">
                <a:avLst/>
              </a:prstGeom>
              <a:blipFill rotWithShape="1">
                <a:blip r:embed="rId2"/>
                <a:stretch>
                  <a:fillRect l="-1" t="-3" b="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/>
          <p:cNvGrpSpPr/>
          <p:nvPr/>
        </p:nvGrpSpPr>
        <p:grpSpPr>
          <a:xfrm>
            <a:off x="1142268" y="957836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5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5008181" y="876795"/>
            <a:ext cx="418418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D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4" name="文本框 1"/>
              <p:cNvSpPr txBox="1">
                <a:spLocks noChangeArrowheads="1"/>
              </p:cNvSpPr>
              <p:nvPr/>
            </p:nvSpPr>
            <p:spPr bwMode="auto">
              <a:xfrm>
                <a:off x="1673800" y="2567800"/>
                <a:ext cx="9471094" cy="8243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indent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indent="0">
                  <a:lnSpc>
                    <a:spcPts val="5540"/>
                  </a:lnSpc>
                </a:pP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en-US" altLang="zh-CN" sz="3000" b="1" i="1" smtClean="0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latin typeface="Cambria Math" panose="02040503050406030204"/>
                                  <a:cs typeface="Times New Roman" panose="02020603050405020304" charset="0"/>
                                  <a:sym typeface="+mn-ea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𝟑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𝟓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=</a:t>
                </a: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en-US" altLang="zh-CN" sz="3000" b="1" i="1" smtClean="0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latin typeface="Cambria Math" panose="02040503050406030204"/>
                                  <a:cs typeface="Times New Roman" panose="02020603050405020304" charset="0"/>
                                  <a:sym typeface="+mn-ea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𝟐𝟕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(        )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= (        )÷100 =(        )% 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=(        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)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折</a:t>
                </a:r>
                <a:endParaRPr lang="zh-CN" altLang="en-US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24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3800" y="2567800"/>
                <a:ext cx="9471094" cy="824393"/>
              </a:xfrm>
              <a:prstGeom prst="rect">
                <a:avLst/>
              </a:prstGeom>
              <a:blipFill rotWithShape="1">
                <a:blip r:embed="rId2"/>
                <a:stretch>
                  <a:fillRect l="-6" t="-60" r="0" b="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/>
          <p:cNvGrpSpPr/>
          <p:nvPr/>
        </p:nvGrpSpPr>
        <p:grpSpPr>
          <a:xfrm>
            <a:off x="987695" y="2697265"/>
            <a:ext cx="686105" cy="538609"/>
            <a:chOff x="570963" y="1986947"/>
            <a:chExt cx="686105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70963" y="1986947"/>
              <a:ext cx="68610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1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1" name="文本框 1"/>
          <p:cNvSpPr txBox="1">
            <a:spLocks noChangeArrowheads="1"/>
          </p:cNvSpPr>
          <p:nvPr/>
        </p:nvSpPr>
        <p:spPr bwMode="auto">
          <a:xfrm>
            <a:off x="1741250" y="1742608"/>
            <a:ext cx="9402999" cy="705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ts val="5540"/>
              </a:lnSpc>
            </a:pPr>
            <a:r>
              <a:rPr lang="zh-CN" altLang="en-US" sz="2950" b="1" smtClean="0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认真</a:t>
            </a:r>
            <a:r>
              <a:rPr lang="zh-CN" altLang="en-US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审题，填一填。</a:t>
            </a:r>
            <a:r>
              <a:rPr lang="en-US" altLang="zh-CN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(</a:t>
            </a:r>
            <a:r>
              <a:rPr lang="zh-CN" altLang="en-US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每空</a:t>
            </a:r>
            <a:r>
              <a:rPr lang="en-US" altLang="zh-CN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2 </a:t>
            </a:r>
            <a:r>
              <a:rPr lang="zh-CN" altLang="en-US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分，共</a:t>
            </a:r>
            <a:r>
              <a:rPr lang="en-US" altLang="zh-CN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36 </a:t>
            </a:r>
            <a:r>
              <a:rPr lang="zh-CN" altLang="en-US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分</a:t>
            </a:r>
            <a:r>
              <a:rPr lang="en-US" altLang="zh-CN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)</a:t>
            </a:r>
            <a:endParaRPr lang="en-US" altLang="zh-CN" sz="2950" b="1">
              <a:solidFill>
                <a:schemeClr val="accent1"/>
              </a:solidFill>
              <a:latin typeface="Times New Roman" panose="02020603050405020304" charset="0"/>
              <a:sym typeface="Times New Roman" panose="0202060305040502030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29360" y="1886101"/>
            <a:ext cx="496884" cy="530915"/>
            <a:chOff x="709497" y="1368342"/>
            <a:chExt cx="496884" cy="530915"/>
          </a:xfrm>
        </p:grpSpPr>
        <p:sp>
          <p:nvSpPr>
            <p:cNvPr id="13" name="圆角矩形 12"/>
            <p:cNvSpPr/>
            <p:nvPr/>
          </p:nvSpPr>
          <p:spPr>
            <a:xfrm>
              <a:off x="737823" y="1413952"/>
              <a:ext cx="432000" cy="43200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4" name="文本框 27"/>
            <p:cNvSpPr txBox="1"/>
            <p:nvPr/>
          </p:nvSpPr>
          <p:spPr>
            <a:xfrm>
              <a:off x="709497" y="1368342"/>
              <a:ext cx="496884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50" b="1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二</a:t>
              </a:r>
              <a:endParaRPr kumimoji="1" lang="zh-CN" altLang="en-US" sz="2850">
                <a:solidFill>
                  <a:schemeClr val="bg1"/>
                </a:solidFill>
              </a:endParaRPr>
            </a:p>
          </p:txBody>
        </p:sp>
      </p:grpSp>
      <p:sp>
        <p:nvSpPr>
          <p:cNvPr id="18" name="TextBox 19"/>
          <p:cNvSpPr txBox="1">
            <a:spLocks noChangeArrowheads="1"/>
          </p:cNvSpPr>
          <p:nvPr/>
        </p:nvSpPr>
        <p:spPr bwMode="auto">
          <a:xfrm>
            <a:off x="2392853" y="2755513"/>
            <a:ext cx="569387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45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15" name="TextBox 19"/>
          <p:cNvSpPr txBox="1">
            <a:spLocks noChangeArrowheads="1"/>
          </p:cNvSpPr>
          <p:nvPr/>
        </p:nvSpPr>
        <p:spPr bwMode="auto">
          <a:xfrm>
            <a:off x="3733281" y="2566720"/>
            <a:ext cx="569387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60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052558" y="2526236"/>
            <a:ext cx="569387" cy="7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60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752145" y="2547018"/>
            <a:ext cx="570990" cy="6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000" b="1" smtClean="0">
                <a:solidFill>
                  <a:srgbClr val="C00000"/>
                </a:solidFill>
                <a:latin typeface="Times New Roman" panose="02020603050405020304" charset="0"/>
              </a:rPr>
              <a:t>六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5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665905" y="1990297"/>
            <a:ext cx="9471094" cy="15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ts val="554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在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直线上面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的        里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填分数，在直线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下面的       里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填整数或小数。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79800" y="2130153"/>
            <a:ext cx="686105" cy="538609"/>
            <a:chOff x="570963" y="1986947"/>
            <a:chExt cx="686105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70963" y="1986947"/>
              <a:ext cx="68610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2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mc:AlternateContent>
        <mc:Choice Requires="a14">
          <p:sp>
            <p:nvSpPr>
              <p:cNvPr id="13" name="TextBox 19"/>
              <p:cNvSpPr txBox="1">
                <a:spLocks noChangeArrowheads="1"/>
              </p:cNvSpPr>
              <p:nvPr/>
            </p:nvSpPr>
            <p:spPr bwMode="auto">
              <a:xfrm>
                <a:off x="3584895" y="3346738"/>
                <a:ext cx="838395" cy="822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0" latinLnBrk="0" hangingPunct="0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0" latinLnBrk="0" hangingPunct="0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indent="-228600" algn="l" defTabSz="914400" rtl="0" eaLnBrk="0" latinLnBrk="0" hangingPunct="0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indent="-228600" algn="l" defTabSz="914400" rtl="0" eaLnBrk="0" latinLnBrk="0" hangingPunct="0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indent="-228600" algn="l" defTabSz="914400" rtl="0" eaLnBrk="0" latinLnBrk="0" hangingPunct="0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indent="-228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indent="-228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indent="-228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indent="-228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zh-CN" altLang="en-US" sz="3000" b="1" smtClean="0">
                    <a:solidFill>
                      <a:srgbClr val="C00000"/>
                    </a:solidFill>
                    <a:latin typeface="Times New Roman" panose="02020603050405020304" charset="0"/>
                  </a:rPr>
                  <a:t>－</a:t>
                </a: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zh-CN" altLang="en-US" sz="3000" b="1" i="1" smtClean="0">
                              <a:solidFill>
                                <a:srgbClr val="C00000"/>
                              </a:solidFill>
                              <a:latin typeface="Cambria Math" panose="02040503050406030204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solidFill>
                                    <a:srgbClr val="C00000"/>
                                  </a:solidFill>
                                  <a:latin typeface="Times New Roman" panose="02020603050405020304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solidFill>
                                    <a:srgbClr val="C00000"/>
                                  </a:solidFill>
                                  <a:latin typeface="Times New Roman" panose="02020603050405020304" charset="0"/>
                                </a:rPr>
                                <m:t>𝟖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US" altLang="zh-CN" sz="3000" b="1">
                  <a:solidFill>
                    <a:srgbClr val="C00000"/>
                  </a:solidFill>
                  <a:latin typeface="Times New Roman" panose="02020603050405020304" charset="0"/>
                </a:endParaRPr>
              </a:p>
            </p:txBody>
          </p:sp>
        </mc:Choice>
        <mc:Fallback>
          <p:sp>
            <p:nvSpPr>
              <p:cNvPr id="13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4895" y="3346738"/>
                <a:ext cx="838395" cy="822405"/>
              </a:xfrm>
              <a:prstGeom prst="rect">
                <a:avLst/>
              </a:prstGeom>
              <a:blipFill rotWithShape="1">
                <a:blip r:embed="rId2"/>
                <a:stretch>
                  <a:fillRect l="-38" t="-35" r="61" b="4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2697" y="3514055"/>
            <a:ext cx="5566606" cy="165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1585" y="2122381"/>
            <a:ext cx="527321" cy="546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745" y="2138405"/>
            <a:ext cx="527321" cy="546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4091109" y="4586069"/>
            <a:ext cx="813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000" b="1" smtClean="0">
                <a:solidFill>
                  <a:srgbClr val="C00000"/>
                </a:solidFill>
                <a:latin typeface="Times New Roman" panose="02020603050405020304" charset="0"/>
              </a:rPr>
              <a:t>－</a:t>
            </a:r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1</a:t>
            </a:r>
            <a:endParaRPr lang="en-US" altLang="zh-CN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mc:AlternateContent>
        <mc:Choice Requires="a14">
          <p:sp>
            <p:nvSpPr>
              <p:cNvPr id="16" name="TextBox 19"/>
              <p:cNvSpPr txBox="1">
                <a:spLocks noChangeArrowheads="1"/>
              </p:cNvSpPr>
              <p:nvPr/>
            </p:nvSpPr>
            <p:spPr bwMode="auto">
              <a:xfrm>
                <a:off x="5029231" y="3315566"/>
                <a:ext cx="838395" cy="832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0" latinLnBrk="0" hangingPunct="0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0" latinLnBrk="0" hangingPunct="0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indent="-228600" algn="l" defTabSz="914400" rtl="0" eaLnBrk="0" latinLnBrk="0" hangingPunct="0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indent="-228600" algn="l" defTabSz="914400" rtl="0" eaLnBrk="0" latinLnBrk="0" hangingPunct="0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indent="-228600" algn="l" defTabSz="914400" rtl="0" eaLnBrk="0" latinLnBrk="0" hangingPunct="0"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indent="-228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indent="-228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indent="-228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indent="-228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/>
                <a:r>
                  <a:rPr lang="zh-CN" altLang="en-US" sz="3000" b="1" smtClean="0">
                    <a:solidFill>
                      <a:srgbClr val="C00000"/>
                    </a:solidFill>
                    <a:latin typeface="Times New Roman" panose="02020603050405020304" charset="0"/>
                  </a:rPr>
                  <a:t>－</a:t>
                </a: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zh-CN" altLang="en-US" sz="3000" b="1" i="1" smtClean="0">
                              <a:solidFill>
                                <a:srgbClr val="C00000"/>
                              </a:solidFill>
                              <a:latin typeface="Cambria Math" panose="02040503050406030204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 i="0" smtClean="0">
                                  <a:solidFill>
                                    <a:srgbClr val="C00000"/>
                                  </a:solidFill>
                                  <a:latin typeface="Times New Roman" panose="0202060305040502030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 i="0" smtClean="0">
                                  <a:solidFill>
                                    <a:srgbClr val="C00000"/>
                                  </a:solidFill>
                                  <a:latin typeface="Times New Roman" panose="02020603050405020304" charset="0"/>
                                </a:rPr>
                                <m:t>𝟓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US" altLang="zh-CN" sz="3000" b="1">
                  <a:solidFill>
                    <a:srgbClr val="C00000"/>
                  </a:solidFill>
                  <a:latin typeface="Times New Roman" panose="02020603050405020304" charset="0"/>
                </a:endParaRPr>
              </a:p>
            </p:txBody>
          </p:sp>
        </mc:Choice>
        <mc:Fallback>
          <p:sp>
            <p:nvSpPr>
              <p:cNvPr id="16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231" y="3315566"/>
                <a:ext cx="838395" cy="832920"/>
              </a:xfrm>
              <a:prstGeom prst="rect">
                <a:avLst/>
              </a:prstGeom>
              <a:blipFill rotWithShape="1">
                <a:blip r:embed="rId5"/>
                <a:stretch>
                  <a:fillRect l="-4" t="-28" r="27" b="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6858555" y="4586069"/>
            <a:ext cx="68524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2.4</a:t>
            </a:r>
            <a:endParaRPr lang="en-US" altLang="zh-CN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676880" y="1997020"/>
            <a:ext cx="9458192" cy="141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ts val="554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观察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下图，甲是乙的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(        )%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乙是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甲的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(        )%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，甲比乙少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(        )%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，乙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比甲多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(        )%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90775" y="2136876"/>
            <a:ext cx="686105" cy="538609"/>
            <a:chOff x="570963" y="1986947"/>
            <a:chExt cx="686105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70963" y="1986947"/>
              <a:ext cx="68610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3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15216" y="3527920"/>
            <a:ext cx="5961567" cy="1408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5469637" y="2180254"/>
            <a:ext cx="6575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80</a:t>
            </a:r>
            <a:endParaRPr lang="en-US" altLang="zh-CN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8680474" y="2180254"/>
            <a:ext cx="813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125</a:t>
            </a:r>
            <a:endParaRPr lang="en-US" altLang="zh-CN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3167171" y="2896704"/>
            <a:ext cx="68806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20</a:t>
            </a:r>
            <a:endParaRPr lang="en-US" altLang="zh-CN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15" name="TextBox 19"/>
          <p:cNvSpPr txBox="1">
            <a:spLocks noChangeArrowheads="1"/>
          </p:cNvSpPr>
          <p:nvPr/>
        </p:nvSpPr>
        <p:spPr bwMode="auto">
          <a:xfrm>
            <a:off x="6499495" y="2896704"/>
            <a:ext cx="57607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</a:rPr>
              <a:t>25</a:t>
            </a:r>
            <a:endParaRPr lang="en-US" altLang="zh-CN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4" name="文本框 1"/>
              <p:cNvSpPr txBox="1">
                <a:spLocks noChangeArrowheads="1"/>
              </p:cNvSpPr>
              <p:nvPr/>
            </p:nvSpPr>
            <p:spPr bwMode="auto">
              <a:xfrm>
                <a:off x="1676880" y="1997020"/>
                <a:ext cx="9458192" cy="2208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indent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1pPr>
                <a:lvl2pPr marL="742950" indent="-28575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2pPr>
                <a:lvl3pPr marL="11430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3pPr>
                <a:lvl4pPr marL="16002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4pPr>
                <a:lvl5pPr marL="2057400" indent="-228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5pPr>
                <a:lvl6pPr marL="25146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6pPr>
                <a:lvl7pPr marL="29718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7pPr>
                <a:lvl8pPr marL="34290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8pPr>
                <a:lvl9pPr marL="3886200" indent="-228600" algn="l" defTabSz="4572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indent="0">
                  <a:lnSpc>
                    <a:spcPts val="5540"/>
                  </a:lnSpc>
                </a:pP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【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新考法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】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选择最合适的数填入括号里</a:t>
                </a:r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。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zh-CN" altLang="en-US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一个数只能用一次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)</a:t>
                </a:r>
                <a:endParaRPr lang="en-US" altLang="zh-CN" sz="3000" b="1" smtClean="0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indent="0">
                  <a:lnSpc>
                    <a:spcPts val="5540"/>
                  </a:lnSpc>
                </a:pP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100%           </a:t>
                </a:r>
                <a14:m>
                  <m:oMathPara>
                    <m:oMathParaPr>
                      <m:jc/>
                    </m:oMathParaPr>
                    <m:oMath>
                      <m:box>
                        <m:boxPr>
                          <m:noBreak m:val="off"/>
                          <m:ctrlPr>
                            <a:rPr lang="en-US" altLang="zh-CN" sz="3000" b="1" i="1" smtClean="0">
                              <a:latin typeface="Cambria Math" panose="02040503050406030204"/>
                              <a:cs typeface="Times New Roman" panose="02020603050405020304" charset="0"/>
                              <a:sym typeface="+mn-ea"/>
                            </a:rPr>
                          </m:ctrlPr>
                        </m:boxPr>
                        <m:e>
                          <m:f>
                            <m:fPr>
                              <m:type m:val="bar"/>
                              <m:ctrlPr>
                                <a:rPr lang="en-US" altLang="zh-CN" sz="3000" b="1" i="1" smtClean="0">
                                  <a:latin typeface="Cambria Math" panose="02040503050406030204"/>
                                  <a:cs typeface="Times New Roman" panose="02020603050405020304" charset="0"/>
                                  <a:sym typeface="+mn-ea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𝟐</m:t>
                              </m:r>
                            </m:num>
                            <m:den>
                              <m:r>
                                <m:rPr>
                                  <m:sty m:val="b"/>
                                </m:rPr>
                                <a:rPr lang="en-US" altLang="zh-CN" sz="3000" b="1">
                                  <a:latin typeface="Times New Roman" panose="02020603050405020304" charset="0"/>
                                  <a:cs typeface="Times New Roman" panose="02020603050405020304" charset="0"/>
                                  <a:sym typeface="+mn-ea"/>
                                </a:rPr>
                                <m:t>𝟓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r>
                  <a:rPr lang="zh-CN" altLang="en-US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      －</a:t>
                </a:r>
                <a:r>
                  <a:rPr lang="en-US" altLang="zh-CN" sz="30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0.4 </a:t>
                </a:r>
                <a:r>
                  <a:rPr lang="en-US" altLang="zh-CN" sz="3000" b="1" smtClean="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         100         3</a:t>
                </a:r>
                <a:endParaRPr lang="en-US" altLang="zh-CN" sz="3000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24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880" y="1997020"/>
                <a:ext cx="9458192" cy="2208297"/>
              </a:xfrm>
              <a:prstGeom prst="rect">
                <a:avLst/>
              </a:prstGeom>
              <a:blipFill rotWithShape="1">
                <a:blip r:embed="rId2"/>
                <a:stretch>
                  <a:fillRect l="-5" t="-26" r="4" b="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/>
          <p:cNvGrpSpPr/>
          <p:nvPr/>
        </p:nvGrpSpPr>
        <p:grpSpPr>
          <a:xfrm>
            <a:off x="990775" y="2136876"/>
            <a:ext cx="686105" cy="538609"/>
            <a:chOff x="570963" y="1986947"/>
            <a:chExt cx="686105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70963" y="1986947"/>
              <a:ext cx="68610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4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https://d.book118.com/168022016035006024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等线 Light</vt:lpstr>
      <vt:lpstr>等线</vt:lpstr>
      <vt:lpstr>黑体</vt:lpstr>
      <vt:lpstr>宋体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2024-08-31T06:08:34.380</cp:lastPrinted>
  <dcterms:created xsi:type="dcterms:W3CDTF">2024-08-30T22:08:34Z</dcterms:created>
  <dcterms:modified xsi:type="dcterms:W3CDTF">2024-08-30T22:08:36Z</dcterms:modified>
</cp:coreProperties>
</file>