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49606C4-5D56-44A0-AF2F-AE151A8A6176}"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0" name="PlaceHolder 1"/>
          <p:cNvSpPr>
            <a:spLocks noGrp="1"/>
          </p:cNvSpPr>
          <p:nvPr>
            <p:ph type="sldImg"/>
          </p:nvPr>
        </p:nvSpPr>
        <p:spPr>
          <a:xfrm>
            <a:off x="685800" y="1143000"/>
            <a:ext cx="5486040" cy="3085920"/>
          </a:xfrm>
          <a:prstGeom prst="rect">
            <a:avLst/>
          </a:prstGeom>
          <a:ln w="0">
            <a:noFill/>
          </a:ln>
        </p:spPr>
      </p:sp>
      <p:sp>
        <p:nvSpPr>
          <p:cNvPr id="33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3" name="PlaceHolder 1"/>
          <p:cNvSpPr>
            <a:spLocks noGrp="1"/>
          </p:cNvSpPr>
          <p:nvPr>
            <p:ph type="sldImg"/>
          </p:nvPr>
        </p:nvSpPr>
        <p:spPr>
          <a:xfrm>
            <a:off x="685800" y="1143000"/>
            <a:ext cx="5486040" cy="3085920"/>
          </a:xfrm>
          <a:prstGeom prst="rect">
            <a:avLst/>
          </a:prstGeom>
          <a:ln w="0">
            <a:noFill/>
          </a:ln>
        </p:spPr>
      </p:sp>
      <p:sp>
        <p:nvSpPr>
          <p:cNvPr id="33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6" name="PlaceHolder 1"/>
          <p:cNvSpPr>
            <a:spLocks noGrp="1"/>
          </p:cNvSpPr>
          <p:nvPr>
            <p:ph type="sldImg"/>
          </p:nvPr>
        </p:nvSpPr>
        <p:spPr>
          <a:xfrm>
            <a:off x="685800" y="1143000"/>
            <a:ext cx="5486040" cy="3085920"/>
          </a:xfrm>
          <a:prstGeom prst="rect">
            <a:avLst/>
          </a:prstGeom>
          <a:ln w="0">
            <a:noFill/>
          </a:ln>
        </p:spPr>
      </p:sp>
      <p:sp>
        <p:nvSpPr>
          <p:cNvPr id="33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39" name="PlaceHolder 1"/>
          <p:cNvSpPr>
            <a:spLocks noGrp="1"/>
          </p:cNvSpPr>
          <p:nvPr>
            <p:ph type="sldImg"/>
          </p:nvPr>
        </p:nvSpPr>
        <p:spPr>
          <a:xfrm>
            <a:off x="685800" y="1143000"/>
            <a:ext cx="5486040" cy="3085920"/>
          </a:xfrm>
          <a:prstGeom prst="rect">
            <a:avLst/>
          </a:prstGeom>
          <a:ln w="0">
            <a:noFill/>
          </a:ln>
        </p:spPr>
      </p:sp>
      <p:sp>
        <p:nvSpPr>
          <p:cNvPr id="34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2" name="PlaceHolder 1"/>
          <p:cNvSpPr>
            <a:spLocks noGrp="1"/>
          </p:cNvSpPr>
          <p:nvPr>
            <p:ph type="sldImg"/>
          </p:nvPr>
        </p:nvSpPr>
        <p:spPr>
          <a:xfrm>
            <a:off x="685800" y="1143000"/>
            <a:ext cx="5486040" cy="3085920"/>
          </a:xfrm>
          <a:prstGeom prst="rect">
            <a:avLst/>
          </a:prstGeom>
          <a:ln w="0">
            <a:noFill/>
          </a:ln>
        </p:spPr>
      </p:sp>
      <p:sp>
        <p:nvSpPr>
          <p:cNvPr id="34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5" name="PlaceHolder 1"/>
          <p:cNvSpPr>
            <a:spLocks noGrp="1"/>
          </p:cNvSpPr>
          <p:nvPr>
            <p:ph type="sldImg"/>
          </p:nvPr>
        </p:nvSpPr>
        <p:spPr>
          <a:xfrm>
            <a:off x="685800" y="1143000"/>
            <a:ext cx="5486040" cy="3085920"/>
          </a:xfrm>
          <a:prstGeom prst="rect">
            <a:avLst/>
          </a:prstGeom>
          <a:ln w="0">
            <a:noFill/>
          </a:ln>
        </p:spPr>
      </p:sp>
      <p:sp>
        <p:nvSpPr>
          <p:cNvPr id="346"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7"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DCE0A4F-BB5D-4793-A867-A2858AD171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CAF196D-61B2-4445-8B46-66BA7DE7E2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F2E1482-F59A-4B8B-A6A8-C3DDCA7BAC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4F4B0DF-9F0A-412C-9C11-0F092982A5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2808AA-FDC9-4BE7-83F9-508DC98FFAB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A667818-0691-4F1E-B9DF-4A41B9D8BE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8D1BB3-F6F4-4812-BF86-E2CE785167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5A3F28-EEF5-4A80-BA45-82AE245E21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A2D640-8BE1-415A-A03F-4A20152799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27BFFC-61D8-4082-A87D-936C818C94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4156D3-216C-4E84-8C88-808B641F0D0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1B8F7C7-3CD4-461B-9FED-3C93D7B0C60F}"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A7DF397-5C6B-4AD3-B0D4-5B1E075A1F23}"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80250070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安全责任培训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介绍安全责任培训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安全责任的重要性</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安全责任培训的方法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安全责任的执行与监督</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安全责任的落实与改进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知识检测与答疑</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第一章 介绍安全责任培训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什么是安全责任培训？</a:t>
            </a:r>
            <a:endParaRPr lang="en-US" sz="3600" b="0" strike="noStrike" spc="-1">
              <a:solidFill>
                <a:schemeClr val="dk1"/>
              </a:solidFill>
              <a:latin typeface="Arial"/>
            </a:endParaRPr>
          </a:p>
        </p:txBody>
      </p:sp>
      <p:sp>
        <p:nvSpPr>
          <p:cNvPr id="81"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安全责任培训旨在帮助员工了解安全责任的重要性和含义。员工应该如何承担自己在工作中的安全责任是本章的重点内容。</a:t>
            </a:r>
            <a:endParaRPr lang="en-US" sz="25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8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为什么进行安全责任培训？</a:t>
            </a:r>
            <a:endParaRPr lang="en-US" sz="3600" b="0" strike="noStrike" spc="-1">
              <a:solidFill>
                <a:schemeClr val="dk1"/>
              </a:solidFill>
              <a:latin typeface="Arial"/>
            </a:endParaRPr>
          </a:p>
        </p:txBody>
      </p:sp>
      <p:sp>
        <p:nvSpPr>
          <p:cNvPr id="8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提高工作场所安全</a:t>
            </a:r>
            <a:endParaRPr lang="en-US" sz="1500" b="0" strike="noStrike" spc="-1">
              <a:solidFill>
                <a:srgbClr val="000000"/>
              </a:solidFill>
              <a:latin typeface="Arial"/>
            </a:endParaRPr>
          </a:p>
        </p:txBody>
      </p:sp>
      <p:sp>
        <p:nvSpPr>
          <p:cNvPr id="8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减少事故和伤害发生的可能性</a:t>
            </a:r>
            <a:endParaRPr lang="en-US" sz="2200" b="0" strike="noStrike" spc="-1">
              <a:solidFill>
                <a:srgbClr val="000000"/>
              </a:solidFill>
              <a:latin typeface="Arial"/>
            </a:endParaRPr>
          </a:p>
        </p:txBody>
      </p:sp>
      <p:sp>
        <p:nvSpPr>
          <p:cNvPr id="8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增加安全责任感</a:t>
            </a:r>
            <a:endParaRPr lang="en-US" sz="1500" b="0" strike="noStrike" spc="-1">
              <a:solidFill>
                <a:srgbClr val="000000"/>
              </a:solidFill>
              <a:latin typeface="Arial"/>
            </a:endParaRPr>
          </a:p>
        </p:txBody>
      </p:sp>
      <p:sp>
        <p:nvSpPr>
          <p:cNvPr id="8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提高员工安全意识和态度</a:t>
            </a:r>
            <a:endParaRPr lang="en-US" sz="2200" b="0" strike="noStrike" spc="-1">
              <a:solidFill>
                <a:srgbClr val="000000"/>
              </a:solidFill>
              <a:latin typeface="Arial"/>
            </a:endParaRPr>
          </a:p>
        </p:txBody>
      </p:sp>
      <p:sp>
        <p:nvSpPr>
          <p:cNvPr id="8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8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9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培养员工警觉性和应对能力</a:t>
            </a:r>
            <a:endParaRPr lang="en-US" sz="2200" b="0" strike="noStrike" spc="-1">
              <a:solidFill>
                <a:srgbClr val="000000"/>
              </a:solidFill>
              <a:latin typeface="Arial"/>
            </a:endParaRPr>
          </a:p>
        </p:txBody>
      </p:sp>
      <p:sp>
        <p:nvSpPr>
          <p:cNvPr id="9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加强安全意识培训</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模拟应急情况训练</a:t>
            </a:r>
            <a:endParaRPr lang="en-US" sz="1500" b="0" strike="noStrike" spc="-1">
              <a:solidFill>
                <a:srgbClr val="000000"/>
              </a:solidFill>
              <a:latin typeface="Arial"/>
            </a:endParaRPr>
          </a:p>
        </p:txBody>
      </p:sp>
      <p:sp>
        <p:nvSpPr>
          <p:cNvPr id="9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9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安全责任培训的目标</a:t>
            </a:r>
            <a:endParaRPr lang="en-US" sz="3600" b="0" strike="noStrike" spc="-1">
              <a:solidFill>
                <a:schemeClr val="dk1"/>
              </a:solidFill>
              <a:latin typeface="Arial"/>
            </a:endParaRPr>
          </a:p>
        </p:txBody>
      </p:sp>
      <p:sp>
        <p:nvSpPr>
          <p:cNvPr id="10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帮助员工理解自己的责任和义务</a:t>
            </a:r>
            <a:endParaRPr lang="en-US" sz="2200" b="0" strike="noStrike" spc="-1">
              <a:solidFill>
                <a:srgbClr val="000000"/>
              </a:solidFill>
              <a:latin typeface="Arial"/>
            </a:endParaRPr>
          </a:p>
        </p:txBody>
      </p:sp>
      <p:sp>
        <p:nvSpPr>
          <p:cNvPr id="10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强调个人安全责任</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鼓励主动报告安全隐患</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4"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安全责任培训的内容</a:t>
            </a:r>
            <a:endParaRPr lang="en-US" sz="3600" b="0" strike="noStrike" spc="-1">
              <a:solidFill>
                <a:schemeClr val="dk1"/>
              </a:solidFill>
              <a:latin typeface="Arial"/>
            </a:endParaRPr>
          </a:p>
        </p:txBody>
      </p:sp>
      <p:sp>
        <p:nvSpPr>
          <p:cNvPr id="105"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了解国家安全标准</a:t>
            </a:r>
            <a:endParaRPr lang="en-US" sz="2000" b="0" strike="noStrike" spc="-1">
              <a:solidFill>
                <a:srgbClr val="000000"/>
              </a:solidFill>
              <a:latin typeface="Arial"/>
            </a:endParaRPr>
          </a:p>
        </p:txBody>
      </p:sp>
      <p:sp>
        <p:nvSpPr>
          <p:cNvPr id="106"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安全法规和政策</a:t>
            </a:r>
            <a:endParaRPr lang="en-US" sz="3000" b="0" strike="noStrike" spc="-1">
              <a:solidFill>
                <a:srgbClr val="000000"/>
              </a:solidFill>
              <a:latin typeface="Arial"/>
            </a:endParaRPr>
          </a:p>
        </p:txBody>
      </p:sp>
      <p:sp>
        <p:nvSpPr>
          <p:cNvPr id="107"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8"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应对突发状况</a:t>
            </a:r>
            <a:endParaRPr lang="en-US" sz="2000" b="0" strike="noStrike" spc="-1">
              <a:solidFill>
                <a:srgbClr val="000000"/>
              </a:solidFill>
              <a:latin typeface="Arial"/>
            </a:endParaRPr>
          </a:p>
        </p:txBody>
      </p:sp>
      <p:sp>
        <p:nvSpPr>
          <p:cNvPr id="109"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事故报告和紧急处理流程</a:t>
            </a:r>
            <a:endParaRPr lang="en-US" sz="3000" b="0" strike="noStrike" spc="-1">
              <a:solidFill>
                <a:srgbClr val="000000"/>
              </a:solidFill>
              <a:latin typeface="Arial"/>
            </a:endParaRPr>
          </a:p>
        </p:txBody>
      </p:sp>
      <p:sp>
        <p:nvSpPr>
          <p:cNvPr id="11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1"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掌握操作规范</a:t>
            </a:r>
            <a:endParaRPr lang="en-US" sz="2000" b="0" strike="noStrike" spc="-1">
              <a:solidFill>
                <a:srgbClr val="000000"/>
              </a:solidFill>
              <a:latin typeface="Arial"/>
            </a:endParaRPr>
          </a:p>
        </p:txBody>
      </p:sp>
      <p:sp>
        <p:nvSpPr>
          <p:cNvPr id="112"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安全操作流程和措施</a:t>
            </a:r>
            <a:endParaRPr lang="en-US" sz="3000" b="0" strike="noStrike" spc="-1">
              <a:solidFill>
                <a:srgbClr val="000000"/>
              </a:solidFill>
              <a:latin typeface="Arial"/>
            </a:endParaRPr>
          </a:p>
        </p:txBody>
      </p:sp>
      <p:sp>
        <p:nvSpPr>
          <p:cNvPr id="113"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安全责任培训的重要性</a:t>
            </a:r>
            <a:endParaRPr lang="en-US" sz="3500" b="0" strike="noStrike" spc="-1">
              <a:solidFill>
                <a:srgbClr val="000000"/>
              </a:solidFill>
              <a:latin typeface="Arial"/>
            </a:endParaRPr>
          </a:p>
        </p:txBody>
      </p:sp>
      <p:sp>
        <p:nvSpPr>
          <p:cNvPr id="11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安全责任培训是保障员工和企业安全的基础，通过系统化的培训，能有效提升员工的安全意识和责任感，为工作场所的安全保驾护航。</a:t>
            </a:r>
            <a:endParaRPr lang="en-US" sz="2500" b="0" strike="noStrike" spc="-1">
              <a:solidFill>
                <a:srgbClr val="000000"/>
              </a:solidFill>
              <a:latin typeface="Arial"/>
            </a:endParaRPr>
          </a:p>
        </p:txBody>
      </p:sp>
      <p:sp>
        <p:nvSpPr>
          <p:cNvPr id="11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安全责任的重要性</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安全责任对员工的影响</a:t>
            </a:r>
            <a:endParaRPr lang="en-US" sz="3600" b="0" strike="noStrike" spc="-1">
              <a:solidFill>
                <a:schemeClr val="dk1"/>
              </a:solidFill>
              <a:latin typeface="Arial"/>
            </a:endParaRPr>
          </a:p>
        </p:txBody>
      </p:sp>
      <p:sp>
        <p:nvSpPr>
          <p:cNvPr id="12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个人声誉重要</a:t>
            </a:r>
            <a:endParaRPr lang="en-US" sz="2000" b="0" strike="noStrike" spc="-1">
              <a:solidFill>
                <a:srgbClr val="000000"/>
              </a:solidFill>
              <a:latin typeface="Arial"/>
            </a:endParaRPr>
          </a:p>
        </p:txBody>
      </p:sp>
      <p:sp>
        <p:nvSpPr>
          <p:cNvPr id="12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影响职业生涯</a:t>
            </a:r>
            <a:endParaRPr lang="en-US" sz="3000" b="0" strike="noStrike" spc="-1">
              <a:solidFill>
                <a:srgbClr val="000000"/>
              </a:solidFill>
              <a:latin typeface="Arial"/>
            </a:endParaRPr>
          </a:p>
        </p:txBody>
      </p:sp>
      <p:sp>
        <p:nvSpPr>
          <p:cNvPr id="12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2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2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2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2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生命安全至关重要</a:t>
            </a:r>
            <a:endParaRPr lang="en-US" sz="2000" b="0" strike="noStrike" spc="-1">
              <a:solidFill>
                <a:srgbClr val="000000"/>
              </a:solidFill>
              <a:latin typeface="Arial"/>
            </a:endParaRPr>
          </a:p>
        </p:txBody>
      </p:sp>
      <p:sp>
        <p:nvSpPr>
          <p:cNvPr id="12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身心健康关系</a:t>
            </a:r>
            <a:endParaRPr lang="en-US" sz="3000" b="0" strike="noStrike" spc="-1">
              <a:solidFill>
                <a:srgbClr val="000000"/>
              </a:solidFill>
              <a:latin typeface="Arial"/>
            </a:endParaRPr>
          </a:p>
        </p:txBody>
      </p:sp>
      <p:sp>
        <p:nvSpPr>
          <p:cNvPr id="130"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3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安全责任对企业的影响</a:t>
            </a:r>
            <a:endParaRPr lang="en-US" sz="3600" b="0" strike="noStrike" spc="-1">
              <a:solidFill>
                <a:schemeClr val="dk1"/>
              </a:solidFill>
              <a:latin typeface="Arial"/>
            </a:endParaRPr>
          </a:p>
        </p:txBody>
      </p:sp>
      <p:sp>
        <p:nvSpPr>
          <p:cNvPr id="13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事故伤害不可估量</a:t>
            </a:r>
            <a:endParaRPr lang="en-US" sz="1500" b="0" strike="noStrike" spc="-1">
              <a:solidFill>
                <a:srgbClr val="000000"/>
              </a:solidFill>
              <a:latin typeface="Arial"/>
            </a:endParaRPr>
          </a:p>
        </p:txBody>
      </p:sp>
      <p:sp>
        <p:nvSpPr>
          <p:cNvPr id="13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带来损失</a:t>
            </a:r>
            <a:endParaRPr lang="en-US" sz="2200" b="0" strike="noStrike" spc="-1">
              <a:solidFill>
                <a:srgbClr val="000000"/>
              </a:solidFill>
              <a:latin typeface="Arial"/>
            </a:endParaRPr>
          </a:p>
        </p:txBody>
      </p:sp>
      <p:sp>
        <p:nvSpPr>
          <p:cNvPr id="13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生产经营困难</a:t>
            </a:r>
            <a:endParaRPr lang="en-US" sz="1500" b="0" strike="noStrike" spc="-1">
              <a:solidFill>
                <a:srgbClr val="000000"/>
              </a:solidFill>
              <a:latin typeface="Arial"/>
            </a:endParaRPr>
          </a:p>
        </p:txBody>
      </p:sp>
      <p:sp>
        <p:nvSpPr>
          <p:cNvPr id="13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影响声誉</a:t>
            </a:r>
            <a:endParaRPr lang="en-US" sz="2200" b="0" strike="noStrike" spc="-1">
              <a:solidFill>
                <a:srgbClr val="000000"/>
              </a:solidFill>
              <a:latin typeface="Arial"/>
            </a:endParaRPr>
          </a:p>
        </p:txBody>
      </p:sp>
      <p:sp>
        <p:nvSpPr>
          <p:cNvPr id="13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3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如何培养员工的安全责任感</a:t>
            </a:r>
            <a:endParaRPr lang="en-US" sz="3500" b="0" strike="noStrike" spc="-1">
              <a:solidFill>
                <a:srgbClr val="000000"/>
              </a:solidFill>
              <a:latin typeface="Arial"/>
            </a:endParaRPr>
          </a:p>
        </p:txBody>
      </p:sp>
      <p:sp>
        <p:nvSpPr>
          <p:cNvPr id="14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制定明确的安全责任规范和标准对于培养员工的安全责任感至关重要。定期组织安全培训和演练活动可以增强员工的安全意识，减少事故发生的概率。</a:t>
            </a:r>
            <a:endParaRPr lang="en-US" sz="2500" b="0" strike="noStrike" spc="-1">
              <a:solidFill>
                <a:srgbClr val="000000"/>
              </a:solidFill>
              <a:latin typeface="Arial"/>
            </a:endParaRPr>
          </a:p>
        </p:txBody>
      </p:sp>
      <p:sp>
        <p:nvSpPr>
          <p:cNvPr id="14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4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员工安全责任感</a:t>
            </a:r>
            <a:endParaRPr lang="en-US" sz="2200" b="0" strike="noStrike" spc="-1">
              <a:solidFill>
                <a:srgbClr val="000000"/>
              </a:solidFill>
              <a:latin typeface="Arial"/>
            </a:endParaRPr>
          </a:p>
        </p:txBody>
      </p:sp>
      <p:sp>
        <p:nvSpPr>
          <p:cNvPr id="14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事故预防</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安全意识培养</a:t>
            </a:r>
            <a:endParaRPr lang="en-US" sz="1500" b="0" strike="noStrike" spc="-1">
              <a:solidFill>
                <a:srgbClr val="000000"/>
              </a:solidFill>
              <a:latin typeface="Arial"/>
            </a:endParaRPr>
          </a:p>
        </p:txBody>
      </p:sp>
      <p:sp>
        <p:nvSpPr>
          <p:cNvPr id="14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企业管理</a:t>
            </a:r>
            <a:endParaRPr lang="en-US" sz="2200" b="0" strike="noStrike" spc="-1">
              <a:solidFill>
                <a:srgbClr val="000000"/>
              </a:solidFill>
              <a:latin typeface="Arial"/>
            </a:endParaRPr>
          </a:p>
        </p:txBody>
      </p:sp>
      <p:sp>
        <p:nvSpPr>
          <p:cNvPr id="14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安全责任规范</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事故处理流程</a:t>
            </a:r>
            <a:endParaRPr lang="en-US" sz="1500" b="0" strike="noStrike" spc="-1">
              <a:solidFill>
                <a:srgbClr val="000000"/>
              </a:solidFill>
              <a:latin typeface="Arial"/>
            </a:endParaRPr>
          </a:p>
        </p:txBody>
      </p:sp>
      <p:sp>
        <p:nvSpPr>
          <p:cNvPr id="15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培训演练</a:t>
            </a:r>
            <a:endParaRPr lang="en-US" sz="2200" b="0" strike="noStrike" spc="-1">
              <a:solidFill>
                <a:srgbClr val="000000"/>
              </a:solidFill>
              <a:latin typeface="Arial"/>
            </a:endParaRPr>
          </a:p>
        </p:txBody>
      </p:sp>
      <p:sp>
        <p:nvSpPr>
          <p:cNvPr id="15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安全标准执行</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员工参与度</a:t>
            </a:r>
            <a:endParaRPr lang="en-US" sz="1500" b="0" strike="noStrike" spc="-1">
              <a:solidFill>
                <a:srgbClr val="000000"/>
              </a:solidFill>
              <a:latin typeface="Arial"/>
            </a:endParaRPr>
          </a:p>
        </p:txBody>
      </p:sp>
      <p:sp>
        <p:nvSpPr>
          <p:cNvPr id="15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案例分析：安全责任意识的重要性</a:t>
            </a:r>
            <a:endParaRPr lang="en-US" sz="3600" b="0" strike="noStrike" spc="-1">
              <a:solidFill>
                <a:schemeClr val="dk1"/>
              </a:solidFill>
              <a:latin typeface="Arial"/>
            </a:endParaRPr>
          </a:p>
        </p:txBody>
      </p:sp>
      <p:sp>
        <p:nvSpPr>
          <p:cNvPr id="15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真实事故案例</a:t>
            </a:r>
            <a:endParaRPr lang="en-US" sz="2200" b="0" strike="noStrike" spc="-1">
              <a:solidFill>
                <a:srgbClr val="000000"/>
              </a:solidFill>
              <a:latin typeface="Arial"/>
            </a:endParaRPr>
          </a:p>
        </p:txBody>
      </p:sp>
      <p:sp>
        <p:nvSpPr>
          <p:cNvPr id="15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强调安全责任意识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后果严重性</a:t>
            </a:r>
            <a:endParaRPr lang="en-US" sz="15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58"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安全责任的重要性不容忽视，不仅对员工个人产生重大影响，也直接影响企业的发展和形象。培养员工的安全责任感需要全方位的策略和措施，只有在每个环节都做到位，才能真正防范潜在的安全风险。</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0"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安全责任培训的方法</a:t>
            </a:r>
            <a:endParaRPr lang="en-US" sz="3600" b="0" strike="noStrike" spc="-1">
              <a:solidFill>
                <a:schemeClr val="dk1"/>
              </a:solidFill>
              <a:latin typeface="Arial"/>
            </a:endParaRPr>
          </a:p>
        </p:txBody>
      </p:sp>
      <p:sp>
        <p:nvSpPr>
          <p:cNvPr id="16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培训方式多样化</a:t>
            </a:r>
            <a:endParaRPr lang="en-US" sz="3600" b="0" strike="noStrike" spc="-1">
              <a:solidFill>
                <a:schemeClr val="dk1"/>
              </a:solidFill>
              <a:latin typeface="Arial"/>
            </a:endParaRPr>
          </a:p>
        </p:txBody>
      </p:sp>
      <p:sp>
        <p:nvSpPr>
          <p:cNvPr id="16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通过网络学习平台进行安全责任培训</a:t>
            </a:r>
            <a:endParaRPr lang="en-US" sz="1500" b="0" strike="noStrike" spc="-1">
              <a:solidFill>
                <a:srgbClr val="000000"/>
              </a:solidFill>
              <a:latin typeface="Arial"/>
            </a:endParaRPr>
          </a:p>
        </p:txBody>
      </p:sp>
      <p:sp>
        <p:nvSpPr>
          <p:cNvPr id="16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线上培训</a:t>
            </a:r>
            <a:endParaRPr lang="en-US" sz="2200" b="0" strike="noStrike" spc="-1">
              <a:solidFill>
                <a:srgbClr val="000000"/>
              </a:solidFill>
              <a:latin typeface="Arial"/>
            </a:endParaRPr>
          </a:p>
        </p:txBody>
      </p:sp>
      <p:sp>
        <p:nvSpPr>
          <p:cNvPr id="16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组织集中培训班或研讨会</a:t>
            </a:r>
            <a:endParaRPr lang="en-US" sz="1500" b="0" strike="noStrike" spc="-1">
              <a:solidFill>
                <a:srgbClr val="000000"/>
              </a:solidFill>
              <a:latin typeface="Arial"/>
            </a:endParaRPr>
          </a:p>
        </p:txBody>
      </p:sp>
      <p:sp>
        <p:nvSpPr>
          <p:cNvPr id="16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线下培训</a:t>
            </a:r>
            <a:endParaRPr lang="en-US" sz="2200" b="0" strike="noStrike" spc="-1">
              <a:solidFill>
                <a:srgbClr val="000000"/>
              </a:solidFill>
              <a:latin typeface="Arial"/>
            </a:endParaRPr>
          </a:p>
        </p:txBody>
      </p:sp>
      <p:sp>
        <p:nvSpPr>
          <p:cNvPr id="16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6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1"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互动式培训</a:t>
            </a:r>
            <a:endParaRPr lang="en-US" sz="3600" b="0" strike="noStrike" spc="-1">
              <a:solidFill>
                <a:schemeClr val="dk1"/>
              </a:solidFill>
              <a:latin typeface="Arial"/>
            </a:endParaRPr>
          </a:p>
        </p:txBody>
      </p:sp>
      <p:sp>
        <p:nvSpPr>
          <p:cNvPr id="172"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增强培训效果</a:t>
            </a:r>
            <a:endParaRPr lang="en-US" sz="2000" b="0" strike="noStrike" spc="-1">
              <a:solidFill>
                <a:srgbClr val="000000"/>
              </a:solidFill>
              <a:latin typeface="Arial"/>
            </a:endParaRPr>
          </a:p>
        </p:txBody>
      </p:sp>
      <p:sp>
        <p:nvSpPr>
          <p:cNvPr id="173"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利用案例分析</a:t>
            </a:r>
            <a:endParaRPr lang="en-US" sz="3000" b="0" strike="noStrike" spc="-1">
              <a:solidFill>
                <a:srgbClr val="000000"/>
              </a:solidFill>
              <a:latin typeface="Arial"/>
            </a:endParaRPr>
          </a:p>
        </p:txBody>
      </p:sp>
      <p:sp>
        <p:nvSpPr>
          <p:cNvPr id="174"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75"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微软雅黑"/>
                <a:ea typeface="微软雅黑"/>
              </a:rPr>
              <a:t> </a:t>
            </a:r>
            <a:endParaRPr lang="en-US" sz="2000" b="0" strike="noStrike" spc="-1">
              <a:solidFill>
                <a:srgbClr val="000000"/>
              </a:solidFill>
              <a:latin typeface="Arial"/>
            </a:endParaRPr>
          </a:p>
        </p:txBody>
      </p:sp>
      <p:sp>
        <p:nvSpPr>
          <p:cNvPr id="176"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en-US" sz="3000" b="1" strike="noStrike" spc="-1">
                <a:solidFill>
                  <a:schemeClr val="dk1"/>
                </a:solidFill>
                <a:latin typeface="微软雅黑"/>
                <a:ea typeface="微软雅黑"/>
              </a:rPr>
              <a:t> </a:t>
            </a:r>
            <a:endParaRPr lang="en-US" sz="3000" b="0" strike="noStrike" spc="-1">
              <a:solidFill>
                <a:srgbClr val="000000"/>
              </a:solidFill>
              <a:latin typeface="Arial"/>
            </a:endParaRPr>
          </a:p>
        </p:txBody>
      </p:sp>
      <p:sp>
        <p:nvSpPr>
          <p:cNvPr id="177"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78"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提升参与度</a:t>
            </a:r>
            <a:endParaRPr lang="en-US" sz="2000" b="0" strike="noStrike" spc="-1">
              <a:solidFill>
                <a:srgbClr val="000000"/>
              </a:solidFill>
              <a:latin typeface="Arial"/>
            </a:endParaRPr>
          </a:p>
        </p:txBody>
      </p:sp>
      <p:sp>
        <p:nvSpPr>
          <p:cNvPr id="179"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角色扮演</a:t>
            </a:r>
            <a:endParaRPr lang="en-US" sz="3000" b="0" strike="noStrike" spc="-1">
              <a:solidFill>
                <a:srgbClr val="000000"/>
              </a:solidFill>
              <a:latin typeface="Arial"/>
            </a:endParaRPr>
          </a:p>
        </p:txBody>
      </p:sp>
      <p:sp>
        <p:nvSpPr>
          <p:cNvPr id="180"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8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2"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更新培训内容</a:t>
            </a:r>
            <a:endParaRPr lang="en-US" sz="2200" b="0" strike="noStrike" spc="-1">
              <a:solidFill>
                <a:srgbClr val="000000"/>
              </a:solidFill>
              <a:latin typeface="Arial"/>
            </a:endParaRPr>
          </a:p>
        </p:txBody>
      </p:sp>
      <p:sp>
        <p:nvSpPr>
          <p:cNvPr id="183"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适应不同时间段需求</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吸引不同人群参与</a:t>
            </a:r>
            <a:endParaRPr lang="en-US" sz="1500" b="0" strike="noStrike" spc="-1">
              <a:solidFill>
                <a:srgbClr val="000000"/>
              </a:solidFill>
              <a:latin typeface="Arial"/>
            </a:endParaRPr>
          </a:p>
        </p:txBody>
      </p:sp>
      <p:sp>
        <p:nvSpPr>
          <p:cNvPr id="18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5"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6"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8"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89"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0"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持续性培训</a:t>
            </a:r>
            <a:endParaRPr lang="en-US" sz="3600" b="0" strike="noStrike" spc="-1">
              <a:solidFill>
                <a:schemeClr val="dk1"/>
              </a:solidFill>
              <a:latin typeface="Arial"/>
            </a:endParaRPr>
          </a:p>
        </p:txBody>
      </p:sp>
      <p:sp>
        <p:nvSpPr>
          <p:cNvPr id="19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2"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定期进行培训</a:t>
            </a:r>
            <a:endParaRPr lang="en-US" sz="2200" b="0" strike="noStrike" spc="-1">
              <a:solidFill>
                <a:srgbClr val="000000"/>
              </a:solidFill>
              <a:latin typeface="Arial"/>
            </a:endParaRPr>
          </a:p>
        </p:txBody>
      </p:sp>
      <p:sp>
        <p:nvSpPr>
          <p:cNvPr id="193"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保持员工对安全责任的关注</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提高安全意识</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4"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5"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培训评估和反馈</a:t>
            </a:r>
            <a:endParaRPr lang="en-US" sz="3500" b="0" strike="noStrike" spc="-1">
              <a:solidFill>
                <a:srgbClr val="000000"/>
              </a:solidFill>
              <a:latin typeface="Arial"/>
            </a:endParaRPr>
          </a:p>
        </p:txBody>
      </p:sp>
      <p:sp>
        <p:nvSpPr>
          <p:cNvPr id="196"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建立培训效果评估机制，及时了解培训效果。根据员工的反馈意见和评估结果，不断改进培训方式和内容。持续提高培训的效果和参与度。</a:t>
            </a:r>
            <a:endParaRPr lang="en-US" sz="2500" b="0" strike="noStrike" spc="-1">
              <a:solidFill>
                <a:srgbClr val="000000"/>
              </a:solidFill>
              <a:latin typeface="Arial"/>
            </a:endParaRPr>
          </a:p>
        </p:txBody>
      </p:sp>
      <p:sp>
        <p:nvSpPr>
          <p:cNvPr id="197"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https://d.book118.com/168025007011006050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126</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安全责任培训</vt:lpstr>
      <vt:lpstr>目录</vt:lpstr>
      <vt:lpstr>第一章 介绍安全责任培训</vt:lpstr>
      <vt:lpstr>什么是安全责任培训？</vt:lpstr>
      <vt:lpstr>为什么进行安全责任培训？</vt:lpstr>
      <vt:lpstr>安全责任培训的目标</vt:lpstr>
      <vt:lpstr>安全责任培训的内容</vt:lpstr>
      <vt:lpstr> </vt:lpstr>
      <vt:lpstr>第2章 安全责任的重要性</vt:lpstr>
      <vt:lpstr>安全责任对员工的影响</vt:lpstr>
      <vt:lpstr>安全责任对企业的影响</vt:lpstr>
      <vt:lpstr> </vt:lpstr>
      <vt:lpstr>案例分析：安全责任意识的重要性</vt:lpstr>
      <vt:lpstr>总结</vt:lpstr>
      <vt:lpstr>第3章 安全责任培训的方法</vt:lpstr>
      <vt:lpstr>培训方式多样化</vt:lpstr>
      <vt:lpstr>互动式培训</vt:lpstr>
      <vt:lpstr>持续性培训</vt:lpstr>
      <vt:lpstr> </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2024-09-29T14:58:21.516</cp:lastPrinted>
  <dcterms:created xsi:type="dcterms:W3CDTF">2024-09-29T06:58:21Z</dcterms:created>
  <dcterms:modified xsi:type="dcterms:W3CDTF">2024-09-29T06:58:23Z</dcterms:modified>
</cp:coreProperties>
</file>