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4ED813-761E-4399-BA99-78967E0346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7E1FDE-2651-48F5-9EB4-07E1447EEE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844D51-C519-4737-B722-8883E81024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E6961F-6B02-451B-A9CA-08645729AD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EF34717-6431-45BA-B695-1A111AE91A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299A310-812C-457E-AF7E-1D990A7C54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937610B-8FC9-441C-AAA0-0D10E69494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613C08-44E2-4052-9672-7C463D9499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0E6C99-4C0C-4F40-9A8D-AD5FEE3E69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B43B32-707F-4757-AB74-F54B2FF2CC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FC3B66-0BF6-445F-80C5-3E1123B687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802507101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护理人员应急预案培训建立应急演练方案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护理人员应急预案培训内容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应急演练方案制定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应急演练实施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护理人员应急能力提升途径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应急预案的更新和完善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023" r="12023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提升护理人员应对突发事件的能力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强化团队协作与沟通能力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保障患者安全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通过应急演练，使护理人员熟悉应急预案流程，提高应对突发事件的效率和准确性。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应急演练有助于增强护理团队之间的协作和沟通能力，确保在紧急情况下能够迅速、有效地采取行动。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通过培训和演练，提高护理人员对患者安全问题的重视程度，降低医疗事故发生的概率。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92" r="16792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通过培训，使护理人员充分认识到应急预案的重要性，提高应急意识，做到防患于未然。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增强护理人员的应急意识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应急演练能够检验护理人员在实际操作中的技能水平，发现不足并进行针对性改进。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提高护理人员的操作技能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通过定期的应急演练和培训，不断完善医院的应急管理体系，提升医院整体的安全管理水平。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促进医院安全管理水平的提升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应急预案培训的重要性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护理人员应急预案培训内容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354191"/>
            <a:ext cx="2139982" cy="2139982"/>
            <a:chOff x="1207034" y="3354191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354191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02119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74591" y="3541262"/>
            <a:ext cx="492347" cy="492347"/>
            <a:chOff x="1474591" y="3541262"/>
            <a:chExt cx="492347" cy="492347"/>
          </a:xfrm>
        </p:grpSpPr>
        <p:sp>
          <p:nvSpPr>
            <p:cNvPr id="6" name="AutoShape 6"/>
            <p:cNvSpPr/>
            <p:nvPr/>
          </p:nvSpPr>
          <p:spPr>
            <a:xfrm rot="2700000">
              <a:off x="1474591" y="3541262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372036" y="2215096"/>
            <a:ext cx="2139982" cy="2139982"/>
            <a:chOff x="2372036" y="2215096"/>
            <a:chExt cx="2139982" cy="2139982"/>
          </a:xfrm>
        </p:grpSpPr>
        <p:sp>
          <p:nvSpPr>
            <p:cNvPr id="8" name="Freeform 8"/>
            <p:cNvSpPr/>
            <p:nvPr/>
          </p:nvSpPr>
          <p:spPr>
            <a:xfrm rot="2700000">
              <a:off x="2372036" y="2215096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74244" y="3063107"/>
            <a:ext cx="330613" cy="588550"/>
            <a:chOff x="3274244" y="3063107"/>
            <a:chExt cx="330613" cy="588550"/>
          </a:xfrm>
        </p:grpSpPr>
        <p:sp>
          <p:nvSpPr>
            <p:cNvPr id="10" name="Freeform 10"/>
            <p:cNvSpPr/>
            <p:nvPr/>
          </p:nvSpPr>
          <p:spPr>
            <a:xfrm>
              <a:off x="3274244" y="3063107"/>
              <a:ext cx="330613" cy="588550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370066" y="2961094"/>
            <a:ext cx="145256" cy="300799"/>
            <a:chOff x="3370066" y="2961094"/>
            <a:chExt cx="145256" cy="300799"/>
          </a:xfrm>
        </p:grpSpPr>
        <p:sp>
          <p:nvSpPr>
            <p:cNvPr id="12" name="Freeform 12"/>
            <p:cNvSpPr/>
            <p:nvPr/>
          </p:nvSpPr>
          <p:spPr>
            <a:xfrm>
              <a:off x="3446361" y="3151689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87319" y="3071679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46361" y="3113970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492557" y="311397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474365" y="3000433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481699" y="3037009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372352" y="3151689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390545" y="3037009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76352" y="3113970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421882" y="2961094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446361" y="2961094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13309" y="2987193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399784" y="3000433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382639" y="3071679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446361" y="3185313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03023" y="3071679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14929" y="3000433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399117" y="3113970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46361" y="3071679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446361" y="3000433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446361" y="3037009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409309" y="3037009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94450" y="3222936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396831" y="3151689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395117" y="3185313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370066" y="3185313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98844" y="3185313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3496558" y="3151689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12643" y="2991765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65125" y="2991765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299176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405404" y="3027769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2079" y="3027769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27769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9784" y="3063107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78365" y="3063107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06310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4450" y="3105398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3985" y="3105398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0539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90545" y="3143022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87985" y="3143022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14302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8830" y="3176740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0938" y="3176740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176740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3387211" y="3214364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3492557" y="3214364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3439027" y="321436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3439027" y="325332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3195854" y="2032121"/>
            <a:ext cx="492347" cy="492347"/>
            <a:chOff x="3195854" y="2032121"/>
            <a:chExt cx="492347" cy="492347"/>
          </a:xfrm>
        </p:grpSpPr>
        <p:sp>
          <p:nvSpPr>
            <p:cNvPr id="63" name="AutoShape 63"/>
            <p:cNvSpPr/>
            <p:nvPr/>
          </p:nvSpPr>
          <p:spPr>
            <a:xfrm rot="2700000">
              <a:off x="3195854" y="2032121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3543612" y="3354191"/>
            <a:ext cx="2139982" cy="2139982"/>
            <a:chOff x="3543612" y="3354191"/>
            <a:chExt cx="2139982" cy="2139982"/>
          </a:xfrm>
        </p:grpSpPr>
        <p:sp>
          <p:nvSpPr>
            <p:cNvPr id="65" name="Freeform 65"/>
            <p:cNvSpPr/>
            <p:nvPr/>
          </p:nvSpPr>
          <p:spPr>
            <a:xfrm rot="13500000">
              <a:off x="3543612" y="3354191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422579" y="4272210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7" name="Group 67"/>
          <p:cNvGrpSpPr/>
          <p:nvPr/>
        </p:nvGrpSpPr>
        <p:grpSpPr>
          <a:xfrm>
            <a:off x="4948930" y="3551835"/>
            <a:ext cx="492347" cy="492347"/>
            <a:chOff x="4948930" y="3551835"/>
            <a:chExt cx="492347" cy="492347"/>
          </a:xfrm>
        </p:grpSpPr>
        <p:sp>
          <p:nvSpPr>
            <p:cNvPr id="68" name="AutoShape 68"/>
            <p:cNvSpPr/>
            <p:nvPr/>
          </p:nvSpPr>
          <p:spPr>
            <a:xfrm rot="2700000">
              <a:off x="4948930" y="3551835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9" name="AutoShape 69"/>
          <p:cNvSpPr/>
          <p:nvPr/>
        </p:nvSpPr>
        <p:spPr>
          <a:xfrm>
            <a:off x="1428725" y="3612919"/>
            <a:ext cx="599097" cy="3307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70" name="AutoShape 70"/>
          <p:cNvSpPr/>
          <p:nvPr/>
        </p:nvSpPr>
        <p:spPr>
          <a:xfrm>
            <a:off x="3138709" y="2095609"/>
            <a:ext cx="599097" cy="27799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1" name="AutoShape 71"/>
          <p:cNvSpPr/>
          <p:nvPr/>
        </p:nvSpPr>
        <p:spPr>
          <a:xfrm>
            <a:off x="4890841" y="3621951"/>
            <a:ext cx="599097" cy="24839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72" name="TextBox 72"/>
          <p:cNvSpPr txBox="1"/>
          <p:nvPr/>
        </p:nvSpPr>
        <p:spPr>
          <a:xfrm>
            <a:off x="7288006" y="1324216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火灾发生时的应急措施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7288006" y="2991619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灭火器的使用方法和注意事项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7288006" y="4643560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火灾现场的紧急处理</a:t>
            </a:r>
          </a:p>
        </p:txBody>
      </p:sp>
      <p:grpSp>
        <p:nvGrpSpPr>
          <p:cNvPr id="75" name="Group 7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6" name="AutoShape 7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TextBox 9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火灾应急预案</a:t>
              </a:r>
            </a:p>
          </p:txBody>
        </p:sp>
      </p:grpSp>
      <p:grpSp>
        <p:nvGrpSpPr>
          <p:cNvPr id="97" name="Group 97"/>
          <p:cNvGrpSpPr/>
          <p:nvPr/>
        </p:nvGrpSpPr>
        <p:grpSpPr>
          <a:xfrm>
            <a:off x="6649402" y="1647934"/>
            <a:ext cx="587026" cy="585597"/>
            <a:chOff x="6649402" y="1647934"/>
            <a:chExt cx="587026" cy="585597"/>
          </a:xfrm>
        </p:grpSpPr>
        <p:sp>
          <p:nvSpPr>
            <p:cNvPr id="98" name="AutoShape 98"/>
            <p:cNvSpPr/>
            <p:nvPr/>
          </p:nvSpPr>
          <p:spPr>
            <a:xfrm>
              <a:off x="6649402" y="1647934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731888" y="1868724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0" name="Group 100"/>
          <p:cNvGrpSpPr/>
          <p:nvPr/>
        </p:nvGrpSpPr>
        <p:grpSpPr>
          <a:xfrm>
            <a:off x="6647497" y="3377126"/>
            <a:ext cx="587026" cy="585597"/>
            <a:chOff x="6647497" y="3377126"/>
            <a:chExt cx="587026" cy="585597"/>
          </a:xfrm>
        </p:grpSpPr>
        <p:sp>
          <p:nvSpPr>
            <p:cNvPr id="101" name="AutoShape 101"/>
            <p:cNvSpPr/>
            <p:nvPr/>
          </p:nvSpPr>
          <p:spPr>
            <a:xfrm>
              <a:off x="6647497" y="3377126"/>
              <a:ext cx="587026" cy="585597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6831329" y="3509949"/>
            <a:ext cx="224504" cy="467678"/>
            <a:chOff x="6831329" y="3509949"/>
            <a:chExt cx="224504" cy="467678"/>
          </a:xfrm>
        </p:grpSpPr>
        <p:sp>
          <p:nvSpPr>
            <p:cNvPr id="103" name="Freeform 103"/>
            <p:cNvSpPr/>
            <p:nvPr/>
          </p:nvSpPr>
          <p:spPr>
            <a:xfrm>
              <a:off x="6831329" y="3579006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948201" y="363901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76014" y="358491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48201" y="361348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79633" y="361348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67251" y="353652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Freeform 109"/>
            <p:cNvSpPr/>
            <p:nvPr/>
          </p:nvSpPr>
          <p:spPr>
            <a:xfrm>
              <a:off x="6972203" y="356138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898004" y="363901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10291" y="356138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Freeform 112"/>
            <p:cNvSpPr/>
            <p:nvPr/>
          </p:nvSpPr>
          <p:spPr>
            <a:xfrm>
              <a:off x="6900671" y="361348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31627" y="350994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48201" y="350994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6925817" y="352757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6578" y="353652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04957" y="358491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Freeform 118"/>
            <p:cNvSpPr/>
            <p:nvPr/>
          </p:nvSpPr>
          <p:spPr>
            <a:xfrm>
              <a:off x="6948201" y="366177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8864" y="358491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26864" y="353652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Freeform 121"/>
            <p:cNvSpPr/>
            <p:nvPr/>
          </p:nvSpPr>
          <p:spPr>
            <a:xfrm>
              <a:off x="6916102" y="361348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48201" y="358491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948201" y="353652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6948201" y="356138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23055" y="356138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12958" y="368730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Freeform 127"/>
            <p:cNvSpPr/>
            <p:nvPr/>
          </p:nvSpPr>
          <p:spPr>
            <a:xfrm>
              <a:off x="6914577" y="363901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Freeform 128"/>
            <p:cNvSpPr/>
            <p:nvPr/>
          </p:nvSpPr>
          <p:spPr>
            <a:xfrm>
              <a:off x="6913434" y="366177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Freeform 129"/>
            <p:cNvSpPr/>
            <p:nvPr/>
          </p:nvSpPr>
          <p:spPr>
            <a:xfrm>
              <a:off x="6896385" y="366177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Freeform 130"/>
            <p:cNvSpPr/>
            <p:nvPr/>
          </p:nvSpPr>
          <p:spPr>
            <a:xfrm>
              <a:off x="6983824" y="366177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6982300" y="363901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Freeform 132"/>
            <p:cNvSpPr/>
            <p:nvPr/>
          </p:nvSpPr>
          <p:spPr>
            <a:xfrm>
              <a:off x="6925341" y="353071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Freeform 133"/>
            <p:cNvSpPr/>
            <p:nvPr/>
          </p:nvSpPr>
          <p:spPr>
            <a:xfrm>
              <a:off x="6960964" y="353071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>
              <a:off x="6943248" y="353071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6920387" y="355509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Freeform 136"/>
            <p:cNvSpPr/>
            <p:nvPr/>
          </p:nvSpPr>
          <p:spPr>
            <a:xfrm>
              <a:off x="6965727" y="355509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6943248" y="355509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Freeform 138"/>
            <p:cNvSpPr/>
            <p:nvPr/>
          </p:nvSpPr>
          <p:spPr>
            <a:xfrm>
              <a:off x="6916578" y="3579006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Freeform 139"/>
            <p:cNvSpPr/>
            <p:nvPr/>
          </p:nvSpPr>
          <p:spPr>
            <a:xfrm>
              <a:off x="6970013" y="3579006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6943248" y="357900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Freeform 141"/>
            <p:cNvSpPr/>
            <p:nvPr/>
          </p:nvSpPr>
          <p:spPr>
            <a:xfrm>
              <a:off x="6912958" y="360767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Freeform 142"/>
            <p:cNvSpPr/>
            <p:nvPr/>
          </p:nvSpPr>
          <p:spPr>
            <a:xfrm>
              <a:off x="6973823" y="360767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943248" y="360767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6910291" y="363320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6976490" y="363320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6943248" y="363320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Freeform 147"/>
            <p:cNvSpPr/>
            <p:nvPr/>
          </p:nvSpPr>
          <p:spPr>
            <a:xfrm>
              <a:off x="6909148" y="3655968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Freeform 148"/>
            <p:cNvSpPr/>
            <p:nvPr/>
          </p:nvSpPr>
          <p:spPr>
            <a:xfrm>
              <a:off x="6978490" y="3655968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6943248" y="3655968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Freeform 150"/>
            <p:cNvSpPr/>
            <p:nvPr/>
          </p:nvSpPr>
          <p:spPr>
            <a:xfrm>
              <a:off x="6908100" y="368149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Freeform 151"/>
            <p:cNvSpPr/>
            <p:nvPr/>
          </p:nvSpPr>
          <p:spPr>
            <a:xfrm>
              <a:off x="6979633" y="368149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>
              <a:off x="6943248" y="368149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>
              <a:off x="6943248" y="370787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4" name="Group 154"/>
          <p:cNvGrpSpPr/>
          <p:nvPr/>
        </p:nvGrpSpPr>
        <p:grpSpPr>
          <a:xfrm>
            <a:off x="6647497" y="5019958"/>
            <a:ext cx="587026" cy="585502"/>
            <a:chOff x="6647497" y="5019958"/>
            <a:chExt cx="587026" cy="585502"/>
          </a:xfrm>
        </p:grpSpPr>
        <p:sp>
          <p:nvSpPr>
            <p:cNvPr id="155" name="AutoShape 155"/>
            <p:cNvSpPr/>
            <p:nvPr/>
          </p:nvSpPr>
          <p:spPr>
            <a:xfrm>
              <a:off x="6647497" y="5019958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Freeform 156"/>
            <p:cNvSpPr/>
            <p:nvPr/>
          </p:nvSpPr>
          <p:spPr>
            <a:xfrm>
              <a:off x="6791991" y="5200647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7" name="TextBox 157"/>
          <p:cNvSpPr txBox="1"/>
          <p:nvPr/>
        </p:nvSpPr>
        <p:spPr>
          <a:xfrm>
            <a:off x="7288006" y="1649220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如何报警、如何疏散患者和自身安全等。</a:t>
            </a:r>
          </a:p>
        </p:txBody>
      </p:sp>
      <p:sp>
        <p:nvSpPr>
          <p:cNvPr id="158" name="TextBox 158"/>
          <p:cNvSpPr txBox="1"/>
          <p:nvPr/>
        </p:nvSpPr>
        <p:spPr>
          <a:xfrm>
            <a:off x="7286101" y="336216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不同类型的灭火器适用于不同火源，需掌握正确使用方法。</a:t>
            </a:r>
          </a:p>
        </p:txBody>
      </p:sp>
      <p:sp>
        <p:nvSpPr>
          <p:cNvPr id="159" name="TextBox 159"/>
          <p:cNvSpPr txBox="1"/>
          <p:nvPr/>
        </p:nvSpPr>
        <p:spPr>
          <a:xfrm>
            <a:off x="7286101" y="5012385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如何关闭电源、气源，如何救助受伤人员等。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地震应急预案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如何迅速反应、保护患者和自身安全等。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如何检查患者伤情、如何进行现场急救等。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如何选择合适的疏散路线和避难场所，确保患者和自身安全。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地震发生时的应急措施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地震后的紧急处理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疏散和避难的方法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疫情报告和处置流程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个人防护措施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环境消毒和清洁方法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突发公共卫生事件应急预案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如何正确佩戴口罩、手套等防护用品，避免交叉感染。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如何对病房、医疗器械等进行有效消毒和清洁，防止病毒传播。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如何及时上报疫情、如何进行患者隔离和治疗等。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停电、停水等突发事件的应对措施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如何保障患者基本生活需求，维护医疗秩序。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5708" r="15708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暴力事件、医闹等突发事件的处置方法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如何保护医护人员和患者安全，维护医疗秩序。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化学品泄漏、放射性污染等突发事件的紧急处理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如何迅速撤离现场、如何进行现场处置和救援等。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其他突发事件应急预案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应急演练方案制定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评估应急演练计划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组织专家或相关人员对计划进行评估，确保其科学性和有效性。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明确应急演练的目的和范围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根据医院或护理机构的实际需求，确定应急演练的具体目标和涉及的范围，如火灾、地震等突发事件。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制定详细的应急演练计划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包括演练的时间、地点、参与人员、物资准备、演练流程等，确保计划的全面性和可操作性。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制定应急演练计划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188" r="25188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确定参与应急演练的护理人员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根据应急演练的需求，确定参与演练的护理人员名单，包括护士、护理员等。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明确参与人员的职责和任务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为参与演练的护理人员分配具体的职责和任务，如疏散患者、使用灭火器等。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组织参与人员进行培训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在演练前对参与人员进行相关知识和技能的培训，确保他们熟悉应急预案和演练流程。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确定应急演练参与人员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https://d.book118.com/168025071015006032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2024-09-09T08:49:18.098</cp:lastPrinted>
  <dcterms:created xsi:type="dcterms:W3CDTF">2024-09-09T00:49:18Z</dcterms:created>
  <dcterms:modified xsi:type="dcterms:W3CDTF">2024-09-09T00:49:20Z</dcterms:modified>
</cp:coreProperties>
</file>