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370A4A-8096-42AD-89AB-EBB4B1C105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975E2C-9B2B-45CA-A747-5DC9FA659B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E09B7B-4797-4582-B395-36662FFA8D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7567A9-A3D4-4054-B75F-4A505D6923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6680492-D519-490C-84FE-DDA3B5ED54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D621847-0CB1-4FF4-A6E2-3712387C95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5B2EA79-90CC-44E7-AE4F-78DEBAD856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23832F-D266-4961-9FBC-70A4EEE727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B618C8-869D-4A6D-97AF-BF38C074FB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11AD23-C191-468E-ADB8-0DA08BCBA4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B1A467-F62C-4141-9C35-4468BB2BEE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8027141014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企业主生产计划MPS计算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810496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企业生产现状分析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MPS计算原理及方法介绍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MPS计算实例演示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MPS优化策略探讨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实施效果评估与持续改进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129" r="512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明确企业主生产计划（MPS）的计算目标，确保生产计划的合理性和有效性。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随着市场竞争的加剧，企业需要更加精准地制定生产计划，以提高生产效率和响应市场需求的能力。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通过MPS计算，企业可以更加合理地配置生产资源，包括人力、物力、资金等，从而提高资源利用效率。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提高生产效率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MPS计算有助于企业制定更加科学的生产计划，减少生产过程中的浪费和不必要的等待时间，提高生产效率。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增强市场竞争力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通过精准制定生产计划，企业可以更加快速地响应市场需求，增强市场竞争力。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MPS计算的重要性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汇报范围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本次汇报将涵盖MPS计算的基本原理、计算方法和实施步骤等方面的内容。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首先介绍MPS计算的基本原理和概念，然后详细阐述MPS计算的方法和步骤，最后通过实际案例展示MPS计算的应用效果。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563" r="255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汇报范围和内容概述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企业生产现状分析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评估现有生产设备的数量、性能和产能，确定是否满足生产需求。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生产设备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工艺技术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分析现有员工的数量、技能和经验，评估人力资源的充足性和适用性。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评估企业的工艺技术水平，确定生产过程中的瓶颈和优化点。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生产能力和资源评估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673" r="1467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预测方法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采用定量和定性分析方法，结合历史数据和市场趋势，对未来市场需求进行预测。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分析当前市场对产品的需求量和趋势，包括季节性、周期性等因素。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分析竞争对手的产品、价格、市场份额等信息，确定企业在市场中的竞争地位。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市场需求与预测分析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分析现有成品、半成品和原材料的库存量，确定库存周转率和安全库存水平。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8750" r="1875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库存状况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评估主要原材料供应商的稳定性、可靠性和供应能力，确保生产所需的原材料供应及时、稳定。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原材料供应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制定合理的库存管理策略，包括库存控制、库存优化和库存预警等，以降低库存成本和风险。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库存管理策略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库存状况及原材料供应情况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MPS计算原理及方法介绍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MPS以固定的时间段（如周、月）作为计划周期，通过滚动计划的方式进行生产计划的编制和调整。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基于时间段的计划方式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MPS计算的核心在于平衡需求与供给，即根据销售预测、订单需求、库存状况和生产能力等因素，确定各时间段内的生产计划。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需求与供给的平衡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在计算过程中，MPS需要充分考虑企业资源的约束，如原材料供应、设备能力、人员配置等，以确保生产计划的可行性。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资源的约束考虑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MPS计算基本原理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关键参数设置与调整策略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970539" y="1181233"/>
            <a:ext cx="3394996" cy="558203"/>
          </a:xfrm>
          <a:prstGeom prst="rect">
            <a:avLst/>
          </a:prstGeom>
        </p:spPr>
        <p:txBody>
          <a:bodyPr vert="horz" wrap="square" lIns="0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计划周期与时间段的确定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18762" y="4322207"/>
            <a:ext cx="3394996" cy="558203"/>
          </a:xfrm>
          <a:prstGeom prst="rect">
            <a:avLst/>
          </a:prstGeom>
        </p:spPr>
        <p:txBody>
          <a:bodyPr vert="horz" wrap="square" lIns="0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8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生产能力的评估与调整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040982" y="1181233"/>
            <a:ext cx="3394996" cy="558203"/>
          </a:xfrm>
          <a:prstGeom prst="rect">
            <a:avLst/>
          </a:prstGeom>
        </p:spPr>
        <p:txBody>
          <a:bodyPr vert="horz" wrap="square" lIns="0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8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安全库存与最低库存设置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8589205" y="4322207"/>
            <a:ext cx="3394996" cy="558203"/>
          </a:xfrm>
          <a:prstGeom prst="rect">
            <a:avLst/>
          </a:prstGeom>
        </p:spPr>
        <p:txBody>
          <a:bodyPr vert="horz" wrap="square" lIns="0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80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需求预测与订单优先级的处理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970539" y="3242351"/>
            <a:ext cx="9999345" cy="1071087"/>
            <a:chOff x="970539" y="3242351"/>
            <a:chExt cx="9999345" cy="1071087"/>
          </a:xfrm>
        </p:grpSpPr>
        <p:sp>
          <p:nvSpPr>
            <p:cNvPr id="29" name="Freeform 29"/>
            <p:cNvSpPr/>
            <p:nvPr/>
          </p:nvSpPr>
          <p:spPr>
            <a:xfrm>
              <a:off x="970539" y="3242351"/>
              <a:ext cx="2379917" cy="875729"/>
            </a:xfrm>
            <a:custGeom>
              <a:rect l="l" t="t" r="r" b="b"/>
              <a:pathLst>
                <a:path w="119999" h="119999">
                  <a:moveTo>
                    <a:pt x="21366" y="0"/>
                  </a:moveTo>
                  <a:lnTo>
                    <a:pt x="14583" y="27688"/>
                  </a:lnTo>
                  <a:lnTo>
                    <a:pt x="1694" y="27688"/>
                  </a:lnTo>
                  <a:cubicBezTo>
                    <a:pt x="755" y="27688"/>
                    <a:pt x="0" y="29755"/>
                    <a:pt x="0" y="32305"/>
                  </a:cubicBezTo>
                  <a:lnTo>
                    <a:pt x="0" y="115383"/>
                  </a:lnTo>
                  <a:cubicBezTo>
                    <a:pt x="0" y="117933"/>
                    <a:pt x="755" y="119994"/>
                    <a:pt x="1694" y="119994"/>
                  </a:cubicBezTo>
                  <a:lnTo>
                    <a:pt x="118300" y="119994"/>
                  </a:lnTo>
                  <a:cubicBezTo>
                    <a:pt x="119238" y="119994"/>
                    <a:pt x="119994" y="117933"/>
                    <a:pt x="119994" y="115383"/>
                  </a:cubicBezTo>
                  <a:lnTo>
                    <a:pt x="119994" y="32305"/>
                  </a:lnTo>
                  <a:cubicBezTo>
                    <a:pt x="120000" y="29755"/>
                    <a:pt x="119238" y="27688"/>
                    <a:pt x="118300" y="27688"/>
                  </a:cubicBezTo>
                  <a:lnTo>
                    <a:pt x="28155" y="27688"/>
                  </a:lnTo>
                  <a:lnTo>
                    <a:pt x="2136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518762" y="3437709"/>
              <a:ext cx="2380679" cy="875729"/>
            </a:xfrm>
            <a:custGeom>
              <a:rect l="l" t="t" r="r" b="b"/>
              <a:pathLst>
                <a:path w="119999" h="119999">
                  <a:moveTo>
                    <a:pt x="1694" y="0"/>
                  </a:moveTo>
                  <a:cubicBezTo>
                    <a:pt x="755" y="0"/>
                    <a:pt x="0" y="2061"/>
                    <a:pt x="0" y="4611"/>
                  </a:cubicBezTo>
                  <a:lnTo>
                    <a:pt x="0" y="87688"/>
                  </a:lnTo>
                  <a:cubicBezTo>
                    <a:pt x="0" y="90238"/>
                    <a:pt x="755" y="92305"/>
                    <a:pt x="1694" y="92305"/>
                  </a:cubicBezTo>
                  <a:lnTo>
                    <a:pt x="14594" y="92305"/>
                  </a:lnTo>
                  <a:lnTo>
                    <a:pt x="21383" y="119994"/>
                  </a:lnTo>
                  <a:lnTo>
                    <a:pt x="28177" y="92305"/>
                  </a:lnTo>
                  <a:lnTo>
                    <a:pt x="118300" y="92305"/>
                  </a:lnTo>
                  <a:cubicBezTo>
                    <a:pt x="119238" y="92305"/>
                    <a:pt x="119994" y="90238"/>
                    <a:pt x="119994" y="87688"/>
                  </a:cubicBezTo>
                  <a:lnTo>
                    <a:pt x="119994" y="4611"/>
                  </a:lnTo>
                  <a:cubicBezTo>
                    <a:pt x="120000" y="2061"/>
                    <a:pt x="119238" y="0"/>
                    <a:pt x="118300" y="0"/>
                  </a:cubicBezTo>
                  <a:lnTo>
                    <a:pt x="169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6040982" y="3242351"/>
              <a:ext cx="2379917" cy="875729"/>
            </a:xfrm>
            <a:custGeom>
              <a:rect l="l" t="t" r="r" b="b"/>
              <a:pathLst>
                <a:path w="119999" h="119999">
                  <a:moveTo>
                    <a:pt x="21366" y="0"/>
                  </a:moveTo>
                  <a:lnTo>
                    <a:pt x="14583" y="27688"/>
                  </a:lnTo>
                  <a:lnTo>
                    <a:pt x="1694" y="27688"/>
                  </a:lnTo>
                  <a:cubicBezTo>
                    <a:pt x="755" y="27688"/>
                    <a:pt x="0" y="29755"/>
                    <a:pt x="0" y="32305"/>
                  </a:cubicBezTo>
                  <a:lnTo>
                    <a:pt x="0" y="115383"/>
                  </a:lnTo>
                  <a:cubicBezTo>
                    <a:pt x="0" y="117933"/>
                    <a:pt x="755" y="119994"/>
                    <a:pt x="1694" y="119994"/>
                  </a:cubicBezTo>
                  <a:lnTo>
                    <a:pt x="118300" y="119994"/>
                  </a:lnTo>
                  <a:cubicBezTo>
                    <a:pt x="119238" y="119994"/>
                    <a:pt x="119994" y="117933"/>
                    <a:pt x="119994" y="115383"/>
                  </a:cubicBezTo>
                  <a:lnTo>
                    <a:pt x="119994" y="32305"/>
                  </a:lnTo>
                  <a:cubicBezTo>
                    <a:pt x="120000" y="29755"/>
                    <a:pt x="119238" y="27688"/>
                    <a:pt x="118300" y="27688"/>
                  </a:cubicBezTo>
                  <a:lnTo>
                    <a:pt x="28155" y="27688"/>
                  </a:lnTo>
                  <a:lnTo>
                    <a:pt x="21366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8589205" y="3437709"/>
              <a:ext cx="2380679" cy="875729"/>
            </a:xfrm>
            <a:custGeom>
              <a:rect l="l" t="t" r="r" b="b"/>
              <a:pathLst>
                <a:path w="119999" h="119999">
                  <a:moveTo>
                    <a:pt x="1694" y="0"/>
                  </a:moveTo>
                  <a:cubicBezTo>
                    <a:pt x="755" y="0"/>
                    <a:pt x="0" y="2061"/>
                    <a:pt x="0" y="4611"/>
                  </a:cubicBezTo>
                  <a:lnTo>
                    <a:pt x="0" y="87688"/>
                  </a:lnTo>
                  <a:cubicBezTo>
                    <a:pt x="0" y="90238"/>
                    <a:pt x="755" y="92305"/>
                    <a:pt x="1694" y="92305"/>
                  </a:cubicBezTo>
                  <a:lnTo>
                    <a:pt x="14594" y="92305"/>
                  </a:lnTo>
                  <a:lnTo>
                    <a:pt x="21383" y="119994"/>
                  </a:lnTo>
                  <a:lnTo>
                    <a:pt x="28177" y="92305"/>
                  </a:lnTo>
                  <a:lnTo>
                    <a:pt x="118300" y="92305"/>
                  </a:lnTo>
                  <a:cubicBezTo>
                    <a:pt x="119238" y="92305"/>
                    <a:pt x="119994" y="90238"/>
                    <a:pt x="119994" y="87688"/>
                  </a:cubicBezTo>
                  <a:lnTo>
                    <a:pt x="119994" y="4611"/>
                  </a:lnTo>
                  <a:cubicBezTo>
                    <a:pt x="120000" y="2061"/>
                    <a:pt x="119238" y="0"/>
                    <a:pt x="118300" y="0"/>
                  </a:cubicBezTo>
                  <a:lnTo>
                    <a:pt x="1694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3" name="Freeform 33"/>
          <p:cNvSpPr/>
          <p:nvPr/>
        </p:nvSpPr>
        <p:spPr>
          <a:xfrm>
            <a:off x="1167611" y="3622827"/>
            <a:ext cx="477393" cy="308134"/>
          </a:xfrm>
          <a:custGeom>
            <a:rect l="l" t="t" r="r" b="b"/>
            <a:pathLst>
              <a:path w="119999" h="119999">
                <a:moveTo>
                  <a:pt x="91807" y="33375"/>
                </a:moveTo>
                <a:lnTo>
                  <a:pt x="91807" y="33375"/>
                </a:lnTo>
                <a:cubicBezTo>
                  <a:pt x="89638" y="33375"/>
                  <a:pt x="87710" y="33375"/>
                  <a:pt x="85542" y="33375"/>
                </a:cubicBezTo>
                <a:cubicBezTo>
                  <a:pt x="81204" y="13500"/>
                  <a:pt x="70602" y="0"/>
                  <a:pt x="55662" y="0"/>
                </a:cubicBezTo>
                <a:cubicBezTo>
                  <a:pt x="38554" y="0"/>
                  <a:pt x="23614" y="23250"/>
                  <a:pt x="23614" y="50250"/>
                </a:cubicBezTo>
                <a:cubicBezTo>
                  <a:pt x="23614" y="50250"/>
                  <a:pt x="23614" y="53250"/>
                  <a:pt x="23614" y="56250"/>
                </a:cubicBezTo>
                <a:cubicBezTo>
                  <a:pt x="23614" y="56250"/>
                  <a:pt x="23614" y="56250"/>
                  <a:pt x="21445" y="56250"/>
                </a:cubicBezTo>
                <a:cubicBezTo>
                  <a:pt x="10843" y="56250"/>
                  <a:pt x="0" y="70125"/>
                  <a:pt x="0" y="90000"/>
                </a:cubicBezTo>
                <a:cubicBezTo>
                  <a:pt x="0" y="106500"/>
                  <a:pt x="10843" y="119625"/>
                  <a:pt x="21445" y="119625"/>
                </a:cubicBezTo>
                <a:cubicBezTo>
                  <a:pt x="91807" y="119625"/>
                  <a:pt x="91807" y="119625"/>
                  <a:pt x="91807" y="119625"/>
                </a:cubicBezTo>
                <a:cubicBezTo>
                  <a:pt x="106746" y="119625"/>
                  <a:pt x="119759" y="103125"/>
                  <a:pt x="119759" y="76500"/>
                </a:cubicBezTo>
                <a:cubicBezTo>
                  <a:pt x="119759" y="53250"/>
                  <a:pt x="106746" y="33375"/>
                  <a:pt x="91807" y="33375"/>
                </a:cubicBezTo>
                <a:close/>
                <a:moveTo>
                  <a:pt x="68433" y="73125"/>
                </a:moveTo>
                <a:lnTo>
                  <a:pt x="68433" y="73125"/>
                </a:lnTo>
                <a:cubicBezTo>
                  <a:pt x="64096" y="79875"/>
                  <a:pt x="53493" y="99750"/>
                  <a:pt x="51325" y="103125"/>
                </a:cubicBezTo>
                <a:cubicBezTo>
                  <a:pt x="51325" y="103125"/>
                  <a:pt x="49156" y="106500"/>
                  <a:pt x="46987" y="103125"/>
                </a:cubicBezTo>
                <a:cubicBezTo>
                  <a:pt x="46987" y="103125"/>
                  <a:pt x="46987" y="103125"/>
                  <a:pt x="46987" y="99750"/>
                </a:cubicBezTo>
                <a:lnTo>
                  <a:pt x="46987" y="96375"/>
                </a:lnTo>
                <a:cubicBezTo>
                  <a:pt x="53493" y="76500"/>
                  <a:pt x="53493" y="76500"/>
                  <a:pt x="53493" y="76500"/>
                </a:cubicBezTo>
                <a:cubicBezTo>
                  <a:pt x="53493" y="73125"/>
                  <a:pt x="51325" y="73125"/>
                  <a:pt x="49156" y="73125"/>
                </a:cubicBezTo>
                <a:lnTo>
                  <a:pt x="49156" y="73125"/>
                </a:lnTo>
                <a:cubicBezTo>
                  <a:pt x="46987" y="70125"/>
                  <a:pt x="44819" y="70125"/>
                  <a:pt x="44819" y="66750"/>
                </a:cubicBezTo>
                <a:cubicBezTo>
                  <a:pt x="44819" y="63375"/>
                  <a:pt x="44819" y="63375"/>
                  <a:pt x="46987" y="60000"/>
                </a:cubicBezTo>
                <a:cubicBezTo>
                  <a:pt x="49156" y="53250"/>
                  <a:pt x="62168" y="33375"/>
                  <a:pt x="62168" y="33375"/>
                </a:cubicBezTo>
                <a:cubicBezTo>
                  <a:pt x="64096" y="30000"/>
                  <a:pt x="64096" y="30000"/>
                  <a:pt x="66265" y="30000"/>
                </a:cubicBezTo>
                <a:cubicBezTo>
                  <a:pt x="66265" y="33375"/>
                  <a:pt x="68433" y="33375"/>
                  <a:pt x="68433" y="33375"/>
                </a:cubicBezTo>
                <a:cubicBezTo>
                  <a:pt x="68433" y="36375"/>
                  <a:pt x="66265" y="36375"/>
                  <a:pt x="66265" y="39750"/>
                </a:cubicBezTo>
                <a:cubicBezTo>
                  <a:pt x="60000" y="60000"/>
                  <a:pt x="60000" y="60000"/>
                  <a:pt x="60000" y="60000"/>
                </a:cubicBezTo>
                <a:cubicBezTo>
                  <a:pt x="62168" y="60000"/>
                  <a:pt x="64096" y="63375"/>
                  <a:pt x="66265" y="63375"/>
                </a:cubicBezTo>
                <a:lnTo>
                  <a:pt x="66265" y="63375"/>
                </a:lnTo>
                <a:cubicBezTo>
                  <a:pt x="68433" y="63375"/>
                  <a:pt x="70602" y="66750"/>
                  <a:pt x="70602" y="70125"/>
                </a:cubicBezTo>
                <a:lnTo>
                  <a:pt x="68433" y="73125"/>
                </a:lnTo>
                <a:close/>
              </a:path>
            </a:pathLst>
          </a:custGeom>
          <a:solidFill>
            <a:srgbClr val="FFFDF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3762126" y="3604492"/>
            <a:ext cx="439388" cy="344805"/>
          </a:xfrm>
          <a:custGeom>
            <a:rect l="l" t="t" r="r" b="b"/>
            <a:pathLst>
              <a:path w="73" h="57">
                <a:moveTo>
                  <a:pt x="57" y="37"/>
                </a:moveTo>
                <a:cubicBezTo>
                  <a:pt x="38" y="56"/>
                  <a:pt x="38" y="56"/>
                  <a:pt x="38" y="56"/>
                </a:cubicBezTo>
                <a:cubicBezTo>
                  <a:pt x="37" y="57"/>
                  <a:pt x="36" y="57"/>
                  <a:pt x="34" y="57"/>
                </a:cubicBezTo>
                <a:cubicBezTo>
                  <a:pt x="33" y="57"/>
                  <a:pt x="32" y="57"/>
                  <a:pt x="31" y="56"/>
                </a:cubicBezTo>
                <a:cubicBezTo>
                  <a:pt x="4" y="28"/>
                  <a:pt x="4" y="28"/>
                  <a:pt x="4" y="28"/>
                </a:cubicBezTo>
                <a:cubicBezTo>
                  <a:pt x="2" y="27"/>
                  <a:pt x="0" y="23"/>
                  <a:pt x="0" y="20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3" y="0"/>
                  <a:pt x="5" y="0"/>
                </a:cubicBezTo>
                <a:cubicBezTo>
                  <a:pt x="21" y="0"/>
                  <a:pt x="21" y="0"/>
                  <a:pt x="21" y="0"/>
                </a:cubicBezTo>
                <a:cubicBezTo>
                  <a:pt x="24" y="0"/>
                  <a:pt x="27" y="1"/>
                  <a:pt x="29" y="3"/>
                </a:cubicBezTo>
                <a:cubicBezTo>
                  <a:pt x="57" y="30"/>
                  <a:pt x="57" y="30"/>
                  <a:pt x="57" y="30"/>
                </a:cubicBezTo>
                <a:cubicBezTo>
                  <a:pt x="57" y="31"/>
                  <a:pt x="58" y="32"/>
                  <a:pt x="58" y="34"/>
                </a:cubicBezTo>
                <a:cubicBezTo>
                  <a:pt x="58" y="35"/>
                  <a:pt x="57" y="36"/>
                  <a:pt x="57" y="37"/>
                </a:cubicBezTo>
                <a:close/>
                <a:moveTo>
                  <a:pt x="13" y="7"/>
                </a:moveTo>
                <a:cubicBezTo>
                  <a:pt x="10" y="7"/>
                  <a:pt x="8" y="9"/>
                  <a:pt x="8" y="12"/>
                </a:cubicBezTo>
                <a:cubicBezTo>
                  <a:pt x="8" y="14"/>
                  <a:pt x="10" y="17"/>
                  <a:pt x="13" y="17"/>
                </a:cubicBezTo>
                <a:cubicBezTo>
                  <a:pt x="15" y="17"/>
                  <a:pt x="17" y="14"/>
                  <a:pt x="17" y="12"/>
                </a:cubicBezTo>
                <a:cubicBezTo>
                  <a:pt x="17" y="9"/>
                  <a:pt x="15" y="7"/>
                  <a:pt x="13" y="7"/>
                </a:cubicBezTo>
                <a:close/>
                <a:moveTo>
                  <a:pt x="71" y="37"/>
                </a:moveTo>
                <a:cubicBezTo>
                  <a:pt x="52" y="56"/>
                  <a:pt x="52" y="56"/>
                  <a:pt x="52" y="56"/>
                </a:cubicBezTo>
                <a:cubicBezTo>
                  <a:pt x="52" y="57"/>
                  <a:pt x="50" y="57"/>
                  <a:pt x="49" y="57"/>
                </a:cubicBezTo>
                <a:cubicBezTo>
                  <a:pt x="47" y="57"/>
                  <a:pt x="46" y="56"/>
                  <a:pt x="45" y="55"/>
                </a:cubicBezTo>
                <a:cubicBezTo>
                  <a:pt x="63" y="37"/>
                  <a:pt x="63" y="37"/>
                  <a:pt x="63" y="37"/>
                </a:cubicBezTo>
                <a:cubicBezTo>
                  <a:pt x="63" y="36"/>
                  <a:pt x="64" y="35"/>
                  <a:pt x="64" y="34"/>
                </a:cubicBezTo>
                <a:cubicBezTo>
                  <a:pt x="64" y="32"/>
                  <a:pt x="63" y="31"/>
                  <a:pt x="63" y="30"/>
                </a:cubicBezTo>
                <a:cubicBezTo>
                  <a:pt x="35" y="3"/>
                  <a:pt x="35" y="3"/>
                  <a:pt x="35" y="3"/>
                </a:cubicBezTo>
                <a:cubicBezTo>
                  <a:pt x="34" y="1"/>
                  <a:pt x="30" y="0"/>
                  <a:pt x="27" y="0"/>
                </a:cubicBezTo>
                <a:cubicBezTo>
                  <a:pt x="36" y="0"/>
                  <a:pt x="36" y="0"/>
                  <a:pt x="36" y="0"/>
                </a:cubicBezTo>
                <a:cubicBezTo>
                  <a:pt x="38" y="0"/>
                  <a:pt x="42" y="1"/>
                  <a:pt x="44" y="3"/>
                </a:cubicBezTo>
                <a:cubicBezTo>
                  <a:pt x="71" y="30"/>
                  <a:pt x="71" y="30"/>
                  <a:pt x="71" y="30"/>
                </a:cubicBezTo>
                <a:cubicBezTo>
                  <a:pt x="72" y="31"/>
                  <a:pt x="73" y="32"/>
                  <a:pt x="73" y="34"/>
                </a:cubicBezTo>
                <a:cubicBezTo>
                  <a:pt x="73" y="35"/>
                  <a:pt x="72" y="36"/>
                  <a:pt x="71" y="37"/>
                </a:cubicBezTo>
                <a:close/>
              </a:path>
            </a:pathLst>
          </a:custGeom>
          <a:solidFill>
            <a:srgbClr val="FFFDF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6211670" y="3600681"/>
            <a:ext cx="391477" cy="352425"/>
          </a:xfrm>
          <a:custGeom>
            <a:rect l="l" t="t" r="r" b="b"/>
            <a:pathLst>
              <a:path w="119999" h="119999">
                <a:moveTo>
                  <a:pt x="19277" y="40719"/>
                </a:moveTo>
                <a:lnTo>
                  <a:pt x="19277" y="40719"/>
                </a:lnTo>
                <a:cubicBezTo>
                  <a:pt x="23373" y="36134"/>
                  <a:pt x="27951" y="38561"/>
                  <a:pt x="34216" y="45573"/>
                </a:cubicBezTo>
                <a:cubicBezTo>
                  <a:pt x="36385" y="48000"/>
                  <a:pt x="36385" y="45573"/>
                  <a:pt x="36385" y="45573"/>
                </a:cubicBezTo>
                <a:cubicBezTo>
                  <a:pt x="38554" y="45573"/>
                  <a:pt x="44819" y="36134"/>
                  <a:pt x="46987" y="36134"/>
                </a:cubicBezTo>
                <a:cubicBezTo>
                  <a:pt x="46987" y="36134"/>
                  <a:pt x="46987" y="36134"/>
                  <a:pt x="46987" y="33707"/>
                </a:cubicBezTo>
                <a:cubicBezTo>
                  <a:pt x="44819" y="33707"/>
                  <a:pt x="42891" y="31280"/>
                  <a:pt x="42891" y="28853"/>
                </a:cubicBezTo>
                <a:cubicBezTo>
                  <a:pt x="32048" y="12134"/>
                  <a:pt x="72530" y="2696"/>
                  <a:pt x="66265" y="2696"/>
                </a:cubicBezTo>
                <a:cubicBezTo>
                  <a:pt x="61927" y="0"/>
                  <a:pt x="49156" y="0"/>
                  <a:pt x="46987" y="0"/>
                </a:cubicBezTo>
                <a:cubicBezTo>
                  <a:pt x="40722" y="2696"/>
                  <a:pt x="30120" y="9707"/>
                  <a:pt x="25783" y="14561"/>
                </a:cubicBezTo>
                <a:cubicBezTo>
                  <a:pt x="19277" y="19415"/>
                  <a:pt x="17349" y="21842"/>
                  <a:pt x="17349" y="21842"/>
                </a:cubicBezTo>
                <a:cubicBezTo>
                  <a:pt x="14939" y="24000"/>
                  <a:pt x="17349" y="28853"/>
                  <a:pt x="12771" y="31280"/>
                </a:cubicBezTo>
                <a:cubicBezTo>
                  <a:pt x="8674" y="33707"/>
                  <a:pt x="6506" y="31280"/>
                  <a:pt x="4337" y="33707"/>
                </a:cubicBezTo>
                <a:cubicBezTo>
                  <a:pt x="4337" y="36134"/>
                  <a:pt x="2168" y="36134"/>
                  <a:pt x="0" y="38561"/>
                </a:cubicBezTo>
                <a:lnTo>
                  <a:pt x="0" y="40719"/>
                </a:lnTo>
                <a:lnTo>
                  <a:pt x="8674" y="50426"/>
                </a:lnTo>
                <a:cubicBezTo>
                  <a:pt x="8674" y="52853"/>
                  <a:pt x="10602" y="52853"/>
                  <a:pt x="12771" y="52853"/>
                </a:cubicBezTo>
                <a:cubicBezTo>
                  <a:pt x="12771" y="50426"/>
                  <a:pt x="14939" y="48000"/>
                  <a:pt x="17349" y="48000"/>
                </a:cubicBezTo>
                <a:cubicBezTo>
                  <a:pt x="17349" y="48000"/>
                  <a:pt x="17349" y="40719"/>
                  <a:pt x="19277" y="40719"/>
                </a:cubicBezTo>
                <a:close/>
                <a:moveTo>
                  <a:pt x="53493" y="43146"/>
                </a:moveTo>
                <a:lnTo>
                  <a:pt x="53493" y="43146"/>
                </a:lnTo>
                <a:cubicBezTo>
                  <a:pt x="51325" y="43146"/>
                  <a:pt x="51325" y="43146"/>
                  <a:pt x="51325" y="43146"/>
                </a:cubicBezTo>
                <a:cubicBezTo>
                  <a:pt x="42891" y="50426"/>
                  <a:pt x="42891" y="50426"/>
                  <a:pt x="42891" y="50426"/>
                </a:cubicBezTo>
                <a:cubicBezTo>
                  <a:pt x="40722" y="52853"/>
                  <a:pt x="40722" y="52853"/>
                  <a:pt x="40722" y="55011"/>
                </a:cubicBezTo>
                <a:cubicBezTo>
                  <a:pt x="91807" y="117303"/>
                  <a:pt x="91807" y="117303"/>
                  <a:pt x="91807" y="117303"/>
                </a:cubicBezTo>
                <a:cubicBezTo>
                  <a:pt x="91807" y="119730"/>
                  <a:pt x="94216" y="119730"/>
                  <a:pt x="96144" y="117303"/>
                </a:cubicBezTo>
                <a:cubicBezTo>
                  <a:pt x="102650" y="112449"/>
                  <a:pt x="102650" y="112449"/>
                  <a:pt x="102650" y="112449"/>
                </a:cubicBezTo>
                <a:cubicBezTo>
                  <a:pt x="102650" y="110022"/>
                  <a:pt x="102650" y="107865"/>
                  <a:pt x="102650" y="107865"/>
                </a:cubicBezTo>
                <a:lnTo>
                  <a:pt x="53493" y="43146"/>
                </a:lnTo>
                <a:close/>
                <a:moveTo>
                  <a:pt x="119759" y="16988"/>
                </a:moveTo>
                <a:lnTo>
                  <a:pt x="119759" y="16988"/>
                </a:lnTo>
                <a:cubicBezTo>
                  <a:pt x="117590" y="12134"/>
                  <a:pt x="117590" y="14561"/>
                  <a:pt x="115421" y="14561"/>
                </a:cubicBezTo>
                <a:cubicBezTo>
                  <a:pt x="115421" y="16988"/>
                  <a:pt x="111084" y="21842"/>
                  <a:pt x="111084" y="24000"/>
                </a:cubicBezTo>
                <a:cubicBezTo>
                  <a:pt x="108915" y="28853"/>
                  <a:pt x="104819" y="33707"/>
                  <a:pt x="98313" y="28853"/>
                </a:cubicBezTo>
                <a:cubicBezTo>
                  <a:pt x="91807" y="21842"/>
                  <a:pt x="94216" y="19415"/>
                  <a:pt x="96144" y="16988"/>
                </a:cubicBezTo>
                <a:cubicBezTo>
                  <a:pt x="96144" y="14561"/>
                  <a:pt x="100481" y="7550"/>
                  <a:pt x="100481" y="5123"/>
                </a:cubicBezTo>
                <a:cubicBezTo>
                  <a:pt x="102650" y="5123"/>
                  <a:pt x="100481" y="2696"/>
                  <a:pt x="98313" y="2696"/>
                </a:cubicBezTo>
                <a:cubicBezTo>
                  <a:pt x="96144" y="5123"/>
                  <a:pt x="83373" y="9707"/>
                  <a:pt x="81204" y="19415"/>
                </a:cubicBezTo>
                <a:cubicBezTo>
                  <a:pt x="79036" y="26426"/>
                  <a:pt x="83373" y="33707"/>
                  <a:pt x="76867" y="40719"/>
                </a:cubicBezTo>
                <a:cubicBezTo>
                  <a:pt x="68433" y="50426"/>
                  <a:pt x="68433" y="50426"/>
                  <a:pt x="68433" y="50426"/>
                </a:cubicBezTo>
                <a:cubicBezTo>
                  <a:pt x="76867" y="62292"/>
                  <a:pt x="76867" y="62292"/>
                  <a:pt x="76867" y="62292"/>
                </a:cubicBezTo>
                <a:cubicBezTo>
                  <a:pt x="87710" y="50426"/>
                  <a:pt x="87710" y="50426"/>
                  <a:pt x="87710" y="50426"/>
                </a:cubicBezTo>
                <a:cubicBezTo>
                  <a:pt x="89638" y="48000"/>
                  <a:pt x="94216" y="45573"/>
                  <a:pt x="98313" y="48000"/>
                </a:cubicBezTo>
                <a:cubicBezTo>
                  <a:pt x="108915" y="50426"/>
                  <a:pt x="113253" y="45573"/>
                  <a:pt x="117590" y="38561"/>
                </a:cubicBezTo>
                <a:cubicBezTo>
                  <a:pt x="119759" y="31280"/>
                  <a:pt x="119759" y="19415"/>
                  <a:pt x="119759" y="16988"/>
                </a:cubicBezTo>
                <a:close/>
                <a:moveTo>
                  <a:pt x="17349" y="107865"/>
                </a:moveTo>
                <a:lnTo>
                  <a:pt x="17349" y="107865"/>
                </a:lnTo>
                <a:cubicBezTo>
                  <a:pt x="14939" y="110022"/>
                  <a:pt x="14939" y="112449"/>
                  <a:pt x="17349" y="112449"/>
                </a:cubicBezTo>
                <a:cubicBezTo>
                  <a:pt x="21445" y="119730"/>
                  <a:pt x="21445" y="119730"/>
                  <a:pt x="21445" y="119730"/>
                </a:cubicBezTo>
                <a:cubicBezTo>
                  <a:pt x="23373" y="119730"/>
                  <a:pt x="25783" y="119730"/>
                  <a:pt x="25783" y="117303"/>
                </a:cubicBezTo>
                <a:cubicBezTo>
                  <a:pt x="55662" y="86292"/>
                  <a:pt x="55662" y="86292"/>
                  <a:pt x="55662" y="86292"/>
                </a:cubicBezTo>
                <a:cubicBezTo>
                  <a:pt x="46987" y="74157"/>
                  <a:pt x="46987" y="74157"/>
                  <a:pt x="46987" y="74157"/>
                </a:cubicBezTo>
                <a:lnTo>
                  <a:pt x="17349" y="107865"/>
                </a:lnTo>
                <a:close/>
              </a:path>
            </a:pathLst>
          </a:custGeom>
          <a:solidFill>
            <a:srgbClr val="FFFDF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970539" y="1587506"/>
            <a:ext cx="2931336" cy="1654845"/>
          </a:xfrm>
          <a:prstGeom prst="rect">
            <a:avLst/>
          </a:prstGeom>
        </p:spPr>
        <p:txBody>
          <a:bodyPr vert="horz" wrap="square" lIns="0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根据企业实际生产情况和市场需求，合理确定MPS的计划周期和时间段，以保证计划的及时性和有效性。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3518762" y="4748090"/>
            <a:ext cx="2931336" cy="1654845"/>
          </a:xfrm>
          <a:prstGeom prst="rect">
            <a:avLst/>
          </a:prstGeom>
        </p:spPr>
        <p:txBody>
          <a:bodyPr vert="horz" wrap="square" lIns="0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针对企业实际生产能力进行评估，并根据评估结果对MPS进行相应调整，以确保生产计划的顺利执行。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040982" y="1587506"/>
            <a:ext cx="2931336" cy="1654845"/>
          </a:xfrm>
          <a:prstGeom prst="rect">
            <a:avLst/>
          </a:prstGeom>
        </p:spPr>
        <p:txBody>
          <a:bodyPr vert="horz" wrap="square" lIns="0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为应对市场需求的不确定性和生产波动，MPS需要设置安全库存和最低库存水平，以避免库存积压或缺货现象的发生。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8589205" y="4748090"/>
            <a:ext cx="2931336" cy="1654845"/>
          </a:xfrm>
          <a:prstGeom prst="rect">
            <a:avLst/>
          </a:prstGeom>
        </p:spPr>
        <p:txBody>
          <a:bodyPr vert="horz" wrap="square" lIns="0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在处理销售预测和订单需求时，MPS需要根据不同客户的优先级、订单交期等因素，合理安排生产顺序和计划量。</a:t>
            </a:r>
          </a:p>
        </p:txBody>
      </p:sp>
      <p:sp>
        <p:nvSpPr>
          <p:cNvPr id="40" name="Freeform 40"/>
          <p:cNvSpPr/>
          <p:nvPr/>
        </p:nvSpPr>
        <p:spPr>
          <a:xfrm>
            <a:off x="8750719" y="3623827"/>
            <a:ext cx="308134" cy="308134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https://d.book118.com/168027141014006036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2024-09-15T05:38:07.333</cp:lastPrinted>
  <dcterms:created xsi:type="dcterms:W3CDTF">2024-09-14T21:38:07Z</dcterms:created>
  <dcterms:modified xsi:type="dcterms:W3CDTF">2024-09-14T21:38:09Z</dcterms:modified>
</cp:coreProperties>
</file>