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BAB36-D541-4223-9819-2CA3DD2D9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C36E91-E1C4-406E-B688-EC9299F05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6191E-9B6D-4993-A7C4-5DFC6C5E9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A31B5F-C98B-4BF6-95C1-FD548AD43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9F5E88-CA5C-4D47-96EF-CFED1FC04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D3CF3C-9790-4000-8734-E4126B9CF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19BB80-128E-4F36-80C7-1BBD44A5D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D6F2B0-D53D-46D9-8AC5-4A7668873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1671B0-E5A4-4084-ABC2-6EB6D1940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CC9A18-6C76-48A7-ACD7-50C4F6BE8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FAD24-443F-4D3A-905D-07EF4BAAA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4410206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职工心理健康调查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职工心理健康现状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职工心理健康影响因素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职工心理健康管理策略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了解职工的心理健康状况，发现存在的问题，为制定相应的干预措施提供依据。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随着社会竞争的加剧和工作压力的增大，职工的心理健康问题日益突出，对工作和生活产生不良影响。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全国范围内的各类企业职工。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在职职工，包括不同年龄、性别、职位和工种的员工。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调查范围和对象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职工心理健康现状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994" b="399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总体心理健康状况良好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存在一定心理问题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心理问题与工作压力相关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大部分职工在心理上处于健康状态，能够适应工作和生活压力。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部分职工存在一定程度的心理问题，如焦虑、抑郁等，需要关注和干预。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工作压力是影响职工心理健康的重要因素之一，需要合理调整工作负荷。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总体心理健康状况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合理应对工作压力的方法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通过合理安排工作和生活，减轻工作压力对心理健康的负面影响。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工作压力对心理健康的负面影响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工作压力可能导致职工出现焦虑、抑郁等心理问题，影响工作和生活质量。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工作压力对心理健康的积极作用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适度的压力能够激发职工的工作动力和创造力，提高工作效率。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工作压力对心理健康的影响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1204294" y="1287329"/>
            <a:ext cx="2035112" cy="2035112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791319" y="1987226"/>
            <a:ext cx="891159" cy="635222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866656" y="2100573"/>
            <a:ext cx="80296" cy="4524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40380" y="1956650"/>
            <a:ext cx="28004" cy="60674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866656" y="2032755"/>
            <a:ext cx="74962" cy="52388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949905" y="2032755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7139" y="1828158"/>
            <a:ext cx="20193" cy="49339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930283" y="1894167"/>
            <a:ext cx="22574" cy="46958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733306" y="2100573"/>
            <a:ext cx="33909" cy="4524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766072" y="1894167"/>
            <a:ext cx="26765" cy="46958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740450" y="2032755"/>
            <a:ext cx="32766" cy="52388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822555" y="1757387"/>
            <a:ext cx="30956" cy="55340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6656" y="1757387"/>
            <a:ext cx="33909" cy="55340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807125" y="1804346"/>
            <a:ext cx="4191" cy="828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782741" y="1828158"/>
            <a:ext cx="23241" cy="49339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751785" y="1956650"/>
            <a:ext cx="30956" cy="60674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66656" y="2161343"/>
            <a:ext cx="83248" cy="52388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788646" y="1956650"/>
            <a:ext cx="64865" cy="60674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4810078" y="1828158"/>
            <a:ext cx="43434" cy="49339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781503" y="2032755"/>
            <a:ext cx="72009" cy="52388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4866656" y="1956650"/>
            <a:ext cx="67818" cy="60674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4866656" y="1828158"/>
            <a:ext cx="46387" cy="49339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4866656" y="1894167"/>
            <a:ext cx="57721" cy="46958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799981" y="1894167"/>
            <a:ext cx="53530" cy="46958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773216" y="2229161"/>
            <a:ext cx="80296" cy="54769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777407" y="2100573"/>
            <a:ext cx="76105" cy="4524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774359" y="2161343"/>
            <a:ext cx="79153" cy="52388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729210" y="2161343"/>
            <a:ext cx="33909" cy="52388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61239" y="2161343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957049" y="2100573"/>
            <a:ext cx="28575" cy="4524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805887" y="1812728"/>
            <a:ext cx="17812" cy="15431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900565" y="1812728"/>
            <a:ext cx="16669" cy="15431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853512" y="1812728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792837" y="1877498"/>
            <a:ext cx="17240" cy="1666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913043" y="1877498"/>
            <a:ext cx="17240" cy="1666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853512" y="1877498"/>
            <a:ext cx="13049" cy="166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782741" y="1941220"/>
            <a:ext cx="17240" cy="15431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924283" y="1941220"/>
            <a:ext cx="16097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853512" y="1941220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4773216" y="2017325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4934474" y="2017325"/>
            <a:ext cx="15431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853512" y="201732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4766072" y="2085143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4941523" y="2085143"/>
            <a:ext cx="15431" cy="15431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853512" y="2085143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763119" y="2145817"/>
            <a:ext cx="14288" cy="15431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4946952" y="2145817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853512" y="2145817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4760166" y="2213635"/>
            <a:ext cx="13049" cy="15431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4949905" y="2213635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853512" y="221363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4853512" y="2283834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flipH="1">
            <a:off x="6479524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81041" y="1888451"/>
            <a:ext cx="662750" cy="833056"/>
          </a:xfrm>
          <a:custGeom>
            <a:rect l="l" t="t" r="r" b="b"/>
            <a:pathLst>
              <a:path w="21600" h="21600">
                <a:moveTo>
                  <a:pt x="10799" y="0"/>
                </a:moveTo>
                <a:cubicBezTo>
                  <a:pt x="4836" y="0"/>
                  <a:pt x="0" y="1447"/>
                  <a:pt x="0" y="3231"/>
                </a:cubicBezTo>
                <a:lnTo>
                  <a:pt x="0" y="4776"/>
                </a:lnTo>
                <a:cubicBezTo>
                  <a:pt x="0" y="6669"/>
                  <a:pt x="4836" y="8203"/>
                  <a:pt x="10799" y="8203"/>
                </a:cubicBezTo>
                <a:cubicBezTo>
                  <a:pt x="16764" y="8203"/>
                  <a:pt x="21600" y="6669"/>
                  <a:pt x="21600" y="4776"/>
                </a:cubicBezTo>
                <a:lnTo>
                  <a:pt x="21600" y="3231"/>
                </a:lnTo>
                <a:cubicBezTo>
                  <a:pt x="21600" y="1447"/>
                  <a:pt x="16764" y="0"/>
                  <a:pt x="10799" y="0"/>
                </a:cubicBezTo>
                <a:close/>
                <a:moveTo>
                  <a:pt x="21195" y="8008"/>
                </a:moveTo>
                <a:cubicBezTo>
                  <a:pt x="19915" y="9488"/>
                  <a:pt x="15746" y="10572"/>
                  <a:pt x="10799" y="10572"/>
                </a:cubicBezTo>
                <a:cubicBezTo>
                  <a:pt x="5856" y="10572"/>
                  <a:pt x="1685" y="9488"/>
                  <a:pt x="405" y="8008"/>
                </a:cubicBezTo>
                <a:cubicBezTo>
                  <a:pt x="141" y="7702"/>
                  <a:pt x="0" y="7868"/>
                  <a:pt x="0" y="8007"/>
                </a:cubicBezTo>
                <a:cubicBezTo>
                  <a:pt x="0" y="8144"/>
                  <a:pt x="0" y="10898"/>
                  <a:pt x="0" y="10898"/>
                </a:cubicBezTo>
                <a:cubicBezTo>
                  <a:pt x="0" y="13061"/>
                  <a:pt x="4836" y="14814"/>
                  <a:pt x="10799" y="14814"/>
                </a:cubicBezTo>
                <a:cubicBezTo>
                  <a:pt x="16764" y="14814"/>
                  <a:pt x="21600" y="13061"/>
                  <a:pt x="21600" y="10898"/>
                </a:cubicBezTo>
                <a:cubicBezTo>
                  <a:pt x="21600" y="10898"/>
                  <a:pt x="21600" y="8144"/>
                  <a:pt x="21600" y="8007"/>
                </a:cubicBezTo>
                <a:cubicBezTo>
                  <a:pt x="21600" y="7868"/>
                  <a:pt x="21459" y="7702"/>
                  <a:pt x="21195" y="8008"/>
                </a:cubicBezTo>
                <a:close/>
                <a:moveTo>
                  <a:pt x="21176" y="14285"/>
                </a:moveTo>
                <a:cubicBezTo>
                  <a:pt x="19876" y="15959"/>
                  <a:pt x="15722" y="17184"/>
                  <a:pt x="10799" y="17184"/>
                </a:cubicBezTo>
                <a:cubicBezTo>
                  <a:pt x="5878" y="17184"/>
                  <a:pt x="1724" y="15959"/>
                  <a:pt x="424" y="14285"/>
                </a:cubicBezTo>
                <a:cubicBezTo>
                  <a:pt x="147" y="13932"/>
                  <a:pt x="0" y="14121"/>
                  <a:pt x="0" y="14297"/>
                </a:cubicBezTo>
                <a:cubicBezTo>
                  <a:pt x="0" y="14472"/>
                  <a:pt x="0" y="16754"/>
                  <a:pt x="0" y="16754"/>
                </a:cubicBezTo>
                <a:cubicBezTo>
                  <a:pt x="0" y="19133"/>
                  <a:pt x="4836" y="21600"/>
                  <a:pt x="10799" y="21600"/>
                </a:cubicBezTo>
                <a:cubicBezTo>
                  <a:pt x="16764" y="21600"/>
                  <a:pt x="21600" y="19133"/>
                  <a:pt x="21600" y="16754"/>
                </a:cubicBezTo>
                <a:cubicBezTo>
                  <a:pt x="21600" y="16754"/>
                  <a:pt x="21600" y="14472"/>
                  <a:pt x="21600" y="14297"/>
                </a:cubicBezTo>
                <a:cubicBezTo>
                  <a:pt x="21600" y="14121"/>
                  <a:pt x="21453" y="13932"/>
                  <a:pt x="21176" y="14285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flipH="1">
            <a:off x="9103948" y="1287329"/>
            <a:ext cx="2035112" cy="2035112"/>
          </a:xfrm>
          <a:prstGeom prst="ellipse">
            <a:avLst/>
          </a:prstGeom>
          <a:noFill/>
          <a:ln w="9525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9551051" y="2130196"/>
            <a:ext cx="1279493" cy="450056"/>
          </a:xfrm>
          <a:custGeom>
            <a:rect l="l" t="t" r="r" b="b"/>
            <a:pathLst>
              <a:path w="412" h="132">
                <a:moveTo>
                  <a:pt x="412" y="15"/>
                </a:moveTo>
                <a:cubicBezTo>
                  <a:pt x="412" y="12"/>
                  <a:pt x="411" y="10"/>
                  <a:pt x="407" y="10"/>
                </a:cubicBezTo>
                <a:cubicBezTo>
                  <a:pt x="406" y="10"/>
                  <a:pt x="406" y="10"/>
                  <a:pt x="405" y="11"/>
                </a:cubicBezTo>
                <a:cubicBezTo>
                  <a:pt x="342" y="44"/>
                  <a:pt x="342" y="44"/>
                  <a:pt x="342" y="44"/>
                </a:cubicBezTo>
                <a:cubicBezTo>
                  <a:pt x="299" y="26"/>
                  <a:pt x="258" y="14"/>
                  <a:pt x="219" y="8"/>
                </a:cubicBezTo>
                <a:cubicBezTo>
                  <a:pt x="180" y="2"/>
                  <a:pt x="148" y="0"/>
                  <a:pt x="125" y="3"/>
                </a:cubicBezTo>
                <a:cubicBezTo>
                  <a:pt x="101" y="5"/>
                  <a:pt x="79" y="11"/>
                  <a:pt x="59" y="19"/>
                </a:cubicBezTo>
                <a:cubicBezTo>
                  <a:pt x="39" y="26"/>
                  <a:pt x="26" y="32"/>
                  <a:pt x="20" y="37"/>
                </a:cubicBezTo>
                <a:cubicBezTo>
                  <a:pt x="15" y="41"/>
                  <a:pt x="10" y="44"/>
                  <a:pt x="7" y="46"/>
                </a:cubicBezTo>
                <a:cubicBezTo>
                  <a:pt x="7" y="47"/>
                  <a:pt x="7" y="48"/>
                  <a:pt x="7" y="49"/>
                </a:cubicBezTo>
                <a:cubicBezTo>
                  <a:pt x="7" y="49"/>
                  <a:pt x="7" y="50"/>
                  <a:pt x="7" y="51"/>
                </a:cubicBezTo>
                <a:cubicBezTo>
                  <a:pt x="48" y="71"/>
                  <a:pt x="48" y="71"/>
                  <a:pt x="48" y="71"/>
                </a:cubicBezTo>
                <a:cubicBezTo>
                  <a:pt x="49" y="72"/>
                  <a:pt x="50" y="73"/>
                  <a:pt x="50" y="75"/>
                </a:cubicBezTo>
                <a:cubicBezTo>
                  <a:pt x="50" y="78"/>
                  <a:pt x="48" y="79"/>
                  <a:pt x="46" y="79"/>
                </a:cubicBezTo>
                <a:cubicBezTo>
                  <a:pt x="2" y="79"/>
                  <a:pt x="2" y="79"/>
                  <a:pt x="2" y="79"/>
                </a:cubicBezTo>
                <a:cubicBezTo>
                  <a:pt x="1" y="79"/>
                  <a:pt x="0" y="79"/>
                  <a:pt x="0" y="80"/>
                </a:cubicBezTo>
                <a:cubicBezTo>
                  <a:pt x="0" y="81"/>
                  <a:pt x="1" y="81"/>
                  <a:pt x="1" y="81"/>
                </a:cubicBezTo>
                <a:cubicBezTo>
                  <a:pt x="24" y="101"/>
                  <a:pt x="51" y="114"/>
                  <a:pt x="82" y="122"/>
                </a:cubicBezTo>
                <a:cubicBezTo>
                  <a:pt x="114" y="129"/>
                  <a:pt x="144" y="132"/>
                  <a:pt x="173" y="130"/>
                </a:cubicBezTo>
                <a:cubicBezTo>
                  <a:pt x="203" y="127"/>
                  <a:pt x="230" y="123"/>
                  <a:pt x="256" y="117"/>
                </a:cubicBezTo>
                <a:cubicBezTo>
                  <a:pt x="282" y="111"/>
                  <a:pt x="303" y="106"/>
                  <a:pt x="318" y="100"/>
                </a:cubicBezTo>
                <a:cubicBezTo>
                  <a:pt x="334" y="95"/>
                  <a:pt x="342" y="92"/>
                  <a:pt x="342" y="91"/>
                </a:cubicBezTo>
                <a:cubicBezTo>
                  <a:pt x="405" y="124"/>
                  <a:pt x="405" y="124"/>
                  <a:pt x="405" y="124"/>
                </a:cubicBezTo>
                <a:cubicBezTo>
                  <a:pt x="407" y="124"/>
                  <a:pt x="407" y="124"/>
                  <a:pt x="407" y="124"/>
                </a:cubicBezTo>
                <a:cubicBezTo>
                  <a:pt x="411" y="124"/>
                  <a:pt x="412" y="123"/>
                  <a:pt x="412" y="119"/>
                </a:cubicBezTo>
                <a:cubicBezTo>
                  <a:pt x="412" y="118"/>
                  <a:pt x="412" y="118"/>
                  <a:pt x="411" y="116"/>
                </a:cubicBezTo>
                <a:cubicBezTo>
                  <a:pt x="375" y="67"/>
                  <a:pt x="375" y="67"/>
                  <a:pt x="375" y="67"/>
                </a:cubicBezTo>
                <a:cubicBezTo>
                  <a:pt x="411" y="18"/>
                  <a:pt x="411" y="18"/>
                  <a:pt x="411" y="18"/>
                </a:cubicBezTo>
                <a:cubicBezTo>
                  <a:pt x="412" y="17"/>
                  <a:pt x="412" y="16"/>
                  <a:pt x="412" y="15"/>
                </a:cubicBezTo>
                <a:close/>
                <a:moveTo>
                  <a:pt x="82" y="57"/>
                </a:moveTo>
                <a:cubicBezTo>
                  <a:pt x="79" y="60"/>
                  <a:pt x="76" y="61"/>
                  <a:pt x="72" y="61"/>
                </a:cubicBezTo>
                <a:cubicBezTo>
                  <a:pt x="68" y="61"/>
                  <a:pt x="64" y="60"/>
                  <a:pt x="61" y="57"/>
                </a:cubicBezTo>
                <a:cubicBezTo>
                  <a:pt x="58" y="54"/>
                  <a:pt x="57" y="50"/>
                  <a:pt x="57" y="45"/>
                </a:cubicBezTo>
                <a:cubicBezTo>
                  <a:pt x="57" y="41"/>
                  <a:pt x="58" y="37"/>
                  <a:pt x="61" y="34"/>
                </a:cubicBezTo>
                <a:cubicBezTo>
                  <a:pt x="64" y="31"/>
                  <a:pt x="68" y="29"/>
                  <a:pt x="72" y="29"/>
                </a:cubicBezTo>
                <a:cubicBezTo>
                  <a:pt x="76" y="29"/>
                  <a:pt x="79" y="31"/>
                  <a:pt x="82" y="34"/>
                </a:cubicBezTo>
                <a:cubicBezTo>
                  <a:pt x="85" y="37"/>
                  <a:pt x="87" y="41"/>
                  <a:pt x="87" y="45"/>
                </a:cubicBezTo>
                <a:cubicBezTo>
                  <a:pt x="87" y="50"/>
                  <a:pt x="85" y="54"/>
                  <a:pt x="82" y="57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TextBox 6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人际关系敏感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强迫症</a:t>
            </a:r>
          </a:p>
        </p:txBody>
      </p:sp>
      <p:sp>
        <p:nvSpPr>
          <p:cNvPr id="72" name="AutoShape 7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AutoShape 8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TextBox 9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常见心理问题及症状</a:t>
            </a:r>
          </a:p>
        </p:txBody>
      </p:sp>
      <p:sp>
        <p:nvSpPr>
          <p:cNvPr id="93" name="TextBox 93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表现为对他人评价过度关注、与人交往时感到紧张等，可能影响工作合作和人际关系。</a:t>
            </a:r>
          </a:p>
        </p:txBody>
      </p:sp>
      <p:sp>
        <p:nvSpPr>
          <p:cNvPr id="94" name="TextBox 94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表现为持续的情绪低落、兴趣丧失、自我价值感降低等，可能出现睡眠障碍、食欲改变等症状。</a:t>
            </a:r>
          </a:p>
        </p:txBody>
      </p:sp>
      <p:sp>
        <p:nvSpPr>
          <p:cNvPr id="95" name="TextBox 95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表现为过度担心、紧张不安、恐惧等情绪，可能出现身体症状如心慌、手抖等。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表现为反复出现强迫性思维和行为，如反复检查、洗手等，可能导致工作效率下降。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职工心理健康影响因素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166806" y="3454622"/>
            <a:ext cx="2238375" cy="2247329"/>
          </a:xfrm>
          <a:custGeom>
            <a:rect l="l" t="t" r="r" b="b"/>
            <a:pathLst>
              <a:path w="285" h="286">
                <a:moveTo>
                  <a:pt x="0" y="83"/>
                </a:moveTo>
                <a:cubicBezTo>
                  <a:pt x="0" y="0"/>
                  <a:pt x="0" y="0"/>
                  <a:pt x="0" y="0"/>
                </a:cubicBezTo>
                <a:cubicBezTo>
                  <a:pt x="157" y="0"/>
                  <a:pt x="285" y="128"/>
                  <a:pt x="285" y="286"/>
                </a:cubicBezTo>
                <a:cubicBezTo>
                  <a:pt x="202" y="286"/>
                  <a:pt x="202" y="286"/>
                  <a:pt x="202" y="286"/>
                </a:cubicBezTo>
                <a:cubicBezTo>
                  <a:pt x="202" y="174"/>
                  <a:pt x="111" y="83"/>
                  <a:pt x="0" y="83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166806" y="1875568"/>
            <a:ext cx="2238375" cy="2239804"/>
          </a:xfrm>
          <a:custGeom>
            <a:rect l="l" t="t" r="r" b="b"/>
            <a:pathLst>
              <a:path w="285" h="285">
                <a:moveTo>
                  <a:pt x="0" y="202"/>
                </a:moveTo>
                <a:cubicBezTo>
                  <a:pt x="0" y="285"/>
                  <a:pt x="0" y="285"/>
                  <a:pt x="0" y="285"/>
                </a:cubicBezTo>
                <a:cubicBezTo>
                  <a:pt x="157" y="285"/>
                  <a:pt x="285" y="157"/>
                  <a:pt x="285" y="0"/>
                </a:cubicBezTo>
                <a:cubicBezTo>
                  <a:pt x="202" y="0"/>
                  <a:pt x="202" y="0"/>
                  <a:pt x="202" y="0"/>
                </a:cubicBezTo>
                <a:cubicBezTo>
                  <a:pt x="202" y="111"/>
                  <a:pt x="111" y="202"/>
                  <a:pt x="0" y="20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53386" y="3454622"/>
            <a:ext cx="2238375" cy="2247329"/>
          </a:xfrm>
          <a:custGeom>
            <a:rect l="l" t="t" r="r" b="b"/>
            <a:pathLst>
              <a:path w="285" h="286">
                <a:moveTo>
                  <a:pt x="285" y="83"/>
                </a:moveTo>
                <a:cubicBezTo>
                  <a:pt x="285" y="0"/>
                  <a:pt x="285" y="0"/>
                  <a:pt x="285" y="0"/>
                </a:cubicBezTo>
                <a:cubicBezTo>
                  <a:pt x="128" y="0"/>
                  <a:pt x="0" y="128"/>
                  <a:pt x="0" y="286"/>
                </a:cubicBezTo>
                <a:cubicBezTo>
                  <a:pt x="83" y="286"/>
                  <a:pt x="83" y="286"/>
                  <a:pt x="83" y="286"/>
                </a:cubicBezTo>
                <a:cubicBezTo>
                  <a:pt x="83" y="174"/>
                  <a:pt x="174" y="83"/>
                  <a:pt x="285" y="8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53386" y="1875568"/>
            <a:ext cx="2238375" cy="2239804"/>
          </a:xfrm>
          <a:custGeom>
            <a:rect l="l" t="t" r="r" b="b"/>
            <a:pathLst>
              <a:path w="285" h="285">
                <a:moveTo>
                  <a:pt x="285" y="202"/>
                </a:moveTo>
                <a:cubicBezTo>
                  <a:pt x="285" y="285"/>
                  <a:pt x="285" y="285"/>
                  <a:pt x="285" y="285"/>
                </a:cubicBezTo>
                <a:cubicBezTo>
                  <a:pt x="128" y="285"/>
                  <a:pt x="0" y="157"/>
                  <a:pt x="0" y="0"/>
                </a:cubicBezTo>
                <a:cubicBezTo>
                  <a:pt x="83" y="0"/>
                  <a:pt x="83" y="0"/>
                  <a:pt x="83" y="0"/>
                </a:cubicBezTo>
                <a:cubicBezTo>
                  <a:pt x="83" y="111"/>
                  <a:pt x="174" y="202"/>
                  <a:pt x="285" y="20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211033" y="3015424"/>
            <a:ext cx="541973" cy="425577"/>
          </a:xfrm>
          <a:custGeom>
            <a:rect l="l" t="t" r="r" b="b"/>
            <a:pathLst>
              <a:path w="105" h="83">
                <a:moveTo>
                  <a:pt x="19" y="26"/>
                </a:moveTo>
                <a:cubicBezTo>
                  <a:pt x="50" y="11"/>
                  <a:pt x="50" y="11"/>
                  <a:pt x="50" y="11"/>
                </a:cubicBezTo>
                <a:cubicBezTo>
                  <a:pt x="50" y="11"/>
                  <a:pt x="51" y="11"/>
                  <a:pt x="51" y="11"/>
                </a:cubicBezTo>
                <a:cubicBezTo>
                  <a:pt x="51" y="11"/>
                  <a:pt x="51" y="11"/>
                  <a:pt x="51" y="11"/>
                </a:cubicBezTo>
                <a:cubicBezTo>
                  <a:pt x="51" y="42"/>
                  <a:pt x="51" y="42"/>
                  <a:pt x="51" y="42"/>
                </a:cubicBezTo>
                <a:cubicBezTo>
                  <a:pt x="51" y="42"/>
                  <a:pt x="51" y="43"/>
                  <a:pt x="51" y="43"/>
                </a:cubicBezTo>
                <a:cubicBezTo>
                  <a:pt x="51" y="43"/>
                  <a:pt x="50" y="43"/>
                  <a:pt x="50" y="43"/>
                </a:cubicBezTo>
                <a:cubicBezTo>
                  <a:pt x="19" y="27"/>
                  <a:pt x="19" y="27"/>
                  <a:pt x="19" y="27"/>
                </a:cubicBezTo>
                <a:cubicBezTo>
                  <a:pt x="19" y="27"/>
                  <a:pt x="19" y="27"/>
                  <a:pt x="19" y="27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55" y="11"/>
                </a:moveTo>
                <a:cubicBezTo>
                  <a:pt x="55" y="42"/>
                  <a:pt x="55" y="42"/>
                  <a:pt x="55" y="42"/>
                </a:cubicBezTo>
                <a:cubicBezTo>
                  <a:pt x="55" y="42"/>
                  <a:pt x="55" y="43"/>
                  <a:pt x="55" y="43"/>
                </a:cubicBezTo>
                <a:cubicBezTo>
                  <a:pt x="55" y="43"/>
                  <a:pt x="56" y="43"/>
                  <a:pt x="56" y="43"/>
                </a:cubicBezTo>
                <a:cubicBezTo>
                  <a:pt x="87" y="27"/>
                  <a:pt x="87" y="27"/>
                  <a:pt x="87" y="27"/>
                </a:cubicBezTo>
                <a:cubicBezTo>
                  <a:pt x="87" y="27"/>
                  <a:pt x="87" y="27"/>
                  <a:pt x="87" y="27"/>
                </a:cubicBezTo>
                <a:cubicBezTo>
                  <a:pt x="87" y="26"/>
                  <a:pt x="87" y="26"/>
                  <a:pt x="87" y="26"/>
                </a:cubicBezTo>
                <a:cubicBezTo>
                  <a:pt x="56" y="11"/>
                  <a:pt x="56" y="11"/>
                  <a:pt x="56" y="11"/>
                </a:cubicBezTo>
                <a:cubicBezTo>
                  <a:pt x="56" y="11"/>
                  <a:pt x="55" y="11"/>
                  <a:pt x="55" y="11"/>
                </a:cubicBezTo>
                <a:cubicBezTo>
                  <a:pt x="55" y="11"/>
                  <a:pt x="55" y="11"/>
                  <a:pt x="55" y="11"/>
                </a:cubicBezTo>
                <a:close/>
                <a:moveTo>
                  <a:pt x="48" y="45"/>
                </a:moveTo>
                <a:cubicBezTo>
                  <a:pt x="15" y="29"/>
                  <a:pt x="15" y="29"/>
                  <a:pt x="15" y="29"/>
                </a:cubicBezTo>
                <a:cubicBezTo>
                  <a:pt x="15" y="29"/>
                  <a:pt x="15" y="29"/>
                  <a:pt x="14" y="29"/>
                </a:cubicBezTo>
                <a:cubicBezTo>
                  <a:pt x="1" y="35"/>
                  <a:pt x="1" y="35"/>
                  <a:pt x="1" y="35"/>
                </a:cubicBezTo>
                <a:cubicBezTo>
                  <a:pt x="1" y="36"/>
                  <a:pt x="0" y="36"/>
                  <a:pt x="0" y="36"/>
                </a:cubicBezTo>
                <a:cubicBezTo>
                  <a:pt x="0" y="37"/>
                  <a:pt x="1" y="37"/>
                  <a:pt x="1" y="37"/>
                </a:cubicBezTo>
                <a:cubicBezTo>
                  <a:pt x="33" y="53"/>
                  <a:pt x="33" y="53"/>
                  <a:pt x="33" y="53"/>
                </a:cubicBezTo>
                <a:cubicBezTo>
                  <a:pt x="34" y="54"/>
                  <a:pt x="34" y="54"/>
                  <a:pt x="34" y="53"/>
                </a:cubicBezTo>
                <a:cubicBezTo>
                  <a:pt x="48" y="47"/>
                  <a:pt x="48" y="47"/>
                  <a:pt x="48" y="47"/>
                </a:cubicBezTo>
                <a:cubicBezTo>
                  <a:pt x="48" y="47"/>
                  <a:pt x="48" y="46"/>
                  <a:pt x="48" y="46"/>
                </a:cubicBezTo>
                <a:cubicBezTo>
                  <a:pt x="48" y="45"/>
                  <a:pt x="48" y="45"/>
                  <a:pt x="48" y="45"/>
                </a:cubicBezTo>
                <a:close/>
                <a:moveTo>
                  <a:pt x="105" y="16"/>
                </a:moveTo>
                <a:cubicBezTo>
                  <a:pt x="105" y="17"/>
                  <a:pt x="106" y="17"/>
                  <a:pt x="106" y="17"/>
                </a:cubicBezTo>
                <a:cubicBezTo>
                  <a:pt x="106" y="18"/>
                  <a:pt x="105" y="18"/>
                  <a:pt x="105" y="18"/>
                </a:cubicBezTo>
                <a:cubicBezTo>
                  <a:pt x="92" y="25"/>
                  <a:pt x="92" y="25"/>
                  <a:pt x="92" y="25"/>
                </a:cubicBezTo>
                <a:cubicBezTo>
                  <a:pt x="91" y="25"/>
                  <a:pt x="91" y="25"/>
                  <a:pt x="91" y="25"/>
                </a:cubicBezTo>
                <a:cubicBezTo>
                  <a:pt x="58" y="9"/>
                  <a:pt x="58" y="9"/>
                  <a:pt x="58" y="9"/>
                </a:cubicBezTo>
                <a:cubicBezTo>
                  <a:pt x="58" y="8"/>
                  <a:pt x="58" y="8"/>
                  <a:pt x="58" y="8"/>
                </a:cubicBezTo>
                <a:cubicBezTo>
                  <a:pt x="58" y="7"/>
                  <a:pt x="58" y="7"/>
                  <a:pt x="58" y="7"/>
                </a:cubicBezTo>
                <a:cubicBezTo>
                  <a:pt x="72" y="0"/>
                  <a:pt x="72" y="0"/>
                  <a:pt x="72" y="0"/>
                </a:cubicBezTo>
                <a:cubicBezTo>
                  <a:pt x="72" y="0"/>
                  <a:pt x="72" y="0"/>
                  <a:pt x="72" y="0"/>
                </a:cubicBezTo>
                <a:cubicBezTo>
                  <a:pt x="105" y="16"/>
                  <a:pt x="105" y="16"/>
                  <a:pt x="105" y="16"/>
                </a:cubicBezTo>
                <a:close/>
                <a:moveTo>
                  <a:pt x="105" y="35"/>
                </a:moveTo>
                <a:cubicBezTo>
                  <a:pt x="105" y="36"/>
                  <a:pt x="106" y="36"/>
                  <a:pt x="106" y="36"/>
                </a:cubicBezTo>
                <a:cubicBezTo>
                  <a:pt x="106" y="37"/>
                  <a:pt x="105" y="37"/>
                  <a:pt x="105" y="37"/>
                </a:cubicBezTo>
                <a:cubicBezTo>
                  <a:pt x="72" y="53"/>
                  <a:pt x="72" y="53"/>
                  <a:pt x="72" y="53"/>
                </a:cubicBezTo>
                <a:cubicBezTo>
                  <a:pt x="72" y="54"/>
                  <a:pt x="72" y="54"/>
                  <a:pt x="72" y="53"/>
                </a:cubicBezTo>
                <a:cubicBezTo>
                  <a:pt x="58" y="47"/>
                  <a:pt x="58" y="47"/>
                  <a:pt x="58" y="47"/>
                </a:cubicBezTo>
                <a:cubicBezTo>
                  <a:pt x="58" y="47"/>
                  <a:pt x="58" y="46"/>
                  <a:pt x="58" y="46"/>
                </a:cubicBezTo>
                <a:cubicBezTo>
                  <a:pt x="58" y="45"/>
                  <a:pt x="58" y="45"/>
                  <a:pt x="58" y="45"/>
                </a:cubicBezTo>
                <a:cubicBezTo>
                  <a:pt x="91" y="29"/>
                  <a:pt x="91" y="29"/>
                  <a:pt x="91" y="29"/>
                </a:cubicBezTo>
                <a:cubicBezTo>
                  <a:pt x="91" y="29"/>
                  <a:pt x="91" y="29"/>
                  <a:pt x="92" y="29"/>
                </a:cubicBezTo>
                <a:cubicBezTo>
                  <a:pt x="105" y="35"/>
                  <a:pt x="105" y="35"/>
                  <a:pt x="105" y="35"/>
                </a:cubicBezTo>
                <a:close/>
                <a:moveTo>
                  <a:pt x="48" y="7"/>
                </a:moveTo>
                <a:cubicBezTo>
                  <a:pt x="34" y="0"/>
                  <a:pt x="34" y="0"/>
                  <a:pt x="34" y="0"/>
                </a:cubicBezTo>
                <a:cubicBezTo>
                  <a:pt x="34" y="0"/>
                  <a:pt x="34" y="0"/>
                  <a:pt x="33" y="0"/>
                </a:cubicBezTo>
                <a:cubicBezTo>
                  <a:pt x="1" y="16"/>
                  <a:pt x="1" y="16"/>
                  <a:pt x="1" y="16"/>
                </a:cubicBezTo>
                <a:cubicBezTo>
                  <a:pt x="1" y="17"/>
                  <a:pt x="0" y="17"/>
                  <a:pt x="0" y="17"/>
                </a:cubicBezTo>
                <a:cubicBezTo>
                  <a:pt x="0" y="18"/>
                  <a:pt x="1" y="18"/>
                  <a:pt x="1" y="18"/>
                </a:cubicBezTo>
                <a:cubicBezTo>
                  <a:pt x="14" y="25"/>
                  <a:pt x="14" y="25"/>
                  <a:pt x="14" y="25"/>
                </a:cubicBezTo>
                <a:cubicBezTo>
                  <a:pt x="15" y="25"/>
                  <a:pt x="15" y="25"/>
                  <a:pt x="15" y="25"/>
                </a:cubicBezTo>
                <a:cubicBezTo>
                  <a:pt x="48" y="9"/>
                  <a:pt x="48" y="9"/>
                  <a:pt x="48" y="9"/>
                </a:cubicBezTo>
                <a:cubicBezTo>
                  <a:pt x="48" y="8"/>
                  <a:pt x="48" y="8"/>
                  <a:pt x="48" y="8"/>
                </a:cubicBezTo>
                <a:cubicBezTo>
                  <a:pt x="48" y="7"/>
                  <a:pt x="48" y="7"/>
                  <a:pt x="48" y="7"/>
                </a:cubicBezTo>
                <a:close/>
                <a:moveTo>
                  <a:pt x="55" y="50"/>
                </a:moveTo>
                <a:cubicBezTo>
                  <a:pt x="55" y="82"/>
                  <a:pt x="55" y="82"/>
                  <a:pt x="55" y="82"/>
                </a:cubicBezTo>
                <a:cubicBezTo>
                  <a:pt x="55" y="82"/>
                  <a:pt x="55" y="83"/>
                  <a:pt x="55" y="83"/>
                </a:cubicBezTo>
                <a:cubicBezTo>
                  <a:pt x="55" y="83"/>
                  <a:pt x="56" y="83"/>
                  <a:pt x="56" y="83"/>
                </a:cubicBezTo>
                <a:cubicBezTo>
                  <a:pt x="89" y="66"/>
                  <a:pt x="89" y="66"/>
                  <a:pt x="89" y="66"/>
                </a:cubicBezTo>
                <a:cubicBezTo>
                  <a:pt x="89" y="66"/>
                  <a:pt x="90" y="66"/>
                  <a:pt x="90" y="65"/>
                </a:cubicBezTo>
                <a:cubicBezTo>
                  <a:pt x="90" y="50"/>
                  <a:pt x="90" y="50"/>
                  <a:pt x="90" y="50"/>
                </a:cubicBezTo>
                <a:cubicBezTo>
                  <a:pt x="90" y="50"/>
                  <a:pt x="89" y="49"/>
                  <a:pt x="89" y="49"/>
                </a:cubicBezTo>
                <a:cubicBezTo>
                  <a:pt x="89" y="49"/>
                  <a:pt x="89" y="49"/>
                  <a:pt x="88" y="49"/>
                </a:cubicBezTo>
                <a:cubicBezTo>
                  <a:pt x="73" y="57"/>
                  <a:pt x="73" y="57"/>
                  <a:pt x="73" y="57"/>
                </a:cubicBezTo>
                <a:cubicBezTo>
                  <a:pt x="72" y="57"/>
                  <a:pt x="72" y="57"/>
                  <a:pt x="72" y="57"/>
                </a:cubicBezTo>
                <a:cubicBezTo>
                  <a:pt x="72" y="57"/>
                  <a:pt x="72" y="57"/>
                  <a:pt x="72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56" y="49"/>
                  <a:pt x="56" y="49"/>
                  <a:pt x="56" y="49"/>
                </a:cubicBezTo>
                <a:cubicBezTo>
                  <a:pt x="56" y="49"/>
                  <a:pt x="55" y="49"/>
                  <a:pt x="55" y="49"/>
                </a:cubicBezTo>
                <a:cubicBezTo>
                  <a:pt x="55" y="49"/>
                  <a:pt x="55" y="50"/>
                  <a:pt x="55" y="50"/>
                </a:cubicBezTo>
                <a:close/>
                <a:moveTo>
                  <a:pt x="16" y="50"/>
                </a:moveTo>
                <a:cubicBezTo>
                  <a:pt x="16" y="50"/>
                  <a:pt x="17" y="49"/>
                  <a:pt x="17" y="49"/>
                </a:cubicBezTo>
                <a:cubicBezTo>
                  <a:pt x="17" y="49"/>
                  <a:pt x="17" y="49"/>
                  <a:pt x="18" y="49"/>
                </a:cubicBezTo>
                <a:cubicBezTo>
                  <a:pt x="33" y="57"/>
                  <a:pt x="33" y="57"/>
                  <a:pt x="33" y="57"/>
                </a:cubicBezTo>
                <a:cubicBezTo>
                  <a:pt x="34" y="57"/>
                  <a:pt x="34" y="57"/>
                  <a:pt x="34" y="57"/>
                </a:cubicBezTo>
                <a:cubicBezTo>
                  <a:pt x="50" y="49"/>
                  <a:pt x="50" y="49"/>
                  <a:pt x="50" y="49"/>
                </a:cubicBezTo>
                <a:cubicBezTo>
                  <a:pt x="50" y="49"/>
                  <a:pt x="51" y="49"/>
                  <a:pt x="51" y="49"/>
                </a:cubicBezTo>
                <a:cubicBezTo>
                  <a:pt x="51" y="49"/>
                  <a:pt x="51" y="50"/>
                  <a:pt x="51" y="50"/>
                </a:cubicBezTo>
                <a:cubicBezTo>
                  <a:pt x="51" y="82"/>
                  <a:pt x="51" y="82"/>
                  <a:pt x="51" y="82"/>
                </a:cubicBezTo>
                <a:cubicBezTo>
                  <a:pt x="51" y="82"/>
                  <a:pt x="51" y="83"/>
                  <a:pt x="51" y="83"/>
                </a:cubicBezTo>
                <a:cubicBezTo>
                  <a:pt x="51" y="83"/>
                  <a:pt x="50" y="83"/>
                  <a:pt x="50" y="83"/>
                </a:cubicBezTo>
                <a:cubicBezTo>
                  <a:pt x="17" y="66"/>
                  <a:pt x="17" y="66"/>
                  <a:pt x="17" y="66"/>
                </a:cubicBezTo>
                <a:cubicBezTo>
                  <a:pt x="17" y="66"/>
                  <a:pt x="16" y="66"/>
                  <a:pt x="16" y="65"/>
                </a:cubicBezTo>
                <a:lnTo>
                  <a:pt x="16" y="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475952" y="2959322"/>
            <a:ext cx="380809" cy="537400"/>
          </a:xfrm>
          <a:custGeom>
            <a:rect l="l" t="t" r="r" b="b"/>
            <a:pathLst>
              <a:path w="21543" h="21574">
                <a:moveTo>
                  <a:pt x="13864" y="16422"/>
                </a:moveTo>
                <a:cubicBezTo>
                  <a:pt x="13295" y="16782"/>
                  <a:pt x="12583" y="17013"/>
                  <a:pt x="11740" y="17115"/>
                </a:cubicBezTo>
                <a:lnTo>
                  <a:pt x="11752" y="18333"/>
                </a:lnTo>
                <a:lnTo>
                  <a:pt x="9908" y="18336"/>
                </a:lnTo>
                <a:lnTo>
                  <a:pt x="9897" y="17119"/>
                </a:lnTo>
                <a:cubicBezTo>
                  <a:pt x="9066" y="17021"/>
                  <a:pt x="8316" y="16773"/>
                  <a:pt x="7666" y="16391"/>
                </a:cubicBezTo>
                <a:cubicBezTo>
                  <a:pt x="6892" y="15916"/>
                  <a:pt x="6492" y="15369"/>
                  <a:pt x="6466" y="14757"/>
                </a:cubicBezTo>
                <a:lnTo>
                  <a:pt x="6503" y="14424"/>
                </a:lnTo>
                <a:lnTo>
                  <a:pt x="8292" y="14419"/>
                </a:lnTo>
                <a:lnTo>
                  <a:pt x="8298" y="14543"/>
                </a:lnTo>
                <a:cubicBezTo>
                  <a:pt x="8309" y="15050"/>
                  <a:pt x="8528" y="15427"/>
                  <a:pt x="8960" y="15694"/>
                </a:cubicBezTo>
                <a:cubicBezTo>
                  <a:pt x="9384" y="15964"/>
                  <a:pt x="10003" y="16098"/>
                  <a:pt x="10790" y="16098"/>
                </a:cubicBezTo>
                <a:cubicBezTo>
                  <a:pt x="11584" y="16093"/>
                  <a:pt x="12202" y="15951"/>
                  <a:pt x="12633" y="15680"/>
                </a:cubicBezTo>
                <a:cubicBezTo>
                  <a:pt x="13064" y="15409"/>
                  <a:pt x="13270" y="15036"/>
                  <a:pt x="13270" y="14552"/>
                </a:cubicBezTo>
                <a:cubicBezTo>
                  <a:pt x="13270" y="14153"/>
                  <a:pt x="13070" y="13842"/>
                  <a:pt x="12652" y="13606"/>
                </a:cubicBezTo>
                <a:cubicBezTo>
                  <a:pt x="12221" y="13367"/>
                  <a:pt x="11477" y="13158"/>
                  <a:pt x="10433" y="12985"/>
                </a:cubicBezTo>
                <a:cubicBezTo>
                  <a:pt x="9278" y="12794"/>
                  <a:pt x="8385" y="12496"/>
                  <a:pt x="7803" y="12110"/>
                </a:cubicBezTo>
                <a:cubicBezTo>
                  <a:pt x="7210" y="11710"/>
                  <a:pt x="6897" y="11199"/>
                  <a:pt x="6892" y="10591"/>
                </a:cubicBezTo>
                <a:cubicBezTo>
                  <a:pt x="6886" y="9899"/>
                  <a:pt x="7266" y="9321"/>
                  <a:pt x="8023" y="8877"/>
                </a:cubicBezTo>
                <a:cubicBezTo>
                  <a:pt x="8534" y="8574"/>
                  <a:pt x="9147" y="8376"/>
                  <a:pt x="9833" y="8282"/>
                </a:cubicBezTo>
                <a:lnTo>
                  <a:pt x="9822" y="7225"/>
                </a:lnTo>
                <a:lnTo>
                  <a:pt x="11665" y="7216"/>
                </a:lnTo>
                <a:lnTo>
                  <a:pt x="11671" y="8242"/>
                </a:lnTo>
                <a:cubicBezTo>
                  <a:pt x="12496" y="8322"/>
                  <a:pt x="13183" y="8527"/>
                  <a:pt x="13727" y="8841"/>
                </a:cubicBezTo>
                <a:cubicBezTo>
                  <a:pt x="14451" y="9272"/>
                  <a:pt x="14851" y="9867"/>
                  <a:pt x="14907" y="10617"/>
                </a:cubicBezTo>
                <a:lnTo>
                  <a:pt x="14914" y="10748"/>
                </a:lnTo>
                <a:lnTo>
                  <a:pt x="13114" y="10754"/>
                </a:lnTo>
                <a:lnTo>
                  <a:pt x="13089" y="10650"/>
                </a:lnTo>
                <a:cubicBezTo>
                  <a:pt x="13002" y="10183"/>
                  <a:pt x="12783" y="9832"/>
                  <a:pt x="12427" y="9610"/>
                </a:cubicBezTo>
                <a:cubicBezTo>
                  <a:pt x="12077" y="9392"/>
                  <a:pt x="11565" y="9277"/>
                  <a:pt x="10895" y="9282"/>
                </a:cubicBezTo>
                <a:cubicBezTo>
                  <a:pt x="10196" y="9282"/>
                  <a:pt x="9640" y="9401"/>
                  <a:pt x="9259" y="9632"/>
                </a:cubicBezTo>
                <a:cubicBezTo>
                  <a:pt x="8878" y="9858"/>
                  <a:pt x="8698" y="10160"/>
                  <a:pt x="8702" y="10572"/>
                </a:cubicBezTo>
                <a:cubicBezTo>
                  <a:pt x="8702" y="10924"/>
                  <a:pt x="8878" y="11204"/>
                  <a:pt x="9229" y="11408"/>
                </a:cubicBezTo>
                <a:cubicBezTo>
                  <a:pt x="9584" y="11621"/>
                  <a:pt x="10216" y="11808"/>
                  <a:pt x="11115" y="11954"/>
                </a:cubicBezTo>
                <a:cubicBezTo>
                  <a:pt x="12421" y="12172"/>
                  <a:pt x="13414" y="12492"/>
                  <a:pt x="14076" y="12914"/>
                </a:cubicBezTo>
                <a:cubicBezTo>
                  <a:pt x="14732" y="13335"/>
                  <a:pt x="15076" y="13877"/>
                  <a:pt x="15076" y="14521"/>
                </a:cubicBezTo>
                <a:cubicBezTo>
                  <a:pt x="15082" y="15289"/>
                  <a:pt x="14676" y="15929"/>
                  <a:pt x="13864" y="16422"/>
                </a:cubicBezTo>
                <a:cubicBezTo>
                  <a:pt x="13864" y="16422"/>
                  <a:pt x="13864" y="16422"/>
                  <a:pt x="13864" y="16422"/>
                </a:cubicBezTo>
                <a:close/>
                <a:moveTo>
                  <a:pt x="13995" y="4271"/>
                </a:moveTo>
                <a:lnTo>
                  <a:pt x="13995" y="4298"/>
                </a:lnTo>
                <a:lnTo>
                  <a:pt x="7161" y="4325"/>
                </a:lnTo>
                <a:lnTo>
                  <a:pt x="7372" y="4045"/>
                </a:lnTo>
                <a:lnTo>
                  <a:pt x="7754" y="3756"/>
                </a:lnTo>
                <a:lnTo>
                  <a:pt x="13245" y="3739"/>
                </a:lnTo>
                <a:lnTo>
                  <a:pt x="14789" y="0"/>
                </a:lnTo>
                <a:lnTo>
                  <a:pt x="6535" y="31"/>
                </a:lnTo>
                <a:lnTo>
                  <a:pt x="7722" y="3668"/>
                </a:lnTo>
                <a:cubicBezTo>
                  <a:pt x="6866" y="2984"/>
                  <a:pt x="4761" y="1540"/>
                  <a:pt x="2855" y="2042"/>
                </a:cubicBezTo>
                <a:lnTo>
                  <a:pt x="3061" y="2446"/>
                </a:lnTo>
                <a:cubicBezTo>
                  <a:pt x="4687" y="2020"/>
                  <a:pt x="6673" y="3472"/>
                  <a:pt x="7372" y="4045"/>
                </a:cubicBezTo>
                <a:cubicBezTo>
                  <a:pt x="6210" y="4348"/>
                  <a:pt x="4699" y="4569"/>
                  <a:pt x="3805" y="4001"/>
                </a:cubicBezTo>
                <a:lnTo>
                  <a:pt x="3399" y="4329"/>
                </a:lnTo>
                <a:cubicBezTo>
                  <a:pt x="3930" y="4667"/>
                  <a:pt x="4605" y="4783"/>
                  <a:pt x="5310" y="4783"/>
                </a:cubicBezTo>
                <a:cubicBezTo>
                  <a:pt x="5729" y="4783"/>
                  <a:pt x="6155" y="4734"/>
                  <a:pt x="6566" y="4667"/>
                </a:cubicBezTo>
                <a:cubicBezTo>
                  <a:pt x="2687" y="6563"/>
                  <a:pt x="-26" y="10769"/>
                  <a:pt x="0" y="13957"/>
                </a:cubicBezTo>
                <a:cubicBezTo>
                  <a:pt x="32" y="18189"/>
                  <a:pt x="4886" y="21600"/>
                  <a:pt x="10828" y="21573"/>
                </a:cubicBezTo>
                <a:cubicBezTo>
                  <a:pt x="16782" y="21556"/>
                  <a:pt x="21574" y="18105"/>
                  <a:pt x="21543" y="13877"/>
                </a:cubicBezTo>
                <a:cubicBezTo>
                  <a:pt x="21518" y="10468"/>
                  <a:pt x="18344" y="5897"/>
                  <a:pt x="13995" y="4271"/>
                </a:cubicBezTo>
                <a:cubicBezTo>
                  <a:pt x="13995" y="4271"/>
                  <a:pt x="13995" y="4271"/>
                  <a:pt x="13995" y="427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297043" y="4240435"/>
            <a:ext cx="513778" cy="424625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312789" y="4402646"/>
            <a:ext cx="324707" cy="292608"/>
          </a:xfrm>
          <a:custGeom>
            <a:rect l="l" t="t" r="r" b="b"/>
            <a:pathLst>
              <a:path w="161" h="145">
                <a:moveTo>
                  <a:pt x="0" y="62"/>
                </a:moveTo>
                <a:lnTo>
                  <a:pt x="0" y="145"/>
                </a:lnTo>
                <a:lnTo>
                  <a:pt x="31" y="145"/>
                </a:lnTo>
                <a:lnTo>
                  <a:pt x="130" y="145"/>
                </a:lnTo>
                <a:lnTo>
                  <a:pt x="161" y="145"/>
                </a:lnTo>
                <a:lnTo>
                  <a:pt x="161" y="62"/>
                </a:lnTo>
                <a:lnTo>
                  <a:pt x="81" y="0"/>
                </a:lnTo>
                <a:lnTo>
                  <a:pt x="0" y="6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228112" y="4279582"/>
            <a:ext cx="496157" cy="248221"/>
          </a:xfrm>
          <a:custGeom>
            <a:rect l="l" t="t" r="r" b="b"/>
            <a:pathLst>
              <a:path w="246" h="123">
                <a:moveTo>
                  <a:pt x="225" y="80"/>
                </a:moveTo>
                <a:lnTo>
                  <a:pt x="225" y="21"/>
                </a:lnTo>
                <a:lnTo>
                  <a:pt x="182" y="21"/>
                </a:lnTo>
                <a:lnTo>
                  <a:pt x="182" y="47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0" y="97"/>
                </a:lnTo>
                <a:lnTo>
                  <a:pt x="21" y="123"/>
                </a:lnTo>
                <a:lnTo>
                  <a:pt x="123" y="42"/>
                </a:lnTo>
                <a:lnTo>
                  <a:pt x="225" y="123"/>
                </a:lnTo>
                <a:lnTo>
                  <a:pt x="246" y="97"/>
                </a:lnTo>
                <a:lnTo>
                  <a:pt x="225" y="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工作负荷与心理健康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工作环境与心理健康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工作保障与心理健康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工作与生活平衡与心理健康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工作环境与心理健康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过高的工作负荷可能导致工作压力增大，影响职工的心理健康。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不良的工作环境，如噪音、过度拥挤等，可能对职工的心理健康产生负面影响。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缺乏工作保障，如职业发展前景不明朗，可能导致职工的焦虑和不安，影响心理健康。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工作与生活失衡可能导致职工的疲劳和压力，进而影响心理健康。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3815" b="381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3449" b="1344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和谐的家庭关系可以为职工提供情感支持，有助于维护其心理健康。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家庭关系与心理健康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家庭压力过大，如经济困难、家庭成员健康问题等，可能对职工的心理健康产生负面影响。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家庭压力与心理健康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家庭的支持和理解可以减轻职工的工作压力，有助于维护其心理健康。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家庭支持与心理健康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婚姻状况对职工的心理健康有一定影响，未婚或离婚的职工可能面临更大的心理压力。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婚姻状况与心理健康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家庭因素与心理健康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https://d.book118.com/168044102064006037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2024-09-17T08:09:04.130</cp:lastPrinted>
  <dcterms:created xsi:type="dcterms:W3CDTF">2024-09-17T00:09:04Z</dcterms:created>
  <dcterms:modified xsi:type="dcterms:W3CDTF">2024-09-17T00:09:06Z</dcterms:modified>
</cp:coreProperties>
</file>