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6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3638CE4-9A37-4F41-A5FD-9823774450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D0E7BD8-DC6B-42B2-913B-92BAB8E2AD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95AD3F9-F356-4677-8BBB-7CE3938627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D3DC847-DB33-4005-B328-55809D35CD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FF30167-04C2-43AA-934D-0E90648607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19AA817-A3EE-4249-BE0E-AAE49EF9FB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75554DC-0D72-4E61-8646-59ED06F116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0D607F4-7688-4911-8DE1-B2C6DD4017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926C98D-12A6-4480-A45B-E57A3D93CE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F07B12D-2FD1-4CEF-8B87-5BC78A2F84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6B79FED-5D80-472C-9EBB-2293B49F3D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571500" y="2606765"/>
            <a:ext cx="5506636" cy="1200329"/>
          </a:xfrm>
        </p:spPr>
        <p:txBody>
          <a:bodyPr wrap="none" anchor="t">
            <a:spAutoFit/>
          </a:bodyPr>
          <a:lstStyle>
            <a:lvl1pPr algn="l">
              <a:defRPr sz="8000" b="1" i="0" spc="300">
                <a:solidFill>
                  <a:schemeClr val="accent1">
                    <a:lumMod val="50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副标题 2"/>
          <p:cNvSpPr>
            <a:spLocks noGrp="1"/>
          </p:cNvSpPr>
          <p:nvPr>
            <p:ph type="subTitle" idx="1" hasCustomPrompt="1"/>
          </p:nvPr>
        </p:nvSpPr>
        <p:spPr>
          <a:xfrm>
            <a:off x="571500" y="3984896"/>
            <a:ext cx="3070071" cy="397032"/>
          </a:xfrm>
        </p:spPr>
        <p:txBody>
          <a:bodyPr wrap="none">
            <a:spAutoFit/>
          </a:bodyPr>
          <a:lstStyle>
            <a:lvl1pPr marL="0" indent="0" algn="l">
              <a:buNone/>
              <a:defRPr sz="2200" b="0" i="0" spc="300">
                <a:solidFill>
                  <a:schemeClr val="accent1">
                    <a:lumMod val="50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kumimoji="1" lang="zh-CN" altLang="en-US"/>
              <a:t>点击编辑副标题样式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571500" y="1406436"/>
            <a:ext cx="5506636" cy="1200329"/>
          </a:xfrm>
        </p:spPr>
        <p:txBody>
          <a:bodyPr wrap="none" anchor="b">
            <a:spAutoFit/>
          </a:bodyPr>
          <a:lstStyle>
            <a:lvl1pPr marL="0" indent="0">
              <a:buNone/>
              <a:defRPr sz="8000" b="0" i="0" spc="300">
                <a:solidFill>
                  <a:schemeClr val="accent1">
                    <a:lumMod val="50000"/>
                  </a:schemeClr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pic>
        <p:nvPicPr>
          <p:cNvPr id="13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7" name=""/>
        <p:cNvGrpSpPr/>
        <p:nvPr/>
      </p:nvGrpSpPr>
      <p:grpSpPr>
        <a:xfrm>
          <a:off x="0" y="0"/>
          <a:ext cx="0" cy="0"/>
        </a:xfrm>
      </p:grpSpPr>
      <p:pic>
        <p:nvPicPr>
          <p:cNvPr id="18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9" name="矩形 6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0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1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2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3" name=""/>
        <p:cNvGrpSpPr/>
        <p:nvPr/>
      </p:nvGrpSpPr>
      <p:grpSpPr>
        <a:xfrm>
          <a:off x="0" y="0"/>
          <a:ext cx="0" cy="0"/>
        </a:xfrm>
      </p:grpSpPr>
      <p:sp>
        <p:nvSpPr>
          <p:cNvPr id="24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5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6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pic>
        <p:nvPicPr>
          <p:cNvPr id="28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68056105070006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民法典物权编学习解读2--所有权\n## 1.所有权的基本概念与分类\n### 1.1所有权的定义与性质\n### 1.2所有权的分类及其特点\n### 1.3所有权与其他物权的区别\n## 2.所有权的内容与行使\n### 2.1所有权的内容及其范围\n### 2.2所有权的行使与保护\n### 2.3所有权的变更与转移\n## 3.所有权的取得与丧失\n### 3.1所有权的取得方式及其原则\n### 3.2所有权的丧失与撤销\n### 3.3所有权取得的时效与期限\n## 4.建筑物区分所有权\n### 4.1建筑物区分所有权的定义与特点\n### 4.2建筑物区分所有权的内容与范围\n### 4.3建筑物区分所有权的行使与保护\n## 5.共有权\n### 5.1共有权的定义与性质\n### 5.2共有权的类型与特点\n### 5.3共有权的行使与保护\n## 6.相邻权\n### 6.1相邻权的定义与性质\n### 6.2相邻权的内容与范围\n### 6.3相邻权的行使与保护\n&quot;,&quot;templateId&quot;:&quot;ujpcqsuz1ifzxno4qckwkhkbir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571500" y="2606765"/>
            <a:ext cx="11055350" cy="118745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 sz="5400"/>
              <a:t>民法典物权编学习解读2--所有权</a:t>
            </a:r>
            <a:endParaRPr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571500" y="3984896"/>
            <a:ext cx="5581650" cy="400050"/>
          </a:xfrm>
        </p:spPr>
        <p:txBody>
          <a:bodyPr/>
          <a:lstStyle/>
          <a:p>
            <a:r>
              <a:rPr lang="en-US"/>
              <a:t> </a:t>
            </a:r>
            <a:endParaRPr/>
          </a:p>
        </p:txBody>
      </p:sp>
      <p:cxnSp>
        <p:nvCxnSpPr>
          <p:cNvPr id="4" name="直线连接符 4"/>
          <p:cNvCxnSpPr/>
          <p:nvPr/>
        </p:nvCxnSpPr>
        <p:spPr>
          <a:xfrm>
            <a:off x="660400" y="6014027"/>
            <a:ext cx="825500" cy="0"/>
          </a:xfrm>
          <a:prstGeom prst="line">
            <a:avLst/>
          </a:prstGeom>
          <a:ln w="12700">
            <a:solidFill>
              <a:schemeClr val="accent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文本占位符 20"/>
          <p:cNvSpPr txBox="1"/>
          <p:nvPr/>
        </p:nvSpPr>
        <p:spPr>
          <a:xfrm>
            <a:off x="571499" y="6129521"/>
            <a:ext cx="2093843" cy="375552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en-US" altLang="zh-CN" sz="1400" spc="80">
              <a:solidFill>
                <a:schemeClr val="accent1">
                  <a:lumMod val="50000"/>
                </a:schemeClr>
              </a:solidFill>
              <a:latin typeface="+mn-lt"/>
            </a:endParaRPr>
          </a:p>
        </p:txBody>
      </p:sp>
      <p:sp>
        <p:nvSpPr>
          <p:cNvPr id="6" name="文本占位符 20"/>
          <p:cNvSpPr txBox="1"/>
          <p:nvPr/>
        </p:nvSpPr>
        <p:spPr>
          <a:xfrm>
            <a:off x="9937347" y="6129521"/>
            <a:ext cx="1683154" cy="377411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zh-CN" altLang="en-US" sz="1400" spc="80">
                <a:solidFill>
                  <a:schemeClr val="accent1">
                    <a:lumMod val="50000"/>
                  </a:schemeClr>
                </a:solidFill>
                <a:effectLst/>
              </a:rPr>
              <a:t> </a:t>
            </a:r>
            <a:endParaRPr kumimoji="1" lang="en-US" altLang="zh-CN" sz="1400" spc="80">
              <a:solidFill>
                <a:schemeClr val="accent1">
                  <a:lumMod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0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31" name="标题 1" descr="{&quot;isTemplate&quot;:true,&quot;type&quot;:&quot;title&quot;,&quot;canOmit&quot;:false,&quot;range&quot;:0}"/>
          <p:cNvSpPr>
            <a:spLocks noGrp="1"/>
          </p:cNvSpPr>
          <p:nvPr>
            <p:ph type="title" idx="4294967295"/>
          </p:nvPr>
        </p:nvSpPr>
        <p:spPr>
          <a:xfrm>
            <a:off x="831850" y="3537545"/>
            <a:ext cx="10826750" cy="74930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 sz="4800" b="1" spc="300">
                <a:solidFill>
                  <a:schemeClr val="accent1">
                    <a:lumMod val="50000"/>
                    <a:alpha val="100000"/>
                  </a:schemeClr>
                </a:solidFill>
              </a:rPr>
              <a:t>所有权的基本概念与分类</a:t>
            </a:r>
            <a:endParaRPr/>
          </a:p>
        </p:txBody>
      </p:sp>
      <p:sp>
        <p:nvSpPr>
          <p:cNvPr id="132" name="标题 1"/>
          <p:cNvSpPr txBox="1"/>
          <p:nvPr/>
        </p:nvSpPr>
        <p:spPr>
          <a:xfrm>
            <a:off x="831850" y="1844227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>
                <a:solidFill>
                  <a:schemeClr val="accent1">
                    <a:lumMod val="50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8800" spc="300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 sz="8800" spc="300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cxnSp>
        <p:nvCxnSpPr>
          <p:cNvPr id="133" name="直线连接符 4"/>
          <p:cNvCxnSpPr/>
          <p:nvPr/>
        </p:nvCxnSpPr>
        <p:spPr>
          <a:xfrm>
            <a:off x="952500" y="3155355"/>
            <a:ext cx="1203752" cy="0"/>
          </a:xfrm>
          <a:prstGeom prst="line">
            <a:avLst/>
          </a:prstGeom>
          <a:ln w="25400">
            <a:solidFill>
              <a:schemeClr val="accent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7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18" name="Group 627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1197254" y="1423099"/>
            <a:ext cx="13310622" cy="4655015"/>
            <a:chOff x="1197254" y="1423099"/>
            <a:chExt cx="13310622" cy="4655015"/>
          </a:xfrm>
        </p:grpSpPr>
        <p:grpSp>
          <p:nvGrpSpPr>
            <p:cNvPr id="219" name="Group 628"/>
            <p:cNvGrpSpPr/>
            <p:nvPr/>
          </p:nvGrpSpPr>
          <p:grpSpPr>
            <a:xfrm>
              <a:off x="1197254" y="3971227"/>
              <a:ext cx="11008530" cy="2106887"/>
              <a:chOff x="1197254" y="3971227"/>
              <a:chExt cx="11008530" cy="2106887"/>
            </a:xfrm>
          </p:grpSpPr>
          <p:sp>
            <p:nvSpPr>
              <p:cNvPr id="220" name="AutoShape 3"/>
              <p:cNvSpPr/>
              <p:nvPr/>
            </p:nvSpPr>
            <p:spPr>
              <a:xfrm>
                <a:off x="125016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1" name="AutoShape 4"/>
              <p:cNvSpPr/>
              <p:nvPr/>
            </p:nvSpPr>
            <p:spPr>
              <a:xfrm>
                <a:off x="119725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2" name="AutoShape 5"/>
              <p:cNvSpPr/>
              <p:nvPr/>
            </p:nvSpPr>
            <p:spPr>
              <a:xfrm>
                <a:off x="188000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23" name="Connector 6"/>
              <p:cNvCxnSpPr/>
              <p:nvPr/>
            </p:nvCxnSpPr>
            <p:spPr>
              <a:xfrm>
                <a:off x="1951634" y="6029346"/>
                <a:ext cx="10254150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  <p:sp>
            <p:nvSpPr>
              <p:cNvPr id="224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1197254" y="3971227"/>
                <a:ext cx="8032750" cy="6731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4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所有权是指权利人对自己的财产享有占有、使用、收益和处分的权利</a:t>
                </a:r>
                <a:endParaRPr/>
              </a:p>
            </p:txBody>
          </p:sp>
          <p:sp>
            <p:nvSpPr>
              <p:cNvPr id="225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1197254" y="4461419"/>
                <a:ext cx="7810500" cy="1282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占有：权利人对财产的实际控制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使用：权利人对财产的利用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收益：权利人对财产产生的利益收取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处分：权利人对财产的处置</a:t>
                </a:r>
                <a:endParaRPr/>
              </a:p>
            </p:txBody>
          </p:sp>
        </p:grpSp>
        <p:grpSp>
          <p:nvGrpSpPr>
            <p:cNvPr id="226" name="Group 635"/>
            <p:cNvGrpSpPr/>
            <p:nvPr/>
          </p:nvGrpSpPr>
          <p:grpSpPr>
            <a:xfrm>
              <a:off x="3499345" y="1423099"/>
              <a:ext cx="11008530" cy="2005901"/>
              <a:chOff x="3499345" y="1423099"/>
              <a:chExt cx="11008530" cy="2005901"/>
            </a:xfrm>
          </p:grpSpPr>
          <p:sp>
            <p:nvSpPr>
              <p:cNvPr id="227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74694" y="1423099"/>
                <a:ext cx="8032750" cy="6731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4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所有权具有排他性、独占性和永久性</a:t>
                </a:r>
                <a:endParaRPr/>
              </a:p>
            </p:txBody>
          </p:sp>
          <p:sp>
            <p:nvSpPr>
              <p:cNvPr id="228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74694" y="1913291"/>
                <a:ext cx="7778750" cy="1282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排他性：权利人排除他人对财产的干涉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独占性：权利人独自享有财产的利益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永久性：权利人对财产的权利不受时间限制</a:t>
                </a:r>
                <a:endParaRPr/>
              </a:p>
            </p:txBody>
          </p:sp>
          <p:sp>
            <p:nvSpPr>
              <p:cNvPr id="229" name="AutoShape 10"/>
              <p:cNvSpPr/>
              <p:nvPr/>
            </p:nvSpPr>
            <p:spPr>
              <a:xfrm>
                <a:off x="3552256" y="3306002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0" name="AutoShape 11"/>
              <p:cNvSpPr/>
              <p:nvPr/>
            </p:nvSpPr>
            <p:spPr>
              <a:xfrm>
                <a:off x="3499345" y="3306002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1" name="AutoShape 12"/>
              <p:cNvSpPr/>
              <p:nvPr/>
            </p:nvSpPr>
            <p:spPr>
              <a:xfrm>
                <a:off x="4182096" y="3306002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32" name="Connector 13"/>
              <p:cNvCxnSpPr/>
              <p:nvPr/>
            </p:nvCxnSpPr>
            <p:spPr>
              <a:xfrm>
                <a:off x="4253725" y="3380232"/>
                <a:ext cx="10254150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3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所有权的定义与性质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4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35" name="AutoShape 2" descr="{&quot;isTemplate&quot;:true,&quot;type&quot;:&quot;image&quot;,&quot;canOmit&quot;:false,&quot;range&quot;:0}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236" name="Group 47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59808" y="1869081"/>
            <a:ext cx="6019800" cy="4574158"/>
            <a:chOff x="454962" y="1575832"/>
            <a:chExt cx="6019800" cy="4574158"/>
          </a:xfrm>
        </p:grpSpPr>
        <p:grpSp>
          <p:nvGrpSpPr>
            <p:cNvPr id="237" name="Group 474"/>
            <p:cNvGrpSpPr/>
            <p:nvPr/>
          </p:nvGrpSpPr>
          <p:grpSpPr>
            <a:xfrm>
              <a:off x="454962" y="1575832"/>
              <a:ext cx="5829300" cy="1489352"/>
              <a:chOff x="454963" y="1575832"/>
              <a:chExt cx="5829300" cy="1489352"/>
            </a:xfrm>
          </p:grpSpPr>
          <p:sp>
            <p:nvSpPr>
              <p:cNvPr id="238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2034175"/>
                <a:ext cx="5829300" cy="103100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不动产所有权：权利人对土地及其定着物享有的所有权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动产所有权：权利人对可移动财产享有的所有权</a:t>
                </a:r>
                <a:endParaRPr/>
              </a:p>
            </p:txBody>
          </p:sp>
          <p:sp>
            <p:nvSpPr>
              <p:cNvPr id="239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157583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不动产所有权与动产所有权</a:t>
                </a:r>
                <a:endParaRPr/>
              </a:p>
            </p:txBody>
          </p:sp>
        </p:grpSp>
        <p:grpSp>
          <p:nvGrpSpPr>
            <p:cNvPr id="240" name="Group 477"/>
            <p:cNvGrpSpPr/>
            <p:nvPr/>
          </p:nvGrpSpPr>
          <p:grpSpPr>
            <a:xfrm>
              <a:off x="454962" y="3071702"/>
              <a:ext cx="5829300" cy="1489351"/>
              <a:chOff x="454963" y="3071702"/>
              <a:chExt cx="5829300" cy="1489351"/>
            </a:xfrm>
          </p:grpSpPr>
          <p:sp>
            <p:nvSpPr>
              <p:cNvPr id="241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3530045"/>
                <a:ext cx="58293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单独所有权：权利人为一人的所有权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共同所有权：权利人为多人的所有权</a:t>
                </a:r>
                <a:endParaRPr/>
              </a:p>
            </p:txBody>
          </p:sp>
          <p:sp>
            <p:nvSpPr>
              <p:cNvPr id="242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307170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单独所有权与共同所有权</a:t>
                </a:r>
                <a:endParaRPr/>
              </a:p>
            </p:txBody>
          </p:sp>
        </p:grpSp>
        <p:grpSp>
          <p:nvGrpSpPr>
            <p:cNvPr id="243" name="Group 480"/>
            <p:cNvGrpSpPr/>
            <p:nvPr/>
          </p:nvGrpSpPr>
          <p:grpSpPr>
            <a:xfrm>
              <a:off x="454962" y="4660638"/>
              <a:ext cx="6019800" cy="1489352"/>
              <a:chOff x="454963" y="4660638"/>
              <a:chExt cx="6019800" cy="1489352"/>
            </a:xfrm>
          </p:grpSpPr>
          <p:sp>
            <p:nvSpPr>
              <p:cNvPr id="244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5118982"/>
                <a:ext cx="60198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享有所有权：权利人全面享有所有权的权利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有限所有权：权利人在一定范围内享有所有权的权利</a:t>
                </a:r>
                <a:endParaRPr/>
              </a:p>
            </p:txBody>
          </p:sp>
          <p:sp>
            <p:nvSpPr>
              <p:cNvPr id="245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4660638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享有所有权与有限所有权</a:t>
                </a:r>
                <a:endParaRPr/>
              </a:p>
            </p:txBody>
          </p:sp>
        </p:grpSp>
      </p:grpSp>
      <p:pic>
        <p:nvPicPr>
          <p:cNvPr id="246" name="Picture 9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247" name="椭圆 6"/>
          <p:cNvSpPr>
            <a:spLocks noChangeAspect="1"/>
          </p:cNvSpPr>
          <p:nvPr/>
        </p:nvSpPr>
        <p:spPr>
          <a:xfrm>
            <a:off x="8687905" y="1507725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48" name="椭圆 7"/>
          <p:cNvSpPr>
            <a:spLocks noChangeAspect="1"/>
          </p:cNvSpPr>
          <p:nvPr/>
        </p:nvSpPr>
        <p:spPr>
          <a:xfrm>
            <a:off x="6939559" y="4654032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49" name="椭圆 8"/>
          <p:cNvSpPr>
            <a:spLocks noChangeAspect="1"/>
          </p:cNvSpPr>
          <p:nvPr/>
        </p:nvSpPr>
        <p:spPr>
          <a:xfrm>
            <a:off x="10420189" y="4651332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  <p:sp>
        <p:nvSpPr>
          <p:cNvPr id="25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所有权的分类及其特点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5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52" name="Picture 5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4" r="21874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grpSp>
        <p:nvGrpSpPr>
          <p:cNvPr id="253" name="Group 364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63829" y="1509487"/>
            <a:ext cx="4625399" cy="4790307"/>
            <a:chOff x="763829" y="1509487"/>
            <a:chExt cx="4625399" cy="4790307"/>
          </a:xfrm>
        </p:grpSpPr>
        <p:grpSp>
          <p:nvGrpSpPr>
            <p:cNvPr id="254" name="Group 365"/>
            <p:cNvGrpSpPr/>
            <p:nvPr/>
          </p:nvGrpSpPr>
          <p:grpSpPr>
            <a:xfrm>
              <a:off x="763829" y="1509487"/>
              <a:ext cx="4625399" cy="1544525"/>
              <a:chOff x="763829" y="1509487"/>
              <a:chExt cx="4625399" cy="1544525"/>
            </a:xfrm>
          </p:grpSpPr>
          <p:sp>
            <p:nvSpPr>
              <p:cNvPr id="255" name="AutoShape 2"/>
              <p:cNvSpPr/>
              <p:nvPr/>
            </p:nvSpPr>
            <p:spPr>
              <a:xfrm>
                <a:off x="763829" y="1628258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6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2028557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所有权：权利人对自己财产享有的权利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他物权：权利人在他人财产上享有的权利</a:t>
                </a:r>
                <a:endParaRPr/>
              </a:p>
            </p:txBody>
          </p:sp>
          <p:sp>
            <p:nvSpPr>
              <p:cNvPr id="257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1509487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所有权与他物权</a:t>
                </a:r>
                <a:endParaRPr/>
              </a:p>
            </p:txBody>
          </p:sp>
        </p:grpSp>
        <p:grpSp>
          <p:nvGrpSpPr>
            <p:cNvPr id="258" name="Group 369"/>
            <p:cNvGrpSpPr/>
            <p:nvPr/>
          </p:nvGrpSpPr>
          <p:grpSpPr>
            <a:xfrm>
              <a:off x="763829" y="3118831"/>
              <a:ext cx="4625399" cy="1544525"/>
              <a:chOff x="763829" y="3118831"/>
              <a:chExt cx="4625399" cy="1544525"/>
            </a:xfrm>
          </p:grpSpPr>
          <p:sp>
            <p:nvSpPr>
              <p:cNvPr id="259" name="TextBox 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3637901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所有权：权利人对自己财产享有的权利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担保物权：权利人为他人债务提供的财产担保</a:t>
                </a:r>
                <a:endParaRPr/>
              </a:p>
            </p:txBody>
          </p:sp>
          <p:sp>
            <p:nvSpPr>
              <p:cNvPr id="260" name="TextBox 7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3118831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所有权与担保物权</a:t>
                </a:r>
                <a:endParaRPr/>
              </a:p>
            </p:txBody>
          </p:sp>
          <p:sp>
            <p:nvSpPr>
              <p:cNvPr id="261" name="AutoShape 10"/>
              <p:cNvSpPr/>
              <p:nvPr/>
            </p:nvSpPr>
            <p:spPr>
              <a:xfrm>
                <a:off x="763829" y="3237602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262" name="Group 373"/>
            <p:cNvGrpSpPr/>
            <p:nvPr/>
          </p:nvGrpSpPr>
          <p:grpSpPr>
            <a:xfrm>
              <a:off x="763829" y="4755268"/>
              <a:ext cx="4625399" cy="1544526"/>
              <a:chOff x="763829" y="4755268"/>
              <a:chExt cx="4625399" cy="1544526"/>
            </a:xfrm>
          </p:grpSpPr>
          <p:sp>
            <p:nvSpPr>
              <p:cNvPr id="263" name="TextBox 8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5274339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所有权：权利人对自己财产享有的权利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用益物权：权利人在他人财产上享有的使用和收益的权利</a:t>
                </a:r>
                <a:endParaRPr/>
              </a:p>
            </p:txBody>
          </p:sp>
          <p:sp>
            <p:nvSpPr>
              <p:cNvPr id="264" name="TextBox 9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4755268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所有权与用益物权</a:t>
                </a:r>
                <a:endParaRPr/>
              </a:p>
            </p:txBody>
          </p:sp>
          <p:sp>
            <p:nvSpPr>
              <p:cNvPr id="265" name="AutoShape 11"/>
              <p:cNvSpPr/>
              <p:nvPr/>
            </p:nvSpPr>
            <p:spPr>
              <a:xfrm>
                <a:off x="763829" y="4874039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26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所有权与其他物权的区别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6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68" name="标题 1" descr="{&quot;isTemplate&quot;:true,&quot;type&quot;:&quot;title&quot;,&quot;canOmit&quot;:false,&quot;range&quot;:0}"/>
          <p:cNvSpPr>
            <a:spLocks noGrp="1"/>
          </p:cNvSpPr>
          <p:nvPr>
            <p:ph type="title" idx="4294967295"/>
          </p:nvPr>
        </p:nvSpPr>
        <p:spPr>
          <a:xfrm>
            <a:off x="831850" y="3537545"/>
            <a:ext cx="10826750" cy="74930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 sz="4800" b="1" spc="300">
                <a:solidFill>
                  <a:schemeClr val="accent1">
                    <a:lumMod val="50000"/>
                    <a:alpha val="100000"/>
                  </a:schemeClr>
                </a:solidFill>
              </a:rPr>
              <a:t>所有权的内容与行使</a:t>
            </a:r>
            <a:endParaRPr/>
          </a:p>
        </p:txBody>
      </p:sp>
      <p:sp>
        <p:nvSpPr>
          <p:cNvPr id="269" name="标题 1"/>
          <p:cNvSpPr txBox="1"/>
          <p:nvPr/>
        </p:nvSpPr>
        <p:spPr>
          <a:xfrm>
            <a:off x="831850" y="1844227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>
                <a:solidFill>
                  <a:schemeClr val="accent1">
                    <a:lumMod val="50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8800" spc="300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 sz="8800" spc="300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cxnSp>
        <p:nvCxnSpPr>
          <p:cNvPr id="270" name="直线连接符 4"/>
          <p:cNvCxnSpPr/>
          <p:nvPr/>
        </p:nvCxnSpPr>
        <p:spPr>
          <a:xfrm>
            <a:off x="952500" y="3155355"/>
            <a:ext cx="1203752" cy="0"/>
          </a:xfrm>
          <a:prstGeom prst="line">
            <a:avLst/>
          </a:prstGeom>
          <a:ln w="25400">
            <a:solidFill>
              <a:schemeClr val="accent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71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72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0" y="3146904"/>
            <a:ext cx="10730436" cy="3225487"/>
            <a:chOff x="685800" y="3146904"/>
            <a:chExt cx="10730436" cy="3225487"/>
          </a:xfrm>
        </p:grpSpPr>
        <p:grpSp>
          <p:nvGrpSpPr>
            <p:cNvPr id="273" name=""/>
            <p:cNvGrpSpPr/>
            <p:nvPr/>
          </p:nvGrpSpPr>
          <p:grpSpPr>
            <a:xfrm>
              <a:off x="685800" y="3146904"/>
              <a:ext cx="5760000" cy="3225487"/>
              <a:chOff x="685800" y="3146904"/>
              <a:chExt cx="5760000" cy="3225487"/>
            </a:xfrm>
          </p:grpSpPr>
          <p:sp>
            <p:nvSpPr>
              <p:cNvPr id="274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0" y="3146904"/>
                <a:ext cx="5760000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所有权的内容包括占有、使用、收益和处分四项权利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7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16962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占有：权利人对财产的实际控制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使用：权利人对财产的利用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收益：权利人对财产产生的利益收取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处分：权利人对财产的处置</a:t>
                </a:r>
                <a:endParaRPr/>
              </a:p>
            </p:txBody>
          </p:sp>
        </p:grpSp>
        <p:grpSp>
          <p:nvGrpSpPr>
            <p:cNvPr id="276" name=""/>
            <p:cNvGrpSpPr/>
            <p:nvPr/>
          </p:nvGrpSpPr>
          <p:grpSpPr>
            <a:xfrm>
              <a:off x="6016236" y="3146904"/>
              <a:ext cx="5400000" cy="3225487"/>
              <a:chOff x="6016236" y="3146904"/>
              <a:chExt cx="5400000" cy="3225487"/>
            </a:xfrm>
          </p:grpSpPr>
          <p:sp>
            <p:nvSpPr>
              <p:cNvPr id="277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016236" y="3146904"/>
                <a:ext cx="5400000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所有权的范围包括权利人对财产的实物形态和价值形态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7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1026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实物形态：权利人占有的财产本身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价值形态：权利人财产所产生的经济价值</a:t>
                </a:r>
                <a:endParaRPr/>
              </a:p>
            </p:txBody>
          </p:sp>
        </p:grpSp>
      </p:grpSp>
      <p:sp>
        <p:nvSpPr>
          <p:cNvPr id="27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所有权的内容及其范围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8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8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82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83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84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所有权的行使方式</a:t>
                </a:r>
                <a:endParaRPr/>
              </a:p>
            </p:txBody>
          </p:sp>
          <p:sp>
            <p:nvSpPr>
              <p:cNvPr id="28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自主行使：权利人按照自己的意愿行使所有权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法定行使：权利人按照法律规定行使所有权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授权行使：权利人通过授权他人行使所有权</a:t>
                </a:r>
                <a:endParaRPr/>
              </a:p>
            </p:txBody>
          </p:sp>
          <p:sp>
            <p:nvSpPr>
              <p:cNvPr id="286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87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88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89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90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9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所有权的保护</a:t>
                </a:r>
                <a:endParaRPr/>
              </a:p>
            </p:txBody>
          </p:sp>
          <p:sp>
            <p:nvSpPr>
              <p:cNvPr id="292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民事保护：权利人通过民事诉讼维护所有权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行政保护：权利人通过行政手段维护所有权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刑事保护：权利人通过刑事诉讼维护所有权</a:t>
                </a:r>
                <a:endParaRPr/>
              </a:p>
            </p:txBody>
          </p:sp>
          <p:sp>
            <p:nvSpPr>
              <p:cNvPr id="293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94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95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96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9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所有权的行使与保护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8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9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所有权的变更与转移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300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301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302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0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所有权的变更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0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所有权的主体变更：权利人的变更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所有权的客体变更：财产的变更</a:t>
                </a:r>
                <a:endParaRPr/>
              </a:p>
            </p:txBody>
          </p:sp>
          <p:pic>
            <p:nvPicPr>
              <p:cNvPr id="305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306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307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0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所有权的转移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0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所有权的转移：权利人对财产权利的转移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转移方式：买卖、赠与、继承等</a:t>
                </a:r>
                <a:endParaRPr/>
              </a:p>
            </p:txBody>
          </p:sp>
          <p:pic>
            <p:nvPicPr>
              <p:cNvPr id="310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>
            <a:spLocks noGrp="1"/>
          </p:cNvSpPr>
          <p:nvPr>
            <p:ph type="title" idx="4294967295"/>
          </p:nvPr>
        </p:nvSpPr>
        <p:spPr>
          <a:xfrm>
            <a:off x="831850" y="3537545"/>
            <a:ext cx="10826750" cy="74930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 sz="4800" b="1" spc="300">
                <a:solidFill>
                  <a:schemeClr val="accent1">
                    <a:lumMod val="50000"/>
                    <a:alpha val="100000"/>
                  </a:schemeClr>
                </a:solidFill>
              </a:rPr>
              <a:t>所有权的取得与丧失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831850" y="1844227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>
                <a:solidFill>
                  <a:schemeClr val="accent1">
                    <a:lumMod val="50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8800" spc="300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 sz="8800" spc="300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cxnSp>
        <p:nvCxnSpPr>
          <p:cNvPr id="10" name="直线连接符 4"/>
          <p:cNvCxnSpPr/>
          <p:nvPr/>
        </p:nvCxnSpPr>
        <p:spPr>
          <a:xfrm>
            <a:off x="952500" y="3155355"/>
            <a:ext cx="1203752" cy="0"/>
          </a:xfrm>
          <a:prstGeom prst="line">
            <a:avLst/>
          </a:prstGeom>
          <a:ln w="25400">
            <a:solidFill>
              <a:schemeClr val="accent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所有权的取得方式及其原则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3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4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5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所有权的取得方式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原始取得：权利人通过劳动、投资等方式取得所有权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继受取得：权利人通过继承、赠与等方式取得所有权</a:t>
                </a:r>
                <a:endParaRPr/>
              </a:p>
            </p:txBody>
          </p:sp>
          <p:pic>
            <p:nvPicPr>
              <p:cNvPr id="1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19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0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所有权取得的原则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平等原则：权利人在取得所有权时享有平等地位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自愿原则：权利人在取得所有权时遵循自愿原则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公平原则：权利人在取得所有权时遵循公平原则</a:t>
                </a:r>
                <a:endParaRPr/>
              </a:p>
            </p:txBody>
          </p:sp>
          <p:pic>
            <p:nvPicPr>
              <p:cNvPr id="2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5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6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7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8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所有权的丧失</a:t>
                </a:r>
                <a:endParaRPr/>
              </a:p>
            </p:txBody>
          </p:sp>
          <p:sp>
            <p:nvSpPr>
              <p:cNvPr id="29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权利人对财产的占有、使用、收益和处分权利消失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权利人放弃所有权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财产被依法征收、没收或者征用</a:t>
                </a:r>
                <a:endParaRPr/>
              </a:p>
            </p:txBody>
          </p:sp>
          <p:sp>
            <p:nvSpPr>
              <p:cNvPr id="30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1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2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3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34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35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所有权的撤销</a:t>
                </a:r>
                <a:endParaRPr/>
              </a:p>
            </p:txBody>
          </p:sp>
          <p:sp>
            <p:nvSpPr>
              <p:cNvPr id="36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权利人在取得所有权时存在违法行为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权利人在行使所有权时侵犯他人合法权益</a:t>
                </a:r>
                <a:endParaRPr/>
              </a:p>
            </p:txBody>
          </p:sp>
          <p:sp>
            <p:nvSpPr>
              <p:cNvPr id="37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8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9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40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4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所有权的丧失与撤销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42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4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所有权取得的时效与期限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44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45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46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4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所有权取得的时效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4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诉讼时效：权利人行使权利的时间限制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除斥期间：权利人行使权利的特殊时间限制</a:t>
                </a:r>
                <a:endParaRPr/>
              </a:p>
            </p:txBody>
          </p:sp>
          <p:pic>
            <p:nvPicPr>
              <p:cNvPr id="49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50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51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5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所有权取得的期限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5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有限期所有权：权利人在一定期限内享有所有权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无限期所有权：权利人在无限期内享有所有权</a:t>
                </a:r>
                <a:endParaRPr/>
              </a:p>
            </p:txBody>
          </p:sp>
          <p:pic>
            <p:nvPicPr>
              <p:cNvPr id="54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https://d.book118.com/168056105070006040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ray_blue">
      <a:dk1>
        <a:srgbClr val="000000"/>
      </a:dk1>
      <a:lt1>
        <a:srgbClr val="FFFFFF"/>
      </a:lt1>
      <a:dk2>
        <a:srgbClr val="0A102F"/>
      </a:dk2>
      <a:lt2>
        <a:srgbClr val="DEEFF8"/>
      </a:lt2>
      <a:accent1>
        <a:srgbClr val="2A68D2"/>
      </a:accent1>
      <a:accent2>
        <a:srgbClr val="70AEE1"/>
      </a:accent2>
      <a:accent3>
        <a:srgbClr val="2B4FAD"/>
      </a:accent3>
      <a:accent4>
        <a:srgbClr val="F4796D"/>
      </a:accent4>
      <a:accent5>
        <a:srgbClr val="B53F55"/>
      </a:accent5>
      <a:accent6>
        <a:srgbClr val="7D2F61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91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3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民法典物权编学习解读2--所有权</vt:lpstr>
      <vt:lpstr>所有权的基本概念与分类</vt:lpstr>
      <vt:lpstr>PowerPoint Presentation</vt:lpstr>
      <vt:lpstr>PowerPoint Presentation</vt:lpstr>
      <vt:lpstr>PowerPoint Presentation</vt:lpstr>
      <vt:lpstr>所有权的内容与行使</vt:lpstr>
      <vt:lpstr>PowerPoint Presentation</vt:lpstr>
      <vt:lpstr>PowerPoint Presentation</vt:lpstr>
      <vt:lpstr>PowerPoint Presentation</vt:lpstr>
      <vt:lpstr>所有权的取得与丧失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2024-09-19T00:12:58.586</cp:lastPrinted>
  <dcterms:created xsi:type="dcterms:W3CDTF">2024-09-18T16:12:58Z</dcterms:created>
  <dcterms:modified xsi:type="dcterms:W3CDTF">2024-09-18T16:13:00Z</dcterms:modified>
</cp:coreProperties>
</file>