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979CDC-8E74-4C72-8F9D-1DE80E67863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ADC91AE-CA95-4B32-8689-C0239384ACB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374F9D-9118-46FA-8B69-E4C3CA7D3A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346428D-C908-41C5-A1C0-7132EF83394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04F56EC-4F3F-4B4B-850A-BA22C0813E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A4EDD0A-6860-4F23-BE29-099B063804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A323DBC-540F-433E-A3CE-E42241574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848B00-4FF7-4517-888E-19C1F9F361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3A974D-A1DD-4854-B888-2ED6909304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565825-2401-45BE-9D2F-B629BA36D7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36EB8D-859B-4D1D-B3E2-E770DEC679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4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4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4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6806110114000602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2182462" y="3823480"/>
            <a:ext cx="7827077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2"/>
            <a:ext cx="12191993" cy="1584959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5833872"/>
            <a:ext cx="12192000" cy="1024128"/>
          </a:xfrm>
          <a:prstGeom prst="rect">
            <a:avLst/>
          </a:prstGeom>
        </p:spPr>
      </p:pic>
      <p:sp>
        <p:nvSpPr>
          <p:cNvPr id="5" name="TextBox 5"/>
          <p:cNvSpPr txBox="1"/>
          <p:nvPr/>
        </p:nvSpPr>
        <p:spPr>
          <a:xfrm>
            <a:off x="1975806" y="2788085"/>
            <a:ext cx="8240388" cy="862965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心脏换瓣术后护理查房PPT课件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00000">
            <a:off x="-2466408" y="749879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2700000">
            <a:off x="-2472177" y="514684"/>
            <a:ext cx="5828632" cy="5828632"/>
          </a:xfrm>
          <a:prstGeom prst="roundRect">
            <a:avLst>
              <a:gd name="adj" fmla="val 83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5044057" y="932800"/>
            <a:ext cx="6350425" cy="4992399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药物护理与注意事项</a:t>
            </a:r>
          </a:p>
          <a:p>
            <a:pPr marL="203200" lvl="0" indent="-203200">
              <a:lnSpc>
                <a:spcPct val="180000"/>
              </a:lnSpc>
              <a:spcBef>
                <a:spcPct val="0"/>
              </a:spcBef>
              <a:buFont typeface="Arial"/>
              <a:buChar char="•"/>
            </a:pPr>
            <a:r>
              <a:rPr lang="en-US" sz="21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出院指导与随访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024327" y="2845118"/>
            <a:ext cx="2621378" cy="11677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术后护理概述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术后护理能够有效地促进患者的康复，减少并发症的发生，提高手术效果。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促进患者康复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预防感染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提高生活质量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术后护理可以预防术后感染，降低感染风险，保障患者的生命安全。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术后护理能够提高患者的生活质量，使患者能够更好地适应术后生活，减轻家庭和社会的负担。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术后护理的重要性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术后护理应保持呼吸道通畅，及时清理呼吸道分泌物，防止呼吸道阻塞。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9250" r="925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6542" r="16542"/>
          <a:stretch>
            <a:fillRect/>
          </a:stretch>
        </p:blipFill>
        <p:spPr>
          <a:xfrm>
            <a:off x="5146546" y="1536628"/>
            <a:ext cx="1898908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保持呼吸道通畅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术后护理应控制患者的疼痛，减轻患者的痛苦，促进患者的舒适。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控制疼痛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术后护理应预防各种并发症的发生，如出血、感染、血栓等。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预防并发症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术后护理的目标和原则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术后疼痛是常见的术后问题，如果控制不好会影响患者的休息和康复。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疼痛控制不佳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术后呼吸道分泌物潴留会导致肺部感染和呼吸困难等问题。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呼吸道分泌物潴留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术后长期卧床会导致下肢深静脉血栓形成，引起肺栓塞等严重后果。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血栓形成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术后护理的常见问题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术后日常护理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3">
              <a:lumMod val="75000"/>
              <a:alpha val="83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0" r="25000"/>
          <a:stretch>
            <a:fillRect/>
          </a:stretch>
        </p:blipFill>
        <p:spPr>
          <a:xfrm>
            <a:off x="740688" y="1168478"/>
            <a:ext cx="3679824" cy="4906431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2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2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2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214095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总结词：合理饮食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4124309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详细描述：提供营养均衡、易于消化的食物，如新鲜蔬菜、水果、瘦肉、鱼类等，以补充身体所需的蛋白质、维生素和矿物质。避免高脂肪、高糖、高盐和高刺激性的食物，以免加重心脏负担。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饮食护理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适度休息与活动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术后早期应保证充足的休息，避免剧烈运动和重体力劳动。随着身体逐渐恢复，可在医生的指导下进行适当的活动和锻炼，以增强心肺功能和身体素质。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765" r="21765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休息与活动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保持良好心态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关注患者的心理状态，给予关心和支持，帮助患者保持乐观、积极的心态。对于出现的焦虑、抑郁等情绪问题，及时进行心理疏导和干预，促进患者的心理健康。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" y="5833872"/>
            <a:ext cx="12192000" cy="1024128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1800000">
            <a:off x="3795009" y="1353581"/>
            <a:ext cx="4621227" cy="4621227"/>
          </a:xfrm>
          <a:prstGeom prst="roundRect">
            <a:avLst>
              <a:gd name="adj" fmla="val 13707"/>
            </a:avLst>
          </a:prstGeom>
          <a:solidFill>
            <a:schemeClr val="accent3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082144">
            <a:off x="3728380" y="1200864"/>
            <a:ext cx="4851037" cy="4851037"/>
          </a:xfrm>
          <a:prstGeom prst="roundRect">
            <a:avLst>
              <a:gd name="adj" fmla="val 16769"/>
            </a:avLst>
          </a:prstGeom>
          <a:ln w="32099">
            <a:solidFill>
              <a:schemeClr val="accent1">
                <a:alpha val="100000"/>
              </a:schemeClr>
            </a:solidFill>
            <a:prstDash val="sys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BE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700000">
            <a:off x="3789241" y="977873"/>
            <a:ext cx="4621227" cy="4621227"/>
          </a:xfrm>
          <a:prstGeom prst="roundRect">
            <a:avLst>
              <a:gd name="adj" fmla="val 16769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4081312" y="881760"/>
            <a:ext cx="4145173" cy="1503638"/>
            <a:chOff x="4081312" y="881760"/>
            <a:chExt cx="4145173" cy="1503638"/>
          </a:xfrm>
        </p:grpSpPr>
        <p:sp>
          <p:nvSpPr>
            <p:cNvPr id="7" name="TextBox 7"/>
            <p:cNvSpPr txBox="1"/>
            <p:nvPr/>
          </p:nvSpPr>
          <p:spPr>
            <a:xfrm>
              <a:off x="4081312" y="881760"/>
              <a:ext cx="4145173" cy="1503638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75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3546545" y="2554662"/>
            <a:ext cx="5098919" cy="1467649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术后并发症的预防与处理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密切观察引流液的颜色、量和性状，如发现有大量鲜红色引流液，应及时报告医生。保持伤口敷料清洁干燥，避免剧烈咳嗽、打喷嚏和用力排便，以免增加胸腔内压力。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出血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观察皮肤颜色、温度及肿胀程度，如发现异常及时报告医生。保持引流管通畅，避免引流管受压、扭曲或脱落。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血肿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出血和血肿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https://d.book118.com/168061101140006024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56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7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2024-09-01T08:06:54.917</cp:lastPrinted>
  <dcterms:created xsi:type="dcterms:W3CDTF">2024-09-01T00:06:54Z</dcterms:created>
  <dcterms:modified xsi:type="dcterms:W3CDTF">2024-09-01T00:06:56Z</dcterms:modified>
</cp:coreProperties>
</file>