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7" r:id="rId19"/>
    <p:sldId id="309" r:id="rId20"/>
  </p:sldIdLst>
  <p:sldSz cx="12192000" cy="6858000"/>
  <p:notesSz cx="6858000" cy="9144000"/>
  <p:custDataLst>
    <p:tags r:id="rId21"/>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slide" Target="slides/slide18.xml" /><Relationship Id="rId21" Type="http://schemas.openxmlformats.org/officeDocument/2006/relationships/tags" Target="tags/tag1.xml" /><Relationship Id="rId22" Type="http://schemas.openxmlformats.org/officeDocument/2006/relationships/presProps" Target="presProps.xml" /><Relationship Id="rId23" Type="http://schemas.openxmlformats.org/officeDocument/2006/relationships/viewProps" Target="viewProps.xml" /><Relationship Id="rId24" Type="http://schemas.openxmlformats.org/officeDocument/2006/relationships/theme" Target="theme/theme1.xml" /><Relationship Id="rId25"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D9820140-6590-4D3A-9BCE-983BA10D5F1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2F3AC58-7C4A-4347-95B8-4A5FE391DC7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CCB34F4C-1A56-4D4B-8692-CCC5F1477B4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06CE4451-EBEC-4914-8CB6-60E2AE8CD49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91F60B6C-843C-4598-A798-DA75C7783993}"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C4AD6820-2039-4337-95BE-4090742DF423}"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73C61E27-8C49-49CC-863B-9756EC718B31}"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A8DBDC00-E49F-4D07-AABC-1EC953220BA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CE5DAF9F-CED8-46D7-A57C-7338763D755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6567E9D-4840-4134-8D44-EAC02482EC5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3F2CCE0-8054-45A7-8C42-D0CED57EF8A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9.jpeg" /><Relationship Id="rId4" Type="http://schemas.openxmlformats.org/officeDocument/2006/relationships/image" Target="../media/image10.jpeg" /><Relationship Id="rId5"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12.jpeg" /><Relationship Id="rId4" Type="http://schemas.openxmlformats.org/officeDocument/2006/relationships/image" Target="../media/image3.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3.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4.jpeg" /><Relationship Id="rId3" Type="http://schemas.openxmlformats.org/officeDocument/2006/relationships/image" Target="../media/image15.jpeg" /><Relationship Id="rId4" Type="http://schemas.openxmlformats.org/officeDocument/2006/relationships/image" Target="../media/image16.jpeg" /><Relationship Id="rId5" Type="http://schemas.openxmlformats.org/officeDocument/2006/relationships/image" Target="../media/image3.png"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16810405205700603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30522" y="1105448"/>
            <a:ext cx="7238537" cy="2009775"/>
          </a:xfrm>
          <a:prstGeom prst="rect">
            <a:avLst/>
          </a:prstGeom>
        </p:spPr>
        <p:txBody>
          <a:bodyPr vert="horz" wrap="square" lIns="114300" tIns="57150" rIns="114300" bIns="57150" rtlCol="0" anchor="b"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950" b="1">
                <a:solidFill>
                  <a:schemeClr val="dk1">
                    <a:lumMod val="75000"/>
                    <a:lumOff val="25000"/>
                    <a:alpha val="100000"/>
                  </a:schemeClr>
                </a:solidFill>
                <a:latin typeface="STKaiti"/>
                <a:ea typeface="STKaiti"/>
                <a:cs typeface="STKaiti"/>
              </a:rPr>
              <a:t>大客户营销管理策略在能源行业的应用研究</a:t>
            </a:r>
          </a:p>
        </p:txBody>
      </p:sp>
      <p:sp>
        <p:nvSpPr>
          <p:cNvPr id="3" name="TextBox 3"/>
          <p:cNvSpPr txBox="1"/>
          <p:nvPr/>
        </p:nvSpPr>
        <p:spPr>
          <a:xfrm>
            <a:off x="1378147" y="3109993"/>
            <a:ext cx="2809875" cy="5048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a:solidFill>
                  <a:schemeClr val="dk1">
                    <a:lumMod val="75000"/>
                    <a:lumOff val="25000"/>
                    <a:alpha val="100000"/>
                  </a:schemeClr>
                </a:solidFill>
                <a:latin typeface="STKaiti"/>
                <a:ea typeface="STKaiti"/>
                <a:cs typeface="STKaiti"/>
              </a:rPr>
              <a:t>汇报人：XX</a:t>
            </a:r>
          </a:p>
        </p:txBody>
      </p:sp>
      <p:sp>
        <p:nvSpPr>
          <p:cNvPr id="4" name="TextBox 4"/>
          <p:cNvSpPr txBox="1"/>
          <p:nvPr/>
        </p:nvSpPr>
        <p:spPr>
          <a:xfrm>
            <a:off x="4001506" y="3109993"/>
            <a:ext cx="3076575" cy="5048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a:solidFill>
                  <a:schemeClr val="dk1">
                    <a:lumMod val="75000"/>
                    <a:lumOff val="25000"/>
                    <a:alpha val="100000"/>
                  </a:schemeClr>
                </a:solidFill>
                <a:latin typeface="STKaiti"/>
                <a:ea typeface="STKaiti"/>
                <a:cs typeface="STKaiti"/>
              </a:rPr>
              <a:t>2024-01-13</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5220184" y="1034838"/>
            <a:ext cx="5507355" cy="469201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spcBef>
                <a:spcPts val="375"/>
              </a:spcBef>
              <a:buFont typeface="Arial"/>
              <a:buChar char="•"/>
            </a:pPr>
            <a:r>
              <a:rPr lang="en-US" sz="2400">
                <a:solidFill>
                  <a:schemeClr val="accent3">
                    <a:lumMod val="50000"/>
                    <a:alpha val="100000"/>
                  </a:schemeClr>
                </a:solidFill>
                <a:latin typeface="STKaiti"/>
                <a:ea typeface="STKaiti"/>
                <a:cs typeface="STKaiti"/>
              </a:rPr>
              <a:t>引言</a:t>
            </a:r>
          </a:p>
          <a:p>
            <a:pPr marL="203200" lvl="0" indent="-203200">
              <a:lnSpc>
                <a:spcPct val="140000"/>
              </a:lnSpc>
              <a:spcBef>
                <a:spcPts val="375"/>
              </a:spcBef>
              <a:buFont typeface="Arial"/>
              <a:buChar char="•"/>
            </a:pPr>
            <a:r>
              <a:rPr lang="en-US" sz="2400">
                <a:solidFill>
                  <a:schemeClr val="accent3">
                    <a:lumMod val="50000"/>
                    <a:alpha val="100000"/>
                  </a:schemeClr>
                </a:solidFill>
                <a:latin typeface="STKaiti"/>
                <a:ea typeface="STKaiti"/>
                <a:cs typeface="STKaiti"/>
              </a:rPr>
              <a:t>能源行业大客户概述</a:t>
            </a:r>
          </a:p>
          <a:p>
            <a:pPr marL="203200" lvl="0" indent="-203200">
              <a:lnSpc>
                <a:spcPct val="140000"/>
              </a:lnSpc>
              <a:spcBef>
                <a:spcPts val="375"/>
              </a:spcBef>
              <a:buFont typeface="Arial"/>
              <a:buChar char="•"/>
            </a:pPr>
            <a:r>
              <a:rPr lang="en-US" sz="2400">
                <a:solidFill>
                  <a:schemeClr val="accent3">
                    <a:lumMod val="50000"/>
                    <a:alpha val="100000"/>
                  </a:schemeClr>
                </a:solidFill>
                <a:latin typeface="STKaiti"/>
                <a:ea typeface="STKaiti"/>
                <a:cs typeface="STKaiti"/>
              </a:rPr>
              <a:t>大客户营销管理策略理论基础</a:t>
            </a:r>
          </a:p>
          <a:p>
            <a:pPr marL="203200" lvl="0" indent="-203200">
              <a:lnSpc>
                <a:spcPct val="140000"/>
              </a:lnSpc>
              <a:spcBef>
                <a:spcPts val="375"/>
              </a:spcBef>
              <a:buFont typeface="Arial"/>
              <a:buChar char="•"/>
            </a:pPr>
            <a:r>
              <a:rPr lang="en-US" sz="2400">
                <a:solidFill>
                  <a:schemeClr val="accent3">
                    <a:lumMod val="50000"/>
                    <a:alpha val="100000"/>
                  </a:schemeClr>
                </a:solidFill>
                <a:latin typeface="STKaiti"/>
                <a:ea typeface="STKaiti"/>
                <a:cs typeface="STKaiti"/>
              </a:rPr>
              <a:t>能源行业大客户营销管理现状分析</a:t>
            </a:r>
          </a:p>
          <a:p>
            <a:pPr marL="203200" lvl="0" indent="-203200">
              <a:lnSpc>
                <a:spcPct val="140000"/>
              </a:lnSpc>
              <a:spcBef>
                <a:spcPts val="375"/>
              </a:spcBef>
              <a:buFont typeface="Arial"/>
              <a:buChar char="•"/>
            </a:pPr>
            <a:r>
              <a:rPr lang="en-US" sz="2400">
                <a:solidFill>
                  <a:schemeClr val="accent3">
                    <a:lumMod val="50000"/>
                    <a:alpha val="100000"/>
                  </a:schemeClr>
                </a:solidFill>
                <a:latin typeface="STKaiti"/>
                <a:ea typeface="STKaiti"/>
                <a:cs typeface="STKaiti"/>
              </a:rPr>
              <a:t>大客户营销管理策略在能源行业的应用研究</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5220184" y="1034838"/>
            <a:ext cx="5507355" cy="469201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spcBef>
                <a:spcPts val="375"/>
              </a:spcBef>
              <a:buFont typeface="Arial"/>
              <a:buChar char="•"/>
            </a:pPr>
            <a:r>
              <a:rPr lang="en-US" sz="2400">
                <a:solidFill>
                  <a:schemeClr val="accent3">
                    <a:lumMod val="50000"/>
                    <a:alpha val="100000"/>
                  </a:schemeClr>
                </a:solidFill>
                <a:latin typeface="STKaiti"/>
                <a:ea typeface="STKaiti"/>
                <a:cs typeface="STKaiti"/>
              </a:rPr>
              <a:t>能源行业大客户营销管理策略实施保障措施</a:t>
            </a:r>
          </a:p>
          <a:p>
            <a:pPr marL="203200" lvl="0" indent="-203200">
              <a:lnSpc>
                <a:spcPct val="140000"/>
              </a:lnSpc>
              <a:spcBef>
                <a:spcPts val="375"/>
              </a:spcBef>
              <a:buFont typeface="Arial"/>
              <a:buChar char="•"/>
            </a:pPr>
            <a:r>
              <a:rPr lang="en-US" sz="2400">
                <a:solidFill>
                  <a:schemeClr val="accent3">
                    <a:lumMod val="50000"/>
                    <a:alpha val="100000"/>
                  </a:schemeClr>
                </a:solidFill>
                <a:latin typeface="STKaiti"/>
                <a:ea typeface="STKaiti"/>
                <a:cs typeface="STKaiti"/>
              </a:rPr>
              <a:t>结论与展望</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76363" y="3338766"/>
            <a:ext cx="9439275" cy="1610307"/>
          </a:xfrm>
          <a:prstGeom prst="rect">
            <a:avLst/>
          </a:prstGeom>
        </p:spPr>
        <p:txBody>
          <a:bodyPr vert="horz" wrap="square" lIns="114300" tIns="57150" rIns="114300" bIns="5715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pPr>
            <a:r>
              <a:rPr lang="en-US" sz="4500" b="1">
                <a:solidFill>
                  <a:schemeClr val="dk1">
                    <a:lumMod val="75000"/>
                    <a:lumOff val="25000"/>
                    <a:alpha val="100000"/>
                  </a:schemeClr>
                </a:solidFill>
                <a:latin typeface="STKaiti"/>
                <a:ea typeface="STKaiti"/>
                <a:cs typeface="STKaiti"/>
              </a:rPr>
              <a:t>引言</a:t>
            </a:r>
          </a:p>
        </p:txBody>
      </p:sp>
      <p:sp>
        <p:nvSpPr>
          <p:cNvPr id="3" name="TextBox 3"/>
          <p:cNvSpPr txBox="1"/>
          <p:nvPr/>
        </p:nvSpPr>
        <p:spPr>
          <a:xfrm>
            <a:off x="4432518" y="2021239"/>
            <a:ext cx="3326964" cy="17145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8400" b="1">
                <a:solidFill>
                  <a:schemeClr val="dk1">
                    <a:lumMod val="75000"/>
                    <a:lumOff val="25000"/>
                    <a:alpha val="100000"/>
                  </a:schemeClr>
                </a:solidFill>
                <a:latin typeface="PingFang SC"/>
                <a:ea typeface="PingFang SC"/>
                <a:cs typeface="PingFang SC"/>
              </a:rPr>
              <a:t>01</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rot="16200000">
            <a:off x="2007200" y="2256367"/>
            <a:ext cx="2931584" cy="2931584"/>
          </a:xfrm>
          <a:custGeom>
            <a:rect l="l" t="t" r="r" b="b"/>
            <a:pathLst>
              <a:path w="21600" h="21600">
                <a:moveTo>
                  <a:pt x="2950" y="15226"/>
                </a:moveTo>
                <a:cubicBezTo>
                  <a:pt x="2188" y="13875"/>
                  <a:pt x="1788" y="12351"/>
                  <a:pt x="1788" y="10800"/>
                </a:cubicBezTo>
                <a:cubicBezTo>
                  <a:pt x="1788" y="5822"/>
                  <a:pt x="5822" y="1788"/>
                  <a:pt x="10800" y="1788"/>
                </a:cubicBezTo>
                <a:cubicBezTo>
                  <a:pt x="15777" y="1788"/>
                  <a:pt x="19812" y="5822"/>
                  <a:pt x="19812" y="10800"/>
                </a:cubicBezTo>
                <a:cubicBezTo>
                  <a:pt x="19811" y="12351"/>
                  <a:pt x="19411" y="13875"/>
                  <a:pt x="18649" y="15226"/>
                </a:cubicBezTo>
                <a:lnTo>
                  <a:pt x="20207" y="16105"/>
                </a:lnTo>
                <a:cubicBezTo>
                  <a:pt x="21120" y="14486"/>
                  <a:pt x="21600" y="12658"/>
                  <a:pt x="21600" y="10800"/>
                </a:cubicBezTo>
                <a:cubicBezTo>
                  <a:pt x="21600" y="4835"/>
                  <a:pt x="16764" y="0"/>
                  <a:pt x="10800" y="0"/>
                </a:cubicBezTo>
                <a:cubicBezTo>
                  <a:pt x="4835" y="0"/>
                  <a:pt x="0" y="4835"/>
                  <a:pt x="0" y="10800"/>
                </a:cubicBezTo>
                <a:cubicBezTo>
                  <a:pt x="-1" y="12658"/>
                  <a:pt x="479" y="14486"/>
                  <a:pt x="1392" y="16105"/>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rot="16426183">
            <a:off x="2243210" y="2494492"/>
            <a:ext cx="2432049" cy="2434167"/>
          </a:xfrm>
          <a:custGeom>
            <a:rect l="l" t="t" r="r" b="b"/>
            <a:pathLst>
              <a:path w="21600" h="21600">
                <a:moveTo>
                  <a:pt x="2643" y="7715"/>
                </a:moveTo>
                <a:cubicBezTo>
                  <a:pt x="3926" y="4323"/>
                  <a:pt x="7173" y="2080"/>
                  <a:pt x="10799" y="2080"/>
                </a:cubicBezTo>
                <a:cubicBezTo>
                  <a:pt x="14426" y="2080"/>
                  <a:pt x="17673" y="4323"/>
                  <a:pt x="18956" y="7715"/>
                </a:cubicBezTo>
                <a:lnTo>
                  <a:pt x="20901" y="6979"/>
                </a:lnTo>
                <a:cubicBezTo>
                  <a:pt x="19313" y="2779"/>
                  <a:pt x="15290" y="-1"/>
                  <a:pt x="10800" y="-1"/>
                </a:cubicBezTo>
                <a:cubicBezTo>
                  <a:pt x="6309" y="-1"/>
                  <a:pt x="2286" y="2779"/>
                  <a:pt x="698" y="6979"/>
                </a:cubicBezTo>
                <a:close/>
              </a:path>
            </a:pathLst>
          </a:custGeom>
          <a:solidFill>
            <a:schemeClr val="accent1">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rot="-5400000">
            <a:off x="1752143" y="2015067"/>
            <a:ext cx="3414183" cy="3414184"/>
          </a:xfrm>
          <a:custGeom>
            <a:rect l="l" t="t" r="r" b="b"/>
            <a:pathLst>
              <a:path w="21600" h="21600">
                <a:moveTo>
                  <a:pt x="6106" y="18536"/>
                </a:moveTo>
                <a:cubicBezTo>
                  <a:pt x="3402" y="16896"/>
                  <a:pt x="1751" y="13962"/>
                  <a:pt x="1751" y="10800"/>
                </a:cubicBezTo>
                <a:cubicBezTo>
                  <a:pt x="1751" y="5802"/>
                  <a:pt x="5802" y="1751"/>
                  <a:pt x="10800" y="1751"/>
                </a:cubicBezTo>
                <a:cubicBezTo>
                  <a:pt x="15797" y="1751"/>
                  <a:pt x="19849" y="5802"/>
                  <a:pt x="19849" y="10800"/>
                </a:cubicBezTo>
                <a:cubicBezTo>
                  <a:pt x="19848" y="13962"/>
                  <a:pt x="18197" y="16896"/>
                  <a:pt x="15493" y="18536"/>
                </a:cubicBezTo>
                <a:lnTo>
                  <a:pt x="16401" y="20033"/>
                </a:lnTo>
                <a:cubicBezTo>
                  <a:pt x="19628" y="18075"/>
                  <a:pt x="21600" y="14574"/>
                  <a:pt x="21600" y="10800"/>
                </a:cubicBezTo>
                <a:cubicBezTo>
                  <a:pt x="21600" y="4835"/>
                  <a:pt x="16764" y="0"/>
                  <a:pt x="10800" y="0"/>
                </a:cubicBezTo>
                <a:cubicBezTo>
                  <a:pt x="4835" y="0"/>
                  <a:pt x="0" y="4835"/>
                  <a:pt x="0" y="10800"/>
                </a:cubicBezTo>
                <a:cubicBezTo>
                  <a:pt x="-1" y="14574"/>
                  <a:pt x="1971" y="18075"/>
                  <a:pt x="5198" y="20033"/>
                </a:cubicBezTo>
                <a:lnTo>
                  <a:pt x="6106" y="18536"/>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510528" y="1542295"/>
            <a:ext cx="480060" cy="382734"/>
          </a:xfrm>
          <a:prstGeom prst="rect">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511480" y="3223760"/>
            <a:ext cx="478346" cy="399410"/>
            <a:chOff x="6511480" y="3223760"/>
            <a:chExt cx="478346" cy="399410"/>
          </a:xfrm>
        </p:grpSpPr>
        <p:sp>
          <p:nvSpPr>
            <p:cNvPr id="7" name="AutoShape 7"/>
            <p:cNvSpPr/>
            <p:nvPr/>
          </p:nvSpPr>
          <p:spPr>
            <a:xfrm>
              <a:off x="6511480" y="3223760"/>
              <a:ext cx="478346" cy="39941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6511480" y="4805669"/>
            <a:ext cx="478346" cy="413650"/>
            <a:chOff x="6511480" y="4805669"/>
            <a:chExt cx="478346" cy="413650"/>
          </a:xfrm>
        </p:grpSpPr>
        <p:sp>
          <p:nvSpPr>
            <p:cNvPr id="9" name="AutoShape 9"/>
            <p:cNvSpPr/>
            <p:nvPr/>
          </p:nvSpPr>
          <p:spPr>
            <a:xfrm>
              <a:off x="6511480" y="4805669"/>
              <a:ext cx="478346" cy="413650"/>
            </a:xfrm>
            <a:prstGeom prst="rect">
              <a:avLst/>
            </a:prstGeom>
            <a:solidFill>
              <a:schemeClr val="accent1">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0" name="Freeform 10"/>
          <p:cNvSpPr/>
          <p:nvPr/>
        </p:nvSpPr>
        <p:spPr>
          <a:xfrm>
            <a:off x="2802998" y="2871591"/>
            <a:ext cx="1701137" cy="1701137"/>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研究背景和意义</a:t>
              </a:r>
            </a:p>
          </p:txBody>
        </p:sp>
      </p:grpSp>
      <p:grpSp>
        <p:nvGrpSpPr>
          <p:cNvPr id="33" name="Group 33"/>
          <p:cNvGrpSpPr/>
          <p:nvPr/>
        </p:nvGrpSpPr>
        <p:grpSpPr>
          <a:xfrm>
            <a:off x="6384512" y="2015068"/>
            <a:ext cx="5082159" cy="1071601"/>
            <a:chOff x="6384512" y="2015068"/>
            <a:chExt cx="5082159" cy="1071601"/>
          </a:xfrm>
        </p:grpSpPr>
        <p:sp>
          <p:nvSpPr>
            <p:cNvPr id="34" name="TextBox 34"/>
            <p:cNvSpPr txBox="1"/>
            <p:nvPr/>
          </p:nvSpPr>
          <p:spPr>
            <a:xfrm>
              <a:off x="6384512" y="2015068"/>
              <a:ext cx="5082159" cy="1071601"/>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能源行业是国民经济的基础性行业，对于国家安全和经济发展具有重要意义。</a:t>
              </a:r>
            </a:p>
          </p:txBody>
        </p:sp>
      </p:grpSp>
      <p:grpSp>
        <p:nvGrpSpPr>
          <p:cNvPr id="35" name="Group 35"/>
          <p:cNvGrpSpPr/>
          <p:nvPr/>
        </p:nvGrpSpPr>
        <p:grpSpPr>
          <a:xfrm>
            <a:off x="7116604" y="3155950"/>
            <a:ext cx="4476083" cy="490334"/>
            <a:chOff x="7116604" y="3155950"/>
            <a:chExt cx="4476083" cy="490334"/>
          </a:xfrm>
        </p:grpSpPr>
        <p:sp>
          <p:nvSpPr>
            <p:cNvPr id="36" name="TextBox 36"/>
            <p:cNvSpPr txBox="1"/>
            <p:nvPr/>
          </p:nvSpPr>
          <p:spPr>
            <a:xfrm>
              <a:off x="7116604" y="3155950"/>
              <a:ext cx="4476083" cy="490334"/>
            </a:xfrm>
            <a:prstGeom prst="rect">
              <a:avLst/>
            </a:prstGeom>
          </p:spPr>
          <p:txBody>
            <a:bodyPr vert="horz" wrap="square" lIns="66008" tIns="33052" rIns="66008" bIns="33052"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大客户营销的必要性</a:t>
              </a:r>
            </a:p>
          </p:txBody>
        </p:sp>
      </p:grpSp>
      <p:grpSp>
        <p:nvGrpSpPr>
          <p:cNvPr id="37" name="Group 37"/>
          <p:cNvGrpSpPr/>
          <p:nvPr/>
        </p:nvGrpSpPr>
        <p:grpSpPr>
          <a:xfrm>
            <a:off x="6510528" y="3652633"/>
            <a:ext cx="5082159" cy="1071601"/>
            <a:chOff x="6510528" y="3652633"/>
            <a:chExt cx="5082159" cy="1071601"/>
          </a:xfrm>
        </p:grpSpPr>
        <p:sp>
          <p:nvSpPr>
            <p:cNvPr id="38" name="TextBox 38"/>
            <p:cNvSpPr txBox="1"/>
            <p:nvPr/>
          </p:nvSpPr>
          <p:spPr>
            <a:xfrm>
              <a:off x="6510528" y="3652633"/>
              <a:ext cx="5082159" cy="1071601"/>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大客户是能源企业的重要收入来源，对于企业的生存和发展具有关键作用。因此，大客户营销管理策略的制定和实施对于能源企业具有重要意义。</a:t>
              </a:r>
            </a:p>
          </p:txBody>
        </p:sp>
      </p:grpSp>
      <p:grpSp>
        <p:nvGrpSpPr>
          <p:cNvPr id="39" name="Group 39"/>
          <p:cNvGrpSpPr/>
          <p:nvPr/>
        </p:nvGrpSpPr>
        <p:grpSpPr>
          <a:xfrm>
            <a:off x="7116604" y="4743284"/>
            <a:ext cx="4476083" cy="490334"/>
            <a:chOff x="7116604" y="4743284"/>
            <a:chExt cx="4476083" cy="490334"/>
          </a:xfrm>
        </p:grpSpPr>
        <p:sp>
          <p:nvSpPr>
            <p:cNvPr id="40" name="TextBox 40"/>
            <p:cNvSpPr txBox="1"/>
            <p:nvPr/>
          </p:nvSpPr>
          <p:spPr>
            <a:xfrm>
              <a:off x="7116604" y="4743284"/>
              <a:ext cx="4476083" cy="490334"/>
            </a:xfrm>
            <a:prstGeom prst="rect">
              <a:avLst/>
            </a:prstGeom>
          </p:spPr>
          <p:txBody>
            <a:bodyPr vert="horz" wrap="square" lIns="66008" tIns="33052" rIns="66008" bIns="33052"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研究意义</a:t>
              </a:r>
            </a:p>
          </p:txBody>
        </p:sp>
      </p:grpSp>
      <p:grpSp>
        <p:nvGrpSpPr>
          <p:cNvPr id="41" name="Group 41"/>
          <p:cNvGrpSpPr/>
          <p:nvPr/>
        </p:nvGrpSpPr>
        <p:grpSpPr>
          <a:xfrm>
            <a:off x="6510528" y="5239966"/>
            <a:ext cx="5082159" cy="1071601"/>
            <a:chOff x="6510528" y="5239966"/>
            <a:chExt cx="5082159" cy="1071601"/>
          </a:xfrm>
        </p:grpSpPr>
        <p:sp>
          <p:nvSpPr>
            <p:cNvPr id="42" name="TextBox 42"/>
            <p:cNvSpPr txBox="1"/>
            <p:nvPr/>
          </p:nvSpPr>
          <p:spPr>
            <a:xfrm>
              <a:off x="6510528" y="5239966"/>
              <a:ext cx="5082159" cy="1071601"/>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本研究旨在探讨大客户营销管理策略在能源行业的应用，为能源企业提供理论和实践指导，促进企业的可持续发展。</a:t>
              </a:r>
            </a:p>
          </p:txBody>
        </p:sp>
      </p:grpSp>
      <p:grpSp>
        <p:nvGrpSpPr>
          <p:cNvPr id="43" name="Group 43"/>
          <p:cNvGrpSpPr/>
          <p:nvPr/>
        </p:nvGrpSpPr>
        <p:grpSpPr>
          <a:xfrm>
            <a:off x="7116604" y="1472796"/>
            <a:ext cx="4476083" cy="490334"/>
            <a:chOff x="7116604" y="1472796"/>
            <a:chExt cx="4476083" cy="490334"/>
          </a:xfrm>
        </p:grpSpPr>
        <p:sp>
          <p:nvSpPr>
            <p:cNvPr id="44" name="TextBox 44"/>
            <p:cNvSpPr txBox="1"/>
            <p:nvPr/>
          </p:nvSpPr>
          <p:spPr>
            <a:xfrm>
              <a:off x="7116604" y="1472796"/>
              <a:ext cx="4476083" cy="490334"/>
            </a:xfrm>
            <a:prstGeom prst="rect">
              <a:avLst/>
            </a:prstGeom>
          </p:spPr>
          <p:txBody>
            <a:bodyPr vert="horz" wrap="square" lIns="66008" tIns="33052" rIns="66008" bIns="33052"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能源行业的重要性</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00308" y="4896302"/>
            <a:ext cx="984887" cy="984887"/>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6312500" y="3227524"/>
            <a:ext cx="984887" cy="984887"/>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6312500" y="1652321"/>
            <a:ext cx="984887" cy="984887"/>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11716" y="4884110"/>
            <a:ext cx="984887" cy="984887"/>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11716" y="3215332"/>
            <a:ext cx="984887" cy="984887"/>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611716" y="1652321"/>
            <a:ext cx="984887" cy="984887"/>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1596603" y="1542784"/>
            <a:ext cx="4316948" cy="1440561"/>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研究目的：本研究旨在通过分析大客户营销管理策略在能源行业的应用现状，探讨其存在的问题和挑战，提出相应的解决方案和发展建议。</a:t>
            </a:r>
          </a:p>
        </p:txBody>
      </p:sp>
      <p:sp>
        <p:nvSpPr>
          <p:cNvPr id="9" name="TextBox 9"/>
          <p:cNvSpPr txBox="1"/>
          <p:nvPr/>
        </p:nvSpPr>
        <p:spPr>
          <a:xfrm>
            <a:off x="7285195" y="1542784"/>
            <a:ext cx="4297245" cy="1440561"/>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研究问题：本研究主要关注以下几个问题</a:t>
            </a:r>
          </a:p>
        </p:txBody>
      </p:sp>
      <p:sp>
        <p:nvSpPr>
          <p:cNvPr id="10" name="TextBox 10"/>
          <p:cNvSpPr txBox="1"/>
          <p:nvPr/>
        </p:nvSpPr>
        <p:spPr>
          <a:xfrm>
            <a:off x="1596603" y="3117987"/>
            <a:ext cx="4416556" cy="1440561"/>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能源企业如何识别和管理大客户？</a:t>
            </a:r>
          </a:p>
        </p:txBody>
      </p:sp>
      <p:sp>
        <p:nvSpPr>
          <p:cNvPr id="11" name="TextBox 11"/>
          <p:cNvSpPr txBox="1"/>
          <p:nvPr/>
        </p:nvSpPr>
        <p:spPr>
          <a:xfrm>
            <a:off x="7285195" y="3117987"/>
            <a:ext cx="4297245" cy="1440561"/>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大客户营销管理策略在能源行业的具体应用有哪些？</a:t>
            </a:r>
          </a:p>
        </p:txBody>
      </p:sp>
      <p:sp>
        <p:nvSpPr>
          <p:cNvPr id="12" name="TextBox 12"/>
          <p:cNvSpPr txBox="1"/>
          <p:nvPr/>
        </p:nvSpPr>
        <p:spPr>
          <a:xfrm>
            <a:off x="1596603" y="4786765"/>
            <a:ext cx="4316948" cy="1440561"/>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能源企业在实施大客户营销管理策略过程中面临哪些挑战和困难？</a:t>
            </a:r>
          </a:p>
        </p:txBody>
      </p:sp>
      <p:sp>
        <p:nvSpPr>
          <p:cNvPr id="13" name="TextBox 13"/>
          <p:cNvSpPr txBox="1"/>
          <p:nvPr/>
        </p:nvSpPr>
        <p:spPr>
          <a:xfrm>
            <a:off x="7285195" y="4786765"/>
            <a:ext cx="4297245" cy="1440561"/>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如何优化和完善大客户营销管理策略，提高能源企业的市场竞争力？</a:t>
            </a:r>
          </a:p>
        </p:txBody>
      </p:sp>
      <p:sp>
        <p:nvSpPr>
          <p:cNvPr id="14" name="Freeform 14"/>
          <p:cNvSpPr/>
          <p:nvPr/>
        </p:nvSpPr>
        <p:spPr>
          <a:xfrm>
            <a:off x="793456" y="1834061"/>
            <a:ext cx="621407" cy="621407"/>
          </a:xfrm>
          <a:custGeom>
            <a:rect l="l" t="t" r="r" b="b"/>
            <a:pathLst>
              <a:path w="304800" h="304800">
                <a:moveTo>
                  <a:pt x="247650" y="219075"/>
                </a:moveTo>
                <a:lnTo>
                  <a:pt x="228600" y="219075"/>
                </a:lnTo>
                <a:lnTo>
                  <a:pt x="228600" y="200025"/>
                </a:lnTo>
                <a:lnTo>
                  <a:pt x="238125" y="200025"/>
                </a:lnTo>
                <a:lnTo>
                  <a:pt x="238125" y="180975"/>
                </a:lnTo>
                <a:lnTo>
                  <a:pt x="57150" y="180975"/>
                </a:lnTo>
                <a:lnTo>
                  <a:pt x="57150" y="200025"/>
                </a:lnTo>
                <a:lnTo>
                  <a:pt x="66675" y="200025"/>
                </a:lnTo>
                <a:lnTo>
                  <a:pt x="66675" y="219075"/>
                </a:lnTo>
                <a:lnTo>
                  <a:pt x="47625" y="219075"/>
                </a:lnTo>
                <a:cubicBezTo>
                  <a:pt x="42367" y="219075"/>
                  <a:pt x="38100" y="214808"/>
                  <a:pt x="38100" y="209550"/>
                </a:cubicBezTo>
                <a:lnTo>
                  <a:pt x="38100" y="114300"/>
                </a:lnTo>
                <a:cubicBezTo>
                  <a:pt x="38100" y="105089"/>
                  <a:pt x="76200" y="95250"/>
                  <a:pt x="142875" y="95250"/>
                </a:cubicBezTo>
                <a:cubicBezTo>
                  <a:pt x="146409" y="95250"/>
                  <a:pt x="149533" y="95250"/>
                  <a:pt x="152400" y="95250"/>
                </a:cubicBezTo>
                <a:cubicBezTo>
                  <a:pt x="218484" y="95250"/>
                  <a:pt x="257175" y="104870"/>
                  <a:pt x="257175" y="114300"/>
                </a:cubicBezTo>
                <a:lnTo>
                  <a:pt x="257175" y="209550"/>
                </a:lnTo>
                <a:cubicBezTo>
                  <a:pt x="257175" y="214808"/>
                  <a:pt x="252917" y="219075"/>
                  <a:pt x="247650" y="219075"/>
                </a:cubicBezTo>
                <a:close/>
                <a:moveTo>
                  <a:pt x="223838" y="123825"/>
                </a:moveTo>
                <a:cubicBezTo>
                  <a:pt x="215951" y="123825"/>
                  <a:pt x="209550" y="130226"/>
                  <a:pt x="209550" y="138113"/>
                </a:cubicBezTo>
                <a:cubicBezTo>
                  <a:pt x="209550" y="145999"/>
                  <a:pt x="215951" y="152400"/>
                  <a:pt x="223838" y="152400"/>
                </a:cubicBezTo>
                <a:cubicBezTo>
                  <a:pt x="231724" y="152400"/>
                  <a:pt x="238125" y="145999"/>
                  <a:pt x="238125" y="138113"/>
                </a:cubicBezTo>
                <a:cubicBezTo>
                  <a:pt x="238125" y="130226"/>
                  <a:pt x="231724" y="123825"/>
                  <a:pt x="223838" y="123825"/>
                </a:cubicBezTo>
                <a:close/>
                <a:moveTo>
                  <a:pt x="76200" y="38100"/>
                </a:moveTo>
                <a:cubicBezTo>
                  <a:pt x="76200" y="32833"/>
                  <a:pt x="80467" y="28575"/>
                  <a:pt x="85725" y="28575"/>
                </a:cubicBezTo>
                <a:lnTo>
                  <a:pt x="209550" y="28575"/>
                </a:lnTo>
                <a:cubicBezTo>
                  <a:pt x="214817" y="28575"/>
                  <a:pt x="219075" y="32833"/>
                  <a:pt x="219075" y="38100"/>
                </a:cubicBezTo>
                <a:lnTo>
                  <a:pt x="219075" y="85725"/>
                </a:lnTo>
                <a:lnTo>
                  <a:pt x="76200" y="85725"/>
                </a:lnTo>
                <a:lnTo>
                  <a:pt x="76200" y="38100"/>
                </a:lnTo>
                <a:close/>
                <a:moveTo>
                  <a:pt x="219075" y="276225"/>
                </a:moveTo>
                <a:cubicBezTo>
                  <a:pt x="219075" y="281483"/>
                  <a:pt x="214817" y="285750"/>
                  <a:pt x="209550" y="285750"/>
                </a:cubicBezTo>
                <a:lnTo>
                  <a:pt x="85725" y="285750"/>
                </a:lnTo>
                <a:cubicBezTo>
                  <a:pt x="80467" y="285750"/>
                  <a:pt x="76200" y="281483"/>
                  <a:pt x="76200" y="276225"/>
                </a:cubicBezTo>
                <a:lnTo>
                  <a:pt x="76200" y="190500"/>
                </a:lnTo>
                <a:lnTo>
                  <a:pt x="219075" y="190500"/>
                </a:lnTo>
                <a:lnTo>
                  <a:pt x="219075" y="276225"/>
                </a:lnTo>
                <a:close/>
                <a:moveTo>
                  <a:pt x="200025" y="200025"/>
                </a:moveTo>
                <a:lnTo>
                  <a:pt x="95250" y="200025"/>
                </a:lnTo>
                <a:lnTo>
                  <a:pt x="95250" y="209550"/>
                </a:lnTo>
                <a:lnTo>
                  <a:pt x="200025" y="209550"/>
                </a:lnTo>
                <a:lnTo>
                  <a:pt x="200025" y="200025"/>
                </a:lnTo>
                <a:close/>
                <a:moveTo>
                  <a:pt x="200025" y="219075"/>
                </a:moveTo>
                <a:lnTo>
                  <a:pt x="95250" y="219075"/>
                </a:lnTo>
                <a:lnTo>
                  <a:pt x="95250" y="228600"/>
                </a:lnTo>
                <a:lnTo>
                  <a:pt x="200025" y="228600"/>
                </a:lnTo>
                <a:lnTo>
                  <a:pt x="200025" y="219075"/>
                </a:lnTo>
                <a:close/>
                <a:moveTo>
                  <a:pt x="200025" y="238125"/>
                </a:moveTo>
                <a:lnTo>
                  <a:pt x="95250" y="238125"/>
                </a:lnTo>
                <a:lnTo>
                  <a:pt x="95250" y="247650"/>
                </a:lnTo>
                <a:lnTo>
                  <a:pt x="200025" y="247650"/>
                </a:lnTo>
                <a:lnTo>
                  <a:pt x="200025" y="238125"/>
                </a:lnTo>
                <a:close/>
                <a:moveTo>
                  <a:pt x="200025" y="257175"/>
                </a:moveTo>
                <a:lnTo>
                  <a:pt x="95250" y="257175"/>
                </a:lnTo>
                <a:lnTo>
                  <a:pt x="95250" y="266700"/>
                </a:lnTo>
                <a:lnTo>
                  <a:pt x="200025" y="266700"/>
                </a:lnTo>
                <a:lnTo>
                  <a:pt x="200025" y="257175"/>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6564902" y="1916915"/>
            <a:ext cx="455698" cy="455698"/>
          </a:xfrm>
          <a:custGeom>
            <a:rect l="l" t="t" r="r" b="b"/>
            <a:pathLst>
              <a:path w="304800" h="304800">
                <a:moveTo>
                  <a:pt x="76200" y="57150"/>
                </a:moveTo>
                <a:lnTo>
                  <a:pt x="38100" y="19050"/>
                </a:lnTo>
                <a:lnTo>
                  <a:pt x="19050" y="19050"/>
                </a:lnTo>
                <a:lnTo>
                  <a:pt x="19050" y="38100"/>
                </a:lnTo>
                <a:lnTo>
                  <a:pt x="57150" y="76200"/>
                </a:lnTo>
                <a:close/>
                <a:moveTo>
                  <a:pt x="95250" y="0"/>
                </a:moveTo>
                <a:lnTo>
                  <a:pt x="114300" y="0"/>
                </a:lnTo>
                <a:lnTo>
                  <a:pt x="114300" y="38100"/>
                </a:lnTo>
                <a:lnTo>
                  <a:pt x="95250" y="38100"/>
                </a:lnTo>
                <a:close/>
                <a:moveTo>
                  <a:pt x="171450" y="95250"/>
                </a:moveTo>
                <a:lnTo>
                  <a:pt x="209550" y="95250"/>
                </a:lnTo>
                <a:lnTo>
                  <a:pt x="209550" y="114300"/>
                </a:lnTo>
                <a:lnTo>
                  <a:pt x="171450" y="114300"/>
                </a:lnTo>
                <a:close/>
                <a:moveTo>
                  <a:pt x="190500" y="38100"/>
                </a:moveTo>
                <a:lnTo>
                  <a:pt x="190500" y="19050"/>
                </a:lnTo>
                <a:lnTo>
                  <a:pt x="171450" y="19050"/>
                </a:lnTo>
                <a:lnTo>
                  <a:pt x="133350" y="57150"/>
                </a:lnTo>
                <a:lnTo>
                  <a:pt x="152400" y="76200"/>
                </a:lnTo>
                <a:close/>
                <a:moveTo>
                  <a:pt x="0" y="95250"/>
                </a:moveTo>
                <a:lnTo>
                  <a:pt x="38100" y="95250"/>
                </a:lnTo>
                <a:lnTo>
                  <a:pt x="38100" y="114300"/>
                </a:lnTo>
                <a:lnTo>
                  <a:pt x="0" y="114300"/>
                </a:lnTo>
                <a:close/>
                <a:moveTo>
                  <a:pt x="95250" y="171450"/>
                </a:moveTo>
                <a:lnTo>
                  <a:pt x="114300" y="171450"/>
                </a:lnTo>
                <a:lnTo>
                  <a:pt x="114300" y="209550"/>
                </a:lnTo>
                <a:lnTo>
                  <a:pt x="95250" y="209550"/>
                </a:lnTo>
                <a:close/>
                <a:moveTo>
                  <a:pt x="19050" y="171450"/>
                </a:moveTo>
                <a:lnTo>
                  <a:pt x="19050" y="190500"/>
                </a:lnTo>
                <a:lnTo>
                  <a:pt x="38100" y="190500"/>
                </a:lnTo>
                <a:lnTo>
                  <a:pt x="76200" y="152400"/>
                </a:lnTo>
                <a:lnTo>
                  <a:pt x="57150" y="133350"/>
                </a:lnTo>
                <a:close/>
                <a:moveTo>
                  <a:pt x="300638" y="262538"/>
                </a:moveTo>
                <a:lnTo>
                  <a:pt x="111290" y="73190"/>
                </a:lnTo>
                <a:cubicBezTo>
                  <a:pt x="105737" y="67637"/>
                  <a:pt x="96641" y="67637"/>
                  <a:pt x="91088" y="73190"/>
                </a:cubicBezTo>
                <a:lnTo>
                  <a:pt x="73190" y="91088"/>
                </a:lnTo>
                <a:cubicBezTo>
                  <a:pt x="67637" y="96641"/>
                  <a:pt x="67637" y="105737"/>
                  <a:pt x="73190" y="111290"/>
                </a:cubicBezTo>
                <a:lnTo>
                  <a:pt x="262538" y="300638"/>
                </a:lnTo>
                <a:cubicBezTo>
                  <a:pt x="268091" y="306191"/>
                  <a:pt x="277187" y="306191"/>
                  <a:pt x="282740" y="300638"/>
                </a:cubicBezTo>
                <a:lnTo>
                  <a:pt x="300638" y="282740"/>
                </a:lnTo>
                <a:cubicBezTo>
                  <a:pt x="306191" y="277187"/>
                  <a:pt x="306191" y="268091"/>
                  <a:pt x="300638" y="262538"/>
                </a:cubicBezTo>
                <a:close/>
                <a:moveTo>
                  <a:pt x="142875" y="161925"/>
                </a:moveTo>
                <a:lnTo>
                  <a:pt x="85725" y="104775"/>
                </a:lnTo>
                <a:lnTo>
                  <a:pt x="104775" y="85725"/>
                </a:lnTo>
                <a:lnTo>
                  <a:pt x="161925" y="142875"/>
                </a:lnTo>
                <a:lnTo>
                  <a:pt x="142875" y="161925"/>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6551100" y="3478315"/>
            <a:ext cx="483304" cy="483304"/>
          </a:xfrm>
          <a:custGeom>
            <a:rect l="l" t="t" r="r" b="b"/>
            <a:pathLst>
              <a:path w="304800" h="304800">
                <a:moveTo>
                  <a:pt x="152362" y="147228"/>
                </a:moveTo>
                <a:lnTo>
                  <a:pt x="304800" y="75419"/>
                </a:lnTo>
                <a:lnTo>
                  <a:pt x="304800" y="38100"/>
                </a:lnTo>
                <a:lnTo>
                  <a:pt x="0" y="38100"/>
                </a:lnTo>
                <a:lnTo>
                  <a:pt x="0" y="75305"/>
                </a:lnTo>
                <a:close/>
                <a:moveTo>
                  <a:pt x="152438" y="189347"/>
                </a:moveTo>
                <a:lnTo>
                  <a:pt x="0" y="117348"/>
                </a:lnTo>
                <a:lnTo>
                  <a:pt x="0" y="266700"/>
                </a:lnTo>
                <a:lnTo>
                  <a:pt x="304800" y="266700"/>
                </a:lnTo>
                <a:lnTo>
                  <a:pt x="304800" y="117577"/>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6530380" y="5087413"/>
            <a:ext cx="524743" cy="553896"/>
          </a:xfrm>
          <a:custGeom>
            <a:rect l="l" t="t" r="r" b="b"/>
            <a:pathLst>
              <a:path w="304800" h="304800">
                <a:moveTo>
                  <a:pt x="285750" y="171450"/>
                </a:moveTo>
                <a:lnTo>
                  <a:pt x="266700" y="171450"/>
                </a:lnTo>
                <a:lnTo>
                  <a:pt x="266700" y="133350"/>
                </a:lnTo>
                <a:cubicBezTo>
                  <a:pt x="266700" y="70247"/>
                  <a:pt x="215503" y="19050"/>
                  <a:pt x="152400" y="19050"/>
                </a:cubicBezTo>
                <a:cubicBezTo>
                  <a:pt x="89297" y="19050"/>
                  <a:pt x="38100" y="70247"/>
                  <a:pt x="38100" y="133350"/>
                </a:cubicBezTo>
                <a:lnTo>
                  <a:pt x="38100" y="171450"/>
                </a:lnTo>
                <a:lnTo>
                  <a:pt x="19050" y="171450"/>
                </a:lnTo>
                <a:cubicBezTo>
                  <a:pt x="8525" y="171450"/>
                  <a:pt x="0" y="179975"/>
                  <a:pt x="0" y="190500"/>
                </a:cubicBezTo>
                <a:lnTo>
                  <a:pt x="0" y="266700"/>
                </a:lnTo>
                <a:cubicBezTo>
                  <a:pt x="0" y="277225"/>
                  <a:pt x="8525" y="285750"/>
                  <a:pt x="19050" y="285750"/>
                </a:cubicBezTo>
                <a:lnTo>
                  <a:pt x="76200" y="285750"/>
                </a:lnTo>
                <a:lnTo>
                  <a:pt x="76200" y="133350"/>
                </a:lnTo>
                <a:cubicBezTo>
                  <a:pt x="76200" y="91307"/>
                  <a:pt x="110357" y="57150"/>
                  <a:pt x="152400" y="57150"/>
                </a:cubicBezTo>
                <a:cubicBezTo>
                  <a:pt x="194443" y="57150"/>
                  <a:pt x="228600" y="91307"/>
                  <a:pt x="228600" y="133350"/>
                </a:cubicBezTo>
                <a:lnTo>
                  <a:pt x="228600" y="285750"/>
                </a:lnTo>
                <a:lnTo>
                  <a:pt x="285750" y="285750"/>
                </a:lnTo>
                <a:cubicBezTo>
                  <a:pt x="296275" y="285750"/>
                  <a:pt x="304800" y="277225"/>
                  <a:pt x="304800" y="266700"/>
                </a:cubicBezTo>
                <a:lnTo>
                  <a:pt x="304800" y="190500"/>
                </a:lnTo>
                <a:cubicBezTo>
                  <a:pt x="304800" y="179975"/>
                  <a:pt x="296275" y="171450"/>
                  <a:pt x="285750" y="1714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829809" y="3450697"/>
            <a:ext cx="548701" cy="538540"/>
          </a:xfrm>
          <a:custGeom>
            <a:rect l="l" t="t" r="r" b="b"/>
            <a:pathLst>
              <a:path w="304800" h="304800">
                <a:moveTo>
                  <a:pt x="274320" y="167640"/>
                </a:moveTo>
                <a:lnTo>
                  <a:pt x="274320" y="274320"/>
                </a:lnTo>
                <a:cubicBezTo>
                  <a:pt x="274320" y="291151"/>
                  <a:pt x="260671" y="304800"/>
                  <a:pt x="243840" y="304800"/>
                </a:cubicBezTo>
                <a:cubicBezTo>
                  <a:pt x="227009" y="304800"/>
                  <a:pt x="213360" y="291151"/>
                  <a:pt x="213360" y="274320"/>
                </a:cubicBezTo>
                <a:lnTo>
                  <a:pt x="213360" y="274320"/>
                </a:lnTo>
                <a:lnTo>
                  <a:pt x="213360" y="198120"/>
                </a:lnTo>
                <a:lnTo>
                  <a:pt x="182880" y="198120"/>
                </a:lnTo>
                <a:lnTo>
                  <a:pt x="182880" y="45720"/>
                </a:lnTo>
                <a:cubicBezTo>
                  <a:pt x="182880" y="20469"/>
                  <a:pt x="203349" y="0"/>
                  <a:pt x="228600" y="0"/>
                </a:cubicBezTo>
                <a:lnTo>
                  <a:pt x="228600" y="0"/>
                </a:lnTo>
                <a:lnTo>
                  <a:pt x="274320" y="0"/>
                </a:lnTo>
                <a:lnTo>
                  <a:pt x="274320" y="167640"/>
                </a:lnTo>
                <a:close/>
                <a:moveTo>
                  <a:pt x="60960" y="152400"/>
                </a:moveTo>
                <a:cubicBezTo>
                  <a:pt x="44129" y="152400"/>
                  <a:pt x="30480" y="138751"/>
                  <a:pt x="30480" y="121920"/>
                </a:cubicBezTo>
                <a:lnTo>
                  <a:pt x="30480" y="121920"/>
                </a:lnTo>
                <a:lnTo>
                  <a:pt x="30480" y="15240"/>
                </a:lnTo>
                <a:cubicBezTo>
                  <a:pt x="30480" y="6820"/>
                  <a:pt x="37300" y="0"/>
                  <a:pt x="45720" y="0"/>
                </a:cubicBezTo>
                <a:cubicBezTo>
                  <a:pt x="54140" y="0"/>
                  <a:pt x="60960" y="6820"/>
                  <a:pt x="60960" y="15240"/>
                </a:cubicBezTo>
                <a:lnTo>
                  <a:pt x="60960" y="15240"/>
                </a:lnTo>
                <a:lnTo>
                  <a:pt x="60960" y="76200"/>
                </a:lnTo>
                <a:lnTo>
                  <a:pt x="76200" y="76200"/>
                </a:lnTo>
                <a:lnTo>
                  <a:pt x="76200" y="15240"/>
                </a:lnTo>
                <a:cubicBezTo>
                  <a:pt x="76200" y="6820"/>
                  <a:pt x="83020" y="0"/>
                  <a:pt x="91440" y="0"/>
                </a:cubicBezTo>
                <a:cubicBezTo>
                  <a:pt x="99860" y="0"/>
                  <a:pt x="106680" y="6820"/>
                  <a:pt x="106680" y="15240"/>
                </a:cubicBezTo>
                <a:lnTo>
                  <a:pt x="106680" y="15240"/>
                </a:lnTo>
                <a:lnTo>
                  <a:pt x="106680" y="76200"/>
                </a:lnTo>
                <a:lnTo>
                  <a:pt x="121920" y="76200"/>
                </a:lnTo>
                <a:lnTo>
                  <a:pt x="121920" y="15240"/>
                </a:lnTo>
                <a:cubicBezTo>
                  <a:pt x="121920" y="6820"/>
                  <a:pt x="128740" y="0"/>
                  <a:pt x="137160" y="0"/>
                </a:cubicBezTo>
                <a:cubicBezTo>
                  <a:pt x="145580" y="0"/>
                  <a:pt x="152400" y="6820"/>
                  <a:pt x="152400" y="15240"/>
                </a:cubicBezTo>
                <a:lnTo>
                  <a:pt x="152400" y="15240"/>
                </a:lnTo>
                <a:lnTo>
                  <a:pt x="152400" y="121920"/>
                </a:lnTo>
                <a:cubicBezTo>
                  <a:pt x="152400" y="138751"/>
                  <a:pt x="138751" y="152400"/>
                  <a:pt x="121920" y="152400"/>
                </a:cubicBezTo>
                <a:lnTo>
                  <a:pt x="121920" y="152400"/>
                </a:lnTo>
                <a:lnTo>
                  <a:pt x="121920" y="274320"/>
                </a:lnTo>
                <a:cubicBezTo>
                  <a:pt x="121920" y="291151"/>
                  <a:pt x="108271" y="304800"/>
                  <a:pt x="91440" y="304800"/>
                </a:cubicBezTo>
                <a:cubicBezTo>
                  <a:pt x="74609" y="304800"/>
                  <a:pt x="60960" y="291151"/>
                  <a:pt x="60960" y="274320"/>
                </a:cubicBezTo>
                <a:lnTo>
                  <a:pt x="60960" y="274320"/>
                </a:lnTo>
                <a:lnTo>
                  <a:pt x="60960" y="1524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660484" y="4984613"/>
            <a:ext cx="883778" cy="759497"/>
          </a:xfrm>
          <a:custGeom>
            <a:rect l="l" t="t" r="r" b="b"/>
            <a:pathLst>
              <a:path w="304800" h="304800">
                <a:moveTo>
                  <a:pt x="147838" y="37243"/>
                </a:moveTo>
                <a:cubicBezTo>
                  <a:pt x="155724" y="37243"/>
                  <a:pt x="162125" y="43644"/>
                  <a:pt x="162125" y="51530"/>
                </a:cubicBezTo>
                <a:lnTo>
                  <a:pt x="162125" y="125349"/>
                </a:lnTo>
                <a:lnTo>
                  <a:pt x="257375" y="184880"/>
                </a:lnTo>
                <a:lnTo>
                  <a:pt x="257375" y="210483"/>
                </a:lnTo>
                <a:lnTo>
                  <a:pt x="162125" y="178337"/>
                </a:lnTo>
                <a:lnTo>
                  <a:pt x="162125" y="228343"/>
                </a:lnTo>
                <a:lnTo>
                  <a:pt x="181547" y="247669"/>
                </a:lnTo>
                <a:lnTo>
                  <a:pt x="181537" y="267519"/>
                </a:lnTo>
                <a:lnTo>
                  <a:pt x="147838" y="256318"/>
                </a:lnTo>
                <a:lnTo>
                  <a:pt x="114624" y="267557"/>
                </a:lnTo>
                <a:lnTo>
                  <a:pt x="114767" y="246707"/>
                </a:lnTo>
                <a:lnTo>
                  <a:pt x="132959" y="228943"/>
                </a:lnTo>
                <a:lnTo>
                  <a:pt x="133121" y="178346"/>
                </a:lnTo>
                <a:lnTo>
                  <a:pt x="37900" y="211074"/>
                </a:lnTo>
                <a:lnTo>
                  <a:pt x="38100" y="184880"/>
                </a:lnTo>
                <a:lnTo>
                  <a:pt x="133417" y="124749"/>
                </a:lnTo>
                <a:lnTo>
                  <a:pt x="133569" y="51521"/>
                </a:lnTo>
                <a:cubicBezTo>
                  <a:pt x="133550" y="43644"/>
                  <a:pt x="139951" y="37243"/>
                  <a:pt x="147838" y="37243"/>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研究目的和问题</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研究方法</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本研究将采用文献综述、案例分析、问卷调查等多种研究方法，对大客户营销管理策略在能源行业的应用进行深入探讨。</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研究范围</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本研究将重点关注国内能源行业，包括石油、天然气、煤炭、电力等领域的大客户营销管理策略。同时，也将涉及国际能源市场和相关企业的案例分析和比较。</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26000" r="26000"/>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研究方法和范围</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76363" y="3338766"/>
            <a:ext cx="9439275" cy="1610307"/>
          </a:xfrm>
          <a:prstGeom prst="rect">
            <a:avLst/>
          </a:prstGeom>
        </p:spPr>
        <p:txBody>
          <a:bodyPr vert="horz" wrap="square" lIns="114300" tIns="57150" rIns="114300" bIns="5715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pPr>
            <a:r>
              <a:rPr lang="en-US" sz="4500" b="1">
                <a:solidFill>
                  <a:schemeClr val="dk1">
                    <a:lumMod val="75000"/>
                    <a:lumOff val="25000"/>
                    <a:alpha val="100000"/>
                  </a:schemeClr>
                </a:solidFill>
                <a:latin typeface="STKaiti"/>
                <a:ea typeface="STKaiti"/>
                <a:cs typeface="STKaiti"/>
              </a:rPr>
              <a:t>能源行业大客户概述</a:t>
            </a:r>
          </a:p>
        </p:txBody>
      </p:sp>
      <p:sp>
        <p:nvSpPr>
          <p:cNvPr id="3" name="TextBox 3"/>
          <p:cNvSpPr txBox="1"/>
          <p:nvPr/>
        </p:nvSpPr>
        <p:spPr>
          <a:xfrm>
            <a:off x="4432518" y="2021239"/>
            <a:ext cx="3326964" cy="17145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8400" b="1">
                <a:solidFill>
                  <a:schemeClr val="dk1">
                    <a:lumMod val="75000"/>
                    <a:lumOff val="25000"/>
                    <a:alpha val="100000"/>
                  </a:schemeClr>
                </a:solidFill>
                <a:latin typeface="PingFang SC"/>
                <a:ea typeface="PingFang SC"/>
                <a:cs typeface="PingFang SC"/>
              </a:rPr>
              <a:t>02</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11333" r="11333"/>
          <a:stretch>
            <a:fillRect/>
          </a:stretch>
        </p:blipFill>
        <p:spPr>
          <a:xfrm>
            <a:off x="939482" y="1415327"/>
            <a:ext cx="4843295"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大客户通常是指在公司业务中具有较高重要性、较大潜力或较高价值的客户。在能源行业中，大客户通常包括大型工业企业、公共设施、电力公司等。</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定义</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大客户往往具有采购量大、采购频次高、对产品和服务质量要求高、价格敏感等特点。此外，他们通常具有较强的市场地位和谈判能力，对供应商的选择和合作条件有较高要求。</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特征</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大客户的定义和特征</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150141" y="2021983"/>
            <a:ext cx="3939528" cy="3939528"/>
          </a:xfrm>
          <a:prstGeom prst="ellipse">
            <a:avLst/>
          </a:pr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454963" y="2034175"/>
            <a:ext cx="5826389"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可分为电力大客户、燃气大客户、热力大客户等，他们分别对应着不同的能源需求和使用场景。</a:t>
            </a:r>
          </a:p>
        </p:txBody>
      </p:sp>
      <p:sp>
        <p:nvSpPr>
          <p:cNvPr id="4" name="TextBox 4"/>
          <p:cNvSpPr txBox="1"/>
          <p:nvPr/>
        </p:nvSpPr>
        <p:spPr>
          <a:xfrm>
            <a:off x="454963" y="1575832"/>
            <a:ext cx="2703493" cy="3632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025" b="1">
                <a:solidFill>
                  <a:schemeClr val="accent1">
                    <a:alpha val="100000"/>
                  </a:schemeClr>
                </a:solidFill>
                <a:latin typeface="Microsoft Yahei"/>
                <a:ea typeface="Microsoft Yahei"/>
                <a:cs typeface="Microsoft Yahei"/>
              </a:rPr>
              <a:t>按照用能类型分类</a:t>
            </a:r>
          </a:p>
        </p:txBody>
      </p:sp>
      <p:sp>
        <p:nvSpPr>
          <p:cNvPr id="5" name="TextBox 5"/>
          <p:cNvSpPr txBox="1"/>
          <p:nvPr/>
        </p:nvSpPr>
        <p:spPr>
          <a:xfrm>
            <a:off x="454963" y="3530045"/>
            <a:ext cx="5826389"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可分为工业大客户、商业大客户、公共设施大客户等，不同行业的大客户在能源需求、采购模式和服务要求等方面存在差异。</a:t>
            </a:r>
          </a:p>
        </p:txBody>
      </p:sp>
      <p:sp>
        <p:nvSpPr>
          <p:cNvPr id="6" name="TextBox 6"/>
          <p:cNvSpPr txBox="1"/>
          <p:nvPr/>
        </p:nvSpPr>
        <p:spPr>
          <a:xfrm>
            <a:off x="454963" y="3071702"/>
            <a:ext cx="2703493" cy="3632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025" b="1">
                <a:solidFill>
                  <a:schemeClr val="accent1">
                    <a:alpha val="100000"/>
                  </a:schemeClr>
                </a:solidFill>
                <a:latin typeface="Microsoft Yahei"/>
                <a:ea typeface="Microsoft Yahei"/>
                <a:cs typeface="Microsoft Yahei"/>
              </a:rPr>
              <a:t>按照行业分类</a:t>
            </a:r>
          </a:p>
        </p:txBody>
      </p:sp>
      <p:sp>
        <p:nvSpPr>
          <p:cNvPr id="7" name="TextBox 7"/>
          <p:cNvSpPr txBox="1"/>
          <p:nvPr/>
        </p:nvSpPr>
        <p:spPr>
          <a:xfrm>
            <a:off x="454963" y="5118981"/>
            <a:ext cx="60183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可分为大型企业和中小型企业客户，大型企业客户通常具有更高的采购量和更复杂的能源需求。</a:t>
            </a:r>
          </a:p>
        </p:txBody>
      </p:sp>
      <p:sp>
        <p:nvSpPr>
          <p:cNvPr id="8" name="TextBox 8"/>
          <p:cNvSpPr txBox="1"/>
          <p:nvPr/>
        </p:nvSpPr>
        <p:spPr>
          <a:xfrm>
            <a:off x="454963" y="4660638"/>
            <a:ext cx="2703493" cy="3632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025" b="1">
                <a:solidFill>
                  <a:schemeClr val="accent1">
                    <a:alpha val="100000"/>
                  </a:schemeClr>
                </a:solidFill>
                <a:latin typeface="Microsoft Yahei"/>
                <a:ea typeface="Microsoft Yahei"/>
                <a:cs typeface="Microsoft Yahei"/>
              </a:rPr>
              <a:t>按照客户规模分类</a:t>
            </a:r>
          </a:p>
        </p:txBody>
      </p:sp>
      <p:pic>
        <p:nvPicPr>
          <p:cNvPr id="9" name="Picture 9"/>
          <p:cNvPicPr>
            <a:picLocks noChangeAspect="1"/>
          </p:cNvPicPr>
          <p:nvPr/>
        </p:nvPicPr>
        <p:blipFill>
          <a:blip r:embed="rId2"/>
          <a:srcRect l="21875" r="21875"/>
          <a:stretch>
            <a:fillRect/>
          </a:stretch>
        </p:blipFill>
        <p:spPr>
          <a:xfrm>
            <a:off x="7676035" y="2524948"/>
            <a:ext cx="2887741" cy="2887741"/>
          </a:xfrm>
          <a:prstGeom prst="ellipse">
            <a:avLst/>
          </a:prstGeom>
        </p:spPr>
      </p:pic>
      <p:sp>
        <p:nvSpPr>
          <p:cNvPr id="10" name="AutoShape 10"/>
          <p:cNvSpPr/>
          <p:nvPr/>
        </p:nvSpPr>
        <p:spPr>
          <a:xfrm>
            <a:off x="8663168" y="1482987"/>
            <a:ext cx="913476" cy="91347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921648" y="4618441"/>
            <a:ext cx="913476" cy="91347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10386775" y="4618441"/>
            <a:ext cx="913476" cy="91347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8906663" y="1691796"/>
            <a:ext cx="426486" cy="426486"/>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10639092" y="4837698"/>
            <a:ext cx="426194" cy="426194"/>
          </a:xfrm>
          <a:custGeom>
            <a:rect l="l" t="t" r="r" b="b"/>
            <a:pathLst>
              <a:path w="304800" h="304800">
                <a:moveTo>
                  <a:pt x="152400" y="190500"/>
                </a:moveTo>
                <a:cubicBezTo>
                  <a:pt x="152400" y="169459"/>
                  <a:pt x="169459" y="152400"/>
                  <a:pt x="190500" y="152400"/>
                </a:cubicBezTo>
                <a:cubicBezTo>
                  <a:pt x="211541" y="152400"/>
                  <a:pt x="228600" y="169459"/>
                  <a:pt x="228600" y="190500"/>
                </a:cubicBezTo>
                <a:cubicBezTo>
                  <a:pt x="228600" y="211541"/>
                  <a:pt x="211541" y="228600"/>
                  <a:pt x="190500" y="228600"/>
                </a:cubicBezTo>
                <a:cubicBezTo>
                  <a:pt x="169459" y="228600"/>
                  <a:pt x="152400" y="211541"/>
                  <a:pt x="152400" y="190500"/>
                </a:cubicBezTo>
                <a:close/>
                <a:moveTo>
                  <a:pt x="266700" y="76200"/>
                </a:moveTo>
                <a:lnTo>
                  <a:pt x="235372" y="12925"/>
                </a:lnTo>
                <a:cubicBezTo>
                  <a:pt x="232801" y="5410"/>
                  <a:pt x="225695" y="0"/>
                  <a:pt x="217284" y="0"/>
                </a:cubicBezTo>
                <a:lnTo>
                  <a:pt x="164973" y="0"/>
                </a:lnTo>
                <a:cubicBezTo>
                  <a:pt x="156467" y="0"/>
                  <a:pt x="149295" y="5544"/>
                  <a:pt x="146837" y="13192"/>
                </a:cubicBezTo>
                <a:lnTo>
                  <a:pt x="114338" y="76200"/>
                </a:lnTo>
                <a:lnTo>
                  <a:pt x="38100" y="76200"/>
                </a:lnTo>
                <a:cubicBezTo>
                  <a:pt x="17059" y="76200"/>
                  <a:pt x="0" y="93259"/>
                  <a:pt x="0" y="114300"/>
                </a:cubicBezTo>
                <a:lnTo>
                  <a:pt x="0" y="304800"/>
                </a:lnTo>
                <a:lnTo>
                  <a:pt x="304800" y="304800"/>
                </a:lnTo>
                <a:lnTo>
                  <a:pt x="304800" y="114300"/>
                </a:lnTo>
                <a:cubicBezTo>
                  <a:pt x="304800" y="93259"/>
                  <a:pt x="287760" y="76200"/>
                  <a:pt x="266700" y="76200"/>
                </a:cubicBezTo>
                <a:close/>
                <a:moveTo>
                  <a:pt x="57150" y="152400"/>
                </a:moveTo>
                <a:cubicBezTo>
                  <a:pt x="46625" y="152400"/>
                  <a:pt x="38100" y="143875"/>
                  <a:pt x="38100" y="133350"/>
                </a:cubicBezTo>
                <a:cubicBezTo>
                  <a:pt x="38100" y="122825"/>
                  <a:pt x="46625" y="114300"/>
                  <a:pt x="57150" y="114300"/>
                </a:cubicBezTo>
                <a:cubicBezTo>
                  <a:pt x="67675" y="114300"/>
                  <a:pt x="76200" y="122825"/>
                  <a:pt x="76200" y="133350"/>
                </a:cubicBezTo>
                <a:cubicBezTo>
                  <a:pt x="76200" y="143875"/>
                  <a:pt x="67675" y="152400"/>
                  <a:pt x="57150" y="152400"/>
                </a:cubicBezTo>
                <a:close/>
                <a:moveTo>
                  <a:pt x="190500" y="266700"/>
                </a:moveTo>
                <a:cubicBezTo>
                  <a:pt x="148419" y="266700"/>
                  <a:pt x="114300" y="232581"/>
                  <a:pt x="114300" y="190500"/>
                </a:cubicBezTo>
                <a:cubicBezTo>
                  <a:pt x="114300" y="148419"/>
                  <a:pt x="148419" y="114300"/>
                  <a:pt x="190500" y="114300"/>
                </a:cubicBezTo>
                <a:cubicBezTo>
                  <a:pt x="232581" y="114300"/>
                  <a:pt x="266700" y="148419"/>
                  <a:pt x="266700" y="190500"/>
                </a:cubicBezTo>
                <a:cubicBezTo>
                  <a:pt x="266700" y="232581"/>
                  <a:pt x="232581" y="266700"/>
                  <a:pt x="190500" y="26670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7137949" y="4833774"/>
            <a:ext cx="482811" cy="482811"/>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能源行业大客户的分类</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74694" y="1423099"/>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地位</a:t>
            </a:r>
          </a:p>
        </p:txBody>
      </p:sp>
      <p:sp>
        <p:nvSpPr>
          <p:cNvPr id="3" name="AutoShape 3"/>
          <p:cNvSpPr/>
          <p:nvPr/>
        </p:nvSpPr>
        <p:spPr>
          <a:xfrm>
            <a:off x="125016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19725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88000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6" name="Connector 6"/>
          <p:cNvCxnSpPr/>
          <p:nvPr/>
        </p:nvCxnSpPr>
        <p:spPr>
          <a:xfrm>
            <a:off x="1951634" y="6029346"/>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7" name="TextBox 7"/>
          <p:cNvSpPr txBox="1"/>
          <p:nvPr/>
        </p:nvSpPr>
        <p:spPr>
          <a:xfrm>
            <a:off x="3574694" y="1913291"/>
            <a:ext cx="777693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大客户在能源行业中占据重要地位，他们的采购量和需求对能源市场的供求关系和价格波动具有重要影响。同时，大客户也是能源企业的重要收入来源和利润贡献者。</a:t>
            </a:r>
          </a:p>
        </p:txBody>
      </p:sp>
      <p:sp>
        <p:nvSpPr>
          <p:cNvPr id="8" name="TextBox 8"/>
          <p:cNvSpPr txBox="1"/>
          <p:nvPr/>
        </p:nvSpPr>
        <p:spPr>
          <a:xfrm>
            <a:off x="1197254" y="3971227"/>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作用</a:t>
            </a:r>
          </a:p>
        </p:txBody>
      </p:sp>
      <p:sp>
        <p:nvSpPr>
          <p:cNvPr id="9" name="TextBox 9"/>
          <p:cNvSpPr txBox="1"/>
          <p:nvPr/>
        </p:nvSpPr>
        <p:spPr>
          <a:xfrm>
            <a:off x="1197254" y="4461419"/>
            <a:ext cx="7806355"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大客户对能源企业的产品和服务质量、技术创新和品牌影响力等方面提出更高要求，推动了能源企业的持续改进和发展。此外，与大客户建立长期稳定的合作关系有助于提高企业的市场份额和竞争优势。</a:t>
            </a:r>
          </a:p>
        </p:txBody>
      </p:sp>
      <p:sp>
        <p:nvSpPr>
          <p:cNvPr id="10" name="AutoShape 10"/>
          <p:cNvSpPr/>
          <p:nvPr/>
        </p:nvSpPr>
        <p:spPr>
          <a:xfrm>
            <a:off x="3552256" y="3306002"/>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499345"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182096"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a:off x="4253725" y="3380232"/>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大客户在能源行业中的地位和作用</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76363" y="3338766"/>
            <a:ext cx="9439275" cy="1610307"/>
          </a:xfrm>
          <a:prstGeom prst="rect">
            <a:avLst/>
          </a:prstGeom>
        </p:spPr>
        <p:txBody>
          <a:bodyPr vert="horz" wrap="square" lIns="114300" tIns="57150" rIns="114300" bIns="5715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pPr>
            <a:r>
              <a:rPr lang="en-US" sz="4500" b="1">
                <a:solidFill>
                  <a:schemeClr val="dk1">
                    <a:lumMod val="75000"/>
                    <a:lumOff val="25000"/>
                    <a:alpha val="100000"/>
                  </a:schemeClr>
                </a:solidFill>
                <a:latin typeface="STKaiti"/>
                <a:ea typeface="STKaiti"/>
                <a:cs typeface="STKaiti"/>
              </a:rPr>
              <a:t>大客户营销管理策略理论基础</a:t>
            </a:r>
          </a:p>
        </p:txBody>
      </p:sp>
      <p:sp>
        <p:nvSpPr>
          <p:cNvPr id="3" name="TextBox 3"/>
          <p:cNvSpPr txBox="1"/>
          <p:nvPr/>
        </p:nvSpPr>
        <p:spPr>
          <a:xfrm>
            <a:off x="4432518" y="2021239"/>
            <a:ext cx="3326964" cy="17145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8400" b="1">
                <a:solidFill>
                  <a:schemeClr val="dk1">
                    <a:lumMod val="75000"/>
                    <a:lumOff val="25000"/>
                    <a:alpha val="100000"/>
                  </a:schemeClr>
                </a:solidFill>
                <a:latin typeface="PingFang SC"/>
                <a:ea typeface="PingFang SC"/>
                <a:cs typeface="PingFang SC"/>
              </a:rPr>
              <a:t>03</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通过深入了解客户需求，建立长期稳定的合作关系，提高客户满意度和忠诚度。</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客户关系建立</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客户关系维护</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rcRect l="13125" r="13125"/>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客户关系发展</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通过定期沟通、回访、关怀等方式，保持与客户的良好关系，及时发现并解决潜在问题。</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通过提供个性化、差异化的服务，不断满足客户的更高需求，提升客户价值。</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客户关系管理理论</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6738" r="6738"/>
          <a:stretch>
            <a:fillRect/>
          </a:stretch>
        </p:blipFill>
        <p:spPr>
          <a:xfrm>
            <a:off x="3352886" y="2055085"/>
            <a:ext cx="2476500" cy="2476500"/>
          </a:xfrm>
          <a:prstGeom prst="ellipse">
            <a:avLst/>
          </a:prstGeom>
        </p:spPr>
      </p:pic>
      <p:pic>
        <p:nvPicPr>
          <p:cNvPr id="3" name="Picture 3"/>
          <p:cNvPicPr>
            <a:picLocks noChangeAspect="1"/>
          </p:cNvPicPr>
          <p:nvPr/>
        </p:nvPicPr>
        <p:blipFill>
          <a:blip r:embed="rId3"/>
          <a:stretch>
            <a:fillRect/>
          </a:stretch>
        </p:blipFill>
        <p:spPr>
          <a:xfrm>
            <a:off x="6374798" y="2055085"/>
            <a:ext cx="2476500" cy="2476500"/>
          </a:xfrm>
          <a:prstGeom prst="ellipse">
            <a:avLst/>
          </a:prstGeom>
        </p:spPr>
      </p:pic>
      <p:grpSp>
        <p:nvGrpSpPr>
          <p:cNvPr id="4" name="Group 4"/>
          <p:cNvGrpSpPr/>
          <p:nvPr/>
        </p:nvGrpSpPr>
        <p:grpSpPr>
          <a:xfrm>
            <a:off x="3352886" y="2107432"/>
            <a:ext cx="665795" cy="665791"/>
            <a:chOff x="3352886" y="2107432"/>
            <a:chExt cx="665795" cy="665791"/>
          </a:xfrm>
        </p:grpSpPr>
        <p:sp>
          <p:nvSpPr>
            <p:cNvPr id="5" name="AutoShape 5"/>
            <p:cNvSpPr/>
            <p:nvPr/>
          </p:nvSpPr>
          <p:spPr>
            <a:xfrm>
              <a:off x="3352886" y="2107432"/>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3F0E1"/>
                  </a:solidFill>
                  <a:latin typeface="Calibri"/>
                  <a:ea typeface="+mn-ea"/>
                  <a:cs typeface="+mn-cs"/>
                </a:defRPr>
              </a:lvl1pPr>
              <a:lvl2pPr marL="457200" algn="l" defTabSz="914400" rtl="0" eaLnBrk="1" latinLnBrk="0" hangingPunct="1">
                <a:defRPr sz="1800" kern="1200">
                  <a:solidFill>
                    <a:srgbClr val="E3F0E1"/>
                  </a:solidFill>
                  <a:latin typeface="Calibri"/>
                  <a:ea typeface="+mn-ea"/>
                  <a:cs typeface="+mn-cs"/>
                </a:defRPr>
              </a:lvl2pPr>
              <a:lvl3pPr marL="914400" algn="l" defTabSz="914400" rtl="0" eaLnBrk="1" latinLnBrk="0" hangingPunct="1">
                <a:defRPr sz="1800" kern="1200">
                  <a:solidFill>
                    <a:srgbClr val="E3F0E1"/>
                  </a:solidFill>
                  <a:latin typeface="Calibri"/>
                  <a:ea typeface="+mn-ea"/>
                  <a:cs typeface="+mn-cs"/>
                </a:defRPr>
              </a:lvl3pPr>
              <a:lvl4pPr marL="1371600" algn="l" defTabSz="914400" rtl="0" eaLnBrk="1" latinLnBrk="0" hangingPunct="1">
                <a:defRPr sz="1800" kern="1200">
                  <a:solidFill>
                    <a:srgbClr val="E3F0E1"/>
                  </a:solidFill>
                  <a:latin typeface="Calibri"/>
                  <a:ea typeface="+mn-ea"/>
                  <a:cs typeface="+mn-cs"/>
                </a:defRPr>
              </a:lvl4pPr>
              <a:lvl5pPr marL="1828800" algn="l" defTabSz="914400" rtl="0" eaLnBrk="1" latinLnBrk="0" hangingPunct="1">
                <a:defRPr sz="1800" kern="1200">
                  <a:solidFill>
                    <a:srgbClr val="E3F0E1"/>
                  </a:solidFill>
                  <a:latin typeface="Calibri"/>
                  <a:ea typeface="+mn-ea"/>
                  <a:cs typeface="+mn-cs"/>
                </a:defRPr>
              </a:lvl5pPr>
              <a:lvl6pPr marL="2286000" algn="l" defTabSz="914400" rtl="0" eaLnBrk="1" latinLnBrk="0" hangingPunct="1">
                <a:defRPr sz="1800" kern="1200">
                  <a:solidFill>
                    <a:srgbClr val="E3F0E1"/>
                  </a:solidFill>
                  <a:latin typeface="Calibri"/>
                  <a:ea typeface="+mn-ea"/>
                  <a:cs typeface="+mn-cs"/>
                </a:defRPr>
              </a:lvl6pPr>
              <a:lvl7pPr marL="2743200" algn="l" defTabSz="914400" rtl="0" eaLnBrk="1" latinLnBrk="0" hangingPunct="1">
                <a:defRPr sz="1800" kern="1200">
                  <a:solidFill>
                    <a:srgbClr val="E3F0E1"/>
                  </a:solidFill>
                  <a:latin typeface="Calibri"/>
                  <a:ea typeface="+mn-ea"/>
                  <a:cs typeface="+mn-cs"/>
                </a:defRPr>
              </a:lvl7pPr>
              <a:lvl8pPr marL="3200400" algn="l" defTabSz="914400" rtl="0" eaLnBrk="1" latinLnBrk="0" hangingPunct="1">
                <a:defRPr sz="1800" kern="1200">
                  <a:solidFill>
                    <a:srgbClr val="E3F0E1"/>
                  </a:solidFill>
                  <a:latin typeface="Calibri"/>
                  <a:ea typeface="+mn-ea"/>
                  <a:cs typeface="+mn-cs"/>
                </a:defRPr>
              </a:lvl8pPr>
              <a:lvl9pPr marL="3657600" algn="l" defTabSz="914400" rtl="0" eaLnBrk="1" latinLnBrk="0" hangingPunct="1">
                <a:defRPr sz="1800" kern="1200">
                  <a:solidFill>
                    <a:srgbClr val="E3F0E1"/>
                  </a:solidFill>
                  <a:latin typeface="Calibri"/>
                  <a:ea typeface="+mn-ea"/>
                  <a:cs typeface="+mn-cs"/>
                </a:defRPr>
              </a:lvl9pPr>
            </a:lstStyle>
            <a:p/>
          </p:txBody>
        </p:sp>
        <p:sp>
          <p:nvSpPr>
            <p:cNvPr id="6" name="Freeform 6"/>
            <p:cNvSpPr/>
            <p:nvPr/>
          </p:nvSpPr>
          <p:spPr>
            <a:xfrm>
              <a:off x="3532726" y="2292906"/>
              <a:ext cx="306115" cy="294843"/>
            </a:xfrm>
            <a:custGeom>
              <a:rect l="l" t="t" r="r" b="b"/>
              <a:pathLst>
                <a:path w="6825" h="6825">
                  <a:moveTo>
                    <a:pt x="1263" y="5234"/>
                  </a:moveTo>
                  <a:cubicBezTo>
                    <a:pt x="1316" y="5493"/>
                    <a:pt x="1546" y="5689"/>
                    <a:pt x="1820" y="5689"/>
                  </a:cubicBezTo>
                  <a:cubicBezTo>
                    <a:pt x="2114" y="5689"/>
                    <a:pt x="2354" y="5464"/>
                    <a:pt x="2383" y="5178"/>
                  </a:cubicBezTo>
                  <a:lnTo>
                    <a:pt x="3568" y="4191"/>
                  </a:lnTo>
                  <a:cubicBezTo>
                    <a:pt x="3652" y="4401"/>
                    <a:pt x="3856" y="4551"/>
                    <a:pt x="4096" y="4551"/>
                  </a:cubicBezTo>
                  <a:cubicBezTo>
                    <a:pt x="4348" y="4551"/>
                    <a:pt x="4560" y="4385"/>
                    <a:pt x="4635" y="4157"/>
                  </a:cubicBezTo>
                  <a:lnTo>
                    <a:pt x="5696" y="4736"/>
                  </a:lnTo>
                  <a:cubicBezTo>
                    <a:pt x="5732" y="5016"/>
                    <a:pt x="5969" y="5234"/>
                    <a:pt x="6258" y="5234"/>
                  </a:cubicBezTo>
                  <a:cubicBezTo>
                    <a:pt x="6571" y="5234"/>
                    <a:pt x="6827" y="4979"/>
                    <a:pt x="6827" y="4665"/>
                  </a:cubicBezTo>
                  <a:cubicBezTo>
                    <a:pt x="6827" y="4351"/>
                    <a:pt x="6571" y="4096"/>
                    <a:pt x="6258" y="4096"/>
                  </a:cubicBezTo>
                  <a:cubicBezTo>
                    <a:pt x="6006" y="4096"/>
                    <a:pt x="5794" y="4262"/>
                    <a:pt x="5719" y="4490"/>
                  </a:cubicBezTo>
                  <a:lnTo>
                    <a:pt x="4658" y="3911"/>
                  </a:lnTo>
                  <a:cubicBezTo>
                    <a:pt x="4622" y="3631"/>
                    <a:pt x="4385" y="3413"/>
                    <a:pt x="4096" y="3413"/>
                  </a:cubicBezTo>
                  <a:cubicBezTo>
                    <a:pt x="3802" y="3413"/>
                    <a:pt x="3563" y="3638"/>
                    <a:pt x="3533" y="3924"/>
                  </a:cubicBezTo>
                  <a:lnTo>
                    <a:pt x="2348" y="4911"/>
                  </a:lnTo>
                  <a:cubicBezTo>
                    <a:pt x="2265" y="4701"/>
                    <a:pt x="2060" y="4551"/>
                    <a:pt x="1820" y="4551"/>
                  </a:cubicBezTo>
                  <a:cubicBezTo>
                    <a:pt x="1546" y="4551"/>
                    <a:pt x="1316" y="4747"/>
                    <a:pt x="1263" y="5006"/>
                  </a:cubicBezTo>
                  <a:lnTo>
                    <a:pt x="455" y="5006"/>
                  </a:lnTo>
                  <a:lnTo>
                    <a:pt x="455" y="4551"/>
                  </a:lnTo>
                  <a:lnTo>
                    <a:pt x="569" y="4551"/>
                  </a:lnTo>
                  <a:cubicBezTo>
                    <a:pt x="632" y="4551"/>
                    <a:pt x="683" y="4500"/>
                    <a:pt x="683" y="4437"/>
                  </a:cubicBezTo>
                  <a:cubicBezTo>
                    <a:pt x="683" y="4374"/>
                    <a:pt x="632" y="4324"/>
                    <a:pt x="569" y="4324"/>
                  </a:cubicBezTo>
                  <a:lnTo>
                    <a:pt x="455" y="4324"/>
                  </a:lnTo>
                  <a:lnTo>
                    <a:pt x="455" y="3982"/>
                  </a:lnTo>
                  <a:lnTo>
                    <a:pt x="569" y="3982"/>
                  </a:lnTo>
                  <a:cubicBezTo>
                    <a:pt x="632" y="3982"/>
                    <a:pt x="683" y="3931"/>
                    <a:pt x="683" y="3868"/>
                  </a:cubicBezTo>
                  <a:cubicBezTo>
                    <a:pt x="683" y="3806"/>
                    <a:pt x="632" y="3755"/>
                    <a:pt x="569" y="3755"/>
                  </a:cubicBezTo>
                  <a:lnTo>
                    <a:pt x="480" y="3755"/>
                  </a:lnTo>
                  <a:lnTo>
                    <a:pt x="1407" y="2416"/>
                  </a:lnTo>
                  <a:cubicBezTo>
                    <a:pt x="1494" y="2470"/>
                    <a:pt x="1596" y="2503"/>
                    <a:pt x="1707" y="2503"/>
                  </a:cubicBezTo>
                  <a:cubicBezTo>
                    <a:pt x="1888" y="2503"/>
                    <a:pt x="2048" y="2416"/>
                    <a:pt x="2152" y="2284"/>
                  </a:cubicBezTo>
                  <a:lnTo>
                    <a:pt x="2752" y="2584"/>
                  </a:lnTo>
                  <a:cubicBezTo>
                    <a:pt x="2740" y="2631"/>
                    <a:pt x="2731" y="2680"/>
                    <a:pt x="2731" y="2731"/>
                  </a:cubicBezTo>
                  <a:cubicBezTo>
                    <a:pt x="2731" y="3044"/>
                    <a:pt x="2986" y="3300"/>
                    <a:pt x="3300" y="3300"/>
                  </a:cubicBezTo>
                  <a:cubicBezTo>
                    <a:pt x="3613" y="3300"/>
                    <a:pt x="3868" y="3044"/>
                    <a:pt x="3868" y="2731"/>
                  </a:cubicBezTo>
                  <a:cubicBezTo>
                    <a:pt x="3868" y="2608"/>
                    <a:pt x="3829" y="2496"/>
                    <a:pt x="3763" y="2403"/>
                  </a:cubicBezTo>
                  <a:lnTo>
                    <a:pt x="4488" y="1055"/>
                  </a:lnTo>
                  <a:cubicBezTo>
                    <a:pt x="4574" y="1107"/>
                    <a:pt x="4672" y="1138"/>
                    <a:pt x="4779" y="1138"/>
                  </a:cubicBezTo>
                  <a:cubicBezTo>
                    <a:pt x="4891" y="1138"/>
                    <a:pt x="4995" y="1104"/>
                    <a:pt x="5083" y="1048"/>
                  </a:cubicBezTo>
                  <a:lnTo>
                    <a:pt x="5827" y="2004"/>
                  </a:lnTo>
                  <a:cubicBezTo>
                    <a:pt x="5829" y="2007"/>
                    <a:pt x="5833" y="2009"/>
                    <a:pt x="5836" y="2011"/>
                  </a:cubicBezTo>
                  <a:cubicBezTo>
                    <a:pt x="5745" y="2112"/>
                    <a:pt x="5689" y="2244"/>
                    <a:pt x="5689" y="2389"/>
                  </a:cubicBezTo>
                  <a:cubicBezTo>
                    <a:pt x="5689" y="2703"/>
                    <a:pt x="5944" y="2958"/>
                    <a:pt x="6258" y="2958"/>
                  </a:cubicBezTo>
                  <a:cubicBezTo>
                    <a:pt x="6571" y="2958"/>
                    <a:pt x="6827" y="2703"/>
                    <a:pt x="6827" y="2389"/>
                  </a:cubicBezTo>
                  <a:cubicBezTo>
                    <a:pt x="6827" y="2076"/>
                    <a:pt x="6571" y="1820"/>
                    <a:pt x="6258" y="1820"/>
                  </a:cubicBezTo>
                  <a:cubicBezTo>
                    <a:pt x="6170" y="1820"/>
                    <a:pt x="6087" y="1842"/>
                    <a:pt x="6013" y="1878"/>
                  </a:cubicBezTo>
                  <a:cubicBezTo>
                    <a:pt x="6010" y="1874"/>
                    <a:pt x="6010" y="1869"/>
                    <a:pt x="6006" y="1864"/>
                  </a:cubicBezTo>
                  <a:lnTo>
                    <a:pt x="5248" y="890"/>
                  </a:lnTo>
                  <a:cubicBezTo>
                    <a:pt x="5311" y="798"/>
                    <a:pt x="5348" y="688"/>
                    <a:pt x="5348" y="569"/>
                  </a:cubicBezTo>
                  <a:cubicBezTo>
                    <a:pt x="5348" y="255"/>
                    <a:pt x="5092" y="0"/>
                    <a:pt x="4779" y="0"/>
                  </a:cubicBezTo>
                  <a:cubicBezTo>
                    <a:pt x="4465" y="0"/>
                    <a:pt x="4210" y="255"/>
                    <a:pt x="4210" y="569"/>
                  </a:cubicBezTo>
                  <a:cubicBezTo>
                    <a:pt x="4210" y="691"/>
                    <a:pt x="4249" y="804"/>
                    <a:pt x="4315" y="897"/>
                  </a:cubicBezTo>
                  <a:lnTo>
                    <a:pt x="3590" y="2244"/>
                  </a:lnTo>
                  <a:cubicBezTo>
                    <a:pt x="3505" y="2193"/>
                    <a:pt x="3406" y="2162"/>
                    <a:pt x="3300" y="2162"/>
                  </a:cubicBezTo>
                  <a:cubicBezTo>
                    <a:pt x="3118" y="2162"/>
                    <a:pt x="2959" y="2248"/>
                    <a:pt x="2854" y="2381"/>
                  </a:cubicBezTo>
                  <a:lnTo>
                    <a:pt x="2254" y="2081"/>
                  </a:lnTo>
                  <a:cubicBezTo>
                    <a:pt x="2267" y="2034"/>
                    <a:pt x="2276" y="1985"/>
                    <a:pt x="2276" y="1934"/>
                  </a:cubicBezTo>
                  <a:cubicBezTo>
                    <a:pt x="2276" y="1621"/>
                    <a:pt x="2020" y="1365"/>
                    <a:pt x="1707" y="1365"/>
                  </a:cubicBezTo>
                  <a:cubicBezTo>
                    <a:pt x="1393" y="1365"/>
                    <a:pt x="1138" y="1621"/>
                    <a:pt x="1138" y="1934"/>
                  </a:cubicBezTo>
                  <a:cubicBezTo>
                    <a:pt x="1138" y="2054"/>
                    <a:pt x="1176" y="2166"/>
                    <a:pt x="1239" y="2257"/>
                  </a:cubicBezTo>
                  <a:lnTo>
                    <a:pt x="593" y="3191"/>
                  </a:lnTo>
                  <a:cubicBezTo>
                    <a:pt x="585" y="3189"/>
                    <a:pt x="578" y="3186"/>
                    <a:pt x="569" y="3186"/>
                  </a:cubicBezTo>
                  <a:lnTo>
                    <a:pt x="455" y="3186"/>
                  </a:lnTo>
                  <a:lnTo>
                    <a:pt x="455" y="2844"/>
                  </a:lnTo>
                  <a:lnTo>
                    <a:pt x="569" y="2844"/>
                  </a:lnTo>
                  <a:cubicBezTo>
                    <a:pt x="632" y="2844"/>
                    <a:pt x="683" y="2794"/>
                    <a:pt x="683" y="2731"/>
                  </a:cubicBezTo>
                  <a:cubicBezTo>
                    <a:pt x="683" y="2668"/>
                    <a:pt x="632" y="2617"/>
                    <a:pt x="569" y="2617"/>
                  </a:cubicBezTo>
                  <a:lnTo>
                    <a:pt x="455" y="2617"/>
                  </a:lnTo>
                  <a:lnTo>
                    <a:pt x="455" y="2276"/>
                  </a:lnTo>
                  <a:lnTo>
                    <a:pt x="569" y="2276"/>
                  </a:lnTo>
                  <a:cubicBezTo>
                    <a:pt x="632" y="2276"/>
                    <a:pt x="683" y="2225"/>
                    <a:pt x="683" y="2162"/>
                  </a:cubicBezTo>
                  <a:cubicBezTo>
                    <a:pt x="683" y="2099"/>
                    <a:pt x="632" y="2048"/>
                    <a:pt x="569" y="2048"/>
                  </a:cubicBezTo>
                  <a:lnTo>
                    <a:pt x="455" y="2048"/>
                  </a:lnTo>
                  <a:lnTo>
                    <a:pt x="455" y="1707"/>
                  </a:lnTo>
                  <a:lnTo>
                    <a:pt x="569" y="1707"/>
                  </a:lnTo>
                  <a:cubicBezTo>
                    <a:pt x="632" y="1707"/>
                    <a:pt x="683" y="1656"/>
                    <a:pt x="683" y="1593"/>
                  </a:cubicBezTo>
                  <a:cubicBezTo>
                    <a:pt x="683" y="1530"/>
                    <a:pt x="632" y="1479"/>
                    <a:pt x="569" y="1479"/>
                  </a:cubicBezTo>
                  <a:lnTo>
                    <a:pt x="455" y="1479"/>
                  </a:lnTo>
                  <a:lnTo>
                    <a:pt x="455" y="1138"/>
                  </a:lnTo>
                  <a:lnTo>
                    <a:pt x="569" y="1138"/>
                  </a:lnTo>
                  <a:cubicBezTo>
                    <a:pt x="632" y="1138"/>
                    <a:pt x="683" y="1087"/>
                    <a:pt x="683" y="1024"/>
                  </a:cubicBezTo>
                  <a:cubicBezTo>
                    <a:pt x="683" y="961"/>
                    <a:pt x="632" y="910"/>
                    <a:pt x="569" y="910"/>
                  </a:cubicBezTo>
                  <a:lnTo>
                    <a:pt x="455" y="910"/>
                  </a:lnTo>
                  <a:lnTo>
                    <a:pt x="455" y="569"/>
                  </a:lnTo>
                  <a:lnTo>
                    <a:pt x="569" y="569"/>
                  </a:lnTo>
                  <a:cubicBezTo>
                    <a:pt x="632" y="569"/>
                    <a:pt x="683" y="518"/>
                    <a:pt x="683" y="455"/>
                  </a:cubicBezTo>
                  <a:cubicBezTo>
                    <a:pt x="683" y="392"/>
                    <a:pt x="632" y="341"/>
                    <a:pt x="569" y="341"/>
                  </a:cubicBezTo>
                  <a:lnTo>
                    <a:pt x="455" y="341"/>
                  </a:lnTo>
                  <a:lnTo>
                    <a:pt x="455" y="114"/>
                  </a:lnTo>
                  <a:cubicBezTo>
                    <a:pt x="455" y="51"/>
                    <a:pt x="404" y="0"/>
                    <a:pt x="341" y="0"/>
                  </a:cubicBezTo>
                  <a:cubicBezTo>
                    <a:pt x="278" y="0"/>
                    <a:pt x="228" y="51"/>
                    <a:pt x="228" y="114"/>
                  </a:cubicBezTo>
                  <a:lnTo>
                    <a:pt x="228" y="341"/>
                  </a:lnTo>
                  <a:lnTo>
                    <a:pt x="114" y="341"/>
                  </a:lnTo>
                  <a:cubicBezTo>
                    <a:pt x="51" y="341"/>
                    <a:pt x="0" y="392"/>
                    <a:pt x="0" y="455"/>
                  </a:cubicBezTo>
                  <a:cubicBezTo>
                    <a:pt x="0" y="518"/>
                    <a:pt x="51" y="569"/>
                    <a:pt x="114" y="569"/>
                  </a:cubicBezTo>
                  <a:lnTo>
                    <a:pt x="228" y="569"/>
                  </a:lnTo>
                  <a:lnTo>
                    <a:pt x="228" y="910"/>
                  </a:lnTo>
                  <a:lnTo>
                    <a:pt x="114" y="910"/>
                  </a:lnTo>
                  <a:cubicBezTo>
                    <a:pt x="51" y="910"/>
                    <a:pt x="0" y="961"/>
                    <a:pt x="0" y="1024"/>
                  </a:cubicBezTo>
                  <a:cubicBezTo>
                    <a:pt x="0" y="1087"/>
                    <a:pt x="51" y="1138"/>
                    <a:pt x="114" y="1138"/>
                  </a:cubicBezTo>
                  <a:lnTo>
                    <a:pt x="228" y="1138"/>
                  </a:lnTo>
                  <a:lnTo>
                    <a:pt x="228" y="1479"/>
                  </a:lnTo>
                  <a:lnTo>
                    <a:pt x="114" y="1479"/>
                  </a:lnTo>
                  <a:cubicBezTo>
                    <a:pt x="51" y="1479"/>
                    <a:pt x="0" y="1530"/>
                    <a:pt x="0" y="1593"/>
                  </a:cubicBezTo>
                  <a:cubicBezTo>
                    <a:pt x="0" y="1656"/>
                    <a:pt x="51" y="1707"/>
                    <a:pt x="114" y="1707"/>
                  </a:cubicBezTo>
                  <a:lnTo>
                    <a:pt x="228" y="1707"/>
                  </a:lnTo>
                  <a:lnTo>
                    <a:pt x="228" y="2048"/>
                  </a:lnTo>
                  <a:lnTo>
                    <a:pt x="114" y="2048"/>
                  </a:lnTo>
                  <a:cubicBezTo>
                    <a:pt x="51" y="2048"/>
                    <a:pt x="0" y="2099"/>
                    <a:pt x="0" y="2162"/>
                  </a:cubicBezTo>
                  <a:cubicBezTo>
                    <a:pt x="0" y="2225"/>
                    <a:pt x="51" y="2276"/>
                    <a:pt x="114" y="2276"/>
                  </a:cubicBezTo>
                  <a:lnTo>
                    <a:pt x="228" y="2276"/>
                  </a:lnTo>
                  <a:lnTo>
                    <a:pt x="228" y="2617"/>
                  </a:lnTo>
                  <a:lnTo>
                    <a:pt x="114" y="2617"/>
                  </a:lnTo>
                  <a:cubicBezTo>
                    <a:pt x="51" y="2617"/>
                    <a:pt x="0" y="2668"/>
                    <a:pt x="0" y="2731"/>
                  </a:cubicBezTo>
                  <a:cubicBezTo>
                    <a:pt x="0" y="2794"/>
                    <a:pt x="51" y="2844"/>
                    <a:pt x="114" y="2844"/>
                  </a:cubicBezTo>
                  <a:lnTo>
                    <a:pt x="228" y="2844"/>
                  </a:lnTo>
                  <a:lnTo>
                    <a:pt x="228" y="3186"/>
                  </a:lnTo>
                  <a:lnTo>
                    <a:pt x="114" y="3186"/>
                  </a:lnTo>
                  <a:cubicBezTo>
                    <a:pt x="51" y="3186"/>
                    <a:pt x="0" y="3237"/>
                    <a:pt x="0" y="3300"/>
                  </a:cubicBezTo>
                  <a:cubicBezTo>
                    <a:pt x="0" y="3362"/>
                    <a:pt x="51" y="3413"/>
                    <a:pt x="114" y="3413"/>
                  </a:cubicBezTo>
                  <a:lnTo>
                    <a:pt x="228" y="3413"/>
                  </a:lnTo>
                  <a:lnTo>
                    <a:pt x="228" y="3755"/>
                  </a:lnTo>
                  <a:lnTo>
                    <a:pt x="114" y="3755"/>
                  </a:lnTo>
                  <a:cubicBezTo>
                    <a:pt x="51" y="3755"/>
                    <a:pt x="0" y="3806"/>
                    <a:pt x="0" y="3868"/>
                  </a:cubicBezTo>
                  <a:cubicBezTo>
                    <a:pt x="0" y="3931"/>
                    <a:pt x="51" y="3982"/>
                    <a:pt x="114" y="3982"/>
                  </a:cubicBezTo>
                  <a:lnTo>
                    <a:pt x="228" y="3982"/>
                  </a:lnTo>
                  <a:lnTo>
                    <a:pt x="228" y="4324"/>
                  </a:lnTo>
                  <a:lnTo>
                    <a:pt x="114" y="4324"/>
                  </a:lnTo>
                  <a:cubicBezTo>
                    <a:pt x="51" y="4324"/>
                    <a:pt x="0" y="4374"/>
                    <a:pt x="0" y="4437"/>
                  </a:cubicBezTo>
                  <a:cubicBezTo>
                    <a:pt x="0" y="4500"/>
                    <a:pt x="51" y="4551"/>
                    <a:pt x="114" y="4551"/>
                  </a:cubicBezTo>
                  <a:lnTo>
                    <a:pt x="228" y="4551"/>
                  </a:lnTo>
                  <a:lnTo>
                    <a:pt x="228" y="4892"/>
                  </a:lnTo>
                  <a:lnTo>
                    <a:pt x="114" y="4892"/>
                  </a:lnTo>
                  <a:cubicBezTo>
                    <a:pt x="51" y="4892"/>
                    <a:pt x="0" y="4943"/>
                    <a:pt x="0" y="5006"/>
                  </a:cubicBezTo>
                  <a:cubicBezTo>
                    <a:pt x="0" y="5069"/>
                    <a:pt x="51" y="5120"/>
                    <a:pt x="114" y="5120"/>
                  </a:cubicBezTo>
                  <a:lnTo>
                    <a:pt x="228" y="5120"/>
                  </a:lnTo>
                  <a:lnTo>
                    <a:pt x="228" y="5461"/>
                  </a:lnTo>
                  <a:lnTo>
                    <a:pt x="114" y="5461"/>
                  </a:lnTo>
                  <a:cubicBezTo>
                    <a:pt x="51" y="5461"/>
                    <a:pt x="0" y="5512"/>
                    <a:pt x="0" y="5575"/>
                  </a:cubicBezTo>
                  <a:cubicBezTo>
                    <a:pt x="0" y="5638"/>
                    <a:pt x="51" y="5689"/>
                    <a:pt x="114" y="5689"/>
                  </a:cubicBezTo>
                  <a:lnTo>
                    <a:pt x="228" y="5689"/>
                  </a:lnTo>
                  <a:lnTo>
                    <a:pt x="228" y="6030"/>
                  </a:lnTo>
                  <a:lnTo>
                    <a:pt x="114" y="6030"/>
                  </a:lnTo>
                  <a:cubicBezTo>
                    <a:pt x="51" y="6030"/>
                    <a:pt x="0" y="6081"/>
                    <a:pt x="0" y="6144"/>
                  </a:cubicBezTo>
                  <a:cubicBezTo>
                    <a:pt x="0" y="6207"/>
                    <a:pt x="51" y="6258"/>
                    <a:pt x="114" y="6258"/>
                  </a:cubicBezTo>
                  <a:lnTo>
                    <a:pt x="228" y="6258"/>
                  </a:lnTo>
                  <a:lnTo>
                    <a:pt x="228" y="6485"/>
                  </a:lnTo>
                  <a:cubicBezTo>
                    <a:pt x="228" y="6548"/>
                    <a:pt x="278" y="6599"/>
                    <a:pt x="341" y="6599"/>
                  </a:cubicBezTo>
                  <a:lnTo>
                    <a:pt x="683" y="6599"/>
                  </a:lnTo>
                  <a:lnTo>
                    <a:pt x="683" y="6713"/>
                  </a:lnTo>
                  <a:cubicBezTo>
                    <a:pt x="683" y="6776"/>
                    <a:pt x="734" y="6827"/>
                    <a:pt x="796" y="6827"/>
                  </a:cubicBezTo>
                  <a:cubicBezTo>
                    <a:pt x="859" y="6827"/>
                    <a:pt x="910" y="6776"/>
                    <a:pt x="910" y="6713"/>
                  </a:cubicBezTo>
                  <a:lnTo>
                    <a:pt x="910" y="6599"/>
                  </a:lnTo>
                  <a:lnTo>
                    <a:pt x="1252" y="6599"/>
                  </a:lnTo>
                  <a:lnTo>
                    <a:pt x="1252" y="6713"/>
                  </a:lnTo>
                  <a:cubicBezTo>
                    <a:pt x="1252" y="6776"/>
                    <a:pt x="1302" y="6827"/>
                    <a:pt x="1365" y="6827"/>
                  </a:cubicBezTo>
                  <a:cubicBezTo>
                    <a:pt x="1428" y="6827"/>
                    <a:pt x="1479" y="6776"/>
                    <a:pt x="1479" y="6713"/>
                  </a:cubicBezTo>
                  <a:lnTo>
                    <a:pt x="1479" y="6599"/>
                  </a:lnTo>
                  <a:lnTo>
                    <a:pt x="1820" y="6599"/>
                  </a:lnTo>
                  <a:lnTo>
                    <a:pt x="1820" y="6713"/>
                  </a:lnTo>
                  <a:cubicBezTo>
                    <a:pt x="1820" y="6776"/>
                    <a:pt x="1871" y="6827"/>
                    <a:pt x="1934" y="6827"/>
                  </a:cubicBezTo>
                  <a:cubicBezTo>
                    <a:pt x="1997" y="6827"/>
                    <a:pt x="2048" y="6776"/>
                    <a:pt x="2048" y="6713"/>
                  </a:cubicBezTo>
                  <a:lnTo>
                    <a:pt x="2048" y="6599"/>
                  </a:lnTo>
                  <a:lnTo>
                    <a:pt x="2389" y="6599"/>
                  </a:lnTo>
                  <a:lnTo>
                    <a:pt x="2389" y="6713"/>
                  </a:lnTo>
                  <a:cubicBezTo>
                    <a:pt x="2389" y="6776"/>
                    <a:pt x="2440" y="6827"/>
                    <a:pt x="2503" y="6827"/>
                  </a:cubicBezTo>
                  <a:cubicBezTo>
                    <a:pt x="2566" y="6827"/>
                    <a:pt x="2617" y="6776"/>
                    <a:pt x="2617" y="6713"/>
                  </a:cubicBezTo>
                  <a:lnTo>
                    <a:pt x="2617" y="6599"/>
                  </a:lnTo>
                  <a:lnTo>
                    <a:pt x="2958" y="6599"/>
                  </a:lnTo>
                  <a:lnTo>
                    <a:pt x="2958" y="6713"/>
                  </a:lnTo>
                  <a:cubicBezTo>
                    <a:pt x="2958" y="6776"/>
                    <a:pt x="3009" y="6827"/>
                    <a:pt x="3072" y="6827"/>
                  </a:cubicBezTo>
                  <a:cubicBezTo>
                    <a:pt x="3135" y="6827"/>
                    <a:pt x="3186" y="6776"/>
                    <a:pt x="3186" y="6713"/>
                  </a:cubicBezTo>
                  <a:lnTo>
                    <a:pt x="3186" y="6599"/>
                  </a:lnTo>
                  <a:lnTo>
                    <a:pt x="3527" y="6599"/>
                  </a:lnTo>
                  <a:lnTo>
                    <a:pt x="3527" y="6713"/>
                  </a:lnTo>
                  <a:cubicBezTo>
                    <a:pt x="3527" y="6776"/>
                    <a:pt x="3578" y="6827"/>
                    <a:pt x="3641" y="6827"/>
                  </a:cubicBezTo>
                  <a:cubicBezTo>
                    <a:pt x="3704" y="6827"/>
                    <a:pt x="3755" y="6776"/>
                    <a:pt x="3755" y="6713"/>
                  </a:cubicBezTo>
                  <a:lnTo>
                    <a:pt x="3755" y="6599"/>
                  </a:lnTo>
                  <a:lnTo>
                    <a:pt x="4096" y="6599"/>
                  </a:lnTo>
                  <a:lnTo>
                    <a:pt x="4096" y="6713"/>
                  </a:lnTo>
                  <a:cubicBezTo>
                    <a:pt x="4096" y="6776"/>
                    <a:pt x="4147" y="6827"/>
                    <a:pt x="4210" y="6827"/>
                  </a:cubicBezTo>
                  <a:cubicBezTo>
                    <a:pt x="4273" y="6827"/>
                    <a:pt x="4323" y="6776"/>
                    <a:pt x="4323" y="6713"/>
                  </a:cubicBezTo>
                  <a:lnTo>
                    <a:pt x="4323" y="6599"/>
                  </a:lnTo>
                  <a:lnTo>
                    <a:pt x="4665" y="6599"/>
                  </a:lnTo>
                  <a:lnTo>
                    <a:pt x="4665" y="6713"/>
                  </a:lnTo>
                  <a:cubicBezTo>
                    <a:pt x="4665" y="6776"/>
                    <a:pt x="4716" y="6827"/>
                    <a:pt x="4779" y="6827"/>
                  </a:cubicBezTo>
                  <a:cubicBezTo>
                    <a:pt x="4842" y="6827"/>
                    <a:pt x="4892" y="6776"/>
                    <a:pt x="4892" y="6713"/>
                  </a:cubicBezTo>
                  <a:lnTo>
                    <a:pt x="4892" y="6599"/>
                  </a:lnTo>
                  <a:lnTo>
                    <a:pt x="5234" y="6599"/>
                  </a:lnTo>
                  <a:lnTo>
                    <a:pt x="5234" y="6713"/>
                  </a:lnTo>
                  <a:cubicBezTo>
                    <a:pt x="5234" y="6776"/>
                    <a:pt x="5285" y="6827"/>
                    <a:pt x="5347" y="6827"/>
                  </a:cubicBezTo>
                  <a:cubicBezTo>
                    <a:pt x="5410" y="6827"/>
                    <a:pt x="5461" y="6776"/>
                    <a:pt x="5461" y="6713"/>
                  </a:cubicBezTo>
                  <a:lnTo>
                    <a:pt x="5461" y="6599"/>
                  </a:lnTo>
                  <a:lnTo>
                    <a:pt x="5803" y="6599"/>
                  </a:lnTo>
                  <a:lnTo>
                    <a:pt x="5803" y="6713"/>
                  </a:lnTo>
                  <a:cubicBezTo>
                    <a:pt x="5803" y="6776"/>
                    <a:pt x="5853" y="6827"/>
                    <a:pt x="5916" y="6827"/>
                  </a:cubicBezTo>
                  <a:cubicBezTo>
                    <a:pt x="5979" y="6827"/>
                    <a:pt x="6030" y="6776"/>
                    <a:pt x="6030" y="6713"/>
                  </a:cubicBezTo>
                  <a:lnTo>
                    <a:pt x="6030" y="6599"/>
                  </a:lnTo>
                  <a:lnTo>
                    <a:pt x="6371" y="6599"/>
                  </a:lnTo>
                  <a:lnTo>
                    <a:pt x="6371" y="6713"/>
                  </a:lnTo>
                  <a:cubicBezTo>
                    <a:pt x="6371" y="6776"/>
                    <a:pt x="6422" y="6827"/>
                    <a:pt x="6485" y="6827"/>
                  </a:cubicBezTo>
                  <a:cubicBezTo>
                    <a:pt x="6548" y="6827"/>
                    <a:pt x="6599" y="6776"/>
                    <a:pt x="6599" y="6713"/>
                  </a:cubicBezTo>
                  <a:lnTo>
                    <a:pt x="6599" y="6599"/>
                  </a:lnTo>
                  <a:lnTo>
                    <a:pt x="6713" y="6599"/>
                  </a:lnTo>
                  <a:cubicBezTo>
                    <a:pt x="6776" y="6599"/>
                    <a:pt x="6827" y="6548"/>
                    <a:pt x="6827" y="6485"/>
                  </a:cubicBezTo>
                  <a:cubicBezTo>
                    <a:pt x="6827" y="6422"/>
                    <a:pt x="6776" y="6372"/>
                    <a:pt x="6713" y="6372"/>
                  </a:cubicBezTo>
                  <a:lnTo>
                    <a:pt x="6599" y="6372"/>
                  </a:lnTo>
                  <a:lnTo>
                    <a:pt x="6599" y="6258"/>
                  </a:lnTo>
                  <a:cubicBezTo>
                    <a:pt x="6599" y="6195"/>
                    <a:pt x="6548" y="6144"/>
                    <a:pt x="6485" y="6144"/>
                  </a:cubicBezTo>
                  <a:cubicBezTo>
                    <a:pt x="6422" y="6144"/>
                    <a:pt x="6371" y="6195"/>
                    <a:pt x="6371" y="6258"/>
                  </a:cubicBezTo>
                  <a:lnTo>
                    <a:pt x="6371" y="6372"/>
                  </a:lnTo>
                  <a:lnTo>
                    <a:pt x="6030" y="6372"/>
                  </a:lnTo>
                  <a:lnTo>
                    <a:pt x="6030" y="6258"/>
                  </a:lnTo>
                  <a:cubicBezTo>
                    <a:pt x="6030" y="6195"/>
                    <a:pt x="5979" y="6144"/>
                    <a:pt x="5916" y="6144"/>
                  </a:cubicBezTo>
                  <a:cubicBezTo>
                    <a:pt x="5853" y="6144"/>
                    <a:pt x="5803" y="6195"/>
                    <a:pt x="5803" y="6258"/>
                  </a:cubicBezTo>
                  <a:lnTo>
                    <a:pt x="5803" y="6372"/>
                  </a:lnTo>
                  <a:lnTo>
                    <a:pt x="5461" y="6372"/>
                  </a:lnTo>
                  <a:lnTo>
                    <a:pt x="5461" y="6258"/>
                  </a:lnTo>
                  <a:cubicBezTo>
                    <a:pt x="5461" y="6195"/>
                    <a:pt x="5410" y="6144"/>
                    <a:pt x="5347" y="6144"/>
                  </a:cubicBezTo>
                  <a:cubicBezTo>
                    <a:pt x="5285" y="6144"/>
                    <a:pt x="5234" y="6195"/>
                    <a:pt x="5234" y="6258"/>
                  </a:cubicBezTo>
                  <a:lnTo>
                    <a:pt x="5234" y="6372"/>
                  </a:lnTo>
                  <a:lnTo>
                    <a:pt x="4892" y="6372"/>
                  </a:lnTo>
                  <a:lnTo>
                    <a:pt x="4892" y="6258"/>
                  </a:lnTo>
                  <a:cubicBezTo>
                    <a:pt x="4892" y="6195"/>
                    <a:pt x="4842" y="6144"/>
                    <a:pt x="4779" y="6144"/>
                  </a:cubicBezTo>
                  <a:cubicBezTo>
                    <a:pt x="4716" y="6144"/>
                    <a:pt x="4665" y="6195"/>
                    <a:pt x="4665" y="6258"/>
                  </a:cubicBezTo>
                  <a:lnTo>
                    <a:pt x="4665" y="6372"/>
                  </a:lnTo>
                  <a:lnTo>
                    <a:pt x="4323" y="6372"/>
                  </a:lnTo>
                  <a:lnTo>
                    <a:pt x="4323" y="6258"/>
                  </a:lnTo>
                  <a:cubicBezTo>
                    <a:pt x="4323" y="6195"/>
                    <a:pt x="4273" y="6144"/>
                    <a:pt x="4210" y="6144"/>
                  </a:cubicBezTo>
                  <a:cubicBezTo>
                    <a:pt x="4147" y="6144"/>
                    <a:pt x="4096" y="6195"/>
                    <a:pt x="4096" y="6258"/>
                  </a:cubicBezTo>
                  <a:lnTo>
                    <a:pt x="4096" y="6372"/>
                  </a:lnTo>
                  <a:lnTo>
                    <a:pt x="3755" y="6372"/>
                  </a:lnTo>
                  <a:lnTo>
                    <a:pt x="3755" y="6258"/>
                  </a:lnTo>
                  <a:cubicBezTo>
                    <a:pt x="3755" y="6195"/>
                    <a:pt x="3704" y="6144"/>
                    <a:pt x="3641" y="6144"/>
                  </a:cubicBezTo>
                  <a:cubicBezTo>
                    <a:pt x="3578" y="6144"/>
                    <a:pt x="3527" y="6195"/>
                    <a:pt x="3527" y="6258"/>
                  </a:cubicBezTo>
                  <a:lnTo>
                    <a:pt x="3527" y="6372"/>
                  </a:lnTo>
                  <a:lnTo>
                    <a:pt x="3186" y="6372"/>
                  </a:lnTo>
                  <a:lnTo>
                    <a:pt x="3186" y="6258"/>
                  </a:lnTo>
                  <a:cubicBezTo>
                    <a:pt x="3186" y="6195"/>
                    <a:pt x="3135" y="6144"/>
                    <a:pt x="3072" y="6144"/>
                  </a:cubicBezTo>
                  <a:cubicBezTo>
                    <a:pt x="3009" y="6144"/>
                    <a:pt x="2958" y="6195"/>
                    <a:pt x="2958" y="6258"/>
                  </a:cubicBezTo>
                  <a:lnTo>
                    <a:pt x="2958" y="6372"/>
                  </a:lnTo>
                  <a:lnTo>
                    <a:pt x="2617" y="6372"/>
                  </a:lnTo>
                  <a:lnTo>
                    <a:pt x="2617" y="6258"/>
                  </a:lnTo>
                  <a:cubicBezTo>
                    <a:pt x="2617" y="6195"/>
                    <a:pt x="2566" y="6144"/>
                    <a:pt x="2503" y="6144"/>
                  </a:cubicBezTo>
                  <a:cubicBezTo>
                    <a:pt x="2440" y="6144"/>
                    <a:pt x="2389" y="6195"/>
                    <a:pt x="2389" y="6258"/>
                  </a:cubicBezTo>
                  <a:lnTo>
                    <a:pt x="2389" y="6372"/>
                  </a:lnTo>
                  <a:lnTo>
                    <a:pt x="2048" y="6372"/>
                  </a:lnTo>
                  <a:lnTo>
                    <a:pt x="2048" y="6258"/>
                  </a:lnTo>
                  <a:cubicBezTo>
                    <a:pt x="2048" y="6195"/>
                    <a:pt x="1997" y="6144"/>
                    <a:pt x="1934" y="6144"/>
                  </a:cubicBezTo>
                  <a:cubicBezTo>
                    <a:pt x="1871" y="6144"/>
                    <a:pt x="1820" y="6195"/>
                    <a:pt x="1820" y="6258"/>
                  </a:cubicBezTo>
                  <a:lnTo>
                    <a:pt x="1820" y="6372"/>
                  </a:lnTo>
                  <a:lnTo>
                    <a:pt x="1479" y="6372"/>
                  </a:lnTo>
                  <a:lnTo>
                    <a:pt x="1479" y="6258"/>
                  </a:lnTo>
                  <a:cubicBezTo>
                    <a:pt x="1479" y="6195"/>
                    <a:pt x="1428" y="6144"/>
                    <a:pt x="1365" y="6144"/>
                  </a:cubicBezTo>
                  <a:cubicBezTo>
                    <a:pt x="1302" y="6144"/>
                    <a:pt x="1252" y="6195"/>
                    <a:pt x="1252" y="6258"/>
                  </a:cubicBezTo>
                  <a:lnTo>
                    <a:pt x="1252" y="6372"/>
                  </a:lnTo>
                  <a:lnTo>
                    <a:pt x="910" y="6372"/>
                  </a:lnTo>
                  <a:lnTo>
                    <a:pt x="910" y="6258"/>
                  </a:lnTo>
                  <a:cubicBezTo>
                    <a:pt x="910" y="6195"/>
                    <a:pt x="859" y="6144"/>
                    <a:pt x="796" y="6144"/>
                  </a:cubicBezTo>
                  <a:cubicBezTo>
                    <a:pt x="734" y="6144"/>
                    <a:pt x="683" y="6195"/>
                    <a:pt x="683" y="6258"/>
                  </a:cubicBezTo>
                  <a:lnTo>
                    <a:pt x="683" y="6372"/>
                  </a:lnTo>
                  <a:lnTo>
                    <a:pt x="455" y="6372"/>
                  </a:lnTo>
                  <a:lnTo>
                    <a:pt x="455" y="5234"/>
                  </a:lnTo>
                  <a:lnTo>
                    <a:pt x="1263" y="523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7" name="Group 7"/>
          <p:cNvGrpSpPr/>
          <p:nvPr/>
        </p:nvGrpSpPr>
        <p:grpSpPr>
          <a:xfrm>
            <a:off x="8174522" y="2107432"/>
            <a:ext cx="665795" cy="665791"/>
            <a:chOff x="8174522" y="2107432"/>
            <a:chExt cx="665795" cy="665791"/>
          </a:xfrm>
        </p:grpSpPr>
        <p:sp>
          <p:nvSpPr>
            <p:cNvPr id="8" name="AutoShape 8"/>
            <p:cNvSpPr/>
            <p:nvPr/>
          </p:nvSpPr>
          <p:spPr>
            <a:xfrm>
              <a:off x="8174522" y="2107432"/>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3F0E1"/>
                  </a:solidFill>
                  <a:latin typeface="Calibri"/>
                  <a:ea typeface="+mn-ea"/>
                  <a:cs typeface="+mn-cs"/>
                </a:defRPr>
              </a:lvl1pPr>
              <a:lvl2pPr marL="457200" algn="l" defTabSz="914400" rtl="0" eaLnBrk="1" latinLnBrk="0" hangingPunct="1">
                <a:defRPr sz="1800" kern="1200">
                  <a:solidFill>
                    <a:srgbClr val="E3F0E1"/>
                  </a:solidFill>
                  <a:latin typeface="Calibri"/>
                  <a:ea typeface="+mn-ea"/>
                  <a:cs typeface="+mn-cs"/>
                </a:defRPr>
              </a:lvl2pPr>
              <a:lvl3pPr marL="914400" algn="l" defTabSz="914400" rtl="0" eaLnBrk="1" latinLnBrk="0" hangingPunct="1">
                <a:defRPr sz="1800" kern="1200">
                  <a:solidFill>
                    <a:srgbClr val="E3F0E1"/>
                  </a:solidFill>
                  <a:latin typeface="Calibri"/>
                  <a:ea typeface="+mn-ea"/>
                  <a:cs typeface="+mn-cs"/>
                </a:defRPr>
              </a:lvl3pPr>
              <a:lvl4pPr marL="1371600" algn="l" defTabSz="914400" rtl="0" eaLnBrk="1" latinLnBrk="0" hangingPunct="1">
                <a:defRPr sz="1800" kern="1200">
                  <a:solidFill>
                    <a:srgbClr val="E3F0E1"/>
                  </a:solidFill>
                  <a:latin typeface="Calibri"/>
                  <a:ea typeface="+mn-ea"/>
                  <a:cs typeface="+mn-cs"/>
                </a:defRPr>
              </a:lvl4pPr>
              <a:lvl5pPr marL="1828800" algn="l" defTabSz="914400" rtl="0" eaLnBrk="1" latinLnBrk="0" hangingPunct="1">
                <a:defRPr sz="1800" kern="1200">
                  <a:solidFill>
                    <a:srgbClr val="E3F0E1"/>
                  </a:solidFill>
                  <a:latin typeface="Calibri"/>
                  <a:ea typeface="+mn-ea"/>
                  <a:cs typeface="+mn-cs"/>
                </a:defRPr>
              </a:lvl5pPr>
              <a:lvl6pPr marL="2286000" algn="l" defTabSz="914400" rtl="0" eaLnBrk="1" latinLnBrk="0" hangingPunct="1">
                <a:defRPr sz="1800" kern="1200">
                  <a:solidFill>
                    <a:srgbClr val="E3F0E1"/>
                  </a:solidFill>
                  <a:latin typeface="Calibri"/>
                  <a:ea typeface="+mn-ea"/>
                  <a:cs typeface="+mn-cs"/>
                </a:defRPr>
              </a:lvl6pPr>
              <a:lvl7pPr marL="2743200" algn="l" defTabSz="914400" rtl="0" eaLnBrk="1" latinLnBrk="0" hangingPunct="1">
                <a:defRPr sz="1800" kern="1200">
                  <a:solidFill>
                    <a:srgbClr val="E3F0E1"/>
                  </a:solidFill>
                  <a:latin typeface="Calibri"/>
                  <a:ea typeface="+mn-ea"/>
                  <a:cs typeface="+mn-cs"/>
                </a:defRPr>
              </a:lvl7pPr>
              <a:lvl8pPr marL="3200400" algn="l" defTabSz="914400" rtl="0" eaLnBrk="1" latinLnBrk="0" hangingPunct="1">
                <a:defRPr sz="1800" kern="1200">
                  <a:solidFill>
                    <a:srgbClr val="E3F0E1"/>
                  </a:solidFill>
                  <a:latin typeface="Calibri"/>
                  <a:ea typeface="+mn-ea"/>
                  <a:cs typeface="+mn-cs"/>
                </a:defRPr>
              </a:lvl8pPr>
              <a:lvl9pPr marL="3657600" algn="l" defTabSz="914400" rtl="0" eaLnBrk="1" latinLnBrk="0" hangingPunct="1">
                <a:defRPr sz="1800" kern="1200">
                  <a:solidFill>
                    <a:srgbClr val="E3F0E1"/>
                  </a:solidFill>
                  <a:latin typeface="Calibri"/>
                  <a:ea typeface="+mn-ea"/>
                  <a:cs typeface="+mn-cs"/>
                </a:defRPr>
              </a:lvl9pPr>
            </a:lstStyle>
            <a:p/>
          </p:txBody>
        </p:sp>
        <p:sp>
          <p:nvSpPr>
            <p:cNvPr id="9" name="Freeform 9"/>
            <p:cNvSpPr/>
            <p:nvPr/>
          </p:nvSpPr>
          <p:spPr>
            <a:xfrm>
              <a:off x="8354362" y="2273856"/>
              <a:ext cx="306115" cy="294843"/>
            </a:xfrm>
            <a:custGeom>
              <a:rect l="l" t="t" r="r" b="b"/>
              <a:pathLst>
                <a:path w="6825" h="5912">
                  <a:moveTo>
                    <a:pt x="3413" y="0"/>
                  </a:moveTo>
                  <a:lnTo>
                    <a:pt x="0" y="5912"/>
                  </a:lnTo>
                  <a:lnTo>
                    <a:pt x="6827" y="5912"/>
                  </a:lnTo>
                  <a:lnTo>
                    <a:pt x="3413" y="0"/>
                  </a:lnTo>
                  <a:close/>
                  <a:moveTo>
                    <a:pt x="3413" y="972"/>
                  </a:moveTo>
                  <a:lnTo>
                    <a:pt x="4489" y="2835"/>
                  </a:lnTo>
                  <a:lnTo>
                    <a:pt x="2338" y="2835"/>
                  </a:lnTo>
                  <a:lnTo>
                    <a:pt x="3413" y="972"/>
                  </a:lnTo>
                  <a:close/>
                  <a:moveTo>
                    <a:pt x="842" y="5426"/>
                  </a:moveTo>
                  <a:lnTo>
                    <a:pt x="1917" y="3564"/>
                  </a:lnTo>
                  <a:lnTo>
                    <a:pt x="2993" y="5426"/>
                  </a:lnTo>
                  <a:lnTo>
                    <a:pt x="842" y="5426"/>
                  </a:lnTo>
                  <a:close/>
                  <a:moveTo>
                    <a:pt x="2338" y="3321"/>
                  </a:moveTo>
                  <a:lnTo>
                    <a:pt x="4489" y="3321"/>
                  </a:lnTo>
                  <a:lnTo>
                    <a:pt x="3413" y="5183"/>
                  </a:lnTo>
                  <a:lnTo>
                    <a:pt x="2338" y="3321"/>
                  </a:lnTo>
                  <a:close/>
                  <a:moveTo>
                    <a:pt x="4910" y="3564"/>
                  </a:moveTo>
                  <a:lnTo>
                    <a:pt x="5985" y="5426"/>
                  </a:lnTo>
                  <a:lnTo>
                    <a:pt x="3834" y="5426"/>
                  </a:lnTo>
                  <a:lnTo>
                    <a:pt x="4910" y="356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 name="Group 10"/>
          <p:cNvGrpSpPr/>
          <p:nvPr/>
        </p:nvGrpSpPr>
        <p:grpSpPr>
          <a:xfrm>
            <a:off x="4252748" y="4178300"/>
            <a:ext cx="665795" cy="665791"/>
            <a:chOff x="4252748" y="4178300"/>
            <a:chExt cx="665795" cy="665791"/>
          </a:xfrm>
        </p:grpSpPr>
        <p:sp>
          <p:nvSpPr>
            <p:cNvPr id="11" name="AutoShape 11"/>
            <p:cNvSpPr/>
            <p:nvPr/>
          </p:nvSpPr>
          <p:spPr>
            <a:xfrm>
              <a:off x="4252748"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3F0E1"/>
                  </a:solidFill>
                  <a:latin typeface="Calibri"/>
                  <a:ea typeface="+mn-ea"/>
                  <a:cs typeface="+mn-cs"/>
                </a:defRPr>
              </a:lvl1pPr>
              <a:lvl2pPr marL="457200" algn="l" defTabSz="914400" rtl="0" eaLnBrk="1" latinLnBrk="0" hangingPunct="1">
                <a:defRPr sz="1800" kern="1200">
                  <a:solidFill>
                    <a:srgbClr val="E3F0E1"/>
                  </a:solidFill>
                  <a:latin typeface="Calibri"/>
                  <a:ea typeface="+mn-ea"/>
                  <a:cs typeface="+mn-cs"/>
                </a:defRPr>
              </a:lvl2pPr>
              <a:lvl3pPr marL="914400" algn="l" defTabSz="914400" rtl="0" eaLnBrk="1" latinLnBrk="0" hangingPunct="1">
                <a:defRPr sz="1800" kern="1200">
                  <a:solidFill>
                    <a:srgbClr val="E3F0E1"/>
                  </a:solidFill>
                  <a:latin typeface="Calibri"/>
                  <a:ea typeface="+mn-ea"/>
                  <a:cs typeface="+mn-cs"/>
                </a:defRPr>
              </a:lvl3pPr>
              <a:lvl4pPr marL="1371600" algn="l" defTabSz="914400" rtl="0" eaLnBrk="1" latinLnBrk="0" hangingPunct="1">
                <a:defRPr sz="1800" kern="1200">
                  <a:solidFill>
                    <a:srgbClr val="E3F0E1"/>
                  </a:solidFill>
                  <a:latin typeface="Calibri"/>
                  <a:ea typeface="+mn-ea"/>
                  <a:cs typeface="+mn-cs"/>
                </a:defRPr>
              </a:lvl4pPr>
              <a:lvl5pPr marL="1828800" algn="l" defTabSz="914400" rtl="0" eaLnBrk="1" latinLnBrk="0" hangingPunct="1">
                <a:defRPr sz="1800" kern="1200">
                  <a:solidFill>
                    <a:srgbClr val="E3F0E1"/>
                  </a:solidFill>
                  <a:latin typeface="Calibri"/>
                  <a:ea typeface="+mn-ea"/>
                  <a:cs typeface="+mn-cs"/>
                </a:defRPr>
              </a:lvl5pPr>
              <a:lvl6pPr marL="2286000" algn="l" defTabSz="914400" rtl="0" eaLnBrk="1" latinLnBrk="0" hangingPunct="1">
                <a:defRPr sz="1800" kern="1200">
                  <a:solidFill>
                    <a:srgbClr val="E3F0E1"/>
                  </a:solidFill>
                  <a:latin typeface="Calibri"/>
                  <a:ea typeface="+mn-ea"/>
                  <a:cs typeface="+mn-cs"/>
                </a:defRPr>
              </a:lvl6pPr>
              <a:lvl7pPr marL="2743200" algn="l" defTabSz="914400" rtl="0" eaLnBrk="1" latinLnBrk="0" hangingPunct="1">
                <a:defRPr sz="1800" kern="1200">
                  <a:solidFill>
                    <a:srgbClr val="E3F0E1"/>
                  </a:solidFill>
                  <a:latin typeface="Calibri"/>
                  <a:ea typeface="+mn-ea"/>
                  <a:cs typeface="+mn-cs"/>
                </a:defRPr>
              </a:lvl7pPr>
              <a:lvl8pPr marL="3200400" algn="l" defTabSz="914400" rtl="0" eaLnBrk="1" latinLnBrk="0" hangingPunct="1">
                <a:defRPr sz="1800" kern="1200">
                  <a:solidFill>
                    <a:srgbClr val="E3F0E1"/>
                  </a:solidFill>
                  <a:latin typeface="Calibri"/>
                  <a:ea typeface="+mn-ea"/>
                  <a:cs typeface="+mn-cs"/>
                </a:defRPr>
              </a:lvl8pPr>
              <a:lvl9pPr marL="3657600" algn="l" defTabSz="914400" rtl="0" eaLnBrk="1" latinLnBrk="0" hangingPunct="1">
                <a:defRPr sz="1800" kern="1200">
                  <a:solidFill>
                    <a:srgbClr val="E3F0E1"/>
                  </a:solidFill>
                  <a:latin typeface="Calibri"/>
                  <a:ea typeface="+mn-ea"/>
                  <a:cs typeface="+mn-cs"/>
                </a:defRPr>
              </a:lvl9pPr>
            </a:lstStyle>
            <a:p/>
          </p:txBody>
        </p:sp>
        <p:sp>
          <p:nvSpPr>
            <p:cNvPr id="12" name="Freeform 12"/>
            <p:cNvSpPr/>
            <p:nvPr/>
          </p:nvSpPr>
          <p:spPr>
            <a:xfrm>
              <a:off x="4432588" y="4363773"/>
              <a:ext cx="306115" cy="294843"/>
            </a:xfrm>
            <a:custGeom>
              <a:rect l="l" t="t" r="r" b="b"/>
              <a:pathLst>
                <a:path w="597921" h="598324">
                  <a:moveTo>
                    <a:pt x="297615" y="96957"/>
                  </a:moveTo>
                  <a:cubicBezTo>
                    <a:pt x="311959" y="96957"/>
                    <a:pt x="323434" y="108416"/>
                    <a:pt x="323434" y="122740"/>
                  </a:cubicBezTo>
                  <a:lnTo>
                    <a:pt x="323434" y="289852"/>
                  </a:lnTo>
                  <a:lnTo>
                    <a:pt x="462572" y="289852"/>
                  </a:lnTo>
                  <a:cubicBezTo>
                    <a:pt x="476438" y="289852"/>
                    <a:pt x="487913" y="301311"/>
                    <a:pt x="487913" y="315157"/>
                  </a:cubicBezTo>
                  <a:cubicBezTo>
                    <a:pt x="487913" y="329004"/>
                    <a:pt x="476438" y="340463"/>
                    <a:pt x="462572" y="340463"/>
                  </a:cubicBezTo>
                  <a:lnTo>
                    <a:pt x="297615" y="340463"/>
                  </a:lnTo>
                  <a:cubicBezTo>
                    <a:pt x="283749" y="340463"/>
                    <a:pt x="272274" y="329004"/>
                    <a:pt x="272274" y="315157"/>
                  </a:cubicBezTo>
                  <a:lnTo>
                    <a:pt x="272274" y="122740"/>
                  </a:lnTo>
                  <a:cubicBezTo>
                    <a:pt x="272274" y="108416"/>
                    <a:pt x="283749" y="96957"/>
                    <a:pt x="297615" y="96957"/>
                  </a:cubicBezTo>
                  <a:close/>
                  <a:moveTo>
                    <a:pt x="298127" y="0"/>
                  </a:moveTo>
                  <a:cubicBezTo>
                    <a:pt x="463564" y="0"/>
                    <a:pt x="597921" y="134181"/>
                    <a:pt x="597921" y="299401"/>
                  </a:cubicBezTo>
                  <a:cubicBezTo>
                    <a:pt x="597921" y="464143"/>
                    <a:pt x="463564" y="598324"/>
                    <a:pt x="298127" y="598324"/>
                  </a:cubicBezTo>
                  <a:cubicBezTo>
                    <a:pt x="188155" y="598324"/>
                    <a:pt x="87268" y="538635"/>
                    <a:pt x="35150" y="442177"/>
                  </a:cubicBezTo>
                  <a:cubicBezTo>
                    <a:pt x="33238" y="438835"/>
                    <a:pt x="32760" y="435492"/>
                    <a:pt x="34194" y="432149"/>
                  </a:cubicBezTo>
                  <a:cubicBezTo>
                    <a:pt x="35150" y="428807"/>
                    <a:pt x="37541" y="425942"/>
                    <a:pt x="40410" y="424509"/>
                  </a:cubicBezTo>
                  <a:lnTo>
                    <a:pt x="74836" y="407796"/>
                  </a:lnTo>
                  <a:cubicBezTo>
                    <a:pt x="81052" y="404931"/>
                    <a:pt x="88702" y="407319"/>
                    <a:pt x="91571" y="413049"/>
                  </a:cubicBezTo>
                  <a:cubicBezTo>
                    <a:pt x="133169" y="488018"/>
                    <a:pt x="212540" y="534815"/>
                    <a:pt x="298127" y="534815"/>
                  </a:cubicBezTo>
                  <a:cubicBezTo>
                    <a:pt x="428181" y="534815"/>
                    <a:pt x="534328" y="429284"/>
                    <a:pt x="534328" y="299401"/>
                  </a:cubicBezTo>
                  <a:cubicBezTo>
                    <a:pt x="534328" y="169517"/>
                    <a:pt x="428181" y="63509"/>
                    <a:pt x="298127" y="63509"/>
                  </a:cubicBezTo>
                  <a:cubicBezTo>
                    <a:pt x="242185" y="63509"/>
                    <a:pt x="187677" y="83565"/>
                    <a:pt x="145123" y="120333"/>
                  </a:cubicBezTo>
                  <a:lnTo>
                    <a:pt x="200587" y="142299"/>
                  </a:lnTo>
                  <a:cubicBezTo>
                    <a:pt x="204890" y="144209"/>
                    <a:pt x="207759" y="148029"/>
                    <a:pt x="208237" y="152327"/>
                  </a:cubicBezTo>
                  <a:cubicBezTo>
                    <a:pt x="208715" y="157102"/>
                    <a:pt x="207281" y="161399"/>
                    <a:pt x="203456" y="164265"/>
                  </a:cubicBezTo>
                  <a:lnTo>
                    <a:pt x="48060" y="285553"/>
                  </a:lnTo>
                  <a:cubicBezTo>
                    <a:pt x="44235" y="288418"/>
                    <a:pt x="39454" y="289373"/>
                    <a:pt x="35150" y="287463"/>
                  </a:cubicBezTo>
                  <a:cubicBezTo>
                    <a:pt x="31325" y="285553"/>
                    <a:pt x="27978" y="281733"/>
                    <a:pt x="27500" y="277435"/>
                  </a:cubicBezTo>
                  <a:lnTo>
                    <a:pt x="246" y="82132"/>
                  </a:lnTo>
                  <a:cubicBezTo>
                    <a:pt x="-710" y="77835"/>
                    <a:pt x="1203" y="73060"/>
                    <a:pt x="4550" y="70194"/>
                  </a:cubicBezTo>
                  <a:cubicBezTo>
                    <a:pt x="8375" y="67807"/>
                    <a:pt x="13156" y="66852"/>
                    <a:pt x="17459" y="68762"/>
                  </a:cubicBezTo>
                  <a:lnTo>
                    <a:pt x="80574" y="94070"/>
                  </a:lnTo>
                  <a:cubicBezTo>
                    <a:pt x="137472" y="33426"/>
                    <a:pt x="214931" y="0"/>
                    <a:pt x="29812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 name="Group 13"/>
          <p:cNvGrpSpPr/>
          <p:nvPr/>
        </p:nvGrpSpPr>
        <p:grpSpPr>
          <a:xfrm>
            <a:off x="7274660" y="4178300"/>
            <a:ext cx="665795" cy="665791"/>
            <a:chOff x="7274660" y="4178300"/>
            <a:chExt cx="665795" cy="665791"/>
          </a:xfrm>
        </p:grpSpPr>
        <p:sp>
          <p:nvSpPr>
            <p:cNvPr id="14" name="AutoShape 14"/>
            <p:cNvSpPr/>
            <p:nvPr/>
          </p:nvSpPr>
          <p:spPr>
            <a:xfrm>
              <a:off x="7274660"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3F0E1"/>
                  </a:solidFill>
                  <a:latin typeface="Calibri"/>
                  <a:ea typeface="+mn-ea"/>
                  <a:cs typeface="+mn-cs"/>
                </a:defRPr>
              </a:lvl1pPr>
              <a:lvl2pPr marL="457200" algn="l" defTabSz="914400" rtl="0" eaLnBrk="1" latinLnBrk="0" hangingPunct="1">
                <a:defRPr sz="1800" kern="1200">
                  <a:solidFill>
                    <a:srgbClr val="E3F0E1"/>
                  </a:solidFill>
                  <a:latin typeface="Calibri"/>
                  <a:ea typeface="+mn-ea"/>
                  <a:cs typeface="+mn-cs"/>
                </a:defRPr>
              </a:lvl2pPr>
              <a:lvl3pPr marL="914400" algn="l" defTabSz="914400" rtl="0" eaLnBrk="1" latinLnBrk="0" hangingPunct="1">
                <a:defRPr sz="1800" kern="1200">
                  <a:solidFill>
                    <a:srgbClr val="E3F0E1"/>
                  </a:solidFill>
                  <a:latin typeface="Calibri"/>
                  <a:ea typeface="+mn-ea"/>
                  <a:cs typeface="+mn-cs"/>
                </a:defRPr>
              </a:lvl3pPr>
              <a:lvl4pPr marL="1371600" algn="l" defTabSz="914400" rtl="0" eaLnBrk="1" latinLnBrk="0" hangingPunct="1">
                <a:defRPr sz="1800" kern="1200">
                  <a:solidFill>
                    <a:srgbClr val="E3F0E1"/>
                  </a:solidFill>
                  <a:latin typeface="Calibri"/>
                  <a:ea typeface="+mn-ea"/>
                  <a:cs typeface="+mn-cs"/>
                </a:defRPr>
              </a:lvl4pPr>
              <a:lvl5pPr marL="1828800" algn="l" defTabSz="914400" rtl="0" eaLnBrk="1" latinLnBrk="0" hangingPunct="1">
                <a:defRPr sz="1800" kern="1200">
                  <a:solidFill>
                    <a:srgbClr val="E3F0E1"/>
                  </a:solidFill>
                  <a:latin typeface="Calibri"/>
                  <a:ea typeface="+mn-ea"/>
                  <a:cs typeface="+mn-cs"/>
                </a:defRPr>
              </a:lvl5pPr>
              <a:lvl6pPr marL="2286000" algn="l" defTabSz="914400" rtl="0" eaLnBrk="1" latinLnBrk="0" hangingPunct="1">
                <a:defRPr sz="1800" kern="1200">
                  <a:solidFill>
                    <a:srgbClr val="E3F0E1"/>
                  </a:solidFill>
                  <a:latin typeface="Calibri"/>
                  <a:ea typeface="+mn-ea"/>
                  <a:cs typeface="+mn-cs"/>
                </a:defRPr>
              </a:lvl6pPr>
              <a:lvl7pPr marL="2743200" algn="l" defTabSz="914400" rtl="0" eaLnBrk="1" latinLnBrk="0" hangingPunct="1">
                <a:defRPr sz="1800" kern="1200">
                  <a:solidFill>
                    <a:srgbClr val="E3F0E1"/>
                  </a:solidFill>
                  <a:latin typeface="Calibri"/>
                  <a:ea typeface="+mn-ea"/>
                  <a:cs typeface="+mn-cs"/>
                </a:defRPr>
              </a:lvl7pPr>
              <a:lvl8pPr marL="3200400" algn="l" defTabSz="914400" rtl="0" eaLnBrk="1" latinLnBrk="0" hangingPunct="1">
                <a:defRPr sz="1800" kern="1200">
                  <a:solidFill>
                    <a:srgbClr val="E3F0E1"/>
                  </a:solidFill>
                  <a:latin typeface="Calibri"/>
                  <a:ea typeface="+mn-ea"/>
                  <a:cs typeface="+mn-cs"/>
                </a:defRPr>
              </a:lvl8pPr>
              <a:lvl9pPr marL="3657600" algn="l" defTabSz="914400" rtl="0" eaLnBrk="1" latinLnBrk="0" hangingPunct="1">
                <a:defRPr sz="1800" kern="1200">
                  <a:solidFill>
                    <a:srgbClr val="E3F0E1"/>
                  </a:solidFill>
                  <a:latin typeface="Calibri"/>
                  <a:ea typeface="+mn-ea"/>
                  <a:cs typeface="+mn-cs"/>
                </a:defRPr>
              </a:lvl9pPr>
            </a:lstStyle>
            <a:p/>
          </p:txBody>
        </p:sp>
        <p:sp>
          <p:nvSpPr>
            <p:cNvPr id="15" name="Freeform 15"/>
            <p:cNvSpPr/>
            <p:nvPr/>
          </p:nvSpPr>
          <p:spPr>
            <a:xfrm>
              <a:off x="7469003" y="4363774"/>
              <a:ext cx="306115" cy="294843"/>
            </a:xfrm>
            <a:custGeom>
              <a:rect l="l" t="t" r="r" b="b"/>
              <a:pathLst>
                <a:path w="582235" h="606722">
                  <a:moveTo>
                    <a:pt x="0" y="404481"/>
                  </a:moveTo>
                  <a:lnTo>
                    <a:pt x="101261" y="404481"/>
                  </a:lnTo>
                  <a:lnTo>
                    <a:pt x="101261" y="606722"/>
                  </a:lnTo>
                  <a:lnTo>
                    <a:pt x="0" y="606722"/>
                  </a:lnTo>
                  <a:close/>
                  <a:moveTo>
                    <a:pt x="151927" y="328623"/>
                  </a:moveTo>
                  <a:lnTo>
                    <a:pt x="253188" y="328623"/>
                  </a:lnTo>
                  <a:lnTo>
                    <a:pt x="253188" y="606722"/>
                  </a:lnTo>
                  <a:lnTo>
                    <a:pt x="151927" y="606722"/>
                  </a:lnTo>
                  <a:close/>
                  <a:moveTo>
                    <a:pt x="303855" y="252766"/>
                  </a:moveTo>
                  <a:lnTo>
                    <a:pt x="405046" y="252766"/>
                  </a:lnTo>
                  <a:lnTo>
                    <a:pt x="405046" y="606722"/>
                  </a:lnTo>
                  <a:lnTo>
                    <a:pt x="303855" y="606722"/>
                  </a:lnTo>
                  <a:close/>
                  <a:moveTo>
                    <a:pt x="455711" y="202241"/>
                  </a:moveTo>
                  <a:lnTo>
                    <a:pt x="556972" y="202241"/>
                  </a:lnTo>
                  <a:lnTo>
                    <a:pt x="556972" y="606722"/>
                  </a:lnTo>
                  <a:lnTo>
                    <a:pt x="455711" y="606722"/>
                  </a:lnTo>
                  <a:close/>
                  <a:moveTo>
                    <a:pt x="455697" y="0"/>
                  </a:moveTo>
                  <a:lnTo>
                    <a:pt x="556785" y="0"/>
                  </a:lnTo>
                  <a:lnTo>
                    <a:pt x="556874" y="0"/>
                  </a:lnTo>
                  <a:lnTo>
                    <a:pt x="556963" y="0"/>
                  </a:lnTo>
                  <a:cubicBezTo>
                    <a:pt x="557230" y="0"/>
                    <a:pt x="557408" y="0"/>
                    <a:pt x="557675" y="0"/>
                  </a:cubicBezTo>
                  <a:cubicBezTo>
                    <a:pt x="558298" y="89"/>
                    <a:pt x="558832" y="89"/>
                    <a:pt x="559366" y="89"/>
                  </a:cubicBezTo>
                  <a:cubicBezTo>
                    <a:pt x="559811" y="178"/>
                    <a:pt x="560256" y="267"/>
                    <a:pt x="560611" y="267"/>
                  </a:cubicBezTo>
                  <a:cubicBezTo>
                    <a:pt x="561056" y="356"/>
                    <a:pt x="561412" y="444"/>
                    <a:pt x="561857" y="444"/>
                  </a:cubicBezTo>
                  <a:cubicBezTo>
                    <a:pt x="562302" y="533"/>
                    <a:pt x="562747" y="711"/>
                    <a:pt x="563192" y="800"/>
                  </a:cubicBezTo>
                  <a:cubicBezTo>
                    <a:pt x="563548" y="889"/>
                    <a:pt x="563904" y="978"/>
                    <a:pt x="564171" y="1067"/>
                  </a:cubicBezTo>
                  <a:cubicBezTo>
                    <a:pt x="564616" y="1156"/>
                    <a:pt x="565061" y="1333"/>
                    <a:pt x="565506" y="1511"/>
                  </a:cubicBezTo>
                  <a:cubicBezTo>
                    <a:pt x="565862" y="1600"/>
                    <a:pt x="566218" y="1778"/>
                    <a:pt x="566574" y="1867"/>
                  </a:cubicBezTo>
                  <a:cubicBezTo>
                    <a:pt x="566929" y="2044"/>
                    <a:pt x="567285" y="2222"/>
                    <a:pt x="567730" y="2400"/>
                  </a:cubicBezTo>
                  <a:cubicBezTo>
                    <a:pt x="568086" y="2578"/>
                    <a:pt x="568442" y="2755"/>
                    <a:pt x="568798" y="2933"/>
                  </a:cubicBezTo>
                  <a:cubicBezTo>
                    <a:pt x="569154" y="3111"/>
                    <a:pt x="569421" y="3289"/>
                    <a:pt x="569777" y="3467"/>
                  </a:cubicBezTo>
                  <a:cubicBezTo>
                    <a:pt x="570133" y="3733"/>
                    <a:pt x="570578" y="4000"/>
                    <a:pt x="570934" y="4178"/>
                  </a:cubicBezTo>
                  <a:cubicBezTo>
                    <a:pt x="571201" y="4444"/>
                    <a:pt x="571557" y="4622"/>
                    <a:pt x="571824" y="4800"/>
                  </a:cubicBezTo>
                  <a:cubicBezTo>
                    <a:pt x="572180" y="5155"/>
                    <a:pt x="572536" y="5422"/>
                    <a:pt x="572891" y="5689"/>
                  </a:cubicBezTo>
                  <a:cubicBezTo>
                    <a:pt x="573247" y="5955"/>
                    <a:pt x="573514" y="6222"/>
                    <a:pt x="573781" y="6489"/>
                  </a:cubicBezTo>
                  <a:cubicBezTo>
                    <a:pt x="574137" y="6755"/>
                    <a:pt x="574493" y="7022"/>
                    <a:pt x="574760" y="7289"/>
                  </a:cubicBezTo>
                  <a:cubicBezTo>
                    <a:pt x="575205" y="7733"/>
                    <a:pt x="575561" y="8178"/>
                    <a:pt x="575917" y="8533"/>
                  </a:cubicBezTo>
                  <a:cubicBezTo>
                    <a:pt x="576095" y="8711"/>
                    <a:pt x="576273" y="8889"/>
                    <a:pt x="576451" y="9066"/>
                  </a:cubicBezTo>
                  <a:cubicBezTo>
                    <a:pt x="576451" y="9155"/>
                    <a:pt x="576451" y="9155"/>
                    <a:pt x="576451" y="9155"/>
                  </a:cubicBezTo>
                  <a:cubicBezTo>
                    <a:pt x="576985" y="9777"/>
                    <a:pt x="577519" y="10489"/>
                    <a:pt x="577964" y="11200"/>
                  </a:cubicBezTo>
                  <a:cubicBezTo>
                    <a:pt x="577964" y="11200"/>
                    <a:pt x="578053" y="11289"/>
                    <a:pt x="578053" y="11289"/>
                  </a:cubicBezTo>
                  <a:cubicBezTo>
                    <a:pt x="578498" y="12000"/>
                    <a:pt x="578854" y="12622"/>
                    <a:pt x="579209" y="13244"/>
                  </a:cubicBezTo>
                  <a:cubicBezTo>
                    <a:pt x="579387" y="13600"/>
                    <a:pt x="579565" y="13955"/>
                    <a:pt x="579743" y="14222"/>
                  </a:cubicBezTo>
                  <a:cubicBezTo>
                    <a:pt x="579921" y="14666"/>
                    <a:pt x="580099" y="15111"/>
                    <a:pt x="580277" y="15555"/>
                  </a:cubicBezTo>
                  <a:cubicBezTo>
                    <a:pt x="580455" y="15911"/>
                    <a:pt x="580633" y="16266"/>
                    <a:pt x="580722" y="16711"/>
                  </a:cubicBezTo>
                  <a:cubicBezTo>
                    <a:pt x="580900" y="17066"/>
                    <a:pt x="581078" y="17422"/>
                    <a:pt x="581167" y="17866"/>
                  </a:cubicBezTo>
                  <a:cubicBezTo>
                    <a:pt x="581256" y="18311"/>
                    <a:pt x="581434" y="18755"/>
                    <a:pt x="581523" y="19199"/>
                  </a:cubicBezTo>
                  <a:cubicBezTo>
                    <a:pt x="581612" y="19555"/>
                    <a:pt x="581701" y="19910"/>
                    <a:pt x="581790" y="20266"/>
                  </a:cubicBezTo>
                  <a:cubicBezTo>
                    <a:pt x="581879" y="20977"/>
                    <a:pt x="582057" y="21777"/>
                    <a:pt x="582146" y="22488"/>
                  </a:cubicBezTo>
                  <a:cubicBezTo>
                    <a:pt x="582146" y="22577"/>
                    <a:pt x="582146" y="22666"/>
                    <a:pt x="582146" y="22666"/>
                  </a:cubicBezTo>
                  <a:cubicBezTo>
                    <a:pt x="582235" y="23555"/>
                    <a:pt x="582235" y="24355"/>
                    <a:pt x="582235" y="25244"/>
                  </a:cubicBezTo>
                  <a:lnTo>
                    <a:pt x="582235" y="126396"/>
                  </a:lnTo>
                  <a:cubicBezTo>
                    <a:pt x="582235" y="140351"/>
                    <a:pt x="570934" y="151728"/>
                    <a:pt x="556963" y="151728"/>
                  </a:cubicBezTo>
                  <a:cubicBezTo>
                    <a:pt x="542992" y="151728"/>
                    <a:pt x="531691" y="140351"/>
                    <a:pt x="531691" y="126396"/>
                  </a:cubicBezTo>
                  <a:lnTo>
                    <a:pt x="531691" y="79286"/>
                  </a:lnTo>
                  <a:lnTo>
                    <a:pt x="421260" y="171106"/>
                  </a:lnTo>
                  <a:cubicBezTo>
                    <a:pt x="410582" y="180083"/>
                    <a:pt x="394564" y="178572"/>
                    <a:pt x="385666" y="167906"/>
                  </a:cubicBezTo>
                  <a:cubicBezTo>
                    <a:pt x="376678" y="157150"/>
                    <a:pt x="378191" y="141240"/>
                    <a:pt x="388869" y="132262"/>
                  </a:cubicBezTo>
                  <a:lnTo>
                    <a:pt x="487020" y="50576"/>
                  </a:lnTo>
                  <a:lnTo>
                    <a:pt x="455697" y="50576"/>
                  </a:lnTo>
                  <a:cubicBezTo>
                    <a:pt x="441727" y="50576"/>
                    <a:pt x="430425" y="39288"/>
                    <a:pt x="430425" y="25244"/>
                  </a:cubicBezTo>
                  <a:cubicBezTo>
                    <a:pt x="430425" y="11289"/>
                    <a:pt x="441727" y="0"/>
                    <a:pt x="45569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6" name="AutoShape 16"/>
          <p:cNvSpPr/>
          <p:nvPr/>
        </p:nvSpPr>
        <p:spPr>
          <a:xfrm>
            <a:off x="633036" y="2037683"/>
            <a:ext cx="2553871" cy="42262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spcBef>
                <a:spcPts val="270"/>
              </a:spcBef>
              <a:defRPr/>
            </a:pPr>
            <a:r>
              <a:rPr lang="en-US" sz="1575" b="1">
                <a:solidFill>
                  <a:schemeClr val="accent1">
                    <a:alpha val="100000"/>
                  </a:schemeClr>
                </a:solidFill>
                <a:latin typeface="Microsoft Yahei"/>
                <a:ea typeface="Microsoft Yahei"/>
                <a:cs typeface="Microsoft Yahei"/>
              </a:rPr>
              <a:t>产品策略</a:t>
            </a:r>
            <a:endParaRPr lang="en-US" sz="1100"/>
          </a:p>
        </p:txBody>
      </p:sp>
      <p:sp>
        <p:nvSpPr>
          <p:cNvPr id="17" name="AutoShape 17"/>
          <p:cNvSpPr/>
          <p:nvPr/>
        </p:nvSpPr>
        <p:spPr>
          <a:xfrm>
            <a:off x="1940528" y="4661950"/>
            <a:ext cx="2084356" cy="403578"/>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价格策略</a:t>
            </a:r>
            <a:endParaRPr lang="en-US" sz="1100"/>
          </a:p>
        </p:txBody>
      </p:sp>
      <p:sp>
        <p:nvSpPr>
          <p:cNvPr id="18" name="AutoShape 18"/>
          <p:cNvSpPr/>
          <p:nvPr/>
        </p:nvSpPr>
        <p:spPr>
          <a:xfrm>
            <a:off x="9015108" y="2037683"/>
            <a:ext cx="2569478" cy="44168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促销策略</a:t>
            </a:r>
            <a:endParaRPr lang="en-US" sz="1100"/>
          </a:p>
        </p:txBody>
      </p:sp>
      <p:sp>
        <p:nvSpPr>
          <p:cNvPr id="19" name="AutoShape 19"/>
          <p:cNvSpPr/>
          <p:nvPr/>
        </p:nvSpPr>
        <p:spPr>
          <a:xfrm>
            <a:off x="8314658" y="4661950"/>
            <a:ext cx="2084356" cy="42262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defRPr/>
            </a:pPr>
            <a:r>
              <a:rPr lang="en-US" sz="1575" b="1">
                <a:solidFill>
                  <a:schemeClr val="accent1">
                    <a:alpha val="100000"/>
                  </a:schemeClr>
                </a:solidFill>
                <a:latin typeface="Microsoft Yahei"/>
                <a:ea typeface="Microsoft Yahei"/>
                <a:cs typeface="Microsoft Yahei"/>
              </a:rPr>
              <a:t>分销策略</a:t>
            </a:r>
            <a:endParaRPr lang="en-US" sz="1100"/>
          </a:p>
        </p:txBody>
      </p:sp>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营销组合理论</a:t>
              </a:r>
            </a:p>
          </p:txBody>
        </p:sp>
      </p:grpSp>
      <p:sp>
        <p:nvSpPr>
          <p:cNvPr id="42" name="TextBox 42"/>
          <p:cNvSpPr txBox="1"/>
          <p:nvPr/>
        </p:nvSpPr>
        <p:spPr>
          <a:xfrm>
            <a:off x="633255" y="2402205"/>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375"/>
              </a:spcBef>
            </a:pPr>
            <a:r>
              <a:rPr lang="en-US" sz="1350">
                <a:solidFill>
                  <a:schemeClr val="dk1">
                    <a:alpha val="100000"/>
                  </a:schemeClr>
                </a:solidFill>
                <a:latin typeface="Microsoft Yahei"/>
                <a:ea typeface="Microsoft Yahei"/>
                <a:cs typeface="Microsoft Yahei"/>
              </a:rPr>
              <a:t>根据客户需求和市场趋势，不断优化产品设计和功能，提高产品竞争力。</a:t>
            </a:r>
          </a:p>
        </p:txBody>
      </p:sp>
      <p:sp>
        <p:nvSpPr>
          <p:cNvPr id="43" name="TextBox 43"/>
          <p:cNvSpPr txBox="1"/>
          <p:nvPr/>
        </p:nvSpPr>
        <p:spPr>
          <a:xfrm>
            <a:off x="9015108" y="2402205"/>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pPr>
            <a:r>
              <a:rPr lang="en-US" sz="1350">
                <a:solidFill>
                  <a:schemeClr val="dk1">
                    <a:alpha val="100000"/>
                  </a:schemeClr>
                </a:solidFill>
                <a:latin typeface="Microsoft Yahei"/>
                <a:ea typeface="Microsoft Yahei"/>
                <a:cs typeface="Microsoft Yahei"/>
              </a:rPr>
              <a:t>通过广告、公关、销售促进等手段，提高品牌知名度和美誉度，吸引潜在客户。</a:t>
            </a:r>
          </a:p>
        </p:txBody>
      </p:sp>
      <p:sp>
        <p:nvSpPr>
          <p:cNvPr id="44" name="TextBox 44"/>
          <p:cNvSpPr txBox="1"/>
          <p:nvPr/>
        </p:nvSpPr>
        <p:spPr>
          <a:xfrm>
            <a:off x="1940528" y="5112856"/>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pPr>
            <a:r>
              <a:rPr lang="en-US" sz="1350">
                <a:solidFill>
                  <a:schemeClr val="dk1">
                    <a:alpha val="100000"/>
                  </a:schemeClr>
                </a:solidFill>
                <a:latin typeface="Microsoft Yahei"/>
                <a:ea typeface="Microsoft Yahei"/>
                <a:cs typeface="Microsoft Yahei"/>
              </a:rPr>
              <a:t>根据市场供需关系、竞争对手定价等因素，制定合理的价格策略，实现市场份额和利润的最大化。</a:t>
            </a:r>
          </a:p>
        </p:txBody>
      </p:sp>
      <p:sp>
        <p:nvSpPr>
          <p:cNvPr id="45" name="TextBox 45"/>
          <p:cNvSpPr txBox="1"/>
          <p:nvPr/>
        </p:nvSpPr>
        <p:spPr>
          <a:xfrm>
            <a:off x="7845361" y="5065527"/>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375"/>
              </a:spcBef>
            </a:pPr>
            <a:r>
              <a:rPr lang="en-US" sz="1350">
                <a:solidFill>
                  <a:schemeClr val="dk1">
                    <a:alpha val="100000"/>
                  </a:schemeClr>
                </a:solidFill>
                <a:latin typeface="Microsoft Yahei"/>
                <a:ea typeface="Microsoft Yahei"/>
                <a:cs typeface="Microsoft Yahei"/>
              </a:rPr>
              <a:t>选择合适的销售渠道和合作伙伴，扩大产品销售范围，提高市场占有率。</a:t>
            </a: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4289936" y="1498289"/>
            <a:ext cx="3861422" cy="3861422"/>
          </a:xfrm>
          <a:prstGeom prst="diamond">
            <a:avLst/>
          </a:prstGeom>
        </p:spPr>
      </p:pic>
      <p:grpSp>
        <p:nvGrpSpPr>
          <p:cNvPr id="3" name="Group 3"/>
          <p:cNvGrpSpPr/>
          <p:nvPr/>
        </p:nvGrpSpPr>
        <p:grpSpPr>
          <a:xfrm>
            <a:off x="44972" y="1608799"/>
            <a:ext cx="5067193" cy="1224567"/>
            <a:chOff x="44972" y="1608799"/>
            <a:chExt cx="5067193" cy="1224567"/>
          </a:xfrm>
        </p:grpSpPr>
        <p:sp>
          <p:nvSpPr>
            <p:cNvPr id="4" name="AutoShape 4"/>
            <p:cNvSpPr/>
            <p:nvPr/>
          </p:nvSpPr>
          <p:spPr>
            <a:xfrm>
              <a:off x="4429413" y="1744054"/>
              <a:ext cx="682752" cy="68275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16800" y="213118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树立“客户至上”的服务理念，关注客户需求和体验，提供优质服务。</a:t>
              </a:r>
            </a:p>
          </p:txBody>
        </p:sp>
        <p:sp>
          <p:nvSpPr>
            <p:cNvPr id="6" name="TextBox 6"/>
            <p:cNvSpPr txBox="1"/>
            <p:nvPr/>
          </p:nvSpPr>
          <p:spPr>
            <a:xfrm>
              <a:off x="44972" y="160879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alpha val="100000"/>
                    </a:schemeClr>
                  </a:solidFill>
                  <a:latin typeface="Microsoft Yahei"/>
                  <a:ea typeface="Microsoft Yahei"/>
                  <a:cs typeface="Microsoft Yahei"/>
                </a:rPr>
                <a:t>服务理念</a:t>
              </a:r>
            </a:p>
          </p:txBody>
        </p:sp>
        <p:sp>
          <p:nvSpPr>
            <p:cNvPr id="7" name="Freeform 7"/>
            <p:cNvSpPr/>
            <p:nvPr/>
          </p:nvSpPr>
          <p:spPr>
            <a:xfrm>
              <a:off x="4566065" y="1914535"/>
              <a:ext cx="418083" cy="363887"/>
            </a:xfrm>
            <a:custGeom>
              <a:rect l="l" t="t" r="r" b="b"/>
              <a:pathLst>
                <a:path w="304800" h="304800">
                  <a:moveTo>
                    <a:pt x="257299" y="240773"/>
                  </a:moveTo>
                  <a:lnTo>
                    <a:pt x="257299" y="258156"/>
                  </a:lnTo>
                  <a:lnTo>
                    <a:pt x="47501" y="258156"/>
                  </a:lnTo>
                  <a:lnTo>
                    <a:pt x="47501" y="240773"/>
                  </a:lnTo>
                  <a:cubicBezTo>
                    <a:pt x="47501" y="240773"/>
                    <a:pt x="43015" y="231162"/>
                    <a:pt x="67361" y="208112"/>
                  </a:cubicBezTo>
                  <a:cubicBezTo>
                    <a:pt x="91688" y="185071"/>
                    <a:pt x="88487" y="125511"/>
                    <a:pt x="88487" y="85173"/>
                  </a:cubicBezTo>
                  <a:cubicBezTo>
                    <a:pt x="88487" y="44834"/>
                    <a:pt x="145142" y="43977"/>
                    <a:pt x="145142" y="43977"/>
                  </a:cubicBezTo>
                  <a:lnTo>
                    <a:pt x="147085" y="43977"/>
                  </a:lnTo>
                  <a:cubicBezTo>
                    <a:pt x="147085" y="43996"/>
                    <a:pt x="147085" y="43701"/>
                    <a:pt x="147085" y="37424"/>
                  </a:cubicBezTo>
                  <a:cubicBezTo>
                    <a:pt x="147085" y="33395"/>
                    <a:pt x="133560" y="18802"/>
                    <a:pt x="133560" y="18802"/>
                  </a:cubicBezTo>
                  <a:lnTo>
                    <a:pt x="133360" y="9973"/>
                  </a:lnTo>
                  <a:lnTo>
                    <a:pt x="171555" y="9973"/>
                  </a:lnTo>
                  <a:lnTo>
                    <a:pt x="171298" y="19136"/>
                  </a:lnTo>
                  <a:cubicBezTo>
                    <a:pt x="171298" y="19136"/>
                    <a:pt x="156639" y="33719"/>
                    <a:pt x="156639" y="38014"/>
                  </a:cubicBezTo>
                  <a:cubicBezTo>
                    <a:pt x="156639" y="42167"/>
                    <a:pt x="156639" y="43558"/>
                    <a:pt x="156639" y="43967"/>
                  </a:cubicBezTo>
                  <a:lnTo>
                    <a:pt x="159658" y="43967"/>
                  </a:lnTo>
                  <a:cubicBezTo>
                    <a:pt x="159658" y="43967"/>
                    <a:pt x="216313" y="44825"/>
                    <a:pt x="216313" y="85163"/>
                  </a:cubicBezTo>
                  <a:cubicBezTo>
                    <a:pt x="216313" y="125501"/>
                    <a:pt x="213112" y="185071"/>
                    <a:pt x="237449" y="208121"/>
                  </a:cubicBezTo>
                  <a:cubicBezTo>
                    <a:pt x="261785" y="231172"/>
                    <a:pt x="257299" y="240773"/>
                    <a:pt x="257299" y="240773"/>
                  </a:cubicBezTo>
                  <a:close/>
                  <a:moveTo>
                    <a:pt x="176327" y="267367"/>
                  </a:moveTo>
                  <a:cubicBezTo>
                    <a:pt x="176327" y="280559"/>
                    <a:pt x="165640" y="294827"/>
                    <a:pt x="152457" y="294827"/>
                  </a:cubicBezTo>
                  <a:cubicBezTo>
                    <a:pt x="139275" y="294827"/>
                    <a:pt x="128588" y="280559"/>
                    <a:pt x="128588" y="267367"/>
                  </a:cubicBezTo>
                  <a:cubicBezTo>
                    <a:pt x="128588" y="267662"/>
                    <a:pt x="176327" y="267062"/>
                    <a:pt x="176327" y="267367"/>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7180959" y="1608799"/>
            <a:ext cx="4946836" cy="1224567"/>
            <a:chOff x="7180959" y="1608799"/>
            <a:chExt cx="4946836" cy="1224567"/>
          </a:xfrm>
        </p:grpSpPr>
        <p:sp>
          <p:nvSpPr>
            <p:cNvPr id="9" name="AutoShape 9"/>
            <p:cNvSpPr/>
            <p:nvPr/>
          </p:nvSpPr>
          <p:spPr>
            <a:xfrm>
              <a:off x="7180959" y="1688047"/>
              <a:ext cx="682752" cy="68275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027972" y="213118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优化服务流程，提高服务效率和质量，减少客户等待时间和投诉率。</a:t>
              </a:r>
            </a:p>
          </p:txBody>
        </p:sp>
        <p:sp>
          <p:nvSpPr>
            <p:cNvPr id="11" name="TextBox 11"/>
            <p:cNvSpPr txBox="1"/>
            <p:nvPr/>
          </p:nvSpPr>
          <p:spPr>
            <a:xfrm>
              <a:off x="7606701" y="160879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alpha val="100000"/>
                    </a:schemeClr>
                  </a:solidFill>
                  <a:latin typeface="Microsoft Yahei"/>
                  <a:ea typeface="Microsoft Yahei"/>
                  <a:cs typeface="Microsoft Yahei"/>
                </a:rPr>
                <a:t>服务流程</a:t>
              </a:r>
            </a:p>
          </p:txBody>
        </p:sp>
        <p:sp>
          <p:nvSpPr>
            <p:cNvPr id="12" name="Freeform 12"/>
            <p:cNvSpPr/>
            <p:nvPr/>
          </p:nvSpPr>
          <p:spPr>
            <a:xfrm>
              <a:off x="7356302" y="1863389"/>
              <a:ext cx="332068" cy="332068"/>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 name="Group 13"/>
          <p:cNvGrpSpPr/>
          <p:nvPr/>
        </p:nvGrpSpPr>
        <p:grpSpPr>
          <a:xfrm>
            <a:off x="24384" y="4380910"/>
            <a:ext cx="5067193" cy="1224566"/>
            <a:chOff x="24384" y="4380910"/>
            <a:chExt cx="5067193" cy="1224566"/>
          </a:xfrm>
        </p:grpSpPr>
        <p:sp>
          <p:nvSpPr>
            <p:cNvPr id="14" name="AutoShape 14"/>
            <p:cNvSpPr/>
            <p:nvPr/>
          </p:nvSpPr>
          <p:spPr>
            <a:xfrm>
              <a:off x="4408825" y="4436917"/>
              <a:ext cx="682752" cy="68275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196211" y="490329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不断推出新的服务项目和模式，满足客户多样化、个性化的需求。</a:t>
              </a:r>
            </a:p>
          </p:txBody>
        </p:sp>
        <p:sp>
          <p:nvSpPr>
            <p:cNvPr id="16" name="TextBox 16"/>
            <p:cNvSpPr txBox="1"/>
            <p:nvPr/>
          </p:nvSpPr>
          <p:spPr>
            <a:xfrm>
              <a:off x="24384" y="4380910"/>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alpha val="100000"/>
                    </a:schemeClr>
                  </a:solidFill>
                  <a:latin typeface="Microsoft Yahei"/>
                  <a:ea typeface="Microsoft Yahei"/>
                  <a:cs typeface="Microsoft Yahei"/>
                </a:rPr>
                <a:t>服务创新</a:t>
              </a:r>
            </a:p>
          </p:txBody>
        </p:sp>
        <p:sp>
          <p:nvSpPr>
            <p:cNvPr id="17" name="Freeform 17"/>
            <p:cNvSpPr/>
            <p:nvPr/>
          </p:nvSpPr>
          <p:spPr>
            <a:xfrm>
              <a:off x="4584167" y="4590972"/>
              <a:ext cx="332068" cy="374641"/>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 name="Group 18"/>
          <p:cNvGrpSpPr/>
          <p:nvPr/>
        </p:nvGrpSpPr>
        <p:grpSpPr>
          <a:xfrm>
            <a:off x="7180959" y="4380910"/>
            <a:ext cx="4946836" cy="1224566"/>
            <a:chOff x="7180959" y="4380910"/>
            <a:chExt cx="4946836" cy="1224566"/>
          </a:xfrm>
        </p:grpSpPr>
        <p:sp>
          <p:nvSpPr>
            <p:cNvPr id="19" name="AutoShape 19"/>
            <p:cNvSpPr/>
            <p:nvPr/>
          </p:nvSpPr>
          <p:spPr>
            <a:xfrm>
              <a:off x="7180959" y="4436917"/>
              <a:ext cx="682752" cy="68275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TextBox 20"/>
            <p:cNvSpPr txBox="1"/>
            <p:nvPr/>
          </p:nvSpPr>
          <p:spPr>
            <a:xfrm>
              <a:off x="8027972" y="490329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打造专业、高效的服务团队，提供全方位、一站式的服务支持。</a:t>
              </a:r>
            </a:p>
          </p:txBody>
        </p:sp>
        <p:sp>
          <p:nvSpPr>
            <p:cNvPr id="21" name="TextBox 21"/>
            <p:cNvSpPr txBox="1"/>
            <p:nvPr/>
          </p:nvSpPr>
          <p:spPr>
            <a:xfrm>
              <a:off x="7606701" y="4380910"/>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alpha val="100000"/>
                    </a:schemeClr>
                  </a:solidFill>
                  <a:latin typeface="Microsoft Yahei"/>
                  <a:ea typeface="Microsoft Yahei"/>
                  <a:cs typeface="Microsoft Yahei"/>
                </a:rPr>
                <a:t>服务团队</a:t>
              </a:r>
            </a:p>
          </p:txBody>
        </p:sp>
        <p:sp>
          <p:nvSpPr>
            <p:cNvPr id="22" name="Freeform 22"/>
            <p:cNvSpPr/>
            <p:nvPr/>
          </p:nvSpPr>
          <p:spPr>
            <a:xfrm>
              <a:off x="7339272" y="4595230"/>
              <a:ext cx="366126" cy="366126"/>
            </a:xfrm>
            <a:custGeom>
              <a:rect l="l" t="t" r="r" b="b"/>
              <a:pathLst>
                <a:path w="304800" h="304800">
                  <a:moveTo>
                    <a:pt x="152800" y="79486"/>
                  </a:moveTo>
                  <a:cubicBezTo>
                    <a:pt x="152800" y="79486"/>
                    <a:pt x="133750" y="38891"/>
                    <a:pt x="90888" y="38891"/>
                  </a:cubicBezTo>
                  <a:cubicBezTo>
                    <a:pt x="44053" y="38891"/>
                    <a:pt x="19450" y="78581"/>
                    <a:pt x="19450" y="118262"/>
                  </a:cubicBezTo>
                  <a:cubicBezTo>
                    <a:pt x="19450" y="184147"/>
                    <a:pt x="152800" y="265900"/>
                    <a:pt x="152800" y="265900"/>
                  </a:cubicBezTo>
                  <a:cubicBezTo>
                    <a:pt x="152800" y="265900"/>
                    <a:pt x="285350" y="184937"/>
                    <a:pt x="285350" y="118262"/>
                  </a:cubicBezTo>
                  <a:cubicBezTo>
                    <a:pt x="285350" y="77781"/>
                    <a:pt x="259956" y="38891"/>
                    <a:pt x="214713" y="38891"/>
                  </a:cubicBezTo>
                  <a:cubicBezTo>
                    <a:pt x="169469" y="38891"/>
                    <a:pt x="152800" y="79486"/>
                    <a:pt x="152800" y="79486"/>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3" name="Group 23"/>
          <p:cNvGrpSpPr/>
          <p:nvPr/>
        </p:nvGrpSpPr>
        <p:grpSpPr>
          <a:xfrm>
            <a:off x="454963" y="93878"/>
            <a:ext cx="10641129" cy="914400"/>
            <a:chOff x="454963" y="93878"/>
            <a:chExt cx="10641129" cy="914400"/>
          </a:xfrm>
        </p:grpSpPr>
        <p:sp>
          <p:nvSpPr>
            <p:cNvPr id="24" name="AutoShape 2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服务营销理论</a:t>
              </a:r>
            </a:p>
          </p:txBody>
        </p:sp>
      </p:gr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76363" y="3338766"/>
            <a:ext cx="9439275" cy="1610307"/>
          </a:xfrm>
          <a:prstGeom prst="rect">
            <a:avLst/>
          </a:prstGeom>
        </p:spPr>
        <p:txBody>
          <a:bodyPr vert="horz" wrap="square" lIns="114300" tIns="57150" rIns="114300" bIns="5715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pPr>
            <a:r>
              <a:rPr lang="en-US" sz="4500" b="1">
                <a:solidFill>
                  <a:schemeClr val="dk1">
                    <a:lumMod val="75000"/>
                    <a:lumOff val="25000"/>
                    <a:alpha val="100000"/>
                  </a:schemeClr>
                </a:solidFill>
                <a:latin typeface="STKaiti"/>
                <a:ea typeface="STKaiti"/>
                <a:cs typeface="STKaiti"/>
              </a:rPr>
              <a:t>能源行业大客户营销管理现状分析</a:t>
            </a:r>
          </a:p>
        </p:txBody>
      </p:sp>
      <p:sp>
        <p:nvSpPr>
          <p:cNvPr id="3" name="TextBox 3"/>
          <p:cNvSpPr txBox="1"/>
          <p:nvPr/>
        </p:nvSpPr>
        <p:spPr>
          <a:xfrm>
            <a:off x="4432518" y="2021239"/>
            <a:ext cx="3326964" cy="17145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8400" b="1">
                <a:solidFill>
                  <a:schemeClr val="dk1">
                    <a:lumMod val="75000"/>
                    <a:lumOff val="25000"/>
                    <a:alpha val="100000"/>
                  </a:schemeClr>
                </a:solidFill>
                <a:latin typeface="PingFang SC"/>
                <a:ea typeface="PingFang SC"/>
                <a:cs typeface="PingFang SC"/>
              </a:rPr>
              <a:t>04</a:t>
            </a:r>
          </a:p>
        </p:txBody>
      </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大多数能源企业已经建立了客户关系管理系统，实现了客户信息、销售机会、服务请求等数据的集中管理。</a:t>
            </a:r>
          </a:p>
        </p:txBody>
      </p:sp>
      <p:pic>
        <p:nvPicPr>
          <p:cNvPr id="6" name="Picture 6"/>
          <p:cNvPicPr>
            <a:picLocks noChangeAspect="1"/>
          </p:cNvPicPr>
          <p:nvPr/>
        </p:nvPicPr>
        <p:blipFill>
          <a:blip r:embed="rId2"/>
          <a:srcRect l="13379" r="13379"/>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alpha val="100000"/>
                  </a:schemeClr>
                </a:solidFill>
                <a:latin typeface="Microsoft Yahei"/>
                <a:ea typeface="Microsoft Yahei"/>
                <a:cs typeface="Microsoft Yahei"/>
              </a:rPr>
              <a:t>客户关系管理</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针对大客户的个性化需求，能源企业提供了定制化的产品和服务，如专属客户经理、优先响应等。</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个性化服务</a:t>
            </a:r>
          </a:p>
        </p:txBody>
      </p:sp>
      <p:pic>
        <p:nvPicPr>
          <p:cNvPr id="10" name="Picture 10"/>
          <p:cNvPicPr>
            <a:picLocks noChangeAspect="1"/>
          </p:cNvPicPr>
          <p:nvPr/>
        </p:nvPicPr>
        <p:blipFill>
          <a:blip r:embed="rId3"/>
          <a:srcRect l="439" r="439"/>
          <a:stretch>
            <a:fillRect/>
          </a:stretch>
        </p:blipFill>
        <p:spPr>
          <a:xfrm>
            <a:off x="5820154" y="3595858"/>
            <a:ext cx="2380229" cy="2380229"/>
          </a:xfrm>
          <a:prstGeom prst="ellipse">
            <a:avLst/>
          </a:prstGeom>
        </p:spPr>
      </p:pic>
      <p:pic>
        <p:nvPicPr>
          <p:cNvPr id="11" name="Picture 11"/>
          <p:cNvPicPr>
            <a:picLocks noChangeAspect="1"/>
          </p:cNvPicPr>
          <p:nvPr/>
        </p:nvPicPr>
        <p:blipFill>
          <a:blip r:embed="rId4"/>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除了传统的直销和代理商渠道外，能源企业还积极开拓电子商务、社交媒体等多元化销售渠道，以扩大市场份额。</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多元化销售渠道</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能源行业大客户营销管理的现状</a:t>
              </a:r>
            </a:p>
          </p:txBody>
        </p:sp>
      </p:grpSp>
    </p:spTree>
  </p:cSld>
  <p:clrMapOvr>
    <a:masterClrMapping/>
  </p:clrMapOvr>
  <p:transition/>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https://d.book118.com/168104052057006034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282828"/>
      </a:dk1>
      <a:lt1>
        <a:srgbClr val="E3F0E1"/>
      </a:lt1>
      <a:dk2>
        <a:srgbClr val="094000"/>
      </a:dk2>
      <a:lt2>
        <a:srgbClr val="F4F1D8"/>
      </a:lt2>
      <a:accent1>
        <a:srgbClr val="689E5F"/>
      </a:accent1>
      <a:accent2>
        <a:srgbClr val="59AE93"/>
      </a:accent2>
      <a:accent3>
        <a:srgbClr val="2D7A61"/>
      </a:accent3>
      <a:accent4>
        <a:srgbClr val="87D295"/>
      </a:accent4>
      <a:accent5>
        <a:srgbClr val="9CC86E"/>
      </a:accent5>
      <a:accent6>
        <a:srgbClr val="9BB67E"/>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90</Paragraphs>
  <Slides>18</Slides>
  <Notes>0</Notes>
  <TotalTime>1</TotalTime>
  <HiddenSlides>0</HiddenSlides>
  <MMClips>0</MMClips>
  <ScaleCrop>0</ScaleCrop>
  <HeadingPairs>
    <vt:vector baseType="variant" size="6">
      <vt:variant>
        <vt:lpstr>Fonts used</vt:lpstr>
      </vt:variant>
      <vt:variant>
        <vt:i4>5</vt:i4>
      </vt:variant>
      <vt:variant>
        <vt:lpstr>Theme</vt:lpstr>
      </vt:variant>
      <vt:variant>
        <vt:i4>1</vt:i4>
      </vt:variant>
      <vt:variant>
        <vt:lpstr>Slide Titles</vt:lpstr>
      </vt:variant>
      <vt:variant>
        <vt:i4>18</vt:i4>
      </vt:variant>
    </vt:vector>
  </HeadingPairs>
  <TitlesOfParts>
    <vt:vector baseType="lpstr" size="24">
      <vt:lpstr>Arial</vt:lpstr>
      <vt:lpstr>Calibri</vt:lpstr>
      <vt:lpstr>STKaiti</vt:lpstr>
      <vt:lpstr>PingFang SC</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2024-09-12T20:57:29.581</cp:lastPrinted>
  <dcterms:created xsi:type="dcterms:W3CDTF">2024-09-12T12:57:29Z</dcterms:created>
  <dcterms:modified xsi:type="dcterms:W3CDTF">2024-09-12T12:57:31Z</dcterms:modified>
</cp:coreProperties>
</file>