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9144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B6D5D-FA0D-470B-BC7F-6AA253A28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3E9D93-3B8E-42FB-B313-B9D5D97A1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C92A47-6337-46C4-8BFF-C37D7F671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CF8853-8726-4BAC-BDD0-9D5AEF0A7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15E10E-BA79-4011-9B4F-721F30564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235BBF-3D94-4425-8447-9204DC214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808279-A2F5-4EF7-BC89-F96F2DCF4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3544E1-E8D8-464D-A0AB-1411D5FDC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C2A1D3-E202-468A-8C26-E0448A903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1B530E-9A04-48F3-BB8A-0BE3DFB06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E95C3-CFA6-4AD4-83F4-463BAF9D8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rgbClr val="636363"/>
                </a:solidFill>
                <a:latin typeface="黑体"/>
                <a:cs typeface="黑体"/>
              </a:defRPr>
            </a:lvl1pPr>
          </a:lstStyle>
          <a:p>
            <a:pPr marL="12700">
              <a:lnSpc>
                <a:spcPts val="1265"/>
              </a:lnSpc>
            </a:pPr>
            <a:r>
              <a:rPr/>
              <a:t>编辑版</a:t>
            </a:r>
            <a:r>
              <a:rPr spc="-25"/>
              <a:t>ppt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rgbClr val="636363"/>
                </a:solidFill>
                <a:latin typeface="黑体"/>
                <a:cs typeface="黑体"/>
              </a:defRPr>
            </a:lvl1pPr>
          </a:lstStyle>
          <a:p>
            <a:pPr marL="38100">
              <a:lnSpc>
                <a:spcPts val="1265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rgbClr val="636363"/>
                </a:solidFill>
                <a:latin typeface="黑体"/>
                <a:cs typeface="黑体"/>
              </a:defRPr>
            </a:lvl1pPr>
          </a:lstStyle>
          <a:p>
            <a:pPr marL="12700">
              <a:lnSpc>
                <a:spcPts val="1265"/>
              </a:lnSpc>
            </a:pPr>
            <a:r>
              <a:rPr/>
              <a:t>编辑版</a:t>
            </a:r>
            <a:r>
              <a:rPr spc="-25"/>
              <a:t>ppt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rgbClr val="636363"/>
                </a:solidFill>
                <a:latin typeface="黑体"/>
                <a:cs typeface="黑体"/>
              </a:defRPr>
            </a:lvl1pPr>
          </a:lstStyle>
          <a:p>
            <a:pPr marL="38100">
              <a:lnSpc>
                <a:spcPts val="1265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rgbClr val="636363"/>
                </a:solidFill>
                <a:latin typeface="黑体"/>
                <a:cs typeface="黑体"/>
              </a:defRPr>
            </a:lvl1pPr>
          </a:lstStyle>
          <a:p>
            <a:pPr marL="12700">
              <a:lnSpc>
                <a:spcPts val="1265"/>
              </a:lnSpc>
            </a:pPr>
            <a:r>
              <a:rPr/>
              <a:t>编辑版</a:t>
            </a:r>
            <a:r>
              <a:rPr spc="-25"/>
              <a:t>ppt</a:t>
            </a: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rgbClr val="636363"/>
                </a:solidFill>
                <a:latin typeface="黑体"/>
                <a:cs typeface="黑体"/>
              </a:defRPr>
            </a:lvl1pPr>
          </a:lstStyle>
          <a:p>
            <a:pPr marL="38100">
              <a:lnSpc>
                <a:spcPts val="1265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6678611"/>
            <a:ext cx="9144000" cy="179387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10795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rgbClr val="636363"/>
                </a:solidFill>
                <a:latin typeface="黑体"/>
                <a:cs typeface="黑体"/>
              </a:defRPr>
            </a:lvl1pPr>
          </a:lstStyle>
          <a:p>
            <a:pPr marL="12700">
              <a:lnSpc>
                <a:spcPts val="1265"/>
              </a:lnSpc>
            </a:pPr>
            <a:r>
              <a:rPr/>
              <a:t>编辑版</a:t>
            </a:r>
            <a:r>
              <a:rPr spc="-25"/>
              <a:t>ppt</a:t>
            </a: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rgbClr val="636363"/>
                </a:solidFill>
                <a:latin typeface="黑体"/>
                <a:cs typeface="黑体"/>
              </a:defRPr>
            </a:lvl1pPr>
          </a:lstStyle>
          <a:p>
            <a:pPr marL="38100">
              <a:lnSpc>
                <a:spcPts val="1265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rgbClr val="636363"/>
                </a:solidFill>
                <a:latin typeface="黑体"/>
                <a:cs typeface="黑体"/>
              </a:defRPr>
            </a:lvl1pPr>
          </a:lstStyle>
          <a:p>
            <a:pPr marL="12700">
              <a:lnSpc>
                <a:spcPts val="1265"/>
              </a:lnSpc>
            </a:pPr>
            <a:r>
              <a:rPr/>
              <a:t>编辑版</a:t>
            </a:r>
            <a:r>
              <a:rPr spc="-25"/>
              <a:t>ppt</a:t>
            </a: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rgbClr val="636363"/>
                </a:solidFill>
                <a:latin typeface="黑体"/>
                <a:cs typeface="黑体"/>
              </a:defRPr>
            </a:lvl1pPr>
          </a:lstStyle>
          <a:p>
            <a:pPr marL="38100">
              <a:lnSpc>
                <a:spcPts val="1265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image" Target="../media/image2.png" /><Relationship Id="rId8" Type="http://schemas.openxmlformats.org/officeDocument/2006/relationships/image" Target="../media/image3.png" /><Relationship Id="rId9" Type="http://schemas.openxmlformats.org/officeDocument/2006/relationships/image" Target="../media/image4.png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7"/>
          <a:stretch>
            <a:fillRect/>
          </a:stretch>
        </p:blipFill>
        <p:spPr>
          <a:xfrm>
            <a:off x="0" y="6678611"/>
            <a:ext cx="9144000" cy="179387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107950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9"/>
          <a:stretch>
            <a:fillRect/>
          </a:stretch>
        </p:blipFill>
        <p:spPr>
          <a:xfrm>
            <a:off x="457200" y="1411287"/>
            <a:ext cx="8229600" cy="17462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4000500" y="515620"/>
            <a:ext cx="1143000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35940" y="1548384"/>
            <a:ext cx="8293100" cy="39268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8331834" y="6470372"/>
            <a:ext cx="654050" cy="1651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1100" b="0" i="0">
                <a:solidFill>
                  <a:srgbClr val="636363"/>
                </a:solidFill>
                <a:latin typeface="黑体"/>
                <a:cs typeface="黑体"/>
              </a:defRPr>
            </a:lvl1pPr>
          </a:lstStyle>
          <a:p>
            <a:pPr marL="12700">
              <a:lnSpc>
                <a:spcPts val="1265"/>
              </a:lnSpc>
            </a:pPr>
            <a:r>
              <a:rPr/>
              <a:t>编辑版</a:t>
            </a:r>
            <a:r>
              <a:rPr spc="-25"/>
              <a:t>ppt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4464050" y="6470372"/>
            <a:ext cx="228600" cy="1651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1100" b="0" i="0">
                <a:solidFill>
                  <a:srgbClr val="636363"/>
                </a:solidFill>
                <a:latin typeface="黑体"/>
                <a:cs typeface="黑体"/>
              </a:defRPr>
            </a:lvl1pPr>
          </a:lstStyle>
          <a:p>
            <a:pPr marL="38100">
              <a:lnSpc>
                <a:spcPts val="1265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0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5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041330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685800" y="3197225"/>
            <a:ext cx="7772400" cy="17461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87400" y="1447804"/>
            <a:ext cx="7569200" cy="17557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441065" marR="5080" indent="-3429000">
              <a:lnSpc>
                <a:spcPct val="105100"/>
              </a:lnSpc>
              <a:spcBef>
                <a:spcPts val="100"/>
              </a:spcBef>
            </a:pPr>
            <a:r>
              <a:rPr sz="5400" spc="-10">
                <a:latin typeface="Franklin Gothic Medium"/>
                <a:cs typeface="Franklin Gothic Medium"/>
              </a:rPr>
              <a:t>0-</a:t>
            </a:r>
            <a:r>
              <a:rPr sz="5400">
                <a:latin typeface="Franklin Gothic Medium"/>
                <a:cs typeface="Franklin Gothic Medium"/>
              </a:rPr>
              <a:t>36</a:t>
            </a:r>
            <a:r>
              <a:rPr sz="5400" spc="-10"/>
              <a:t>月儿童中医药管理技</a:t>
            </a:r>
            <a:r>
              <a:rPr sz="5400" spc="-50"/>
              <a:t>能</a:t>
            </a:r>
            <a:endParaRPr sz="5400">
              <a:latin typeface="Franklin Gothic Medium"/>
              <a:cs typeface="Franklin Gothic Medium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65"/>
              </a:lnSpc>
            </a:pPr>
            <a:fld id="{81D60167-4931-47E6-BA6A-407CBD079E47}" type="slidenum">
              <a:rPr spc="-25"/>
              <a:t>1</a:t>
            </a:fld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65"/>
              </a:lnSpc>
            </a:pPr>
            <a:r>
              <a:rPr/>
              <a:t>编辑版</a:t>
            </a:r>
            <a:r>
              <a:rPr spc="-25"/>
              <a:t>ppt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57200" y="457200"/>
            <a:ext cx="8229600" cy="5876925"/>
            <a:chOff x="457200" y="457200"/>
            <a:chExt cx="8229600" cy="587692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914400" y="457200"/>
              <a:ext cx="3086100" cy="587692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029200" y="457200"/>
              <a:ext cx="3295650" cy="5867400"/>
            </a:xfrm>
            <a:prstGeom prst="rect">
              <a:avLst/>
            </a:prstGeom>
          </p:spPr>
        </p:pic>
      </p:grp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65"/>
              </a:lnSpc>
            </a:pPr>
            <a:fld id="{81D60167-4931-47E6-BA6A-407CBD079E47}" type="slidenum">
              <a:rPr spc="-25"/>
              <a:t>2</a:t>
            </a:fld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65"/>
              </a:lnSpc>
            </a:pPr>
            <a:r>
              <a:rPr/>
              <a:t>编辑版</a:t>
            </a:r>
            <a:r>
              <a:rPr spc="-25"/>
              <a:t>ppt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57200" y="533400"/>
            <a:ext cx="8229600" cy="5562600"/>
            <a:chOff x="457200" y="533400"/>
            <a:chExt cx="8229600" cy="556260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066800" y="533400"/>
              <a:ext cx="3200400" cy="55626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800600" y="533400"/>
              <a:ext cx="3200400" cy="5562600"/>
            </a:xfrm>
            <a:prstGeom prst="rect">
              <a:avLst/>
            </a:prstGeom>
          </p:spPr>
        </p:pic>
      </p:grp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65"/>
              </a:lnSpc>
            </a:pPr>
            <a:fld id="{81D60167-4931-47E6-BA6A-407CBD079E47}" type="slidenum">
              <a:rPr spc="-25"/>
              <a:t>3</a:t>
            </a:fld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65"/>
              </a:lnSpc>
            </a:pPr>
            <a:r>
              <a:rPr/>
              <a:t>编辑版</a:t>
            </a:r>
            <a:r>
              <a:rPr spc="-25"/>
              <a:t>ppt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5"/>
              <a:t>摩腹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65"/>
              </a:lnSpc>
            </a:pPr>
            <a:fld id="{81D60167-4931-47E6-BA6A-407CBD079E47}" type="slidenum">
              <a:rPr spc="-25"/>
              <a:t>4</a:t>
            </a:fld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65"/>
              </a:lnSpc>
            </a:pPr>
            <a:r>
              <a:rPr/>
              <a:t>编辑版</a:t>
            </a:r>
            <a:r>
              <a:rPr spc="-25"/>
              <a:t>ppt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59778" y="1798320"/>
            <a:ext cx="7480300" cy="41224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 algn="just">
              <a:lnSpc>
                <a:spcPct val="100000"/>
              </a:lnSpc>
              <a:spcBef>
                <a:spcPts val="100"/>
              </a:spcBef>
            </a:pPr>
            <a:r>
              <a:rPr sz="1450">
                <a:solidFill>
                  <a:srgbClr val="2F2F2F"/>
                </a:solidFill>
                <a:latin typeface="Wingdings"/>
                <a:cs typeface="Wingdings"/>
              </a:rPr>
              <a:t></a:t>
            </a:r>
            <a:r>
              <a:rPr sz="1450">
                <a:solidFill>
                  <a:srgbClr val="2F2F2F"/>
                </a:solidFill>
                <a:latin typeface="Times New Roman"/>
                <a:cs typeface="Times New Roman"/>
              </a:rPr>
              <a:t> </a:t>
            </a:r>
            <a:r>
              <a:rPr sz="2800" spc="-5">
                <a:latin typeface="宋体"/>
                <a:cs typeface="宋体"/>
              </a:rPr>
              <a:t>操作：一手四指或掌根在腹部做顺时针或逆时</a:t>
            </a:r>
            <a:r>
              <a:rPr sz="2800">
                <a:latin typeface="宋体"/>
                <a:cs typeface="宋体"/>
              </a:rPr>
              <a:t>针方向团摩</a:t>
            </a:r>
            <a:r>
              <a:rPr sz="2800">
                <a:latin typeface="黑体"/>
                <a:cs typeface="黑体"/>
              </a:rPr>
              <a:t>2~5</a:t>
            </a:r>
            <a:r>
              <a:rPr sz="2800">
                <a:latin typeface="宋体"/>
                <a:cs typeface="宋体"/>
              </a:rPr>
              <a:t>分钟。揉动手法应由轻到重</a:t>
            </a:r>
            <a:r>
              <a:rPr sz="2800" spc="-50">
                <a:latin typeface="黑体"/>
                <a:cs typeface="黑体"/>
              </a:rPr>
              <a:t>.</a:t>
            </a:r>
            <a:endParaRPr sz="2800">
              <a:latin typeface="黑体"/>
              <a:cs typeface="黑体"/>
            </a:endParaRPr>
          </a:p>
          <a:p>
            <a:pPr marL="355600" marR="5080" indent="-342900" algn="just">
              <a:lnSpc>
                <a:spcPct val="100000"/>
              </a:lnSpc>
              <a:spcBef>
                <a:spcPts val="670"/>
              </a:spcBef>
            </a:pPr>
            <a:r>
              <a:rPr sz="1450">
                <a:solidFill>
                  <a:srgbClr val="2F2F2F"/>
                </a:solidFill>
                <a:latin typeface="Wingdings"/>
                <a:cs typeface="Wingdings"/>
              </a:rPr>
              <a:t></a:t>
            </a:r>
            <a:r>
              <a:rPr sz="1450">
                <a:solidFill>
                  <a:srgbClr val="2F2F2F"/>
                </a:solidFill>
                <a:latin typeface="Times New Roman"/>
                <a:cs typeface="Times New Roman"/>
              </a:rPr>
              <a:t> </a:t>
            </a:r>
            <a:r>
              <a:rPr sz="2800" spc="-5">
                <a:latin typeface="宋体"/>
                <a:cs typeface="宋体"/>
              </a:rPr>
              <a:t>功用：健脾和胃，消食导滞，理气和胃。忍受为度。注意小儿饭后不宜施术；婴儿在施术时可在脘腹盖一块毛巾再进行操作。</a:t>
            </a:r>
            <a:endParaRPr sz="2800">
              <a:latin typeface="宋体"/>
              <a:cs typeface="宋体"/>
            </a:endParaRPr>
          </a:p>
          <a:p>
            <a:pPr marL="355600" marR="5080" indent="-342900" algn="just">
              <a:lnSpc>
                <a:spcPct val="100000"/>
              </a:lnSpc>
              <a:spcBef>
                <a:spcPts val="675"/>
              </a:spcBef>
            </a:pPr>
            <a:r>
              <a:rPr sz="1450">
                <a:solidFill>
                  <a:srgbClr val="2F2F2F"/>
                </a:solidFill>
                <a:latin typeface="Wingdings"/>
                <a:cs typeface="Wingdings"/>
              </a:rPr>
              <a:t></a:t>
            </a:r>
            <a:r>
              <a:rPr sz="1450">
                <a:solidFill>
                  <a:srgbClr val="2F2F2F"/>
                </a:solidFill>
                <a:latin typeface="Times New Roman"/>
                <a:cs typeface="Times New Roman"/>
              </a:rPr>
              <a:t> </a:t>
            </a:r>
            <a:r>
              <a:rPr sz="2800" spc="-5">
                <a:latin typeface="宋体"/>
                <a:cs typeface="宋体"/>
              </a:rPr>
              <a:t>主治：腹胀，腹痛，便秘，腹泻，虫积，食积</a:t>
            </a:r>
            <a:r>
              <a:rPr sz="2800" spc="-15">
                <a:latin typeface="宋体"/>
                <a:cs typeface="宋体"/>
              </a:rPr>
              <a:t>发热等。</a:t>
            </a:r>
            <a:endParaRPr sz="2800">
              <a:latin typeface="宋体"/>
              <a:cs typeface="宋体"/>
            </a:endParaRPr>
          </a:p>
          <a:p>
            <a:pPr marL="355600" marR="5080" indent="-342900" algn="just">
              <a:lnSpc>
                <a:spcPct val="100000"/>
              </a:lnSpc>
              <a:spcBef>
                <a:spcPts val="670"/>
              </a:spcBef>
            </a:pPr>
            <a:r>
              <a:rPr sz="1450">
                <a:solidFill>
                  <a:srgbClr val="2F2F2F"/>
                </a:solidFill>
                <a:latin typeface="Wingdings"/>
                <a:cs typeface="Wingdings"/>
              </a:rPr>
              <a:t></a:t>
            </a:r>
            <a:r>
              <a:rPr sz="1450">
                <a:solidFill>
                  <a:srgbClr val="2F2F2F"/>
                </a:solidFill>
                <a:latin typeface="Times New Roman"/>
                <a:cs typeface="Times New Roman"/>
              </a:rPr>
              <a:t> </a:t>
            </a:r>
            <a:r>
              <a:rPr sz="2800" spc="-5">
                <a:latin typeface="宋体"/>
                <a:cs typeface="宋体"/>
              </a:rPr>
              <a:t>临床应用：摩腹法一般顺时针为泻，多用于便秘；逆时针为补，多用于腹泻。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600200" y="2057400"/>
            <a:ext cx="6172200" cy="3810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65"/>
              </a:lnSpc>
            </a:pPr>
            <a:fld id="{81D60167-4931-47E6-BA6A-407CBD079E47}" type="slidenum">
              <a:rPr spc="-25"/>
              <a:t>5</a:t>
            </a:fld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65"/>
              </a:lnSpc>
            </a:pPr>
            <a:r>
              <a:rPr/>
              <a:t>编辑版</a:t>
            </a:r>
            <a:r>
              <a:rPr spc="-25"/>
              <a:t>ppt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721100" y="515620"/>
            <a:ext cx="17018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0"/>
              <a:t>捏脊法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65"/>
              </a:lnSpc>
            </a:pPr>
            <a:fld id="{81D60167-4931-47E6-BA6A-407CBD079E47}" type="slidenum">
              <a:rPr spc="-25"/>
              <a:t>6</a:t>
            </a:fld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65"/>
              </a:lnSpc>
            </a:pPr>
            <a:r>
              <a:rPr/>
              <a:t>编辑版</a:t>
            </a:r>
            <a:r>
              <a:rPr spc="-25"/>
              <a:t>ppt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58988"/>
            <a:ext cx="8191500" cy="4036695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70"/>
              </a:spcBef>
              <a:tabLst>
                <a:tab pos="354965"/>
              </a:tabLst>
            </a:pPr>
            <a:r>
              <a:rPr sz="1450" spc="-50">
                <a:solidFill>
                  <a:srgbClr val="2F2F2F"/>
                </a:solidFill>
                <a:latin typeface="Wingdings"/>
                <a:cs typeface="Wingdings"/>
              </a:rPr>
              <a:t></a:t>
            </a:r>
            <a:r>
              <a:rPr sz="1450">
                <a:solidFill>
                  <a:srgbClr val="2F2F2F"/>
                </a:solidFill>
                <a:latin typeface="Times New Roman"/>
                <a:cs typeface="Times New Roman"/>
              </a:rPr>
              <a:t>	</a:t>
            </a:r>
            <a:r>
              <a:rPr sz="2800" spc="-5">
                <a:latin typeface="宋体"/>
                <a:cs typeface="宋体"/>
              </a:rPr>
              <a:t>此法是用捏法在脊穴上操作而得名。</a:t>
            </a:r>
            <a:endParaRPr sz="2800">
              <a:latin typeface="宋体"/>
              <a:cs typeface="宋体"/>
            </a:endParaRPr>
          </a:p>
          <a:p>
            <a:pPr marL="355600" marR="5080" indent="-342900">
              <a:lnSpc>
                <a:spcPct val="100000"/>
              </a:lnSpc>
              <a:spcBef>
                <a:spcPts val="675"/>
              </a:spcBef>
              <a:tabLst>
                <a:tab pos="354965"/>
              </a:tabLst>
            </a:pPr>
            <a:r>
              <a:rPr sz="1450" spc="-50">
                <a:solidFill>
                  <a:srgbClr val="2F2F2F"/>
                </a:solidFill>
                <a:latin typeface="Wingdings"/>
                <a:cs typeface="Wingdings"/>
              </a:rPr>
              <a:t></a:t>
            </a:r>
            <a:r>
              <a:rPr sz="1450">
                <a:solidFill>
                  <a:srgbClr val="2F2F2F"/>
                </a:solidFill>
                <a:latin typeface="Times New Roman"/>
                <a:cs typeface="Times New Roman"/>
              </a:rPr>
              <a:t>	</a:t>
            </a:r>
            <a:r>
              <a:rPr sz="2800" spc="-5">
                <a:latin typeface="宋体"/>
                <a:cs typeface="宋体"/>
              </a:rPr>
              <a:t>操作：小儿俯卧位；医者坐或站一侧，以双手用</a:t>
            </a:r>
            <a:r>
              <a:rPr sz="2800" spc="-50">
                <a:latin typeface="宋体"/>
                <a:cs typeface="宋体"/>
              </a:rPr>
              <a:t> </a:t>
            </a:r>
            <a:r>
              <a:rPr sz="2800" spc="-5">
                <a:latin typeface="宋体"/>
                <a:cs typeface="宋体"/>
              </a:rPr>
              <a:t>二指捏法或三指捏法手势，自尾骶骨端始至颈部</a:t>
            </a:r>
            <a:r>
              <a:rPr sz="2800" spc="-50">
                <a:latin typeface="宋体"/>
                <a:cs typeface="宋体"/>
              </a:rPr>
              <a:t> </a:t>
            </a:r>
            <a:r>
              <a:rPr sz="2800" spc="-5">
                <a:latin typeface="宋体"/>
                <a:cs typeface="宋体"/>
              </a:rPr>
              <a:t>大椎穴成一直线，将尾骨尖端之皮肤捏起，沿脊</a:t>
            </a:r>
            <a:r>
              <a:rPr sz="2800" spc="-50">
                <a:latin typeface="宋体"/>
                <a:cs typeface="宋体"/>
              </a:rPr>
              <a:t> </a:t>
            </a:r>
            <a:r>
              <a:rPr sz="2800" spc="-5">
                <a:latin typeface="宋体"/>
                <a:cs typeface="宋体"/>
              </a:rPr>
              <a:t>穴自下而上双手交替边捏边向上行，至大椎穴止，此为平捏法；也可自下而上每捏三下，即向上提</a:t>
            </a:r>
            <a:r>
              <a:rPr sz="2800" spc="-50">
                <a:latin typeface="宋体"/>
                <a:cs typeface="宋体"/>
              </a:rPr>
              <a:t> </a:t>
            </a:r>
            <a:r>
              <a:rPr sz="2800" spc="-5">
                <a:latin typeface="宋体"/>
                <a:cs typeface="宋体"/>
              </a:rPr>
              <a:t>拿一次，直至大椎穴止，此谓捏三提一法或称提</a:t>
            </a:r>
            <a:r>
              <a:rPr sz="2800" spc="-50">
                <a:latin typeface="宋体"/>
                <a:cs typeface="宋体"/>
              </a:rPr>
              <a:t> </a:t>
            </a:r>
            <a:r>
              <a:rPr sz="2800" spc="-5">
                <a:latin typeface="宋体"/>
                <a:cs typeface="宋体"/>
              </a:rPr>
              <a:t>捏法。作捻动向前宜直线进行，不可歪斜或捏捏</a:t>
            </a:r>
            <a:r>
              <a:rPr sz="2800" spc="-50">
                <a:latin typeface="宋体"/>
                <a:cs typeface="宋体"/>
              </a:rPr>
              <a:t> </a:t>
            </a:r>
            <a:r>
              <a:rPr sz="2800" spc="-10">
                <a:latin typeface="宋体"/>
                <a:cs typeface="宋体"/>
              </a:rPr>
              <a:t>放放，宜紧捏慢移。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1187132"/>
            <a:ext cx="8191500" cy="40366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0"/>
              </a:spcBef>
              <a:tabLst>
                <a:tab pos="354965"/>
              </a:tabLst>
            </a:pPr>
            <a:r>
              <a:rPr sz="1450" spc="-50">
                <a:solidFill>
                  <a:srgbClr val="2F2F2F"/>
                </a:solidFill>
                <a:latin typeface="Wingdings"/>
                <a:cs typeface="Wingdings"/>
              </a:rPr>
              <a:t></a:t>
            </a:r>
            <a:r>
              <a:rPr sz="1450">
                <a:solidFill>
                  <a:srgbClr val="2F2F2F"/>
                </a:solidFill>
                <a:latin typeface="Times New Roman"/>
                <a:cs typeface="Times New Roman"/>
              </a:rPr>
              <a:t>	</a:t>
            </a:r>
            <a:r>
              <a:rPr sz="2800" spc="-5">
                <a:latin typeface="宋体"/>
                <a:cs typeface="宋体"/>
              </a:rPr>
              <a:t>功用：调和阴阳，培元气，健脾和胃，疏通经络，行气活血，强健身体。</a:t>
            </a:r>
            <a:endParaRPr sz="2800">
              <a:latin typeface="宋体"/>
              <a:cs typeface="宋体"/>
            </a:endParaRPr>
          </a:p>
          <a:p>
            <a:pPr marL="355600" marR="360680" indent="-342900">
              <a:lnSpc>
                <a:spcPct val="100000"/>
              </a:lnSpc>
              <a:spcBef>
                <a:spcPts val="670"/>
              </a:spcBef>
              <a:tabLst>
                <a:tab pos="354965"/>
              </a:tabLst>
            </a:pPr>
            <a:r>
              <a:rPr sz="1450" spc="-50">
                <a:solidFill>
                  <a:srgbClr val="2F2F2F"/>
                </a:solidFill>
                <a:latin typeface="Wingdings"/>
                <a:cs typeface="Wingdings"/>
              </a:rPr>
              <a:t></a:t>
            </a:r>
            <a:r>
              <a:rPr sz="1450">
                <a:solidFill>
                  <a:srgbClr val="2F2F2F"/>
                </a:solidFill>
                <a:latin typeface="Times New Roman"/>
                <a:cs typeface="Times New Roman"/>
              </a:rPr>
              <a:t>	</a:t>
            </a:r>
            <a:r>
              <a:rPr sz="2800" spc="-5">
                <a:latin typeface="宋体"/>
                <a:cs typeface="宋体"/>
              </a:rPr>
              <a:t>主治：小儿积滞。营养不良，发育迟缓，脾胃虚弱，疳证，腹泻，呕吐，消化不良等证。</a:t>
            </a:r>
            <a:endParaRPr sz="2800">
              <a:latin typeface="宋体"/>
              <a:cs typeface="宋体"/>
            </a:endParaRPr>
          </a:p>
          <a:p>
            <a:pPr marL="355600" marR="360680" indent="-342900" algn="just">
              <a:lnSpc>
                <a:spcPct val="100000"/>
              </a:lnSpc>
              <a:spcBef>
                <a:spcPts val="675"/>
              </a:spcBef>
            </a:pPr>
            <a:r>
              <a:rPr sz="1450">
                <a:solidFill>
                  <a:srgbClr val="2F2F2F"/>
                </a:solidFill>
                <a:latin typeface="Wingdings"/>
                <a:cs typeface="Wingdings"/>
              </a:rPr>
              <a:t></a:t>
            </a:r>
            <a:r>
              <a:rPr sz="1450">
                <a:solidFill>
                  <a:srgbClr val="2F2F2F"/>
                </a:solidFill>
                <a:latin typeface="Times New Roman"/>
                <a:cs typeface="Times New Roman"/>
              </a:rPr>
              <a:t> </a:t>
            </a:r>
            <a:r>
              <a:rPr sz="2800" spc="-5">
                <a:latin typeface="宋体"/>
                <a:cs typeface="宋体"/>
              </a:rPr>
              <a:t>临床应用：捏脊法是中医小儿推拿的传统手法，用于小儿保健，有促进小儿生长发育以及神经系统发育、增强免疫系统活性、增强抗病能力以及提高消化系统功能等作用，可预防小儿腹泻、便</a:t>
            </a:r>
            <a:r>
              <a:rPr sz="2800">
                <a:latin typeface="宋体"/>
                <a:cs typeface="宋体"/>
              </a:rPr>
              <a:t>秘、遗尿等疾病</a:t>
            </a:r>
            <a:r>
              <a:rPr sz="2800" spc="-50">
                <a:latin typeface="黑体"/>
                <a:cs typeface="黑体"/>
              </a:rPr>
              <a:t>.</a:t>
            </a:r>
            <a:endParaRPr sz="2800">
              <a:latin typeface="黑体"/>
              <a:cs typeface="黑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65"/>
              </a:lnSpc>
            </a:pPr>
            <a:fld id="{81D60167-4931-47E6-BA6A-407CBD079E47}" type="slidenum">
              <a:rPr spc="-25"/>
              <a:t>7</a:t>
            </a:fld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65"/>
              </a:lnSpc>
            </a:pPr>
            <a:r>
              <a:rPr/>
              <a:t>编辑版</a:t>
            </a:r>
            <a:r>
              <a:rPr spc="-25"/>
              <a:t>ppt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4648200" y="3048000"/>
            <a:ext cx="3962400" cy="2714625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533400" y="1524000"/>
            <a:ext cx="4038600" cy="2819400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65"/>
              </a:lnSpc>
            </a:pPr>
            <a:fld id="{81D60167-4931-47E6-BA6A-407CBD079E47}" type="slidenum">
              <a:rPr spc="-25"/>
              <a:t>8</a:t>
            </a:fld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65"/>
              </a:lnSpc>
            </a:pPr>
            <a:r>
              <a:rPr/>
              <a:t>编辑版</a:t>
            </a:r>
            <a:r>
              <a:rPr spc="-25"/>
              <a:t>ppt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721100" y="515620"/>
            <a:ext cx="17018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0"/>
              <a:t>揉迎香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65"/>
              </a:lnSpc>
            </a:pPr>
            <a:fld id="{81D60167-4931-47E6-BA6A-407CBD079E47}" type="slidenum">
              <a:rPr spc="-25"/>
              <a:t>9</a:t>
            </a:fld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65"/>
              </a:lnSpc>
            </a:pPr>
            <a:r>
              <a:rPr/>
              <a:t>编辑版</a:t>
            </a:r>
            <a:r>
              <a:rPr spc="-25"/>
              <a:t>ppt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645920"/>
            <a:ext cx="7886700" cy="402462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0"/>
              </a:spcBef>
              <a:tabLst>
                <a:tab pos="354965"/>
              </a:tabLst>
            </a:pPr>
            <a:r>
              <a:rPr sz="1650" spc="-50">
                <a:solidFill>
                  <a:srgbClr val="2F2F2F"/>
                </a:solidFill>
                <a:latin typeface="Wingdings"/>
                <a:cs typeface="Wingdings"/>
              </a:rPr>
              <a:t></a:t>
            </a:r>
            <a:r>
              <a:rPr sz="1650">
                <a:solidFill>
                  <a:srgbClr val="2F2F2F"/>
                </a:solidFill>
                <a:latin typeface="Times New Roman"/>
                <a:cs typeface="Times New Roman"/>
              </a:rPr>
              <a:t>	</a:t>
            </a:r>
            <a:r>
              <a:rPr sz="3200">
                <a:latin typeface="宋体"/>
                <a:cs typeface="宋体"/>
              </a:rPr>
              <a:t>取穴：迎香穴位于鼻翼旁开</a:t>
            </a:r>
            <a:r>
              <a:rPr sz="3200">
                <a:latin typeface="黑体"/>
                <a:cs typeface="黑体"/>
              </a:rPr>
              <a:t>0.5</a:t>
            </a:r>
            <a:r>
              <a:rPr sz="3200" spc="-10">
                <a:latin typeface="宋体"/>
                <a:cs typeface="宋体"/>
              </a:rPr>
              <a:t>寸，鼻唇沟</a:t>
            </a:r>
            <a:r>
              <a:rPr sz="3200" spc="-25">
                <a:latin typeface="宋体"/>
                <a:cs typeface="宋体"/>
              </a:rPr>
              <a:t>中。</a:t>
            </a:r>
            <a:endParaRPr sz="3200">
              <a:latin typeface="宋体"/>
              <a:cs typeface="宋体"/>
            </a:endParaRPr>
          </a:p>
          <a:p>
            <a:pPr marL="355600" marR="5080" indent="-342900">
              <a:lnSpc>
                <a:spcPct val="100000"/>
              </a:lnSpc>
              <a:spcBef>
                <a:spcPts val="765"/>
              </a:spcBef>
              <a:tabLst>
                <a:tab pos="354965"/>
              </a:tabLst>
            </a:pPr>
            <a:r>
              <a:rPr sz="1650" spc="-50">
                <a:solidFill>
                  <a:srgbClr val="2F2F2F"/>
                </a:solidFill>
                <a:latin typeface="Wingdings"/>
                <a:cs typeface="Wingdings"/>
              </a:rPr>
              <a:t></a:t>
            </a:r>
            <a:r>
              <a:rPr sz="1650">
                <a:solidFill>
                  <a:srgbClr val="2F2F2F"/>
                </a:solidFill>
                <a:latin typeface="Times New Roman"/>
                <a:cs typeface="Times New Roman"/>
              </a:rPr>
              <a:t>	</a:t>
            </a:r>
            <a:r>
              <a:rPr sz="3200" spc="-5">
                <a:latin typeface="宋体"/>
                <a:cs typeface="宋体"/>
              </a:rPr>
              <a:t>操作：常用擦洗、摩洗、按法、揉法等，</a:t>
            </a:r>
            <a:r>
              <a:rPr sz="3200">
                <a:latin typeface="宋体"/>
                <a:cs typeface="宋体"/>
              </a:rPr>
              <a:t>如用食、中二指做揉法、推擦约</a:t>
            </a:r>
            <a:r>
              <a:rPr sz="3200">
                <a:latin typeface="黑体"/>
                <a:cs typeface="黑体"/>
              </a:rPr>
              <a:t>30</a:t>
            </a:r>
            <a:r>
              <a:rPr sz="3200" spc="-20">
                <a:latin typeface="宋体"/>
                <a:cs typeface="宋体"/>
              </a:rPr>
              <a:t>次；按</a:t>
            </a:r>
            <a:r>
              <a:rPr sz="3200">
                <a:latin typeface="宋体"/>
                <a:cs typeface="宋体"/>
              </a:rPr>
              <a:t>压约三秒钟，稍停后反复施行</a:t>
            </a:r>
            <a:r>
              <a:rPr sz="3200">
                <a:latin typeface="黑体"/>
                <a:cs typeface="黑体"/>
              </a:rPr>
              <a:t>10~20</a:t>
            </a:r>
            <a:r>
              <a:rPr sz="3200" spc="-20">
                <a:latin typeface="宋体"/>
                <a:cs typeface="宋体"/>
              </a:rPr>
              <a:t>次，推</a:t>
            </a:r>
            <a:r>
              <a:rPr sz="3200" spc="-5">
                <a:latin typeface="宋体"/>
                <a:cs typeface="宋体"/>
              </a:rPr>
              <a:t>擦或按压时，指端倾向鼻孔用力；按压时手指可轻微揉动，动作应左右协调，两侧</a:t>
            </a:r>
            <a:r>
              <a:rPr sz="3200" spc="-10">
                <a:latin typeface="宋体"/>
                <a:cs typeface="宋体"/>
              </a:rPr>
              <a:t>力度应均匀。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44500" y="1026536"/>
            <a:ext cx="7851140" cy="4268470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480"/>
              </a:spcBef>
            </a:pPr>
            <a:r>
              <a:rPr sz="1650" strike="sngStrike" spc="245">
                <a:solidFill>
                  <a:srgbClr val="2F2F2F"/>
                </a:solidFill>
                <a:latin typeface="Times New Roman"/>
                <a:cs typeface="Times New Roman"/>
              </a:rPr>
              <a:t>  </a:t>
            </a:r>
            <a:r>
              <a:rPr sz="1650" strike="sngStrike">
                <a:solidFill>
                  <a:srgbClr val="2F2F2F"/>
                </a:solidFill>
                <a:latin typeface="Wingdings"/>
                <a:cs typeface="Wingdings"/>
              </a:rPr>
              <a:t></a:t>
            </a:r>
            <a:r>
              <a:rPr sz="1650" strike="sngStrike" spc="130">
                <a:solidFill>
                  <a:srgbClr val="2F2F2F"/>
                </a:solidFill>
                <a:latin typeface="Times New Roman"/>
                <a:cs typeface="Times New Roman"/>
              </a:rPr>
              <a:t>  </a:t>
            </a:r>
            <a:r>
              <a:rPr sz="3200" strike="noStrike" spc="-5">
                <a:latin typeface="宋体"/>
                <a:cs typeface="宋体"/>
              </a:rPr>
              <a:t>功用：宣肺气，通鼻窍，止惊，发汗。</a:t>
            </a:r>
            <a:endParaRPr sz="3200">
              <a:latin typeface="宋体"/>
              <a:cs typeface="宋体"/>
            </a:endParaRPr>
          </a:p>
          <a:p>
            <a:pPr marL="523240" marR="5080" indent="-342900" algn="just">
              <a:lnSpc>
                <a:spcPts val="3460"/>
              </a:lnSpc>
              <a:spcBef>
                <a:spcPts val="820"/>
              </a:spcBef>
            </a:pPr>
            <a:r>
              <a:rPr sz="1650">
                <a:solidFill>
                  <a:srgbClr val="2F2F2F"/>
                </a:solidFill>
                <a:latin typeface="Wingdings"/>
                <a:cs typeface="Wingdings"/>
              </a:rPr>
              <a:t></a:t>
            </a:r>
            <a:r>
              <a:rPr sz="1650">
                <a:solidFill>
                  <a:srgbClr val="2F2F2F"/>
                </a:solidFill>
                <a:latin typeface="Times New Roman"/>
                <a:cs typeface="Times New Roman"/>
              </a:rPr>
              <a:t> </a:t>
            </a:r>
            <a:r>
              <a:rPr sz="3200" spc="-5">
                <a:latin typeface="宋体"/>
                <a:cs typeface="宋体"/>
              </a:rPr>
              <a:t>主治：外感风热，寒热互作，口眼歪斜，鼻塞流涕，昏迷不醒，急慢惊风及鼻息肉</a:t>
            </a:r>
            <a:r>
              <a:rPr sz="3200" spc="-20">
                <a:latin typeface="宋体"/>
                <a:cs typeface="宋体"/>
              </a:rPr>
              <a:t>等证。</a:t>
            </a:r>
            <a:endParaRPr sz="3200">
              <a:latin typeface="宋体"/>
              <a:cs typeface="宋体"/>
            </a:endParaRPr>
          </a:p>
          <a:p>
            <a:pPr marL="523240" marR="5080" indent="-342900" algn="just">
              <a:lnSpc>
                <a:spcPts val="3460"/>
              </a:lnSpc>
              <a:spcBef>
                <a:spcPts val="755"/>
              </a:spcBef>
            </a:pPr>
            <a:r>
              <a:rPr sz="1650">
                <a:solidFill>
                  <a:srgbClr val="2F2F2F"/>
                </a:solidFill>
                <a:latin typeface="Wingdings"/>
                <a:cs typeface="Wingdings"/>
              </a:rPr>
              <a:t></a:t>
            </a:r>
            <a:r>
              <a:rPr sz="1650">
                <a:solidFill>
                  <a:srgbClr val="2F2F2F"/>
                </a:solidFill>
                <a:latin typeface="Times New Roman"/>
                <a:cs typeface="Times New Roman"/>
              </a:rPr>
              <a:t> </a:t>
            </a:r>
            <a:r>
              <a:rPr sz="3200" spc="-5">
                <a:latin typeface="宋体"/>
                <a:cs typeface="宋体"/>
              </a:rPr>
              <a:t>临床应用：由于鼻为肺之窍，迎香穴居鼻之两旁，揉之能治疗感冒或慢性鼻炎引起的鼻塞流涕、呼吸不畅等证，且常与清肺经、揉肺俞、拿凤池等配伍应用，加强治</a:t>
            </a:r>
            <a:r>
              <a:rPr sz="3200" spc="-15">
                <a:latin typeface="宋体"/>
                <a:cs typeface="宋体"/>
              </a:rPr>
              <a:t>疗效果。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65"/>
              </a:lnSpc>
            </a:pPr>
            <a:fld id="{81D60167-4931-47E6-BA6A-407CBD079E47}" type="slidenum">
              <a:rPr spc="-25"/>
              <a:t>10</a:t>
            </a:fld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65"/>
              </a:lnSpc>
            </a:pPr>
            <a:r>
              <a:rPr/>
              <a:t>编辑版</a:t>
            </a:r>
            <a:r>
              <a:rPr spc="-25"/>
              <a:t>ppt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438400" y="762000"/>
            <a:ext cx="4495800" cy="4953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65"/>
              </a:lnSpc>
            </a:pPr>
            <a:fld id="{81D60167-4931-47E6-BA6A-407CBD079E47}" type="slidenum">
              <a:rPr spc="-25"/>
              <a:t>11</a:t>
            </a:fld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65"/>
              </a:lnSpc>
            </a:pPr>
            <a:r>
              <a:rPr/>
              <a:t>编辑版</a:t>
            </a:r>
            <a:r>
              <a:rPr spc="-25"/>
              <a:t>ppt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441700" y="515620"/>
            <a:ext cx="22606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揉足三里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65"/>
              </a:lnSpc>
            </a:pPr>
            <a:fld id="{81D60167-4931-47E6-BA6A-407CBD079E47}" type="slidenum">
              <a:rPr spc="-25"/>
              <a:t>12</a:t>
            </a:fld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65"/>
              </a:lnSpc>
            </a:pPr>
            <a:r>
              <a:rPr/>
              <a:t>编辑版</a:t>
            </a:r>
            <a:r>
              <a:rPr spc="-25"/>
              <a:t>ppt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5"/>
              </a:spcBef>
              <a:tabLst>
                <a:tab pos="354965"/>
              </a:tabLst>
            </a:pPr>
            <a:r>
              <a:rPr sz="1650" spc="-50">
                <a:solidFill>
                  <a:srgbClr val="2F2F2F"/>
                </a:solidFill>
                <a:latin typeface="Wingdings"/>
                <a:cs typeface="Wingdings"/>
              </a:rPr>
              <a:t></a:t>
            </a:r>
            <a:r>
              <a:rPr sz="1650">
                <a:solidFill>
                  <a:srgbClr val="2F2F2F"/>
                </a:solidFill>
                <a:latin typeface="Times New Roman"/>
                <a:cs typeface="Times New Roman"/>
              </a:rPr>
              <a:t>	</a:t>
            </a:r>
            <a:r>
              <a:rPr/>
              <a:t>取穴：外膝眼下</a:t>
            </a:r>
            <a:r>
              <a:rPr>
                <a:latin typeface="黑体"/>
                <a:cs typeface="黑体"/>
              </a:rPr>
              <a:t>3</a:t>
            </a:r>
            <a:r>
              <a:rPr spc="-5"/>
              <a:t>寸，胫骨外侧约一横指处。</a:t>
            </a:r>
            <a:endParaRPr sz="1650">
              <a:latin typeface="黑体"/>
              <a:cs typeface="黑体"/>
            </a:endParaRPr>
          </a:p>
          <a:p>
            <a:pPr marL="355600" marR="615315" indent="-342900">
              <a:lnSpc>
                <a:spcPct val="100000"/>
              </a:lnSpc>
              <a:spcBef>
                <a:spcPts val="770"/>
              </a:spcBef>
              <a:tabLst>
                <a:tab pos="354965"/>
              </a:tabLst>
            </a:pPr>
            <a:r>
              <a:rPr sz="1650" spc="-50">
                <a:solidFill>
                  <a:srgbClr val="2F2F2F"/>
                </a:solidFill>
                <a:latin typeface="Wingdings"/>
                <a:cs typeface="Wingdings"/>
              </a:rPr>
              <a:t></a:t>
            </a:r>
            <a:r>
              <a:rPr sz="1650">
                <a:solidFill>
                  <a:srgbClr val="2F2F2F"/>
                </a:solidFill>
                <a:latin typeface="Times New Roman"/>
                <a:cs typeface="Times New Roman"/>
              </a:rPr>
              <a:t>	</a:t>
            </a:r>
            <a:r>
              <a:rPr spc="-5"/>
              <a:t>操作：常以一手的拇指端或中指端作按揉</a:t>
            </a:r>
            <a:r>
              <a:rPr/>
              <a:t>法，约</a:t>
            </a:r>
            <a:r>
              <a:rPr>
                <a:latin typeface="黑体"/>
                <a:cs typeface="黑体"/>
              </a:rPr>
              <a:t>30</a:t>
            </a:r>
            <a:r>
              <a:rPr spc="-25"/>
              <a:t>次。</a:t>
            </a:r>
            <a:endParaRPr sz="165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  <a:spcBef>
                <a:spcPts val="765"/>
              </a:spcBef>
              <a:tabLst>
                <a:tab pos="354965"/>
              </a:tabLst>
            </a:pPr>
            <a:r>
              <a:rPr sz="1650" spc="-50">
                <a:solidFill>
                  <a:srgbClr val="2F2F2F"/>
                </a:solidFill>
                <a:latin typeface="Wingdings"/>
                <a:cs typeface="Wingdings"/>
              </a:rPr>
              <a:t></a:t>
            </a:r>
            <a:r>
              <a:rPr sz="1650">
                <a:solidFill>
                  <a:srgbClr val="2F2F2F"/>
                </a:solidFill>
                <a:latin typeface="Times New Roman"/>
                <a:cs typeface="Times New Roman"/>
              </a:rPr>
              <a:t>	</a:t>
            </a:r>
            <a:r>
              <a:rPr spc="-5"/>
              <a:t>功用：健脾和胃，调中理气，强壮身体。</a:t>
            </a:r>
            <a:endParaRPr sz="1650">
              <a:latin typeface="Times New Roman"/>
              <a:cs typeface="Times New Roman"/>
            </a:endParaRPr>
          </a:p>
          <a:p>
            <a:pPr marL="355600" marR="615315" indent="-342900">
              <a:lnSpc>
                <a:spcPct val="100000"/>
              </a:lnSpc>
              <a:spcBef>
                <a:spcPts val="770"/>
              </a:spcBef>
              <a:tabLst>
                <a:tab pos="354965"/>
              </a:tabLst>
            </a:pPr>
            <a:r>
              <a:rPr sz="1650" spc="-50">
                <a:solidFill>
                  <a:srgbClr val="2F2F2F"/>
                </a:solidFill>
                <a:latin typeface="Wingdings"/>
                <a:cs typeface="Wingdings"/>
              </a:rPr>
              <a:t></a:t>
            </a:r>
            <a:r>
              <a:rPr sz="1650">
                <a:solidFill>
                  <a:srgbClr val="2F2F2F"/>
                </a:solidFill>
                <a:latin typeface="Times New Roman"/>
                <a:cs typeface="Times New Roman"/>
              </a:rPr>
              <a:t>	</a:t>
            </a:r>
            <a:r>
              <a:rPr spc="-5"/>
              <a:t>主治：呕吐，腹胀，腹痛，便秘，泄泻，</a:t>
            </a:r>
            <a:r>
              <a:rPr spc="-10"/>
              <a:t>下肢痿软等证。</a:t>
            </a:r>
            <a:endParaRPr sz="16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70"/>
              </a:spcBef>
              <a:tabLst>
                <a:tab pos="354965"/>
              </a:tabLst>
            </a:pPr>
            <a:r>
              <a:rPr sz="1650" spc="-50">
                <a:solidFill>
                  <a:srgbClr val="2F2F2F"/>
                </a:solidFill>
                <a:latin typeface="Wingdings"/>
                <a:cs typeface="Wingdings"/>
              </a:rPr>
              <a:t></a:t>
            </a:r>
            <a:r>
              <a:rPr sz="1650">
                <a:solidFill>
                  <a:srgbClr val="2F2F2F"/>
                </a:solidFill>
                <a:latin typeface="Times New Roman"/>
                <a:cs typeface="Times New Roman"/>
              </a:rPr>
              <a:t>	</a:t>
            </a:r>
            <a:r>
              <a:rPr spc="-5"/>
              <a:t>临床应用：多用于消化道疾患。</a:t>
            </a:r>
            <a:endParaRPr sz="165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828800" y="609600"/>
            <a:ext cx="5410200" cy="54102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65"/>
              </a:lnSpc>
            </a:pPr>
            <a:fld id="{81D60167-4931-47E6-BA6A-407CBD079E47}" type="slidenum">
              <a:rPr spc="-25"/>
              <a:t>13</a:t>
            </a:fld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65"/>
              </a:lnSpc>
            </a:pPr>
            <a:r>
              <a:rPr/>
              <a:t>编辑版</a:t>
            </a:r>
            <a:r>
              <a:rPr spc="-25"/>
              <a:t>ppt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162300" y="515620"/>
            <a:ext cx="28194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按揉四神聪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65"/>
              </a:lnSpc>
            </a:pPr>
            <a:fld id="{81D60167-4931-47E6-BA6A-407CBD079E47}" type="slidenum">
              <a:rPr spc="-25"/>
              <a:t>14</a:t>
            </a:fld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65"/>
              </a:lnSpc>
            </a:pPr>
            <a:r>
              <a:rPr/>
              <a:t>编辑版</a:t>
            </a:r>
            <a:r>
              <a:rPr spc="-25"/>
              <a:t>ppt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645920"/>
            <a:ext cx="8089900" cy="35369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208279" indent="-342900">
              <a:lnSpc>
                <a:spcPct val="100000"/>
              </a:lnSpc>
              <a:spcBef>
                <a:spcPts val="100"/>
              </a:spcBef>
              <a:tabLst>
                <a:tab pos="354965"/>
              </a:tabLst>
            </a:pPr>
            <a:r>
              <a:rPr sz="1650" spc="-50">
                <a:solidFill>
                  <a:srgbClr val="2F2F2F"/>
                </a:solidFill>
                <a:latin typeface="Wingdings"/>
                <a:cs typeface="Wingdings"/>
              </a:rPr>
              <a:t></a:t>
            </a:r>
            <a:r>
              <a:rPr sz="1650">
                <a:solidFill>
                  <a:srgbClr val="2F2F2F"/>
                </a:solidFill>
                <a:latin typeface="Times New Roman"/>
                <a:cs typeface="Times New Roman"/>
              </a:rPr>
              <a:t>	</a:t>
            </a:r>
            <a:r>
              <a:rPr sz="3200">
                <a:latin typeface="宋体"/>
                <a:cs typeface="宋体"/>
              </a:rPr>
              <a:t>取穴：在百会前、后、左、右各</a:t>
            </a:r>
            <a:r>
              <a:rPr sz="3200">
                <a:latin typeface="黑体"/>
                <a:cs typeface="黑体"/>
              </a:rPr>
              <a:t>1</a:t>
            </a:r>
            <a:r>
              <a:rPr sz="3200" spc="-15">
                <a:latin typeface="宋体"/>
                <a:cs typeface="宋体"/>
              </a:rPr>
              <a:t>寸处，因</a:t>
            </a:r>
            <a:r>
              <a:rPr sz="3200" spc="-10">
                <a:latin typeface="宋体"/>
                <a:cs typeface="宋体"/>
              </a:rPr>
              <a:t>共有四穴。</a:t>
            </a:r>
            <a:endParaRPr sz="3200">
              <a:latin typeface="宋体"/>
              <a:cs typeface="宋体"/>
            </a:endParaRPr>
          </a:p>
          <a:p>
            <a:pPr marL="355600" marR="5080" indent="-342900">
              <a:lnSpc>
                <a:spcPct val="100000"/>
              </a:lnSpc>
              <a:spcBef>
                <a:spcPts val="765"/>
              </a:spcBef>
              <a:tabLst>
                <a:tab pos="354965"/>
              </a:tabLst>
            </a:pPr>
            <a:r>
              <a:rPr sz="1650" spc="-50">
                <a:solidFill>
                  <a:srgbClr val="2F2F2F"/>
                </a:solidFill>
                <a:latin typeface="Wingdings"/>
                <a:cs typeface="Wingdings"/>
              </a:rPr>
              <a:t></a:t>
            </a:r>
            <a:r>
              <a:rPr sz="1650">
                <a:solidFill>
                  <a:srgbClr val="2F2F2F"/>
                </a:solidFill>
                <a:latin typeface="Times New Roman"/>
                <a:cs typeface="Times New Roman"/>
              </a:rPr>
              <a:t>	</a:t>
            </a:r>
            <a:r>
              <a:rPr sz="3200">
                <a:latin typeface="宋体"/>
                <a:cs typeface="宋体"/>
              </a:rPr>
              <a:t>操作：一般针刺治疗，平刺</a:t>
            </a:r>
            <a:r>
              <a:rPr sz="3200">
                <a:latin typeface="黑体"/>
                <a:cs typeface="黑体"/>
              </a:rPr>
              <a:t>0.5</a:t>
            </a:r>
            <a:r>
              <a:rPr sz="3200">
                <a:latin typeface="宋体"/>
                <a:cs typeface="宋体"/>
              </a:rPr>
              <a:t>～</a:t>
            </a:r>
            <a:r>
              <a:rPr sz="3200">
                <a:latin typeface="黑体"/>
                <a:cs typeface="黑体"/>
              </a:rPr>
              <a:t>0.8</a:t>
            </a:r>
            <a:r>
              <a:rPr sz="3200" spc="-25">
                <a:latin typeface="宋体"/>
                <a:cs typeface="宋体"/>
              </a:rPr>
              <a:t>寸。</a:t>
            </a:r>
            <a:r>
              <a:rPr sz="3200" spc="-50">
                <a:latin typeface="宋体"/>
                <a:cs typeface="宋体"/>
              </a:rPr>
              <a:t> </a:t>
            </a:r>
            <a:r>
              <a:rPr sz="3200">
                <a:latin typeface="宋体"/>
                <a:cs typeface="宋体"/>
              </a:rPr>
              <a:t>也可用拇指或中指端作按揉法，一般约为</a:t>
            </a:r>
            <a:r>
              <a:rPr sz="3200" spc="-25">
                <a:latin typeface="黑体"/>
                <a:cs typeface="黑体"/>
              </a:rPr>
              <a:t>30</a:t>
            </a:r>
            <a:r>
              <a:rPr sz="3200" spc="-5">
                <a:latin typeface="宋体"/>
                <a:cs typeface="宋体"/>
              </a:rPr>
              <a:t>次。如小儿囟门未闭合禁用针刺及按揉法，可用掌摩法或掌揉法，操作时手法应轻柔，</a:t>
            </a:r>
            <a:r>
              <a:rPr sz="3200" spc="-10">
                <a:latin typeface="宋体"/>
                <a:cs typeface="宋体"/>
              </a:rPr>
              <a:t>不使小儿头部晃动。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1167384"/>
            <a:ext cx="7683500" cy="2756535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5"/>
              </a:spcBef>
              <a:tabLst>
                <a:tab pos="354965"/>
              </a:tabLst>
            </a:pPr>
            <a:r>
              <a:rPr sz="1650" spc="-50">
                <a:solidFill>
                  <a:srgbClr val="2F2F2F"/>
                </a:solidFill>
                <a:latin typeface="Wingdings"/>
                <a:cs typeface="Wingdings"/>
              </a:rPr>
              <a:t></a:t>
            </a:r>
            <a:r>
              <a:rPr sz="1650">
                <a:solidFill>
                  <a:srgbClr val="2F2F2F"/>
                </a:solidFill>
                <a:latin typeface="Times New Roman"/>
                <a:cs typeface="Times New Roman"/>
              </a:rPr>
              <a:t>	</a:t>
            </a:r>
            <a:r>
              <a:rPr sz="3200" spc="-5">
                <a:latin typeface="宋体"/>
                <a:cs typeface="宋体"/>
              </a:rPr>
              <a:t>功用：镇静安神，清头明目，醒脑开窍。</a:t>
            </a:r>
            <a:endParaRPr sz="3200">
              <a:latin typeface="宋体"/>
              <a:cs typeface="宋体"/>
            </a:endParaRPr>
          </a:p>
          <a:p>
            <a:pPr marL="355600" marR="5080" indent="-342900">
              <a:lnSpc>
                <a:spcPct val="100000"/>
              </a:lnSpc>
              <a:spcBef>
                <a:spcPts val="770"/>
              </a:spcBef>
              <a:tabLst>
                <a:tab pos="354965"/>
              </a:tabLst>
            </a:pPr>
            <a:r>
              <a:rPr sz="1650" spc="-50">
                <a:solidFill>
                  <a:srgbClr val="2F2F2F"/>
                </a:solidFill>
                <a:latin typeface="Wingdings"/>
                <a:cs typeface="Wingdings"/>
              </a:rPr>
              <a:t></a:t>
            </a:r>
            <a:r>
              <a:rPr sz="1650">
                <a:solidFill>
                  <a:srgbClr val="2F2F2F"/>
                </a:solidFill>
                <a:latin typeface="Times New Roman"/>
                <a:cs typeface="Times New Roman"/>
              </a:rPr>
              <a:t>	</a:t>
            </a:r>
            <a:r>
              <a:rPr sz="3200" spc="-5">
                <a:latin typeface="宋体"/>
                <a:cs typeface="宋体"/>
              </a:rPr>
              <a:t>主治：头痛、眩晕、失眠、健忘、癫痫等</a:t>
            </a:r>
            <a:r>
              <a:rPr sz="3200" spc="-10">
                <a:latin typeface="宋体"/>
                <a:cs typeface="宋体"/>
              </a:rPr>
              <a:t>神志病证。</a:t>
            </a:r>
            <a:endParaRPr sz="3200">
              <a:latin typeface="宋体"/>
              <a:cs typeface="宋体"/>
            </a:endParaRPr>
          </a:p>
          <a:p>
            <a:pPr marL="355600" marR="5080" indent="-342900">
              <a:lnSpc>
                <a:spcPct val="100000"/>
              </a:lnSpc>
              <a:spcBef>
                <a:spcPts val="765"/>
              </a:spcBef>
              <a:tabLst>
                <a:tab pos="354965"/>
              </a:tabLst>
            </a:pPr>
            <a:r>
              <a:rPr sz="1650" spc="-50">
                <a:solidFill>
                  <a:srgbClr val="2F2F2F"/>
                </a:solidFill>
                <a:latin typeface="Wingdings"/>
                <a:cs typeface="Wingdings"/>
              </a:rPr>
              <a:t></a:t>
            </a:r>
            <a:r>
              <a:rPr sz="1650">
                <a:solidFill>
                  <a:srgbClr val="2F2F2F"/>
                </a:solidFill>
                <a:latin typeface="Times New Roman"/>
                <a:cs typeface="Times New Roman"/>
              </a:rPr>
              <a:t>	</a:t>
            </a:r>
            <a:r>
              <a:rPr sz="3200" spc="-5">
                <a:latin typeface="宋体"/>
                <a:cs typeface="宋体"/>
              </a:rPr>
              <a:t>临床应用：小儿多动症、血管性痴呆、大</a:t>
            </a:r>
            <a:r>
              <a:rPr sz="3200" spc="-10">
                <a:latin typeface="宋体"/>
                <a:cs typeface="宋体"/>
              </a:rPr>
              <a:t>脑发育不全等。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65"/>
              </a:lnSpc>
            </a:pPr>
            <a:fld id="{81D60167-4931-47E6-BA6A-407CBD079E47}" type="slidenum">
              <a:rPr spc="-25"/>
              <a:t>15</a:t>
            </a:fld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65"/>
              </a:lnSpc>
            </a:pPr>
            <a:r>
              <a:rPr/>
              <a:t>编辑版</a:t>
            </a:r>
            <a:r>
              <a:rPr spc="-25"/>
              <a:t>ppt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600200" y="1143000"/>
            <a:ext cx="6019800" cy="43434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65"/>
              </a:lnSpc>
            </a:pPr>
            <a:fld id="{81D60167-4931-47E6-BA6A-407CBD079E47}" type="slidenum">
              <a:rPr spc="-25"/>
              <a:t>16</a:t>
            </a:fld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65"/>
              </a:lnSpc>
            </a:pPr>
            <a:r>
              <a:rPr/>
              <a:t>编辑版</a:t>
            </a:r>
            <a:r>
              <a:rPr spc="-25"/>
              <a:t>ppt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457200" y="1411287"/>
            <a:ext cx="8229600" cy="17462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35940" y="1753307"/>
            <a:ext cx="7683500" cy="1891664"/>
          </a:xfrm>
          <a:prstGeom prst="rect">
            <a:avLst/>
          </a:prstGeom>
        </p:spPr>
        <p:txBody>
          <a:bodyPr vert="horz" wrap="square" lIns="0" tIns="140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2250">
                <a:solidFill>
                  <a:srgbClr val="2F2F2F"/>
                </a:solidFill>
                <a:latin typeface="Wingdings"/>
                <a:cs typeface="Wingdings"/>
              </a:rPr>
              <a:t></a:t>
            </a:r>
            <a:r>
              <a:rPr sz="2250" spc="-70">
                <a:solidFill>
                  <a:srgbClr val="2F2F2F"/>
                </a:solidFill>
                <a:latin typeface="Times New Roman"/>
                <a:cs typeface="Times New Roman"/>
              </a:rPr>
              <a:t> </a:t>
            </a:r>
            <a:r>
              <a:rPr/>
              <a:t>小儿推拿常用手法</a:t>
            </a:r>
            <a:r>
              <a:rPr sz="3200" spc="-50"/>
              <a:t>：</a:t>
            </a:r>
            <a:endParaRPr sz="3200">
              <a:latin typeface="Times New Roman"/>
              <a:cs typeface="Times New Roman"/>
            </a:endParaRPr>
          </a:p>
          <a:p>
            <a:pPr marL="355600" marR="5080" indent="-342900">
              <a:lnSpc>
                <a:spcPct val="100000"/>
              </a:lnSpc>
              <a:spcBef>
                <a:spcPts val="730"/>
              </a:spcBef>
              <a:tabLst>
                <a:tab pos="354965"/>
              </a:tabLst>
            </a:pPr>
            <a:r>
              <a:rPr sz="1650" spc="-50">
                <a:solidFill>
                  <a:srgbClr val="2F2F2F"/>
                </a:solidFill>
                <a:latin typeface="Wingdings"/>
                <a:cs typeface="Wingdings"/>
              </a:rPr>
              <a:t></a:t>
            </a:r>
            <a:r>
              <a:rPr sz="1650">
                <a:solidFill>
                  <a:srgbClr val="2F2F2F"/>
                </a:solidFill>
                <a:latin typeface="Times New Roman"/>
                <a:cs typeface="Times New Roman"/>
              </a:rPr>
              <a:t>	</a:t>
            </a:r>
            <a:r>
              <a:rPr sz="3200" spc="-5"/>
              <a:t>按法、摩法、掐法、揉法、推法、捏法、</a:t>
            </a:r>
            <a:r>
              <a:rPr sz="3200" spc="-10"/>
              <a:t>擦法、搓法、摇法。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65"/>
              </a:lnSpc>
            </a:pPr>
            <a:fld id="{81D60167-4931-47E6-BA6A-407CBD079E47}" type="slidenum">
              <a:rPr spc="-25"/>
              <a:t>17</a:t>
            </a:fld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65"/>
              </a:lnSpc>
            </a:pPr>
            <a:r>
              <a:rPr/>
              <a:t>编辑版</a:t>
            </a:r>
            <a:r>
              <a:rPr spc="-25"/>
              <a:t>ppt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1345882"/>
            <a:ext cx="17653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250">
                <a:solidFill>
                  <a:srgbClr val="2F2F2F"/>
                </a:solidFill>
                <a:latin typeface="Wingdings"/>
                <a:cs typeface="Wingdings"/>
              </a:rPr>
              <a:t></a:t>
            </a:r>
            <a:r>
              <a:rPr sz="2250" spc="-70">
                <a:solidFill>
                  <a:srgbClr val="2F2F2F"/>
                </a:solidFill>
                <a:latin typeface="Times New Roman"/>
                <a:cs typeface="Times New Roman"/>
              </a:rPr>
              <a:t> </a:t>
            </a:r>
            <a:r>
              <a:rPr/>
              <a:t>摩法</a:t>
            </a:r>
            <a:r>
              <a:rPr spc="-50">
                <a:latin typeface="黑体"/>
                <a:cs typeface="黑体"/>
              </a:rPr>
              <a:t>:</a:t>
            </a:r>
            <a:endParaRPr sz="2250">
              <a:latin typeface="黑体"/>
              <a:cs typeface="黑体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65"/>
              </a:lnSpc>
            </a:pPr>
            <a:fld id="{81D60167-4931-47E6-BA6A-407CBD079E47}" type="slidenum">
              <a:rPr spc="-25"/>
              <a:t>18</a:t>
            </a:fld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65"/>
              </a:lnSpc>
            </a:pPr>
            <a:r>
              <a:rPr/>
              <a:t>编辑版</a:t>
            </a:r>
            <a:r>
              <a:rPr spc="-25"/>
              <a:t>ppt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2109216"/>
            <a:ext cx="8361045" cy="2463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681990" indent="-342900" algn="just">
              <a:lnSpc>
                <a:spcPct val="100000"/>
              </a:lnSpc>
              <a:spcBef>
                <a:spcPts val="100"/>
              </a:spcBef>
            </a:pPr>
            <a:r>
              <a:rPr sz="1650">
                <a:solidFill>
                  <a:srgbClr val="2F2F2F"/>
                </a:solidFill>
                <a:latin typeface="Wingdings"/>
                <a:cs typeface="Wingdings"/>
              </a:rPr>
              <a:t></a:t>
            </a:r>
            <a:r>
              <a:rPr sz="1650">
                <a:solidFill>
                  <a:srgbClr val="2F2F2F"/>
                </a:solidFill>
                <a:latin typeface="Times New Roman"/>
                <a:cs typeface="Times New Roman"/>
              </a:rPr>
              <a:t> </a:t>
            </a:r>
            <a:r>
              <a:rPr sz="3200" spc="-5">
                <a:latin typeface="宋体"/>
                <a:cs typeface="宋体"/>
              </a:rPr>
              <a:t>是用食指、中指、无名指和小指指腹或手掌掌面紧贴于一定部位上，以腕关节及前臂带动手作顺时针或逆时针方向做环形抚</a:t>
            </a:r>
            <a:endParaRPr sz="3200">
              <a:latin typeface="宋体"/>
              <a:cs typeface="宋体"/>
            </a:endParaRPr>
          </a:p>
          <a:p>
            <a:pPr marL="355600">
              <a:lnSpc>
                <a:spcPts val="3650"/>
              </a:lnSpc>
            </a:pPr>
            <a:r>
              <a:rPr sz="3200">
                <a:latin typeface="宋体"/>
                <a:cs typeface="宋体"/>
              </a:rPr>
              <a:t>摩，要领是</a:t>
            </a:r>
            <a:r>
              <a:rPr sz="3200">
                <a:latin typeface="Arial"/>
                <a:cs typeface="Arial"/>
              </a:rPr>
              <a:t>“</a:t>
            </a:r>
            <a:r>
              <a:rPr sz="3200">
                <a:latin typeface="宋体"/>
                <a:cs typeface="宋体"/>
              </a:rPr>
              <a:t>皮动肉不动</a:t>
            </a:r>
            <a:r>
              <a:rPr sz="3200">
                <a:latin typeface="Arial"/>
                <a:cs typeface="Arial"/>
              </a:rPr>
              <a:t>”</a:t>
            </a:r>
            <a:r>
              <a:rPr sz="3200" spc="-10">
                <a:latin typeface="宋体"/>
                <a:cs typeface="宋体"/>
              </a:rPr>
              <a:t>。摩法有顺摩为补，</a:t>
            </a:r>
            <a:endParaRPr sz="3200">
              <a:latin typeface="宋体"/>
              <a:cs typeface="宋体"/>
            </a:endParaRPr>
          </a:p>
          <a:p>
            <a:pPr marL="355600">
              <a:lnSpc>
                <a:spcPct val="100000"/>
              </a:lnSpc>
              <a:spcBef>
                <a:spcPts val="185"/>
              </a:spcBef>
            </a:pPr>
            <a:r>
              <a:rPr sz="3200">
                <a:latin typeface="宋体"/>
                <a:cs typeface="宋体"/>
              </a:rPr>
              <a:t>逆摩为泻的说法（摩腹除外）</a:t>
            </a:r>
            <a:r>
              <a:rPr sz="3200" spc="-50">
                <a:latin typeface="宋体"/>
                <a:cs typeface="宋体"/>
              </a:rPr>
              <a:t>。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1370910"/>
            <a:ext cx="20447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250">
                <a:solidFill>
                  <a:srgbClr val="2F2F2F"/>
                </a:solidFill>
                <a:latin typeface="Wingdings"/>
                <a:cs typeface="Wingdings"/>
              </a:rPr>
              <a:t></a:t>
            </a:r>
            <a:r>
              <a:rPr sz="2250" spc="-70">
                <a:solidFill>
                  <a:srgbClr val="2F2F2F"/>
                </a:solidFill>
                <a:latin typeface="Times New Roman"/>
                <a:cs typeface="Times New Roman"/>
              </a:rPr>
              <a:t> </a:t>
            </a:r>
            <a:r>
              <a:rPr spc="-20"/>
              <a:t>推法：</a:t>
            </a:r>
            <a:endParaRPr sz="225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65"/>
              </a:lnSpc>
            </a:pPr>
            <a:fld id="{81D60167-4931-47E6-BA6A-407CBD079E47}" type="slidenum">
              <a:rPr spc="-25"/>
              <a:t>19</a:t>
            </a:fld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65"/>
              </a:lnSpc>
            </a:pPr>
            <a:r>
              <a:rPr/>
              <a:t>编辑版</a:t>
            </a:r>
            <a:r>
              <a:rPr spc="-25"/>
              <a:t>ppt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2081144"/>
            <a:ext cx="8225155" cy="3585845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355600" marR="5080" indent="-342900">
              <a:lnSpc>
                <a:spcPct val="90000"/>
              </a:lnSpc>
              <a:spcBef>
                <a:spcPts val="480"/>
              </a:spcBef>
              <a:tabLst>
                <a:tab pos="354965"/>
              </a:tabLst>
            </a:pPr>
            <a:r>
              <a:rPr sz="1650" spc="-50">
                <a:solidFill>
                  <a:srgbClr val="2F2F2F"/>
                </a:solidFill>
                <a:latin typeface="Wingdings"/>
                <a:cs typeface="Wingdings"/>
              </a:rPr>
              <a:t></a:t>
            </a:r>
            <a:r>
              <a:rPr sz="1650">
                <a:solidFill>
                  <a:srgbClr val="2F2F2F"/>
                </a:solidFill>
                <a:latin typeface="Times New Roman"/>
                <a:cs typeface="Times New Roman"/>
              </a:rPr>
              <a:t>	</a:t>
            </a:r>
            <a:r>
              <a:rPr sz="3200" spc="-5">
                <a:latin typeface="宋体"/>
                <a:cs typeface="宋体"/>
              </a:rPr>
              <a:t>在小儿疾病中应用广泛，用拇指或食、中</a:t>
            </a:r>
            <a:r>
              <a:rPr sz="3200" spc="-50">
                <a:latin typeface="宋体"/>
                <a:cs typeface="宋体"/>
              </a:rPr>
              <a:t> </a:t>
            </a:r>
            <a:r>
              <a:rPr sz="3200">
                <a:latin typeface="宋体"/>
                <a:cs typeface="宋体"/>
              </a:rPr>
              <a:t>二指指面沿同一方向运动称为</a:t>
            </a:r>
            <a:r>
              <a:rPr sz="3200">
                <a:latin typeface="Arial"/>
                <a:cs typeface="Arial"/>
              </a:rPr>
              <a:t>“</a:t>
            </a:r>
            <a:r>
              <a:rPr sz="3200">
                <a:latin typeface="宋体"/>
                <a:cs typeface="宋体"/>
              </a:rPr>
              <a:t>推法</a:t>
            </a:r>
            <a:r>
              <a:rPr sz="3200">
                <a:latin typeface="Arial"/>
                <a:cs typeface="Arial"/>
              </a:rPr>
              <a:t>”</a:t>
            </a:r>
            <a:r>
              <a:rPr sz="3200" spc="-20">
                <a:latin typeface="宋体"/>
                <a:cs typeface="宋体"/>
              </a:rPr>
              <a:t>。推法</a:t>
            </a:r>
            <a:r>
              <a:rPr sz="3200">
                <a:latin typeface="宋体"/>
                <a:cs typeface="宋体"/>
              </a:rPr>
              <a:t>主要包括</a:t>
            </a:r>
            <a:r>
              <a:rPr sz="3200">
                <a:latin typeface="Arial"/>
                <a:cs typeface="Arial"/>
              </a:rPr>
              <a:t>“</a:t>
            </a:r>
            <a:r>
              <a:rPr sz="3200">
                <a:latin typeface="宋体"/>
                <a:cs typeface="宋体"/>
              </a:rPr>
              <a:t>直推、旋推、分推</a:t>
            </a:r>
            <a:r>
              <a:rPr sz="3200">
                <a:latin typeface="Arial"/>
                <a:cs typeface="Arial"/>
              </a:rPr>
              <a:t>”</a:t>
            </a:r>
            <a:r>
              <a:rPr sz="3200">
                <a:latin typeface="宋体"/>
                <a:cs typeface="宋体"/>
              </a:rPr>
              <a:t>三种。</a:t>
            </a:r>
            <a:r>
              <a:rPr sz="3200">
                <a:latin typeface="Arial"/>
                <a:cs typeface="Arial"/>
              </a:rPr>
              <a:t>“</a:t>
            </a:r>
            <a:r>
              <a:rPr sz="3200">
                <a:latin typeface="宋体"/>
                <a:cs typeface="宋体"/>
              </a:rPr>
              <a:t>直推</a:t>
            </a:r>
            <a:r>
              <a:rPr sz="3200" spc="-50">
                <a:latin typeface="Arial"/>
                <a:cs typeface="Arial"/>
              </a:rPr>
              <a:t>” </a:t>
            </a:r>
            <a:r>
              <a:rPr sz="3200">
                <a:latin typeface="宋体"/>
                <a:cs typeface="宋体"/>
              </a:rPr>
              <a:t>是在表皮进行操作，不要推挤皮下组织。</a:t>
            </a:r>
            <a:r>
              <a:rPr sz="3200" spc="-50">
                <a:latin typeface="Arial"/>
                <a:cs typeface="Arial"/>
              </a:rPr>
              <a:t>“ </a:t>
            </a:r>
            <a:r>
              <a:rPr sz="3200">
                <a:latin typeface="宋体"/>
                <a:cs typeface="宋体"/>
              </a:rPr>
              <a:t>直推法</a:t>
            </a:r>
            <a:r>
              <a:rPr sz="3200">
                <a:latin typeface="Arial"/>
                <a:cs typeface="Arial"/>
              </a:rPr>
              <a:t>”</a:t>
            </a:r>
            <a:r>
              <a:rPr sz="3200">
                <a:latin typeface="宋体"/>
                <a:cs typeface="宋体"/>
              </a:rPr>
              <a:t>常用于</a:t>
            </a:r>
            <a:r>
              <a:rPr sz="3200">
                <a:latin typeface="Arial"/>
                <a:cs typeface="Arial"/>
              </a:rPr>
              <a:t>“</a:t>
            </a:r>
            <a:r>
              <a:rPr sz="3200">
                <a:latin typeface="宋体"/>
                <a:cs typeface="宋体"/>
              </a:rPr>
              <a:t>线状</a:t>
            </a:r>
            <a:r>
              <a:rPr sz="3200">
                <a:latin typeface="Arial"/>
                <a:cs typeface="Arial"/>
              </a:rPr>
              <a:t>”</a:t>
            </a:r>
            <a:r>
              <a:rPr sz="3200">
                <a:latin typeface="宋体"/>
                <a:cs typeface="宋体"/>
              </a:rPr>
              <a:t>穴位。</a:t>
            </a:r>
            <a:r>
              <a:rPr sz="3200">
                <a:latin typeface="Arial"/>
                <a:cs typeface="Arial"/>
              </a:rPr>
              <a:t>“</a:t>
            </a:r>
            <a:r>
              <a:rPr sz="3200">
                <a:latin typeface="宋体"/>
                <a:cs typeface="宋体"/>
              </a:rPr>
              <a:t>旋推</a:t>
            </a:r>
            <a:r>
              <a:rPr sz="3200">
                <a:latin typeface="Arial"/>
                <a:cs typeface="Arial"/>
              </a:rPr>
              <a:t>”</a:t>
            </a:r>
            <a:r>
              <a:rPr sz="3200" spc="-15">
                <a:latin typeface="宋体"/>
                <a:cs typeface="宋体"/>
              </a:rPr>
              <a:t>也是只作</a:t>
            </a:r>
            <a:r>
              <a:rPr sz="3200">
                <a:latin typeface="宋体"/>
                <a:cs typeface="宋体"/>
              </a:rPr>
              <a:t>用于表皮，不得带动皮下组织。</a:t>
            </a:r>
            <a:r>
              <a:rPr sz="3200">
                <a:latin typeface="Arial"/>
                <a:cs typeface="Arial"/>
              </a:rPr>
              <a:t>“</a:t>
            </a:r>
            <a:r>
              <a:rPr sz="3200">
                <a:latin typeface="宋体"/>
                <a:cs typeface="宋体"/>
              </a:rPr>
              <a:t>旋推法</a:t>
            </a:r>
            <a:r>
              <a:rPr sz="3200">
                <a:latin typeface="Arial"/>
                <a:cs typeface="Arial"/>
              </a:rPr>
              <a:t>”</a:t>
            </a:r>
            <a:r>
              <a:rPr sz="3200" spc="-50">
                <a:latin typeface="宋体"/>
                <a:cs typeface="宋体"/>
              </a:rPr>
              <a:t>主</a:t>
            </a:r>
            <a:r>
              <a:rPr sz="3200">
                <a:latin typeface="宋体"/>
                <a:cs typeface="宋体"/>
              </a:rPr>
              <a:t>要用于手部</a:t>
            </a:r>
            <a:r>
              <a:rPr sz="3200">
                <a:latin typeface="Arial"/>
                <a:cs typeface="Arial"/>
              </a:rPr>
              <a:t>“</a:t>
            </a:r>
            <a:r>
              <a:rPr sz="3200">
                <a:latin typeface="宋体"/>
                <a:cs typeface="宋体"/>
              </a:rPr>
              <a:t>面状</a:t>
            </a:r>
            <a:r>
              <a:rPr sz="3200">
                <a:latin typeface="Arial"/>
                <a:cs typeface="Arial"/>
              </a:rPr>
              <a:t>”</a:t>
            </a:r>
            <a:r>
              <a:rPr sz="3200">
                <a:latin typeface="宋体"/>
                <a:cs typeface="宋体"/>
              </a:rPr>
              <a:t>穴位。</a:t>
            </a:r>
            <a:r>
              <a:rPr sz="3200">
                <a:latin typeface="Arial"/>
                <a:cs typeface="Arial"/>
              </a:rPr>
              <a:t>“</a:t>
            </a:r>
            <a:r>
              <a:rPr sz="3200">
                <a:latin typeface="宋体"/>
                <a:cs typeface="宋体"/>
              </a:rPr>
              <a:t>分推</a:t>
            </a:r>
            <a:r>
              <a:rPr sz="3200">
                <a:latin typeface="Arial"/>
                <a:cs typeface="Arial"/>
              </a:rPr>
              <a:t>”</a:t>
            </a:r>
            <a:r>
              <a:rPr sz="3200" spc="-10">
                <a:latin typeface="宋体"/>
                <a:cs typeface="宋体"/>
              </a:rPr>
              <a:t>可横如直线，也可弯曲如弧线。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888682"/>
            <a:ext cx="20447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250">
                <a:solidFill>
                  <a:srgbClr val="2F2F2F"/>
                </a:solidFill>
                <a:latin typeface="Wingdings"/>
                <a:cs typeface="Wingdings"/>
              </a:rPr>
              <a:t></a:t>
            </a:r>
            <a:r>
              <a:rPr sz="2250" spc="-70">
                <a:solidFill>
                  <a:srgbClr val="2F2F2F"/>
                </a:solidFill>
                <a:latin typeface="Times New Roman"/>
                <a:cs typeface="Times New Roman"/>
              </a:rPr>
              <a:t> </a:t>
            </a:r>
            <a:r>
              <a:rPr spc="-20"/>
              <a:t>揉法：</a:t>
            </a:r>
            <a:endParaRPr sz="225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65"/>
              </a:lnSpc>
            </a:pPr>
            <a:fld id="{81D60167-4931-47E6-BA6A-407CBD079E47}" type="slidenum">
              <a:rPr spc="-25"/>
              <a:t>20</a:t>
            </a:fld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65"/>
              </a:lnSpc>
            </a:pPr>
            <a:r>
              <a:rPr/>
              <a:t>编辑版</a:t>
            </a:r>
            <a:r>
              <a:rPr spc="-25"/>
              <a:t>ppt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638236"/>
            <a:ext cx="8072755" cy="4292600"/>
          </a:xfrm>
          <a:prstGeom prst="rect">
            <a:avLst/>
          </a:prstGeom>
        </p:spPr>
        <p:txBody>
          <a:bodyPr vert="horz" wrap="square" lIns="0" tIns="43180" rIns="0" bIns="0" rtlCol="0">
            <a:spAutoFit/>
          </a:bodyPr>
          <a:lstStyle/>
          <a:p>
            <a:pPr marL="355600" marR="5080" indent="-342900">
              <a:lnSpc>
                <a:spcPts val="3200"/>
              </a:lnSpc>
              <a:spcBef>
                <a:spcPts val="340"/>
              </a:spcBef>
              <a:tabLst>
                <a:tab pos="354965"/>
              </a:tabLst>
            </a:pPr>
            <a:r>
              <a:rPr sz="1450" spc="-50">
                <a:solidFill>
                  <a:srgbClr val="2F2F2F"/>
                </a:solidFill>
                <a:latin typeface="Wingdings"/>
                <a:cs typeface="Wingdings"/>
              </a:rPr>
              <a:t></a:t>
            </a:r>
            <a:r>
              <a:rPr sz="1450">
                <a:solidFill>
                  <a:srgbClr val="2F2F2F"/>
                </a:solidFill>
                <a:latin typeface="Times New Roman"/>
                <a:cs typeface="Times New Roman"/>
              </a:rPr>
              <a:t>	</a:t>
            </a:r>
            <a:r>
              <a:rPr sz="2800" spc="-5">
                <a:latin typeface="宋体"/>
                <a:cs typeface="宋体"/>
              </a:rPr>
              <a:t>是用手指的罗纹面、大鱼际或手掌吸定于一定的</a:t>
            </a:r>
            <a:r>
              <a:rPr sz="2800">
                <a:latin typeface="宋体"/>
                <a:cs typeface="宋体"/>
              </a:rPr>
              <a:t>部位或穴位上，做环形揉动，要领是</a:t>
            </a:r>
            <a:r>
              <a:rPr sz="2800">
                <a:latin typeface="Arial"/>
                <a:cs typeface="Arial"/>
              </a:rPr>
              <a:t>“</a:t>
            </a:r>
            <a:r>
              <a:rPr sz="2800">
                <a:latin typeface="宋体"/>
                <a:cs typeface="宋体"/>
              </a:rPr>
              <a:t>肉动皮不动</a:t>
            </a:r>
            <a:r>
              <a:rPr sz="2800" spc="-50">
                <a:latin typeface="Arial"/>
                <a:cs typeface="Arial"/>
              </a:rPr>
              <a:t>”</a:t>
            </a:r>
            <a:endParaRPr sz="2800">
              <a:latin typeface="Arial"/>
              <a:cs typeface="Arial"/>
            </a:endParaRPr>
          </a:p>
          <a:p>
            <a:pPr marL="355600" marR="64769">
              <a:lnSpc>
                <a:spcPct val="100000"/>
              </a:lnSpc>
              <a:spcBef>
                <a:spcPts val="80"/>
              </a:spcBef>
            </a:pPr>
            <a:r>
              <a:rPr sz="2800" spc="-5">
                <a:latin typeface="宋体"/>
                <a:cs typeface="宋体"/>
              </a:rPr>
              <a:t>。手始终不离接触的皮肤，是该处的皮下组织甚至深层组织随手的揉动而滑动。一般以每分钟揉</a:t>
            </a:r>
            <a:r>
              <a:rPr sz="2800" spc="-50">
                <a:latin typeface="宋体"/>
                <a:cs typeface="宋体"/>
              </a:rPr>
              <a:t> </a:t>
            </a:r>
            <a:r>
              <a:rPr sz="2800">
                <a:latin typeface="黑体"/>
                <a:cs typeface="黑体"/>
              </a:rPr>
              <a:t>120-160</a:t>
            </a:r>
            <a:r>
              <a:rPr sz="2800">
                <a:latin typeface="宋体"/>
                <a:cs typeface="宋体"/>
              </a:rPr>
              <a:t>次为宜。</a:t>
            </a:r>
            <a:r>
              <a:rPr sz="2800">
                <a:latin typeface="Arial"/>
                <a:cs typeface="Arial"/>
              </a:rPr>
              <a:t>“</a:t>
            </a:r>
            <a:r>
              <a:rPr sz="2800">
                <a:latin typeface="宋体"/>
                <a:cs typeface="宋体"/>
              </a:rPr>
              <a:t>揉法</a:t>
            </a:r>
            <a:r>
              <a:rPr sz="2800">
                <a:latin typeface="Arial"/>
                <a:cs typeface="Arial"/>
              </a:rPr>
              <a:t>”</a:t>
            </a:r>
            <a:r>
              <a:rPr sz="2800">
                <a:latin typeface="宋体"/>
                <a:cs typeface="宋体"/>
              </a:rPr>
              <a:t>分为</a:t>
            </a:r>
            <a:r>
              <a:rPr sz="2800">
                <a:latin typeface="Arial"/>
                <a:cs typeface="Arial"/>
              </a:rPr>
              <a:t>“</a:t>
            </a:r>
            <a:r>
              <a:rPr sz="2800">
                <a:latin typeface="宋体"/>
                <a:cs typeface="宋体"/>
              </a:rPr>
              <a:t>指揉法</a:t>
            </a:r>
            <a:r>
              <a:rPr sz="2800">
                <a:latin typeface="Arial"/>
                <a:cs typeface="Arial"/>
              </a:rPr>
              <a:t>”</a:t>
            </a:r>
            <a:r>
              <a:rPr sz="2800">
                <a:latin typeface="宋体"/>
                <a:cs typeface="宋体"/>
              </a:rPr>
              <a:t>、</a:t>
            </a:r>
            <a:r>
              <a:rPr sz="2800">
                <a:latin typeface="Arial"/>
                <a:cs typeface="Arial"/>
              </a:rPr>
              <a:t>“</a:t>
            </a:r>
            <a:r>
              <a:rPr sz="2800">
                <a:latin typeface="宋体"/>
                <a:cs typeface="宋体"/>
              </a:rPr>
              <a:t>掌揉法</a:t>
            </a:r>
            <a:r>
              <a:rPr sz="2800">
                <a:latin typeface="Arial"/>
                <a:cs typeface="Arial"/>
              </a:rPr>
              <a:t>”</a:t>
            </a:r>
            <a:r>
              <a:rPr sz="2800" spc="-50">
                <a:latin typeface="宋体"/>
                <a:cs typeface="宋体"/>
              </a:rPr>
              <a:t>和 </a:t>
            </a:r>
            <a:r>
              <a:rPr sz="2800">
                <a:latin typeface="Arial"/>
                <a:cs typeface="Arial"/>
              </a:rPr>
              <a:t>“</a:t>
            </a:r>
            <a:r>
              <a:rPr sz="2800">
                <a:latin typeface="宋体"/>
                <a:cs typeface="宋体"/>
              </a:rPr>
              <a:t>鱼际揉法</a:t>
            </a:r>
            <a:r>
              <a:rPr sz="2800">
                <a:latin typeface="Arial"/>
                <a:cs typeface="Arial"/>
              </a:rPr>
              <a:t>”</a:t>
            </a:r>
            <a:r>
              <a:rPr sz="2800" spc="-5">
                <a:latin typeface="宋体"/>
                <a:cs typeface="宋体"/>
              </a:rPr>
              <a:t>。用手指的罗纹面作用于穴位做环形</a:t>
            </a:r>
            <a:r>
              <a:rPr sz="2800">
                <a:latin typeface="宋体"/>
                <a:cs typeface="宋体"/>
              </a:rPr>
              <a:t>揉动叫</a:t>
            </a:r>
            <a:r>
              <a:rPr sz="2800">
                <a:latin typeface="Arial"/>
                <a:cs typeface="Arial"/>
              </a:rPr>
              <a:t>“</a:t>
            </a:r>
            <a:r>
              <a:rPr sz="2800">
                <a:latin typeface="宋体"/>
                <a:cs typeface="宋体"/>
              </a:rPr>
              <a:t>指揉法</a:t>
            </a:r>
            <a:r>
              <a:rPr sz="2800">
                <a:latin typeface="Arial"/>
                <a:cs typeface="Arial"/>
              </a:rPr>
              <a:t>”</a:t>
            </a:r>
            <a:r>
              <a:rPr sz="2800" spc="-5">
                <a:latin typeface="宋体"/>
                <a:cs typeface="宋体"/>
              </a:rPr>
              <a:t>；用手掌的大鱼际作用于治疗部</a:t>
            </a:r>
            <a:r>
              <a:rPr sz="2800">
                <a:latin typeface="宋体"/>
                <a:cs typeface="宋体"/>
              </a:rPr>
              <a:t>位做环形揉动叫</a:t>
            </a:r>
            <a:r>
              <a:rPr sz="2800">
                <a:latin typeface="Arial"/>
                <a:cs typeface="Arial"/>
              </a:rPr>
              <a:t>“</a:t>
            </a:r>
            <a:r>
              <a:rPr sz="2800">
                <a:latin typeface="宋体"/>
                <a:cs typeface="宋体"/>
              </a:rPr>
              <a:t>鱼际揉法</a:t>
            </a:r>
            <a:r>
              <a:rPr sz="2800">
                <a:latin typeface="Arial"/>
                <a:cs typeface="Arial"/>
              </a:rPr>
              <a:t>”</a:t>
            </a:r>
            <a:r>
              <a:rPr sz="2800">
                <a:latin typeface="宋体"/>
                <a:cs typeface="宋体"/>
              </a:rPr>
              <a:t>；用手掌（掌跟）</a:t>
            </a:r>
            <a:r>
              <a:rPr sz="2800" spc="-50">
                <a:latin typeface="宋体"/>
                <a:cs typeface="宋体"/>
              </a:rPr>
              <a:t>作</a:t>
            </a:r>
            <a:r>
              <a:rPr sz="2800">
                <a:latin typeface="宋体"/>
                <a:cs typeface="宋体"/>
              </a:rPr>
              <a:t>用于治疗部位做环形揉动叫</a:t>
            </a:r>
            <a:r>
              <a:rPr sz="2800">
                <a:latin typeface="Arial"/>
                <a:cs typeface="Arial"/>
              </a:rPr>
              <a:t>“</a:t>
            </a:r>
            <a:r>
              <a:rPr sz="2800">
                <a:latin typeface="宋体"/>
                <a:cs typeface="宋体"/>
              </a:rPr>
              <a:t>掌揉法</a:t>
            </a:r>
            <a:r>
              <a:rPr sz="2800">
                <a:latin typeface="Arial"/>
                <a:cs typeface="Arial"/>
              </a:rPr>
              <a:t>”</a:t>
            </a:r>
            <a:r>
              <a:rPr sz="2800" spc="-10">
                <a:latin typeface="宋体"/>
                <a:cs typeface="宋体"/>
              </a:rPr>
              <a:t>。与摩法一</a:t>
            </a:r>
            <a:r>
              <a:rPr sz="2800" spc="-5">
                <a:latin typeface="宋体"/>
                <a:cs typeface="宋体"/>
              </a:rPr>
              <a:t>样顺时针揉为补，逆时针揉为泻。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1599510"/>
            <a:ext cx="20447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250">
                <a:solidFill>
                  <a:srgbClr val="2F2F2F"/>
                </a:solidFill>
                <a:latin typeface="Wingdings"/>
                <a:cs typeface="Wingdings"/>
              </a:rPr>
              <a:t></a:t>
            </a:r>
            <a:r>
              <a:rPr sz="2250" spc="-70">
                <a:solidFill>
                  <a:srgbClr val="2F2F2F"/>
                </a:solidFill>
                <a:latin typeface="Times New Roman"/>
                <a:cs typeface="Times New Roman"/>
              </a:rPr>
              <a:t> </a:t>
            </a:r>
            <a:r>
              <a:rPr spc="-20"/>
              <a:t>擦法：</a:t>
            </a:r>
            <a:endParaRPr sz="225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65"/>
              </a:lnSpc>
            </a:pPr>
            <a:fld id="{81D60167-4931-47E6-BA6A-407CBD079E47}" type="slidenum">
              <a:rPr spc="-25"/>
              <a:t>21</a:t>
            </a:fld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65"/>
              </a:lnSpc>
            </a:pPr>
            <a:r>
              <a:rPr/>
              <a:t>编辑版</a:t>
            </a:r>
            <a:r>
              <a:rPr spc="-25"/>
              <a:t>ppt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2309743"/>
            <a:ext cx="7683500" cy="3585845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355600" marR="5080" indent="-342900" algn="just">
              <a:lnSpc>
                <a:spcPct val="90000"/>
              </a:lnSpc>
              <a:spcBef>
                <a:spcPts val="480"/>
              </a:spcBef>
            </a:pPr>
            <a:r>
              <a:rPr sz="1650">
                <a:solidFill>
                  <a:srgbClr val="2F2F2F"/>
                </a:solidFill>
                <a:latin typeface="Wingdings"/>
                <a:cs typeface="Wingdings"/>
              </a:rPr>
              <a:t></a:t>
            </a:r>
            <a:r>
              <a:rPr sz="1650">
                <a:solidFill>
                  <a:srgbClr val="2F2F2F"/>
                </a:solidFill>
                <a:latin typeface="Times New Roman"/>
                <a:cs typeface="Times New Roman"/>
              </a:rPr>
              <a:t> </a:t>
            </a:r>
            <a:r>
              <a:rPr sz="3200" spc="-5">
                <a:latin typeface="宋体"/>
                <a:cs typeface="宋体"/>
              </a:rPr>
              <a:t>是用手掌、鱼际或食、中指二指罗纹面着力于一定的部位，做往返的直线擦动。包</a:t>
            </a:r>
            <a:r>
              <a:rPr sz="3200">
                <a:latin typeface="宋体"/>
                <a:cs typeface="宋体"/>
              </a:rPr>
              <a:t>括</a:t>
            </a:r>
            <a:r>
              <a:rPr sz="3200">
                <a:latin typeface="Arial"/>
                <a:cs typeface="Arial"/>
              </a:rPr>
              <a:t>“</a:t>
            </a:r>
            <a:r>
              <a:rPr sz="3200">
                <a:latin typeface="宋体"/>
                <a:cs typeface="宋体"/>
              </a:rPr>
              <a:t>指擦法</a:t>
            </a:r>
            <a:r>
              <a:rPr sz="3200">
                <a:latin typeface="Arial"/>
                <a:cs typeface="Arial"/>
              </a:rPr>
              <a:t>”</a:t>
            </a:r>
            <a:r>
              <a:rPr sz="3200">
                <a:latin typeface="宋体"/>
                <a:cs typeface="宋体"/>
              </a:rPr>
              <a:t>、</a:t>
            </a:r>
            <a:r>
              <a:rPr sz="3200">
                <a:latin typeface="Arial"/>
                <a:cs typeface="Arial"/>
              </a:rPr>
              <a:t>“</a:t>
            </a:r>
            <a:r>
              <a:rPr sz="3200">
                <a:latin typeface="宋体"/>
                <a:cs typeface="宋体"/>
              </a:rPr>
              <a:t>鱼际擦法</a:t>
            </a:r>
            <a:r>
              <a:rPr sz="3200">
                <a:latin typeface="Arial"/>
                <a:cs typeface="Arial"/>
              </a:rPr>
              <a:t>”</a:t>
            </a:r>
            <a:r>
              <a:rPr sz="3200">
                <a:latin typeface="宋体"/>
                <a:cs typeface="宋体"/>
              </a:rPr>
              <a:t>和</a:t>
            </a:r>
            <a:r>
              <a:rPr sz="3200">
                <a:latin typeface="Arial"/>
                <a:cs typeface="Arial"/>
              </a:rPr>
              <a:t>“</a:t>
            </a:r>
            <a:r>
              <a:rPr sz="3200">
                <a:latin typeface="宋体"/>
                <a:cs typeface="宋体"/>
              </a:rPr>
              <a:t>掌擦法</a:t>
            </a:r>
            <a:r>
              <a:rPr sz="3200">
                <a:latin typeface="Arial"/>
                <a:cs typeface="Arial"/>
              </a:rPr>
              <a:t>”</a:t>
            </a:r>
            <a:r>
              <a:rPr sz="3200" spc="-20">
                <a:latin typeface="宋体"/>
                <a:cs typeface="宋体"/>
              </a:rPr>
              <a:t>。擦时</a:t>
            </a:r>
            <a:r>
              <a:rPr sz="3200" spc="-5">
                <a:latin typeface="宋体"/>
                <a:cs typeface="宋体"/>
              </a:rPr>
              <a:t>不论是上下方向或左右方向，都应直线往返，不可歪斜；往返距离要长。着力部位要紧贴皮肤，但不要硬用压力，以免擦破皮肤。用力要稳，动作要均匀连续、呼吸</a:t>
            </a:r>
            <a:r>
              <a:rPr sz="3200" spc="-10">
                <a:latin typeface="宋体"/>
                <a:cs typeface="宋体"/>
              </a:rPr>
              <a:t>自然，不可屏气。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https://d.book118.com/168104133026006037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宋体</vt:lpstr>
      <vt:lpstr>黑体</vt:lpstr>
      <vt:lpstr>Franklin Gothic Medium</vt:lpstr>
      <vt:lpstr>Wingdings</vt:lpstr>
      <vt:lpstr>Times New Roman</vt:lpstr>
      <vt:lpstr>Office Theme</vt:lpstr>
      <vt:lpstr>0-36月儿童中医药管理技能</vt:lpstr>
      <vt:lpstr>PowerPoint Presentation</vt:lpstr>
      <vt:lpstr>PowerPoint Presentation</vt:lpstr>
      <vt:lpstr>摩腹</vt:lpstr>
      <vt:lpstr>PowerPoint Presentation</vt:lpstr>
      <vt:lpstr>捏脊法</vt:lpstr>
      <vt:lpstr>PowerPoint Presentation</vt:lpstr>
      <vt:lpstr>PowerPoint Presentation</vt:lpstr>
      <vt:lpstr>揉迎香</vt:lpstr>
      <vt:lpstr>PowerPoint Presentation</vt:lpstr>
      <vt:lpstr>PowerPoint Presentation</vt:lpstr>
      <vt:lpstr>揉足三里</vt:lpstr>
      <vt:lpstr>PowerPoint Presentation</vt:lpstr>
      <vt:lpstr>按揉四神聪</vt:lpstr>
      <vt:lpstr>PowerPoint Presentation</vt:lpstr>
      <vt:lpstr>PowerPoint Presentation</vt:lpstr>
      <vt:lpstr> 小儿推拿常用手法：
	按法、摩法、掐法、揉法、推法、捏法、擦法、搓法、摇法。</vt:lpstr>
      <vt:lpstr> 摩法:</vt:lpstr>
      <vt:lpstr> 推法：</vt:lpstr>
      <vt:lpstr> 揉法：</vt:lpstr>
      <vt:lpstr> 擦法：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2024-09-16T22:12:18.231</cp:lastPrinted>
  <dcterms:created xsi:type="dcterms:W3CDTF">2024-09-16T14:12:18Z</dcterms:created>
  <dcterms:modified xsi:type="dcterms:W3CDTF">2024-09-16T14:12:19Z</dcterms:modified>
</cp:coreProperties>
</file>