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2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76B13-3995-4947-8653-DA4EBE1C3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8B29E-4122-47F4-B2BE-35A9E657F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73A88-DD1B-4995-9DBF-828E78CD1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B15B0-BC4C-48BE-81D0-415596638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546483-4457-43DF-998E-485BCB897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925E42-548E-4434-9CF9-35CBE5F9E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D3FAF6-0FE5-4843-B781-765B2F3CA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995F8-92DA-4A19-8FF2-4DCCD97F3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02BB1-119D-4339-8B66-A3FA27254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35F72-B8F8-4CD2-92CD-A8ECDB7AB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9C202-85CC-4F4B-9247-8034A385B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45439" y="335116"/>
            <a:ext cx="10515600" cy="549275"/>
          </a:xfrm>
        </p:spPr>
        <p:txBody>
          <a:bodyPr>
            <a:normAutofit/>
          </a:bodyPr>
          <a:lstStyle>
            <a:lvl1pPr algn="l">
              <a:defRPr sz="2800" b="1">
                <a:solidFill>
                  <a:srgbClr val="4CA79E"/>
                </a:solidFill>
                <a:effectLst>
                  <a:glow rad="127000">
                    <a:schemeClr val="bg1"/>
                  </a:glow>
                </a:effectLst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E7A0B-9A5F-49BE-8B61-9BF4870B3B6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528F2-20A7-4E7E-8117-5D26335A3D8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 dpi="0" rotWithShape="1">
          <a:blip r:embed="rId1">
            <a:lum/>
          </a:blip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E7A0B-9A5F-49BE-8B61-9BF4870B3B6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528F2-20A7-4E7E-8117-5D26335A3D8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E7A0B-9A5F-49BE-8B61-9BF4870B3B6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528F2-20A7-4E7E-8117-5D26335A3D8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223837" y="200025"/>
            <a:ext cx="11744325" cy="6457950"/>
          </a:xfrm>
          <a:prstGeom prst="rect">
            <a:avLst/>
          </a:prstGeom>
          <a:noFill/>
          <a:ln>
            <a:solidFill>
              <a:srgbClr val="F1A89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图片 8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66" t="12500" r="64395" b="54375"/>
          <a:stretch>
            <a:fillRect/>
          </a:stretch>
        </p:blipFill>
        <p:spPr>
          <a:xfrm rot="12600000" flipV="1">
            <a:off x="-316932" y="1148328"/>
            <a:ext cx="1081539" cy="142639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3.jpe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0"/>
            <a:r>
              <a:rPr lang="zh-CN" altLang="en-US"/>
              <a:t>第二级</a:t>
            </a:r>
            <a:endParaRPr lang="zh-CN" altLang="en-US"/>
          </a:p>
          <a:p>
            <a:pPr lvl="0"/>
            <a:r>
              <a:rPr lang="zh-CN" altLang="en-US"/>
              <a:t>第三级</a:t>
            </a:r>
            <a:endParaRPr lang="zh-CN" altLang="en-US"/>
          </a:p>
          <a:p>
            <a:pPr lvl="0"/>
            <a:r>
              <a:rPr lang="zh-CN" altLang="en-US"/>
              <a:t>第四级</a:t>
            </a:r>
            <a:endParaRPr lang="zh-CN" altLang="en-US"/>
          </a:p>
          <a:p>
            <a:pPr lvl="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/>
              <a:t>2018/8/6</a:t>
            </a: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/>
              <a:t>‹#›</a:t>
            </a: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.gif" /><Relationship Id="rId3" Type="http://schemas.openxmlformats.org/officeDocument/2006/relationships/tags" Target="../tags/tag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2311300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3232150" y="1941830"/>
            <a:ext cx="7789545" cy="2387600"/>
          </a:xfrm>
        </p:spPr>
        <p:txBody>
          <a:bodyPr>
            <a:normAutofit/>
          </a:bodyPr>
          <a:lstStyle/>
          <a:p>
            <a:r>
              <a:rPr b="1">
                <a:sym typeface="+mn-ea"/>
              </a:rPr>
              <a:t>专题</a:t>
            </a:r>
            <a:r>
              <a:rPr lang="en-US" altLang="zh-CN" b="1">
                <a:sym typeface="+mn-ea"/>
              </a:rPr>
              <a:t>10</a:t>
            </a:r>
            <a:r>
              <a:rPr b="1">
                <a:sym typeface="+mn-ea"/>
              </a:rPr>
              <a:t>  </a:t>
            </a:r>
            <a:r>
              <a:rPr lang="zh-CN" b="1">
                <a:sym typeface="+mn-ea"/>
              </a:rPr>
              <a:t>文言文阅读</a:t>
            </a:r>
            <a:endParaRPr lang="zh-CN" b="1"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610870" y="1490980"/>
            <a:ext cx="11124565" cy="42252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60000"/>
              </a:lnSpc>
            </a:pPr>
            <a:r>
              <a:rPr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1.理解常见文言实词在具体语境中的含义。</a:t>
            </a:r>
            <a:endParaRPr altLang="zh-CN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60000"/>
              </a:lnSpc>
            </a:pPr>
            <a:r>
              <a:rPr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2.理解常见文言虚词(之、其、而、以、于、乃、虽、为、者、且、则、何、焉、与、所、因)在具体语境中的含义和用法。</a:t>
            </a:r>
            <a:endParaRPr altLang="zh-CN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60000"/>
              </a:lnSpc>
            </a:pPr>
            <a:r>
              <a:rPr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3.理解并翻译文章中的句子。</a:t>
            </a:r>
            <a:endParaRPr altLang="zh-CN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60000"/>
              </a:lnSpc>
            </a:pPr>
            <a:r>
              <a:rPr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4.理解文章的基本内容，归纳文章内容要点。</a:t>
            </a:r>
            <a:endParaRPr altLang="zh-CN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60000"/>
              </a:lnSpc>
            </a:pPr>
            <a:r>
              <a:rPr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5.分析概括文章所表达的作者的观点态度。</a:t>
            </a:r>
            <a:endParaRPr altLang="zh-CN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60000"/>
              </a:lnSpc>
            </a:pPr>
            <a:r>
              <a:rPr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6.对文章的内容、语言和写法有自己的体会和见解。</a:t>
            </a:r>
            <a:endParaRPr altLang="zh-CN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68935" y="398145"/>
            <a:ext cx="2482215" cy="768350"/>
          </a:xfrm>
          <a:prstGeom prst="rect">
            <a:avLst/>
          </a:prstGeom>
          <a:solidFill>
            <a:schemeClr val="bg2"/>
          </a:solidFill>
          <a:ln w="28575" cap="rnd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课标要求</a:t>
            </a:r>
            <a:r>
              <a:rPr lang="zh-CN" altLang="en-US" sz="4400" b="1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4400" b="1"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106" name="图片 105"/>
          <p:cNvPicPr/>
          <p:nvPr/>
        </p:nvPicPr>
        <p:blipFill>
          <a:blip r:embed="rId2"/>
          <a:stretch>
            <a:fillRect/>
          </a:stretch>
        </p:blipFill>
        <p:spPr>
          <a:xfrm>
            <a:off x="7606665" y="3075940"/>
            <a:ext cx="3719195" cy="210629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533400" y="1088390"/>
            <a:ext cx="11268075" cy="50952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题型一：断句</a:t>
            </a:r>
            <a:endParaRPr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10000"/>
              </a:lnSpc>
            </a:pP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方法指导：</a:t>
            </a:r>
            <a:endParaRPr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10000"/>
              </a:lnSpc>
            </a:pPr>
            <a:r>
              <a:rPr lang="en-US"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</a:t>
            </a: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1.结合上下文，理解句意，理解越准确，断句也越准确。</a:t>
            </a:r>
            <a:endParaRPr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10000"/>
              </a:lnSpc>
            </a:pPr>
            <a:r>
              <a:rPr lang="en-US"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</a:t>
            </a: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2.翻译成现代汉语，根据现代汉语的停顿，对应原句标出停顿之处。</a:t>
            </a:r>
            <a:endParaRPr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10000"/>
              </a:lnSpc>
            </a:pPr>
            <a:r>
              <a:rPr lang="en-US"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</a:t>
            </a: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3.朗读停顿与节奏划分的基本方法：</a:t>
            </a:r>
            <a:endParaRPr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10000"/>
              </a:lnSpc>
            </a:pPr>
            <a:r>
              <a:rPr lang="en-US" sz="2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sz="2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(1)主谓之间、谓宾之间、谓语中心词和介宾短语之间要停顿；</a:t>
            </a:r>
            <a:endParaRPr sz="2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10000"/>
              </a:lnSpc>
            </a:pPr>
            <a:r>
              <a:rPr lang="en-US" sz="2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sz="2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(2)句首发语词后要停顿；</a:t>
            </a:r>
            <a:endParaRPr sz="2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10000"/>
              </a:lnSpc>
            </a:pPr>
            <a:r>
              <a:rPr lang="en-US" sz="2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sz="2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(3)句首关联词语后要停顿；</a:t>
            </a:r>
            <a:endParaRPr sz="2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10000"/>
              </a:lnSpc>
            </a:pPr>
            <a:r>
              <a:rPr lang="en-US" sz="2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sz="2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(4)句首状语后要停顿；</a:t>
            </a:r>
            <a:endParaRPr sz="2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10000"/>
              </a:lnSpc>
            </a:pPr>
            <a:r>
              <a:rPr lang="en-US" sz="2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sz="2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(5)“古二今一”词语之间要停顿；</a:t>
            </a:r>
            <a:endParaRPr sz="2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10000"/>
              </a:lnSpc>
            </a:pPr>
            <a:r>
              <a:rPr lang="en-US" sz="2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sz="2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(6)表转折意思的句子中，按照“而前则前”的原则划分朗读节奏；</a:t>
            </a:r>
            <a:endParaRPr sz="2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10000"/>
              </a:lnSpc>
            </a:pPr>
            <a:r>
              <a:rPr lang="en-US" sz="2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sz="2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(7)有省略成分的地方要停顿；</a:t>
            </a:r>
            <a:endParaRPr sz="2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10000"/>
              </a:lnSpc>
            </a:pPr>
            <a:r>
              <a:rPr lang="en-US" sz="2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sz="2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(8)“也”“乎”等语气助词后要停顿；</a:t>
            </a:r>
            <a:endParaRPr sz="2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10000"/>
              </a:lnSpc>
            </a:pPr>
            <a:r>
              <a:rPr lang="en-US" sz="2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sz="2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(9)古人的姓、名、字、封号、谥号、谦称、自称、别称、尊称、官名、文体名称等的后面要停顿。</a:t>
            </a:r>
            <a:endParaRPr sz="2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68935" y="398145"/>
            <a:ext cx="2482215" cy="768350"/>
          </a:xfrm>
          <a:prstGeom prst="rect">
            <a:avLst/>
          </a:prstGeom>
          <a:solidFill>
            <a:schemeClr val="bg2"/>
          </a:solidFill>
          <a:ln w="28575" cap="rnd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题型解读</a:t>
            </a:r>
            <a:r>
              <a:rPr lang="zh-CN" altLang="en-US" sz="4400" b="1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4400" b="1"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533400" y="1088390"/>
            <a:ext cx="11268075" cy="50520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题型二：文言虚词和实词</a:t>
            </a:r>
            <a:endParaRPr sz="28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黑体" panose="02010609060101010101" pitchFamily="49" charset="-122"/>
            </a:endParaRPr>
          </a:p>
          <a:p>
            <a:pPr>
              <a:lnSpc>
                <a:spcPct val="130000"/>
              </a:lnSpc>
            </a:pP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方法指导：</a:t>
            </a:r>
            <a:endParaRPr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30000"/>
              </a:lnSpc>
            </a:pP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1.文言虚词。常见的文言虚词有14个，我们要熟记每一个虚词的意义和用法，根据这些虚词的不同意义和用法，结合例句进行归类积累，在此基础上才能有把握地完成虚词的相关考题。</a:t>
            </a:r>
            <a:endParaRPr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30000"/>
              </a:lnSpc>
            </a:pP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2．文言实词。实词的考查集中在古今异义、一词多义、词类活用、通假字几个考点，理解时必须结合具体语境。实词解释的方法：</a:t>
            </a:r>
            <a:endParaRPr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30000"/>
              </a:lnSpc>
            </a:pP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(1)扩词法。这是最常用的方法，即给单个的文言字词组词，把单音节词变为双音节词。注意扩词要结合具体的语境。</a:t>
            </a:r>
            <a:endParaRPr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30000"/>
              </a:lnSpc>
            </a:pP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(2)积累法。即把教材中所学的古今异义、词类活用、通假字、一词多义字积累起来，以便自如地理解运用。</a:t>
            </a:r>
            <a:endParaRPr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30000"/>
              </a:lnSpc>
            </a:pP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(3)揣测法。有些文言字词，用扩词的方法理解不通，教材中也没有出现，这种情况只能联系上下文揣测其意义，用这种方法时切忌脱离文本，毫无根据地随意猜测。</a:t>
            </a:r>
            <a:endParaRPr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68935" y="398145"/>
            <a:ext cx="2482215" cy="768350"/>
          </a:xfrm>
          <a:prstGeom prst="rect">
            <a:avLst/>
          </a:prstGeom>
          <a:solidFill>
            <a:schemeClr val="bg2"/>
          </a:solidFill>
          <a:ln w="28575" cap="rnd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题型解读</a:t>
            </a:r>
            <a:r>
              <a:rPr lang="zh-CN" altLang="en-US" sz="4400" b="1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4400" b="1"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533400" y="1088390"/>
            <a:ext cx="11268075" cy="50952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题型三：文言句子翻译</a:t>
            </a:r>
            <a:endParaRPr sz="28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黑体" panose="02010609060101010101" pitchFamily="49" charset="-122"/>
            </a:endParaRPr>
          </a:p>
          <a:p>
            <a:pPr>
              <a:lnSpc>
                <a:spcPct val="110000"/>
              </a:lnSpc>
            </a:pP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方法指导：</a:t>
            </a:r>
            <a:endParaRPr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10000"/>
              </a:lnSpc>
            </a:pP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1.文言文翻译的两个原则：词不离句，句不离篇；直译为主，意译为辅。</a:t>
            </a:r>
            <a:endParaRPr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10000"/>
              </a:lnSpc>
            </a:pP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2．文言句子六字翻译法：对、换、留、删、补、调。</a:t>
            </a:r>
            <a:endParaRPr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10000"/>
              </a:lnSpc>
            </a:pP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(1)对，就是对译，逐字逐句落实。</a:t>
            </a:r>
            <a:endParaRPr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10000"/>
              </a:lnSpc>
            </a:pP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(2)换，就是用现代词语替换古代词语。</a:t>
            </a:r>
            <a:endParaRPr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10000"/>
              </a:lnSpc>
            </a:pP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(3)留，就是保留文言文中的一些基本词汇和专有名词。如人名、地名、国名、朝代名、官职名、年号、政区名、典章制度及度量衡名称以及古今意义不变的词语等。</a:t>
            </a:r>
            <a:endParaRPr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10000"/>
              </a:lnSpc>
            </a:pP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(4)删，就是删去文言文中的某些虚词。有些文言虚词在句中只起语法作用，在翻译时不必也不能翻译，只要不影响语气，就可以删去。一些句首的发语词、在句中表顺接的一些连词、起补充音节或停顿的结构助词等，均可略去不译。</a:t>
            </a:r>
            <a:endParaRPr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10000"/>
              </a:lnSpc>
            </a:pP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(5)补，就是补出文言文中的省略成分。</a:t>
            </a:r>
            <a:endParaRPr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10000"/>
              </a:lnSpc>
            </a:pP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(6)调，就是调整语序。如宾语前置、定语后置、主谓倒装等，在翻译时就要把这些倒置的成分调整过来，使之符合现代汉语语法。</a:t>
            </a:r>
            <a:endParaRPr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68935" y="398145"/>
            <a:ext cx="2482215" cy="768350"/>
          </a:xfrm>
          <a:prstGeom prst="rect">
            <a:avLst/>
          </a:prstGeom>
          <a:solidFill>
            <a:schemeClr val="bg2"/>
          </a:solidFill>
          <a:ln w="28575" cap="rnd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题型解读</a:t>
            </a:r>
            <a:r>
              <a:rPr lang="zh-CN" altLang="en-US" sz="4400" b="1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4400" b="1"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533400" y="1088390"/>
            <a:ext cx="11268075" cy="46799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题型四：内容理解与概括</a:t>
            </a:r>
            <a:endParaRPr sz="28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黑体" panose="02010609060101010101" pitchFamily="49" charset="-122"/>
            </a:endParaRPr>
          </a:p>
          <a:p>
            <a:pPr>
              <a:lnSpc>
                <a:spcPct val="180000"/>
              </a:lnSpc>
            </a:pPr>
            <a:r>
              <a:rPr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方法指导：</a:t>
            </a:r>
            <a:endParaRPr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80000"/>
              </a:lnSpc>
            </a:pPr>
            <a:r>
              <a:rPr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形式：第一，从原文摘取信息点；第二，用自己的话回答对个别语句的理解。</a:t>
            </a:r>
            <a:endParaRPr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80000"/>
              </a:lnSpc>
            </a:pPr>
            <a:r>
              <a:rPr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内容：第一，概括选文内容；第二，对文中人物形象的理解；第三，结合选文，借助文中的语句或词语提出问题，考查对文章的理解。</a:t>
            </a:r>
            <a:endParaRPr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80000"/>
              </a:lnSpc>
            </a:pPr>
            <a:r>
              <a:rPr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解题方法：首先，读懂全文，弄清文章的意思；其次，理解文旨；最后，尽量从原文中寻找答案，可以直接摘抄原句，或找到相关的句子再进行翻译。</a:t>
            </a:r>
            <a:endParaRPr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68935" y="398145"/>
            <a:ext cx="2482215" cy="768350"/>
          </a:xfrm>
          <a:prstGeom prst="rect">
            <a:avLst/>
          </a:prstGeom>
          <a:solidFill>
            <a:schemeClr val="bg2"/>
          </a:solidFill>
          <a:ln w="28575" cap="rnd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题型解读</a:t>
            </a:r>
            <a:r>
              <a:rPr lang="zh-CN" altLang="en-US" sz="4400" b="1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4400" b="1"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533400" y="1088390"/>
            <a:ext cx="11268075" cy="50107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 题型</a:t>
            </a:r>
            <a:r>
              <a:rPr lang="zh-CN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五</a:t>
            </a:r>
            <a:r>
              <a:rPr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：人物分析</a:t>
            </a:r>
            <a:endParaRPr sz="28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黑体" panose="02010609060101010101" pitchFamily="49" charset="-122"/>
            </a:endParaRPr>
          </a:p>
          <a:p>
            <a:pPr>
              <a:lnSpc>
                <a:spcPct val="130000"/>
              </a:lnSpc>
            </a:pPr>
            <a:r>
              <a:rPr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方法指导：</a:t>
            </a:r>
            <a:endParaRPr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30000"/>
              </a:lnSpc>
            </a:pPr>
            <a:r>
              <a:rPr 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</a:t>
            </a:r>
            <a:r>
              <a:rPr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人物形象分析是文言文中的重要考点。其中包括了对人物性格特征的分析、形象意义的评价，还有对人物形象的认识。</a:t>
            </a:r>
            <a:endParaRPr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30000"/>
              </a:lnSpc>
            </a:pPr>
            <a:r>
              <a:rPr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塑造人物的手法主要有：</a:t>
            </a:r>
            <a:endParaRPr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30000"/>
              </a:lnSpc>
            </a:pPr>
            <a:r>
              <a:rPr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</a:t>
            </a:r>
            <a:r>
              <a:rPr 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</a:t>
            </a:r>
            <a:r>
              <a:rPr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正面描写(通过描写主人公自己的语言、动作、神态、心理等表现其性格)、侧面描写(通过描写他人的语言、动作、神态、心理等表现主人公性格)、正面描写与侧面描写相结合、对比衬托。分析人物形象要全面、多角度，要把握两个基本点：一是不拔高，也就是不用套话，要从文章出发，不使用一些概念性的语言，这样才能保证对人物形象概括得准确；二是用语准确，符合人物所处的环境和时代特点。</a:t>
            </a:r>
            <a:endParaRPr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68935" y="398145"/>
            <a:ext cx="2482215" cy="768350"/>
          </a:xfrm>
          <a:prstGeom prst="rect">
            <a:avLst/>
          </a:prstGeom>
          <a:solidFill>
            <a:schemeClr val="bg2"/>
          </a:solidFill>
          <a:ln w="28575" cap="rnd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题型解读</a:t>
            </a:r>
            <a:r>
              <a:rPr lang="zh-CN" altLang="en-US" sz="4400" b="1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4400" b="1"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533400" y="1166495"/>
            <a:ext cx="11124565" cy="48679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80000"/>
              </a:lnSpc>
            </a:pPr>
            <a:r>
              <a:rPr lang="zh-CN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一、</a:t>
            </a:r>
            <a:r>
              <a:rPr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《三峡》</a:t>
            </a:r>
            <a:endParaRPr sz="28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1.文学常识</a:t>
            </a:r>
            <a:endParaRPr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郦道元，字善长，北魏地理学家。所撰《水经注》，名为注释《水经》，实则以《水经》为纲，广泛补充发展，自成巨著。</a:t>
            </a:r>
            <a:endParaRPr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2.文章思想内容</a:t>
            </a:r>
            <a:endParaRPr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本文以凝练、生动的笔墨，描写出了三峡的雄奇险拔、清幽秀丽的景色，同时也抒发了作者对祖国大好河山的热爱之情。</a:t>
            </a:r>
            <a:endParaRPr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3.重点字音</a:t>
            </a:r>
            <a:endParaRPr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sz="2000" u="sng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阙</a:t>
            </a: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处（ quē ）</a:t>
            </a:r>
            <a:r>
              <a:rPr sz="2000" u="sng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襄</a:t>
            </a: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陵（xiāng）绝巘（yǎn）   </a:t>
            </a:r>
            <a:r>
              <a:rPr sz="2000" u="sng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属</a:t>
            </a: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引（zhǔ）沿</a:t>
            </a:r>
            <a:r>
              <a:rPr sz="2000" u="sng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溯</a:t>
            </a: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（sù）飞</a:t>
            </a:r>
            <a:r>
              <a:rPr sz="2000" u="sng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漱</a:t>
            </a: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（shù）   </a:t>
            </a:r>
            <a:endParaRPr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sz="2000" u="sng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御</a:t>
            </a: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风（yù） </a:t>
            </a:r>
            <a:r>
              <a:rPr sz="2000" u="sng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猿</a:t>
            </a: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鸣（yuán）</a:t>
            </a:r>
            <a:r>
              <a:rPr sz="2000" u="sng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曦</a:t>
            </a: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月（xī） 素</a:t>
            </a:r>
            <a:r>
              <a:rPr sz="2000" u="sng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湍</a:t>
            </a: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（tuān）长</a:t>
            </a:r>
            <a:r>
              <a:rPr sz="2000" u="sng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啸</a:t>
            </a: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（xiào）</a:t>
            </a:r>
            <a:r>
              <a:rPr sz="2000" u="sng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郦</a:t>
            </a: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道元（lì）  </a:t>
            </a:r>
            <a:endParaRPr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林寒</a:t>
            </a:r>
            <a:r>
              <a:rPr sz="2000" u="sng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涧</a:t>
            </a: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（jiàn）肃  重岩叠</a:t>
            </a:r>
            <a:r>
              <a:rPr sz="2000" u="sng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嶂</a:t>
            </a:r>
            <a:r>
              <a:rPr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（zhàng）</a:t>
            </a:r>
            <a:endParaRPr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68935" y="398145"/>
            <a:ext cx="4226560" cy="768350"/>
          </a:xfrm>
          <a:prstGeom prst="rect">
            <a:avLst/>
          </a:prstGeom>
          <a:solidFill>
            <a:schemeClr val="bg2"/>
          </a:solidFill>
          <a:ln w="28575" cap="rnd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课内文言文梳理</a:t>
            </a:r>
            <a:r>
              <a:rPr lang="zh-CN" altLang="en-US" sz="4400" b="1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4400" b="1"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503555" y="1445260"/>
            <a:ext cx="10379710" cy="47428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【通假字】略无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阙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处。通“缺”,空隙、缺口。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4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【古今异义】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4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（1）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或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王命急宣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4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古义：有时。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今义：或者。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4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（2）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虽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乘奔御风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4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古义：即使。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今义：虽然。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4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（3）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至于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夏水襄陵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4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古义：是两个词，动词“至”和介词“于”。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</a:t>
            </a:r>
            <a:endParaRPr lang="en-US" altLang="zh-CN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4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今义：连用在一起，表示另提一事。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68935" y="398145"/>
            <a:ext cx="4226560" cy="768350"/>
          </a:xfrm>
          <a:prstGeom prst="rect">
            <a:avLst/>
          </a:prstGeom>
          <a:solidFill>
            <a:schemeClr val="bg2"/>
          </a:solidFill>
          <a:ln w="28575" cap="rnd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课内文言文梳理</a:t>
            </a:r>
            <a:r>
              <a:rPr lang="zh-CN" altLang="en-US" sz="4400" b="1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4400" b="1"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631190" y="1355090"/>
            <a:ext cx="10709275" cy="48875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altLang="zh-CN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【一词多义】</a:t>
            </a:r>
            <a:endParaRPr altLang="zh-CN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altLang="zh-CN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（1）自</a:t>
            </a:r>
            <a:endParaRPr altLang="zh-CN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altLang="zh-CN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自峡三峡七百里中 介词，在</a:t>
            </a:r>
            <a:r>
              <a:rPr 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</a:t>
            </a:r>
            <a:r>
              <a:rPr altLang="zh-CN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自非亭午夜分 连词，假如，如果</a:t>
            </a:r>
            <a:endParaRPr altLang="zh-CN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altLang="zh-CN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（2）绝</a:t>
            </a:r>
            <a:endParaRPr altLang="zh-CN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altLang="zh-CN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沿溯阻绝 动词，断绝</a:t>
            </a:r>
            <a:r>
              <a:rPr 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      </a:t>
            </a:r>
            <a:r>
              <a:rPr altLang="zh-CN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绝巘多生怪柏 形容词，极高的</a:t>
            </a:r>
            <a:endParaRPr altLang="zh-CN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altLang="zh-CN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衷转久绝 动词，消失</a:t>
            </a:r>
            <a:endParaRPr altLang="zh-CN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altLang="zh-CN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【词类活用】</a:t>
            </a:r>
            <a:endParaRPr altLang="zh-CN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altLang="zh-CN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（1）虽乘</a:t>
            </a:r>
            <a:r>
              <a:rPr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奔</a:t>
            </a:r>
            <a:r>
              <a:rPr altLang="zh-CN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御风，不以疾也</a:t>
            </a:r>
            <a:r>
              <a:rPr 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 </a:t>
            </a:r>
            <a:r>
              <a:rPr altLang="zh-CN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动词用作名词，飞奔的马</a:t>
            </a:r>
            <a:endParaRPr altLang="zh-CN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altLang="zh-CN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（2）回</a:t>
            </a:r>
            <a:r>
              <a:rPr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清</a:t>
            </a:r>
            <a:r>
              <a:rPr altLang="zh-CN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倒影</a:t>
            </a:r>
            <a:r>
              <a:rPr 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  </a:t>
            </a:r>
            <a:r>
              <a:rPr altLang="zh-CN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形容词用作名词，清波</a:t>
            </a:r>
            <a:endParaRPr altLang="zh-CN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altLang="zh-CN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（3）</a:t>
            </a:r>
            <a:r>
              <a:rPr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空谷</a:t>
            </a:r>
            <a:r>
              <a:rPr altLang="zh-CN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传响</a:t>
            </a:r>
            <a:r>
              <a:rPr 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  </a:t>
            </a:r>
            <a:r>
              <a:rPr altLang="zh-CN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名词作状语，从空旷的山谷</a:t>
            </a:r>
            <a:endParaRPr altLang="zh-CN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68935" y="398145"/>
            <a:ext cx="4226560" cy="768350"/>
          </a:xfrm>
          <a:prstGeom prst="rect">
            <a:avLst/>
          </a:prstGeom>
          <a:solidFill>
            <a:schemeClr val="bg2"/>
          </a:solidFill>
          <a:ln w="28575" cap="rnd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课内文言文梳理</a:t>
            </a:r>
            <a:r>
              <a:rPr lang="zh-CN" altLang="en-US" sz="4400" b="1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4400" b="1"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467995" y="1345565"/>
            <a:ext cx="10941050" cy="4892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4.重点问题</a:t>
            </a:r>
            <a:endParaRPr lang="zh-CN" altLang="en-US"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（1）作者是怎样抓住特征描写三峡的自然景观的？</a:t>
            </a:r>
            <a:endParaRPr lang="zh-CN" altLang="en-US"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文章先总写三峡形貌，接下来分写三峡四季不同的景色。因为三峡的夏天以水为主要特色，故而文章写夏水以“朝发白帝，暮到江陵”“乘奔御风，不以疾也”表现长江汹涌澎湃、一泻千里的迅猛；写三峡春冬之景，突出其“清荣峻茂”的特色，显露出大自然的无限生机，令人心旷神怡；写三峡的秋天，则通过描写“林寒涧肃”、高猿哀鸣且回声久远的情景，有意突出了三峡秋天的凄清悲凉的气氛。</a:t>
            </a:r>
            <a:endParaRPr lang="zh-CN" altLang="en-US"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（2）结尾引用了渔歌：“巴东三峡巫峡长，猿鸣三声泪沾裳。”怎样理解这一歌谣的作用？</a:t>
            </a:r>
            <a:endParaRPr lang="zh-CN" altLang="en-US"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本文融情于景，最后以凄凉的渔歌作结，是为了表现山水虽佳，但世上犹有劳苦和贫穷的人，从侧面表现了当时三峡渔民、船夫的悲惨生活。</a:t>
            </a:r>
            <a:endParaRPr lang="zh-CN" altLang="en-US"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文章结尾引用渔歌，是为了表现猿鸣之哀，渲染秋天的肃杀气氛。</a:t>
            </a:r>
            <a:endParaRPr lang="zh-CN" altLang="en-US"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结尾引用渔歌，从结构上看照应了前文，总结了全文，升华了文章中心。</a:t>
            </a:r>
            <a:endParaRPr lang="zh-CN" altLang="en-US" sz="20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68935" y="398145"/>
            <a:ext cx="4226560" cy="768350"/>
          </a:xfrm>
          <a:prstGeom prst="rect">
            <a:avLst/>
          </a:prstGeom>
          <a:solidFill>
            <a:schemeClr val="bg2"/>
          </a:solidFill>
          <a:ln w="28575" cap="rnd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课内文言文梳理</a:t>
            </a:r>
            <a:r>
              <a:rPr lang="zh-CN" altLang="en-US" sz="4400" b="1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4400" b="1"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495935" y="1109345"/>
            <a:ext cx="11200130" cy="5212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二、《短文两篇》</a:t>
            </a:r>
            <a:endParaRPr lang="zh-CN" altLang="en-US" sz="32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黑体" panose="02010609060101010101" pitchFamily="49" charset="-122"/>
            </a:endParaRPr>
          </a:p>
          <a:p>
            <a:pPr algn="l">
              <a:lnSpc>
                <a:spcPct val="120000"/>
              </a:lnSpc>
            </a:pPr>
            <a:r>
              <a:rPr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1.文学常识</a:t>
            </a:r>
            <a:endParaRPr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20000"/>
              </a:lnSpc>
            </a:pPr>
            <a:r>
              <a:rPr 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</a:t>
            </a:r>
            <a:r>
              <a:rPr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陶弘景，字通明，号华阳隐居，人称“山中宰相”，南朝齐梁时思想家，著有《陶隐居集》等。</a:t>
            </a:r>
            <a:endParaRPr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20000"/>
              </a:lnSpc>
            </a:pPr>
            <a:r>
              <a:rPr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苏轼，北宋著名文学家，字子瞻，号东坡居士。与父苏洵、弟苏辙，合称“三苏”。他擅长诗词、散文，是“唐宋八大家”之一。有文集《东坡全集》传世。代表作品有《赤壁赋》《饮湖上初晴后雨》等。</a:t>
            </a:r>
            <a:endParaRPr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20000"/>
              </a:lnSpc>
            </a:pPr>
            <a:r>
              <a:rPr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2.文章思想内容</a:t>
            </a:r>
            <a:endParaRPr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20000"/>
              </a:lnSpc>
            </a:pPr>
            <a:r>
              <a:rPr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《答谢中书书》：</a:t>
            </a:r>
            <a:endParaRPr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20000"/>
              </a:lnSpc>
            </a:pPr>
            <a:r>
              <a:rPr 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</a:t>
            </a:r>
            <a:r>
              <a:rPr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本文以清峻的笔触描绘了秀美的山川景色，并通过借古证今，强调了“山川之美，古来共谈”的观点，表达了作者沉醉山水的愉悦之情和与古今知音共赏美景的得意之感。</a:t>
            </a:r>
            <a:endParaRPr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20000"/>
              </a:lnSpc>
            </a:pPr>
            <a:r>
              <a:rPr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《记承天寺夜游》：</a:t>
            </a:r>
            <a:endParaRPr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20000"/>
              </a:lnSpc>
            </a:pPr>
            <a:r>
              <a:rPr 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</a:t>
            </a:r>
            <a:r>
              <a:rPr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本文通过对庭院月光的描写，创造了一个清幽宁静的艺术境界，传达了作者复杂微妙的心境：贬谪的悲凉、人生的感慨、赏月的欣喜、漫步的悠闲都包含在其中。</a:t>
            </a:r>
            <a:endParaRPr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68935" y="398145"/>
            <a:ext cx="4226560" cy="768350"/>
          </a:xfrm>
          <a:prstGeom prst="rect">
            <a:avLst/>
          </a:prstGeom>
          <a:solidFill>
            <a:schemeClr val="bg2"/>
          </a:solidFill>
          <a:ln w="28575" cap="rnd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课内文言文梳理</a:t>
            </a:r>
            <a:r>
              <a:rPr lang="zh-CN" altLang="en-US" sz="4400" b="1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4400" b="1"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  <p:cond evt="onBegin" delay="0">
                          <p:tn val="49"/>
                        </p:cond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495935" y="1288415"/>
            <a:ext cx="11200130" cy="453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sz="32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3.重点字词</a:t>
            </a:r>
            <a:endParaRPr sz="3200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黑体" panose="02010609060101010101" pitchFamily="49" charset="-122"/>
            </a:endParaRPr>
          </a:p>
          <a:p>
            <a:pPr algn="l">
              <a:lnSpc>
                <a:spcPct val="100000"/>
              </a:lnSpc>
            </a:pP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【古今异义】</a:t>
            </a:r>
            <a:endParaRPr sz="2400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黑体" panose="02010609060101010101" pitchFamily="49" charset="-122"/>
            </a:endParaRPr>
          </a:p>
          <a:p>
            <a:pPr algn="l">
              <a:lnSpc>
                <a:spcPct val="100000"/>
              </a:lnSpc>
            </a:pP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（1）四</a:t>
            </a:r>
            <a:r>
              <a:rPr sz="24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时</a:t>
            </a: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俱备</a:t>
            </a:r>
            <a:r>
              <a:rPr 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      </a:t>
            </a: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古义：季节  今义：某个时候</a:t>
            </a:r>
            <a:endParaRPr sz="2400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黑体" panose="02010609060101010101" pitchFamily="49" charset="-122"/>
            </a:endParaRPr>
          </a:p>
          <a:p>
            <a:pPr algn="l">
              <a:lnSpc>
                <a:spcPct val="100000"/>
              </a:lnSpc>
            </a:pP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（2）晓雾将</a:t>
            </a:r>
            <a:r>
              <a:rPr sz="24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歇</a:t>
            </a:r>
            <a:r>
              <a:rPr 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      </a:t>
            </a: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古义：消散  今义：停止、休息</a:t>
            </a:r>
            <a:endParaRPr sz="2400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黑体" panose="02010609060101010101" pitchFamily="49" charset="-122"/>
            </a:endParaRPr>
          </a:p>
          <a:p>
            <a:pPr algn="l">
              <a:lnSpc>
                <a:spcPct val="100000"/>
              </a:lnSpc>
            </a:pP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（3）夕日欲</a:t>
            </a:r>
            <a:r>
              <a:rPr sz="24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颓</a:t>
            </a:r>
            <a:r>
              <a:rPr 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      </a:t>
            </a: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古义：坠落  今义：衰败，萎靡</a:t>
            </a:r>
            <a:endParaRPr sz="2400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黑体" panose="02010609060101010101" pitchFamily="49" charset="-122"/>
            </a:endParaRPr>
          </a:p>
          <a:p>
            <a:pPr algn="l">
              <a:lnSpc>
                <a:spcPct val="100000"/>
              </a:lnSpc>
            </a:pP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（4）</a:t>
            </a:r>
            <a:r>
              <a:rPr sz="24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盖</a:t>
            </a: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竹柏影也</a:t>
            </a:r>
            <a:r>
              <a:rPr 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    </a:t>
            </a: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古义：大概是  今义：器物上部有遮盖作用的东西</a:t>
            </a:r>
            <a:endParaRPr sz="2400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黑体" panose="02010609060101010101" pitchFamily="49" charset="-122"/>
            </a:endParaRPr>
          </a:p>
          <a:p>
            <a:pPr algn="l">
              <a:lnSpc>
                <a:spcPct val="100000"/>
              </a:lnSpc>
            </a:pP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（5）但少</a:t>
            </a:r>
            <a:r>
              <a:rPr sz="24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闲人</a:t>
            </a: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如吾两人者耳</a:t>
            </a:r>
            <a:r>
              <a:rPr 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    </a:t>
            </a:r>
            <a:endParaRPr lang="en-US" sz="2400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黑体" panose="02010609060101010101" pitchFamily="49" charset="-122"/>
            </a:endParaRPr>
          </a:p>
          <a:p>
            <a:pPr algn="l">
              <a:lnSpc>
                <a:spcPct val="100000"/>
              </a:lnSpc>
            </a:pPr>
            <a:r>
              <a:rPr 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                   </a:t>
            </a: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古义：清闲的人 今义：指与事无关的人，多含贬义</a:t>
            </a:r>
            <a:endParaRPr sz="2400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黑体" panose="02010609060101010101" pitchFamily="49" charset="-122"/>
            </a:endParaRPr>
          </a:p>
          <a:p>
            <a:pPr algn="l">
              <a:lnSpc>
                <a:spcPct val="100000"/>
              </a:lnSpc>
            </a:pP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（6）</a:t>
            </a:r>
            <a:r>
              <a:rPr sz="24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念</a:t>
            </a: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无与为乐者</a:t>
            </a:r>
            <a:r>
              <a:rPr 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  </a:t>
            </a: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古义：考虑，想到  今义：想念</a:t>
            </a:r>
            <a:endParaRPr sz="2400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黑体" panose="02010609060101010101" pitchFamily="49" charset="-122"/>
            </a:endParaRPr>
          </a:p>
          <a:p>
            <a:pPr algn="l">
              <a:lnSpc>
                <a:spcPct val="100000"/>
              </a:lnSpc>
            </a:pP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（7）月色入</a:t>
            </a:r>
            <a:r>
              <a:rPr sz="24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户</a:t>
            </a:r>
            <a:r>
              <a:rPr 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      </a:t>
            </a: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黑体" panose="02010609060101010101" pitchFamily="49" charset="-122"/>
              </a:rPr>
              <a:t>古义：单扇的门  今义：主要指人家</a:t>
            </a:r>
            <a:endParaRPr sz="2400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endParaRPr sz="2400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黑体" panose="02010609060101010101" pitchFamily="49" charset="-122"/>
            </a:endParaRPr>
          </a:p>
        </p:txBody>
      </p:sp>
      <p:pic>
        <p:nvPicPr>
          <p:cNvPr id="107" name="图片 106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8843645" y="5097780"/>
            <a:ext cx="2150110" cy="148653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/>
          <p:cNvSpPr txBox="1"/>
          <p:nvPr/>
        </p:nvSpPr>
        <p:spPr>
          <a:xfrm>
            <a:off x="368935" y="398145"/>
            <a:ext cx="4226560" cy="768350"/>
          </a:xfrm>
          <a:prstGeom prst="rect">
            <a:avLst/>
          </a:prstGeom>
          <a:solidFill>
            <a:schemeClr val="bg2"/>
          </a:solidFill>
          <a:ln w="28575" cap="rnd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课内文言文梳理</a:t>
            </a:r>
            <a:r>
              <a:rPr lang="zh-CN" altLang="en-US" sz="4400" b="1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4400" b="1"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  <p:cond evt="onBegin" delay="0">
                          <p:tn val="49"/>
                        </p:cond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  <p:cond evt="onBegin" delay="0">
                          <p:tn val="54"/>
                        </p:cond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9" dur="20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495935" y="1315085"/>
            <a:ext cx="11200130" cy="45694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【一词多义】</a:t>
            </a:r>
            <a:endParaRPr lang="zh-CN" altLang="en-US" sz="28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（1）与</a:t>
            </a:r>
            <a:endParaRPr lang="zh-CN" altLang="en-US" sz="28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未复有能与其奇者（动词，参与，文中指置身其中）</a:t>
            </a:r>
            <a:endParaRPr lang="zh-CN" altLang="en-US" sz="28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念无与为乐者（动词，和）</a:t>
            </a:r>
            <a:endParaRPr lang="zh-CN" altLang="en-US" sz="28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【词类活用】</a:t>
            </a:r>
            <a:endParaRPr lang="zh-CN" altLang="en-US" sz="28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（1）五色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交辉</a:t>
            </a: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（名词做动词，辉映）</a:t>
            </a:r>
            <a:endParaRPr lang="zh-CN" altLang="en-US" sz="28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（2）夕日欲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颓</a:t>
            </a: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（形容词做动词，坠落）</a:t>
            </a:r>
            <a:endParaRPr lang="zh-CN" altLang="en-US" sz="28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（3）相与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步</a:t>
            </a: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于中庭（名词做动词，散步）</a:t>
            </a:r>
            <a:endParaRPr lang="zh-CN" altLang="en-US" sz="28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68935" y="398145"/>
            <a:ext cx="4226560" cy="768350"/>
          </a:xfrm>
          <a:prstGeom prst="rect">
            <a:avLst/>
          </a:prstGeom>
          <a:solidFill>
            <a:schemeClr val="bg2"/>
          </a:solidFill>
          <a:ln w="28575" cap="rnd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课内文言文梳理</a:t>
            </a:r>
            <a:r>
              <a:rPr lang="zh-CN" altLang="en-US" sz="4400" b="1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4400" b="1"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8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12331700" y="11899900"/>
            <a:ext cx="355600" cy="266700"/>
          </a:xfrm>
          <a:prstGeom prst="cube">
            <a:avLst/>
          </a:prstGeom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495935" y="1335405"/>
            <a:ext cx="11200130" cy="4521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altLang="zh-CN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</a:t>
            </a: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4.重点问题</a:t>
            </a:r>
            <a:endParaRPr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20000"/>
              </a:lnSpc>
            </a:pP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（1）《答谢中书书》写景是如何体现动静相衬之美的？</a:t>
            </a:r>
            <a:endParaRPr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20000"/>
              </a:lnSpc>
            </a:pP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一是形体的动与静，高峰为静，流水为动。二是光色的动与静，林青竹翠为静，五色交辉为动。三是声响的动与静，日出雾歇为静，猿鸟乱鸣为动；日落山暝为静，游鱼跃水为动。以上各种景物，交相作用，互为影响，构成了一幅怡神悦性的山水画。</a:t>
            </a:r>
            <a:endParaRPr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20000"/>
              </a:lnSpc>
            </a:pP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（2）你是如何理解苏轼所说的“闲人”的含义？</a:t>
            </a:r>
            <a:endParaRPr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20000"/>
              </a:lnSpc>
            </a:pP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“闲人”并非闲极无聊、无所事事而包含着复杂的意味：首先，指具有闲情雅致的人;其次包含了作者郁郁不得志的悲凉心境，在政治上虽有远大抱负，但却被一贬再贬，是一个被贬的闲人。</a:t>
            </a:r>
            <a:endParaRPr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68935" y="398145"/>
            <a:ext cx="4226560" cy="768350"/>
          </a:xfrm>
          <a:prstGeom prst="rect">
            <a:avLst/>
          </a:prstGeom>
          <a:solidFill>
            <a:schemeClr val="bg2"/>
          </a:solidFill>
          <a:ln w="28575" cap="rnd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课内文言文梳理</a:t>
            </a:r>
            <a:r>
              <a:rPr lang="zh-CN" altLang="en-US" sz="4400" b="1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4400" b="1"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495935" y="1166495"/>
            <a:ext cx="11200130" cy="45516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三、《与朱元思书》</a:t>
            </a:r>
            <a:endParaRPr lang="zh-CN" altLang="en-US" sz="28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黑体" panose="02010609060101010101" pitchFamily="49" charset="-122"/>
            </a:endParaRPr>
          </a:p>
          <a:p>
            <a:pPr algn="l">
              <a:lnSpc>
                <a:spcPct val="160000"/>
              </a:lnSpc>
            </a:pPr>
            <a:r>
              <a:rPr lang="zh-CN" alt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1.文学常识</a:t>
            </a:r>
            <a:endParaRPr lang="zh-CN" altLang="en-US" sz="2400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>
              <a:lnSpc>
                <a:spcPct val="160000"/>
              </a:lnSpc>
            </a:pPr>
            <a:r>
              <a:rPr lang="en-US" altLang="zh-CN"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alt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吴均，南朝梁文学家。吴均长于描写山水景物，风格峻拔清新，时人纷纷效仿，称为“吴均体”。</a:t>
            </a:r>
            <a:endParaRPr lang="zh-CN" altLang="en-US" sz="2400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>
              <a:lnSpc>
                <a:spcPct val="160000"/>
              </a:lnSpc>
            </a:pPr>
            <a:r>
              <a:rPr lang="zh-CN" alt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2.文章思想内容</a:t>
            </a:r>
            <a:endParaRPr lang="zh-CN" altLang="en-US" sz="2400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>
              <a:lnSpc>
                <a:spcPct val="160000"/>
              </a:lnSpc>
            </a:pPr>
            <a:r>
              <a:rPr lang="en-US" altLang="zh-CN"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alt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本文作者从行船游江的实见实感出发，由远及近地着力描绘了富春江的水光山色，抒发了作者对官场的厌倦、对功名利禄的鄙视以及希望寄情山水的思想情感。</a:t>
            </a:r>
            <a:endParaRPr lang="zh-CN" altLang="en-US" sz="2400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>
              <a:lnSpc>
                <a:spcPct val="120000"/>
              </a:lnSpc>
            </a:pPr>
            <a:endParaRPr lang="zh-CN" altLang="en-US" sz="2400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68935" y="398145"/>
            <a:ext cx="4226560" cy="768350"/>
          </a:xfrm>
          <a:prstGeom prst="rect">
            <a:avLst/>
          </a:prstGeom>
          <a:solidFill>
            <a:schemeClr val="bg2"/>
          </a:solidFill>
          <a:ln w="28575" cap="rnd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课内文言文梳理</a:t>
            </a:r>
            <a:r>
              <a:rPr lang="zh-CN" altLang="en-US" sz="4400" b="1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4400" b="1"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495935" y="1315085"/>
            <a:ext cx="11200130" cy="40671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70000"/>
              </a:lnSpc>
            </a:pPr>
            <a:r>
              <a:rPr lang="zh-CN" alt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3.重点字词</a:t>
            </a:r>
            <a:endParaRPr lang="zh-CN" altLang="en-US"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70000"/>
              </a:lnSpc>
            </a:pPr>
            <a:r>
              <a:rPr lang="zh-CN" alt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【通假字】</a:t>
            </a:r>
            <a:endParaRPr lang="zh-CN" altLang="en-US"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7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（1）蝉则千转不穷（通“啭”，鸟鸣,文中指蝉鸣）（2）窥谷忘反（通“返”，返回）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70000"/>
              </a:lnSpc>
            </a:pPr>
            <a:r>
              <a:rPr lang="zh-CN" alt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【古今异义】</a:t>
            </a:r>
            <a:endParaRPr lang="zh-CN" altLang="en-US"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7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（1）一百</a:t>
            </a:r>
            <a:r>
              <a:rPr lang="zh-CN" altLang="en-US" sz="20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许</a:t>
            </a: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里</a:t>
            </a:r>
            <a:r>
              <a:rPr lang="en-US" altLang="zh-CN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</a:t>
            </a: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古义：附在整数词之后，表示约数。  今义：应允，或者，可能。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7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（2）鸢飞</a:t>
            </a:r>
            <a:r>
              <a:rPr lang="zh-CN" altLang="en-US" sz="20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戾</a:t>
            </a: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天者</a:t>
            </a:r>
            <a:r>
              <a:rPr lang="en-US" altLang="zh-CN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</a:t>
            </a: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古义：至，到达。  </a:t>
            </a:r>
            <a:r>
              <a:rPr lang="en-US" altLang="zh-CN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</a:t>
            </a: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今义：罪过，乖张。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7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（3）</a:t>
            </a:r>
            <a:r>
              <a:rPr lang="zh-CN" altLang="en-US" sz="20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经纶</a:t>
            </a: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世务者</a:t>
            </a:r>
            <a:r>
              <a:rPr lang="en-US" altLang="zh-CN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</a:t>
            </a: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古义：筹划，治理。  </a:t>
            </a:r>
            <a:r>
              <a:rPr lang="en-US" altLang="zh-CN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</a:t>
            </a: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今义：比喻规划、管理政治的才能。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68935" y="398145"/>
            <a:ext cx="4226560" cy="768350"/>
          </a:xfrm>
          <a:prstGeom prst="rect">
            <a:avLst/>
          </a:prstGeom>
          <a:solidFill>
            <a:schemeClr val="bg2"/>
          </a:solidFill>
          <a:ln w="28575" cap="rnd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课内文言文梳理</a:t>
            </a:r>
            <a:r>
              <a:rPr lang="zh-CN" altLang="en-US" sz="4400" b="1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4400" b="1"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495935" y="1315085"/>
            <a:ext cx="11200130" cy="4892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【一词多义】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（1）绝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猿则百叫无绝（动词，穷尽、断绝）</a:t>
            </a:r>
            <a:r>
              <a:rPr lang="en-US" altLang="zh-CN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</a:t>
            </a: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天下独绝（形容词，绝妙）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（2）上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负势竞上（动词，向上生长）</a:t>
            </a:r>
            <a:r>
              <a:rPr lang="en-US" altLang="zh-CN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      </a:t>
            </a: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横柯上蔽（名词做状语，在上面）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（3）直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直视无碍（形容词，一直）</a:t>
            </a:r>
            <a:r>
              <a:rPr lang="en-US" altLang="zh-CN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        </a:t>
            </a: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争高直指（形容词，笔直）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（4）百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一百许里（数词，指十个十）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猿则百叫无绝（数词，极言其多。这里指不停地，相当于副词。）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（5）无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直视无碍（副词，没有）</a:t>
            </a:r>
            <a:r>
              <a:rPr lang="en-US" altLang="zh-CN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</a:t>
            </a: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猿则百叫无绝（副词，不）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68935" y="398145"/>
            <a:ext cx="4226560" cy="768350"/>
          </a:xfrm>
          <a:prstGeom prst="rect">
            <a:avLst/>
          </a:prstGeom>
          <a:solidFill>
            <a:schemeClr val="bg2"/>
          </a:solidFill>
          <a:ln w="28575" cap="rnd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课内文言文梳理</a:t>
            </a:r>
            <a:r>
              <a:rPr lang="zh-CN" altLang="en-US" sz="4400" b="1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4400" b="1"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  <p:cond evt="onBegin" delay="0">
                          <p:tn val="49"/>
                        </p:cond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  <p:cond evt="onBegin" delay="0">
                          <p:tn val="54"/>
                        </p:cond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9" dur="20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  <p:cond evt="onBegin" delay="0">
                          <p:tn val="59"/>
                        </p:cond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4" dur="20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  <p:cond evt="onBegin" delay="0">
                          <p:tn val="64"/>
                        </p:cond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9" dur="2000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495935" y="1315085"/>
            <a:ext cx="11200130" cy="4523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【词类活用】</a:t>
            </a:r>
            <a:endParaRPr lang="zh-CN" altLang="en-US"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（1）负势竞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上</a:t>
            </a:r>
            <a:r>
              <a:rPr lang="en-US" altLang="zh-CN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   </a:t>
            </a:r>
            <a:r>
              <a:rPr lang="zh-CN" alt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名词做动词，向上生长</a:t>
            </a:r>
            <a:endParaRPr lang="zh-CN" altLang="en-US"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（2）互相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轩邈</a:t>
            </a:r>
            <a:r>
              <a:rPr lang="en-US" altLang="zh-CN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   </a:t>
            </a:r>
            <a:r>
              <a:rPr lang="zh-CN" alt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形容词做动词，争着往高处和远处伸展</a:t>
            </a:r>
            <a:endParaRPr lang="zh-CN" altLang="en-US"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（3）任意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东西</a:t>
            </a:r>
            <a:r>
              <a:rPr lang="en-US" altLang="zh-CN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   </a:t>
            </a:r>
            <a:r>
              <a:rPr lang="zh-CN" alt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名词做动词，向东或向西</a:t>
            </a:r>
            <a:endParaRPr lang="zh-CN" altLang="en-US"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（4）风烟俱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净</a:t>
            </a:r>
            <a:r>
              <a:rPr lang="en-US" altLang="zh-CN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   </a:t>
            </a:r>
            <a:r>
              <a:rPr lang="zh-CN" alt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形容词做动词，消净，散净</a:t>
            </a:r>
            <a:endParaRPr lang="zh-CN" altLang="en-US"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（5）横柯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上</a:t>
            </a:r>
            <a:r>
              <a:rPr lang="zh-CN" alt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蔽</a:t>
            </a:r>
            <a:r>
              <a:rPr lang="en-US" altLang="zh-CN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   </a:t>
            </a:r>
            <a:r>
              <a:rPr lang="zh-CN" alt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方位名词做状语,在上面</a:t>
            </a:r>
            <a:endParaRPr lang="zh-CN" altLang="en-US"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（6）猛浪若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奔</a:t>
            </a:r>
            <a:r>
              <a:rPr lang="en-US" altLang="zh-CN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   </a:t>
            </a:r>
            <a:r>
              <a:rPr lang="zh-CN" alt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动词做名词，飞奔的马</a:t>
            </a:r>
            <a:endParaRPr lang="zh-CN" altLang="en-US"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（7）望峰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息</a:t>
            </a:r>
            <a:r>
              <a:rPr lang="zh-CN" alt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心</a:t>
            </a:r>
            <a:r>
              <a:rPr lang="en-US" altLang="zh-CN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   </a:t>
            </a:r>
            <a:r>
              <a:rPr lang="zh-CN" alt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动词使动用法，使……平息</a:t>
            </a:r>
            <a:endParaRPr lang="zh-CN" altLang="en-US"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68935" y="398145"/>
            <a:ext cx="4226560" cy="768350"/>
          </a:xfrm>
          <a:prstGeom prst="rect">
            <a:avLst/>
          </a:prstGeom>
          <a:solidFill>
            <a:schemeClr val="bg2"/>
          </a:solidFill>
          <a:ln w="28575" cap="rnd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课内文言文梳理</a:t>
            </a:r>
            <a:r>
              <a:rPr lang="zh-CN" altLang="en-US" sz="4400" b="1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4400" b="1"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495935" y="1315085"/>
            <a:ext cx="11200130" cy="42767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7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4.重点问题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7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（1）“鸢飞戾天者，望峰息心；经纶世务者，窥谷忘反”这句表现了作者怎样的思想感情？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7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作者触景生情、以情明志，既从侧面表现了富春江山水的魅力，又表达了作者对富春江奇山异水的赞美、留恋以及鄙弃功名、淡泊名利的思想感情。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7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（2）作者在文中描写了山中的各种声音，有什么作用。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7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作者描写了山中的各种声音，表面上看来热闹异常，其实却是以闹写静，显示出山深无人的幽静。含蓄地否定了世俗社会，表达了对大自然的向往。为后文的“鸢飞戾天者，望峰息心；经纶世务者，窥谷忘反”埋下伏笔，强调大自然对人潜移默化的作用，也表现了大自然的美丽。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68935" y="398145"/>
            <a:ext cx="4226560" cy="768350"/>
          </a:xfrm>
          <a:prstGeom prst="rect">
            <a:avLst/>
          </a:prstGeom>
          <a:solidFill>
            <a:schemeClr val="bg2"/>
          </a:solidFill>
          <a:ln w="28575" cap="rnd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课内文言文梳理</a:t>
            </a:r>
            <a:r>
              <a:rPr lang="zh-CN" altLang="en-US" sz="4400" b="1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4400" b="1"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368935" y="1405890"/>
            <a:ext cx="11200130" cy="4787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四、《孟子》三章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——《得道多助，失道寡助》</a:t>
            </a:r>
            <a:endParaRPr lang="en-US" altLang="zh-CN" sz="32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黑体" panose="02010609060101010101" pitchFamily="49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1.作者简介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孟子（约前372--前289），名轲，字子舆，邹（今山东邹城东南）人。战国时期伟大的思想家、教育家，儒家学派的代表人物。与孔子并称“孔孟”。他继承了孔子“仁”的思想并将其发展成为“仁政”思想，提出“民贵君轻”的民本思想，被称为“亚圣”。游历于齐、宋、滕、魏、鲁等诸国，效法孔子推行自己的政治主张，前后历时二十多年，而没有得到实行。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2.背景链接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</a:t>
            </a: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《孟子》记录了孟子的治国思想、政治观点和政治行动，儒家经典著作之一。其学说出发点为性善论，主张德治。南宋时朱熹将《孟子》与《论语》《大学》《中庸》合在一起称“四书”。《孟子》行文气势磅礴，感情充沛，雄辩滔滔，极富感染力，流传后世，影响深远。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68935" y="398145"/>
            <a:ext cx="4226560" cy="768350"/>
          </a:xfrm>
          <a:prstGeom prst="rect">
            <a:avLst/>
          </a:prstGeom>
          <a:solidFill>
            <a:schemeClr val="bg2"/>
          </a:solidFill>
          <a:ln w="28575" cap="rnd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课内文言文梳理</a:t>
            </a:r>
            <a:r>
              <a:rPr lang="zh-CN" altLang="en-US" sz="4400" b="1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4400" b="1"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495935" y="1315085"/>
            <a:ext cx="11200130" cy="47078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重点字词解释：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1.天时：（有利于作战的）天气、时令。      2.地利：地理形势。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3.人和：人心所向，内部团结。              4.三里（之）城：的。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5.七里之（郭）：外城。                    6.（环）而攻之：围。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7.（是）天时不如地利：这。                8.（池）非不深：护城河。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9.（兵革）非不坚利也：武器装备。          10.（委）而（去）之：放弃。去：离开。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11.（域）民不（以）封疆之界：限制。以：凭。12.（固）国：巩固。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13.（威）天下：威慑。                      14.寡助（之）（至）：到。 至：极点。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15.亲戚（畔）之：通“叛”，背叛。           16.天下（顺）之：归顺。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17（以）天下之所顺：凭借。                 18.（故）君子有不战：所以。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68935" y="398145"/>
            <a:ext cx="4226560" cy="768350"/>
          </a:xfrm>
          <a:prstGeom prst="rect">
            <a:avLst/>
          </a:prstGeom>
          <a:solidFill>
            <a:schemeClr val="bg2"/>
          </a:solidFill>
          <a:ln w="28575" cap="rnd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课内文言文梳理</a:t>
            </a:r>
            <a:r>
              <a:rPr lang="zh-CN" altLang="en-US" sz="4400" b="1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4400" b="1"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  <p:cond evt="onBegin" delay="0">
                          <p:tn val="49"/>
                        </p:cond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  <p:cond evt="onBegin" delay="0">
                          <p:tn val="54"/>
                        </p:cond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9" dur="20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https://d.book118.com/168123113004006033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PLACING_PICTURE_USER_VIEWPORT" val="{&quot;height&quot;:4500,&quot;width&quot;:4500}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881">
      <a:dk1>
        <a:sysClr val="windowText" lastClr="000000"/>
      </a:dk1>
      <a:lt1>
        <a:sysClr val="window" lastClr="FFFFFF"/>
      </a:lt1>
      <a:dk2>
        <a:srgbClr val="4CA79E"/>
      </a:dk2>
      <a:lt2>
        <a:srgbClr val="F1666B"/>
      </a:lt2>
      <a:accent1>
        <a:srgbClr val="F1666B"/>
      </a:accent1>
      <a:accent2>
        <a:srgbClr val="4CA79E"/>
      </a:accent2>
      <a:accent3>
        <a:srgbClr val="F1666B"/>
      </a:accent3>
      <a:accent4>
        <a:srgbClr val="4CA79E"/>
      </a:accent4>
      <a:accent5>
        <a:srgbClr val="F1666B"/>
      </a:accent5>
      <a:accent6>
        <a:srgbClr val="4CA79E"/>
      </a:accent6>
      <a:hlink>
        <a:srgbClr val="0563C1"/>
      </a:hlink>
      <a:folHlink>
        <a:srgbClr val="954F72"/>
      </a:folHlink>
    </a:clrScheme>
    <a:fontScheme name="自定义 1">
      <a:majorFont>
        <a:latin typeface="Arial Black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189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Arial Black</vt:lpstr>
      <vt:lpstr>微软雅黑</vt:lpstr>
      <vt:lpstr>宋体</vt:lpstr>
      <vt:lpstr>黑体</vt:lpstr>
      <vt:lpstr>楷体</vt:lpstr>
      <vt:lpstr>Office Theme</vt:lpstr>
      <vt:lpstr>专题10  文言文阅读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2024-09-10T18:41:33.274</cp:lastPrinted>
  <dcterms:created xsi:type="dcterms:W3CDTF">2024-09-10T10:41:33Z</dcterms:created>
  <dcterms:modified xsi:type="dcterms:W3CDTF">2024-09-10T10:41:35Z</dcterms:modified>
</cp:coreProperties>
</file>