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8636000" cy="48641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B3A35-11C7-4A6F-A610-F50ED7B98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5ACA8-8F6E-4964-929B-6E2925A63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240D7-E64E-48A7-BB4A-FE644FAE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C54E6-12C5-4C2F-A180-D97210F41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1AECE-0847-42C0-B26B-4D0F15DA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17310-EE4B-4521-8BDA-3D2922CE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3816C-3E7E-45FE-B61A-18E73842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F2D75-97C4-4D57-8630-841E7E779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8008C-F254-47D8-AEA4-23A343C3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08DAD-FEBC-4DE0-9170-2F1AA8D07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23EE5-17DD-4702-8499-B247464F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48176" y="1507871"/>
            <a:ext cx="7345997" cy="10214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296352" y="2723896"/>
            <a:ext cx="6049645" cy="121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300" b="1" i="0">
                <a:solidFill>
                  <a:srgbClr val="E18799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05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300" b="1" i="0">
                <a:solidFill>
                  <a:srgbClr val="E18799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32117" y="1118743"/>
            <a:ext cx="3759422" cy="321030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450810" y="1118743"/>
            <a:ext cx="3759422" cy="321030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300" b="1" i="0">
                <a:solidFill>
                  <a:srgbClr val="E18799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8636508" cy="4858512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1772411" y="699515"/>
            <a:ext cx="5043170" cy="3846829"/>
          </a:xfrm>
          <a:custGeom>
            <a:rect l="l" t="t" r="r" b="b"/>
            <a:pathLst>
              <a:path w="5043170" h="3846829">
                <a:moveTo>
                  <a:pt x="4114418" y="0"/>
                </a:moveTo>
                <a:lnTo>
                  <a:pt x="928496" y="0"/>
                </a:lnTo>
                <a:lnTo>
                  <a:pt x="917575" y="9017"/>
                </a:lnTo>
                <a:lnTo>
                  <a:pt x="882086" y="40123"/>
                </a:lnTo>
                <a:lnTo>
                  <a:pt x="847159" y="71892"/>
                </a:lnTo>
                <a:lnTo>
                  <a:pt x="812801" y="104316"/>
                </a:lnTo>
                <a:lnTo>
                  <a:pt x="779021" y="137383"/>
                </a:lnTo>
                <a:lnTo>
                  <a:pt x="745828" y="171086"/>
                </a:lnTo>
                <a:lnTo>
                  <a:pt x="713232" y="205415"/>
                </a:lnTo>
                <a:lnTo>
                  <a:pt x="681240" y="240360"/>
                </a:lnTo>
                <a:lnTo>
                  <a:pt x="649862" y="275913"/>
                </a:lnTo>
                <a:lnTo>
                  <a:pt x="619108" y="312064"/>
                </a:lnTo>
                <a:lnTo>
                  <a:pt x="588985" y="348803"/>
                </a:lnTo>
                <a:lnTo>
                  <a:pt x="559503" y="386122"/>
                </a:lnTo>
                <a:lnTo>
                  <a:pt x="530670" y="424011"/>
                </a:lnTo>
                <a:lnTo>
                  <a:pt x="502496" y="462461"/>
                </a:lnTo>
                <a:lnTo>
                  <a:pt x="474989" y="501463"/>
                </a:lnTo>
                <a:lnTo>
                  <a:pt x="448159" y="541007"/>
                </a:lnTo>
                <a:lnTo>
                  <a:pt x="422013" y="581084"/>
                </a:lnTo>
                <a:lnTo>
                  <a:pt x="396562" y="621684"/>
                </a:lnTo>
                <a:lnTo>
                  <a:pt x="371814" y="662800"/>
                </a:lnTo>
                <a:lnTo>
                  <a:pt x="347778" y="704420"/>
                </a:lnTo>
                <a:lnTo>
                  <a:pt x="324463" y="746536"/>
                </a:lnTo>
                <a:lnTo>
                  <a:pt x="301878" y="789139"/>
                </a:lnTo>
                <a:lnTo>
                  <a:pt x="280031" y="832220"/>
                </a:lnTo>
                <a:lnTo>
                  <a:pt x="258932" y="875768"/>
                </a:lnTo>
                <a:lnTo>
                  <a:pt x="238589" y="919775"/>
                </a:lnTo>
                <a:lnTo>
                  <a:pt x="219012" y="964232"/>
                </a:lnTo>
                <a:lnTo>
                  <a:pt x="200209" y="1009129"/>
                </a:lnTo>
                <a:lnTo>
                  <a:pt x="182190" y="1054456"/>
                </a:lnTo>
                <a:lnTo>
                  <a:pt x="164962" y="1100206"/>
                </a:lnTo>
                <a:lnTo>
                  <a:pt x="148536" y="1146368"/>
                </a:lnTo>
                <a:lnTo>
                  <a:pt x="132919" y="1192932"/>
                </a:lnTo>
                <a:lnTo>
                  <a:pt x="118122" y="1239891"/>
                </a:lnTo>
                <a:lnTo>
                  <a:pt x="104152" y="1287234"/>
                </a:lnTo>
                <a:lnTo>
                  <a:pt x="91019" y="1334952"/>
                </a:lnTo>
                <a:lnTo>
                  <a:pt x="78732" y="1383037"/>
                </a:lnTo>
                <a:lnTo>
                  <a:pt x="67299" y="1431477"/>
                </a:lnTo>
                <a:lnTo>
                  <a:pt x="56729" y="1480266"/>
                </a:lnTo>
                <a:lnTo>
                  <a:pt x="47032" y="1529392"/>
                </a:lnTo>
                <a:lnTo>
                  <a:pt x="38216" y="1578847"/>
                </a:lnTo>
                <a:lnTo>
                  <a:pt x="30290" y="1628622"/>
                </a:lnTo>
                <a:lnTo>
                  <a:pt x="23264" y="1678706"/>
                </a:lnTo>
                <a:lnTo>
                  <a:pt x="17145" y="1729092"/>
                </a:lnTo>
                <a:lnTo>
                  <a:pt x="11943" y="1779770"/>
                </a:lnTo>
                <a:lnTo>
                  <a:pt x="7667" y="1830729"/>
                </a:lnTo>
                <a:lnTo>
                  <a:pt x="4326" y="1881962"/>
                </a:lnTo>
                <a:lnTo>
                  <a:pt x="1928" y="1933459"/>
                </a:lnTo>
                <a:lnTo>
                  <a:pt x="483" y="1985210"/>
                </a:lnTo>
                <a:lnTo>
                  <a:pt x="0" y="2037207"/>
                </a:lnTo>
                <a:lnTo>
                  <a:pt x="487" y="2089429"/>
                </a:lnTo>
                <a:lnTo>
                  <a:pt x="1944" y="2141405"/>
                </a:lnTo>
                <a:lnTo>
                  <a:pt x="4362" y="2193124"/>
                </a:lnTo>
                <a:lnTo>
                  <a:pt x="7731" y="2244577"/>
                </a:lnTo>
                <a:lnTo>
                  <a:pt x="12042" y="2295754"/>
                </a:lnTo>
                <a:lnTo>
                  <a:pt x="17287" y="2346646"/>
                </a:lnTo>
                <a:lnTo>
                  <a:pt x="23456" y="2397243"/>
                </a:lnTo>
                <a:lnTo>
                  <a:pt x="30541" y="2447537"/>
                </a:lnTo>
                <a:lnTo>
                  <a:pt x="38532" y="2497517"/>
                </a:lnTo>
                <a:lnTo>
                  <a:pt x="47420" y="2547175"/>
                </a:lnTo>
                <a:lnTo>
                  <a:pt x="57197" y="2596501"/>
                </a:lnTo>
                <a:lnTo>
                  <a:pt x="67853" y="2645485"/>
                </a:lnTo>
                <a:lnTo>
                  <a:pt x="79379" y="2694119"/>
                </a:lnTo>
                <a:lnTo>
                  <a:pt x="91767" y="2742392"/>
                </a:lnTo>
                <a:lnTo>
                  <a:pt x="105007" y="2790295"/>
                </a:lnTo>
                <a:lnTo>
                  <a:pt x="119091" y="2837820"/>
                </a:lnTo>
                <a:lnTo>
                  <a:pt x="134009" y="2884955"/>
                </a:lnTo>
                <a:lnTo>
                  <a:pt x="149752" y="2931693"/>
                </a:lnTo>
                <a:lnTo>
                  <a:pt x="166311" y="2978024"/>
                </a:lnTo>
                <a:lnTo>
                  <a:pt x="183678" y="3023938"/>
                </a:lnTo>
                <a:lnTo>
                  <a:pt x="201843" y="3069425"/>
                </a:lnTo>
                <a:lnTo>
                  <a:pt x="220798" y="3114477"/>
                </a:lnTo>
                <a:lnTo>
                  <a:pt x="240533" y="3159084"/>
                </a:lnTo>
                <a:lnTo>
                  <a:pt x="261039" y="3203237"/>
                </a:lnTo>
                <a:lnTo>
                  <a:pt x="282307" y="3246926"/>
                </a:lnTo>
                <a:lnTo>
                  <a:pt x="304329" y="3290141"/>
                </a:lnTo>
                <a:lnTo>
                  <a:pt x="327095" y="3332875"/>
                </a:lnTo>
                <a:lnTo>
                  <a:pt x="350597" y="3375116"/>
                </a:lnTo>
                <a:lnTo>
                  <a:pt x="374824" y="3416855"/>
                </a:lnTo>
                <a:lnTo>
                  <a:pt x="399769" y="3458084"/>
                </a:lnTo>
                <a:lnTo>
                  <a:pt x="425422" y="3498792"/>
                </a:lnTo>
                <a:lnTo>
                  <a:pt x="451775" y="3538971"/>
                </a:lnTo>
                <a:lnTo>
                  <a:pt x="478818" y="3578611"/>
                </a:lnTo>
                <a:lnTo>
                  <a:pt x="506542" y="3617702"/>
                </a:lnTo>
                <a:lnTo>
                  <a:pt x="534938" y="3656236"/>
                </a:lnTo>
                <a:lnTo>
                  <a:pt x="563997" y="3694202"/>
                </a:lnTo>
                <a:lnTo>
                  <a:pt x="593711" y="3731591"/>
                </a:lnTo>
                <a:lnTo>
                  <a:pt x="624070" y="3768394"/>
                </a:lnTo>
                <a:lnTo>
                  <a:pt x="655065" y="3804602"/>
                </a:lnTo>
                <a:lnTo>
                  <a:pt x="693419" y="3846576"/>
                </a:lnTo>
                <a:lnTo>
                  <a:pt x="4349496" y="3846576"/>
                </a:lnTo>
                <a:lnTo>
                  <a:pt x="4387850" y="3804602"/>
                </a:lnTo>
                <a:lnTo>
                  <a:pt x="4418845" y="3768394"/>
                </a:lnTo>
                <a:lnTo>
                  <a:pt x="4449204" y="3731591"/>
                </a:lnTo>
                <a:lnTo>
                  <a:pt x="4478918" y="3694202"/>
                </a:lnTo>
                <a:lnTo>
                  <a:pt x="4507977" y="3656236"/>
                </a:lnTo>
                <a:lnTo>
                  <a:pt x="4536373" y="3617702"/>
                </a:lnTo>
                <a:lnTo>
                  <a:pt x="4564097" y="3578611"/>
                </a:lnTo>
                <a:lnTo>
                  <a:pt x="4591140" y="3538971"/>
                </a:lnTo>
                <a:lnTo>
                  <a:pt x="4617493" y="3498792"/>
                </a:lnTo>
                <a:lnTo>
                  <a:pt x="4643146" y="3458084"/>
                </a:lnTo>
                <a:lnTo>
                  <a:pt x="4668091" y="3416855"/>
                </a:lnTo>
                <a:lnTo>
                  <a:pt x="4692318" y="3375116"/>
                </a:lnTo>
                <a:lnTo>
                  <a:pt x="4715820" y="3332875"/>
                </a:lnTo>
                <a:lnTo>
                  <a:pt x="4738586" y="3290141"/>
                </a:lnTo>
                <a:lnTo>
                  <a:pt x="4760608" y="3246926"/>
                </a:lnTo>
                <a:lnTo>
                  <a:pt x="4781876" y="3203237"/>
                </a:lnTo>
                <a:lnTo>
                  <a:pt x="4802382" y="3159084"/>
                </a:lnTo>
                <a:lnTo>
                  <a:pt x="4822117" y="3114477"/>
                </a:lnTo>
                <a:lnTo>
                  <a:pt x="4841072" y="3069425"/>
                </a:lnTo>
                <a:lnTo>
                  <a:pt x="4859237" y="3023938"/>
                </a:lnTo>
                <a:lnTo>
                  <a:pt x="4876604" y="2978024"/>
                </a:lnTo>
                <a:lnTo>
                  <a:pt x="4893163" y="2931693"/>
                </a:lnTo>
                <a:lnTo>
                  <a:pt x="4908906" y="2884955"/>
                </a:lnTo>
                <a:lnTo>
                  <a:pt x="4923824" y="2837820"/>
                </a:lnTo>
                <a:lnTo>
                  <a:pt x="4937908" y="2790295"/>
                </a:lnTo>
                <a:lnTo>
                  <a:pt x="4951148" y="2742392"/>
                </a:lnTo>
                <a:lnTo>
                  <a:pt x="4963536" y="2694119"/>
                </a:lnTo>
                <a:lnTo>
                  <a:pt x="4975062" y="2645485"/>
                </a:lnTo>
                <a:lnTo>
                  <a:pt x="4985718" y="2596501"/>
                </a:lnTo>
                <a:lnTo>
                  <a:pt x="4995495" y="2547175"/>
                </a:lnTo>
                <a:lnTo>
                  <a:pt x="5004383" y="2497517"/>
                </a:lnTo>
                <a:lnTo>
                  <a:pt x="5012374" y="2447537"/>
                </a:lnTo>
                <a:lnTo>
                  <a:pt x="5019459" y="2397243"/>
                </a:lnTo>
                <a:lnTo>
                  <a:pt x="5025628" y="2346646"/>
                </a:lnTo>
                <a:lnTo>
                  <a:pt x="5030873" y="2295754"/>
                </a:lnTo>
                <a:lnTo>
                  <a:pt x="5035184" y="2244577"/>
                </a:lnTo>
                <a:lnTo>
                  <a:pt x="5038553" y="2193124"/>
                </a:lnTo>
                <a:lnTo>
                  <a:pt x="5040971" y="2141405"/>
                </a:lnTo>
                <a:lnTo>
                  <a:pt x="5042428" y="2089429"/>
                </a:lnTo>
                <a:lnTo>
                  <a:pt x="5042916" y="2037207"/>
                </a:lnTo>
                <a:lnTo>
                  <a:pt x="5042432" y="1985210"/>
                </a:lnTo>
                <a:lnTo>
                  <a:pt x="5040987" y="1933459"/>
                </a:lnTo>
                <a:lnTo>
                  <a:pt x="5038589" y="1881962"/>
                </a:lnTo>
                <a:lnTo>
                  <a:pt x="5035248" y="1830729"/>
                </a:lnTo>
                <a:lnTo>
                  <a:pt x="5030972" y="1779770"/>
                </a:lnTo>
                <a:lnTo>
                  <a:pt x="5025770" y="1729092"/>
                </a:lnTo>
                <a:lnTo>
                  <a:pt x="5019651" y="1678706"/>
                </a:lnTo>
                <a:lnTo>
                  <a:pt x="5012625" y="1628622"/>
                </a:lnTo>
                <a:lnTo>
                  <a:pt x="5004699" y="1578847"/>
                </a:lnTo>
                <a:lnTo>
                  <a:pt x="4995883" y="1529392"/>
                </a:lnTo>
                <a:lnTo>
                  <a:pt x="4986186" y="1480266"/>
                </a:lnTo>
                <a:lnTo>
                  <a:pt x="4975616" y="1431477"/>
                </a:lnTo>
                <a:lnTo>
                  <a:pt x="4964183" y="1383037"/>
                </a:lnTo>
                <a:lnTo>
                  <a:pt x="4951896" y="1334952"/>
                </a:lnTo>
                <a:lnTo>
                  <a:pt x="4938763" y="1287234"/>
                </a:lnTo>
                <a:lnTo>
                  <a:pt x="4924793" y="1239891"/>
                </a:lnTo>
                <a:lnTo>
                  <a:pt x="4909996" y="1192932"/>
                </a:lnTo>
                <a:lnTo>
                  <a:pt x="4894379" y="1146368"/>
                </a:lnTo>
                <a:lnTo>
                  <a:pt x="4877953" y="1100206"/>
                </a:lnTo>
                <a:lnTo>
                  <a:pt x="4860725" y="1054456"/>
                </a:lnTo>
                <a:lnTo>
                  <a:pt x="4842706" y="1009129"/>
                </a:lnTo>
                <a:lnTo>
                  <a:pt x="4823903" y="964232"/>
                </a:lnTo>
                <a:lnTo>
                  <a:pt x="4804326" y="919775"/>
                </a:lnTo>
                <a:lnTo>
                  <a:pt x="4783983" y="875768"/>
                </a:lnTo>
                <a:lnTo>
                  <a:pt x="4762884" y="832220"/>
                </a:lnTo>
                <a:lnTo>
                  <a:pt x="4741037" y="789139"/>
                </a:lnTo>
                <a:lnTo>
                  <a:pt x="4718452" y="746536"/>
                </a:lnTo>
                <a:lnTo>
                  <a:pt x="4695137" y="704420"/>
                </a:lnTo>
                <a:lnTo>
                  <a:pt x="4671101" y="662800"/>
                </a:lnTo>
                <a:lnTo>
                  <a:pt x="4646353" y="621684"/>
                </a:lnTo>
                <a:lnTo>
                  <a:pt x="4620902" y="581084"/>
                </a:lnTo>
                <a:lnTo>
                  <a:pt x="4594756" y="541007"/>
                </a:lnTo>
                <a:lnTo>
                  <a:pt x="4567926" y="501463"/>
                </a:lnTo>
                <a:lnTo>
                  <a:pt x="4540419" y="462461"/>
                </a:lnTo>
                <a:lnTo>
                  <a:pt x="4512245" y="424011"/>
                </a:lnTo>
                <a:lnTo>
                  <a:pt x="4483412" y="386122"/>
                </a:lnTo>
                <a:lnTo>
                  <a:pt x="4453930" y="348803"/>
                </a:lnTo>
                <a:lnTo>
                  <a:pt x="4423807" y="312064"/>
                </a:lnTo>
                <a:lnTo>
                  <a:pt x="4393053" y="275913"/>
                </a:lnTo>
                <a:lnTo>
                  <a:pt x="4361675" y="240360"/>
                </a:lnTo>
                <a:lnTo>
                  <a:pt x="4329683" y="205415"/>
                </a:lnTo>
                <a:lnTo>
                  <a:pt x="4297087" y="171086"/>
                </a:lnTo>
                <a:lnTo>
                  <a:pt x="4263894" y="137383"/>
                </a:lnTo>
                <a:lnTo>
                  <a:pt x="4230114" y="104316"/>
                </a:lnTo>
                <a:lnTo>
                  <a:pt x="4195756" y="71892"/>
                </a:lnTo>
                <a:lnTo>
                  <a:pt x="4160829" y="40123"/>
                </a:lnTo>
                <a:lnTo>
                  <a:pt x="4125341" y="9017"/>
                </a:lnTo>
                <a:lnTo>
                  <a:pt x="4114418" y="0"/>
                </a:lnTo>
                <a:close/>
              </a:path>
            </a:pathLst>
          </a:custGeom>
          <a:solidFill>
            <a:srgbClr val="9279C3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1772411" y="699515"/>
            <a:ext cx="5043170" cy="3846829"/>
          </a:xfrm>
          <a:custGeom>
            <a:rect l="l" t="t" r="r" b="b"/>
            <a:pathLst>
              <a:path w="5043170" h="3846829">
                <a:moveTo>
                  <a:pt x="928496" y="0"/>
                </a:moveTo>
                <a:lnTo>
                  <a:pt x="4114418" y="0"/>
                </a:lnTo>
                <a:lnTo>
                  <a:pt x="4125341" y="9017"/>
                </a:lnTo>
                <a:lnTo>
                  <a:pt x="4160829" y="40123"/>
                </a:lnTo>
                <a:lnTo>
                  <a:pt x="4195756" y="71892"/>
                </a:lnTo>
                <a:lnTo>
                  <a:pt x="4230114" y="104316"/>
                </a:lnTo>
                <a:lnTo>
                  <a:pt x="4263894" y="137383"/>
                </a:lnTo>
                <a:lnTo>
                  <a:pt x="4297087" y="171086"/>
                </a:lnTo>
                <a:lnTo>
                  <a:pt x="4329683" y="205415"/>
                </a:lnTo>
                <a:lnTo>
                  <a:pt x="4361675" y="240360"/>
                </a:lnTo>
                <a:lnTo>
                  <a:pt x="4393053" y="275913"/>
                </a:lnTo>
                <a:lnTo>
                  <a:pt x="4423807" y="312064"/>
                </a:lnTo>
                <a:lnTo>
                  <a:pt x="4453930" y="348803"/>
                </a:lnTo>
                <a:lnTo>
                  <a:pt x="4483412" y="386122"/>
                </a:lnTo>
                <a:lnTo>
                  <a:pt x="4512245" y="424011"/>
                </a:lnTo>
                <a:lnTo>
                  <a:pt x="4540419" y="462461"/>
                </a:lnTo>
                <a:lnTo>
                  <a:pt x="4567926" y="501463"/>
                </a:lnTo>
                <a:lnTo>
                  <a:pt x="4594756" y="541007"/>
                </a:lnTo>
                <a:lnTo>
                  <a:pt x="4620902" y="581084"/>
                </a:lnTo>
                <a:lnTo>
                  <a:pt x="4646353" y="621684"/>
                </a:lnTo>
                <a:lnTo>
                  <a:pt x="4671101" y="662800"/>
                </a:lnTo>
                <a:lnTo>
                  <a:pt x="4695137" y="704420"/>
                </a:lnTo>
                <a:lnTo>
                  <a:pt x="4718452" y="746536"/>
                </a:lnTo>
                <a:lnTo>
                  <a:pt x="4741037" y="789139"/>
                </a:lnTo>
                <a:lnTo>
                  <a:pt x="4762884" y="832220"/>
                </a:lnTo>
                <a:lnTo>
                  <a:pt x="4783983" y="875768"/>
                </a:lnTo>
                <a:lnTo>
                  <a:pt x="4804326" y="919775"/>
                </a:lnTo>
                <a:lnTo>
                  <a:pt x="4823903" y="964232"/>
                </a:lnTo>
                <a:lnTo>
                  <a:pt x="4842706" y="1009129"/>
                </a:lnTo>
                <a:lnTo>
                  <a:pt x="4860725" y="1054456"/>
                </a:lnTo>
                <a:lnTo>
                  <a:pt x="4877953" y="1100206"/>
                </a:lnTo>
                <a:lnTo>
                  <a:pt x="4894379" y="1146368"/>
                </a:lnTo>
                <a:lnTo>
                  <a:pt x="4909996" y="1192932"/>
                </a:lnTo>
                <a:lnTo>
                  <a:pt x="4924793" y="1239891"/>
                </a:lnTo>
                <a:lnTo>
                  <a:pt x="4938763" y="1287234"/>
                </a:lnTo>
                <a:lnTo>
                  <a:pt x="4951896" y="1334952"/>
                </a:lnTo>
                <a:lnTo>
                  <a:pt x="4964183" y="1383037"/>
                </a:lnTo>
                <a:lnTo>
                  <a:pt x="4975616" y="1431477"/>
                </a:lnTo>
                <a:lnTo>
                  <a:pt x="4986186" y="1480266"/>
                </a:lnTo>
                <a:lnTo>
                  <a:pt x="4995883" y="1529392"/>
                </a:lnTo>
                <a:lnTo>
                  <a:pt x="5004699" y="1578847"/>
                </a:lnTo>
                <a:lnTo>
                  <a:pt x="5012625" y="1628622"/>
                </a:lnTo>
                <a:lnTo>
                  <a:pt x="5019651" y="1678706"/>
                </a:lnTo>
                <a:lnTo>
                  <a:pt x="5025770" y="1729092"/>
                </a:lnTo>
                <a:lnTo>
                  <a:pt x="5030972" y="1779770"/>
                </a:lnTo>
                <a:lnTo>
                  <a:pt x="5035248" y="1830729"/>
                </a:lnTo>
                <a:lnTo>
                  <a:pt x="5038589" y="1881962"/>
                </a:lnTo>
                <a:lnTo>
                  <a:pt x="5040987" y="1933459"/>
                </a:lnTo>
                <a:lnTo>
                  <a:pt x="5042432" y="1985210"/>
                </a:lnTo>
                <a:lnTo>
                  <a:pt x="5042916" y="2037207"/>
                </a:lnTo>
                <a:lnTo>
                  <a:pt x="5042428" y="2089429"/>
                </a:lnTo>
                <a:lnTo>
                  <a:pt x="5040971" y="2141405"/>
                </a:lnTo>
                <a:lnTo>
                  <a:pt x="5038553" y="2193124"/>
                </a:lnTo>
                <a:lnTo>
                  <a:pt x="5035184" y="2244577"/>
                </a:lnTo>
                <a:lnTo>
                  <a:pt x="5030873" y="2295754"/>
                </a:lnTo>
                <a:lnTo>
                  <a:pt x="5025628" y="2346646"/>
                </a:lnTo>
                <a:lnTo>
                  <a:pt x="5019459" y="2397243"/>
                </a:lnTo>
                <a:lnTo>
                  <a:pt x="5012374" y="2447537"/>
                </a:lnTo>
                <a:lnTo>
                  <a:pt x="5004383" y="2497517"/>
                </a:lnTo>
                <a:lnTo>
                  <a:pt x="4995495" y="2547175"/>
                </a:lnTo>
                <a:lnTo>
                  <a:pt x="4985718" y="2596501"/>
                </a:lnTo>
                <a:lnTo>
                  <a:pt x="4975062" y="2645485"/>
                </a:lnTo>
                <a:lnTo>
                  <a:pt x="4963536" y="2694119"/>
                </a:lnTo>
                <a:lnTo>
                  <a:pt x="4951148" y="2742392"/>
                </a:lnTo>
                <a:lnTo>
                  <a:pt x="4937908" y="2790295"/>
                </a:lnTo>
                <a:lnTo>
                  <a:pt x="4923824" y="2837820"/>
                </a:lnTo>
                <a:lnTo>
                  <a:pt x="4908906" y="2884955"/>
                </a:lnTo>
                <a:lnTo>
                  <a:pt x="4893163" y="2931693"/>
                </a:lnTo>
                <a:lnTo>
                  <a:pt x="4876604" y="2978024"/>
                </a:lnTo>
                <a:lnTo>
                  <a:pt x="4859237" y="3023938"/>
                </a:lnTo>
                <a:lnTo>
                  <a:pt x="4841072" y="3069425"/>
                </a:lnTo>
                <a:lnTo>
                  <a:pt x="4822117" y="3114477"/>
                </a:lnTo>
                <a:lnTo>
                  <a:pt x="4802382" y="3159084"/>
                </a:lnTo>
                <a:lnTo>
                  <a:pt x="4781876" y="3203237"/>
                </a:lnTo>
                <a:lnTo>
                  <a:pt x="4760608" y="3246926"/>
                </a:lnTo>
                <a:lnTo>
                  <a:pt x="4738586" y="3290141"/>
                </a:lnTo>
                <a:lnTo>
                  <a:pt x="4715820" y="3332875"/>
                </a:lnTo>
                <a:lnTo>
                  <a:pt x="4692318" y="3375116"/>
                </a:lnTo>
                <a:lnTo>
                  <a:pt x="4668091" y="3416855"/>
                </a:lnTo>
                <a:lnTo>
                  <a:pt x="4643146" y="3458084"/>
                </a:lnTo>
                <a:lnTo>
                  <a:pt x="4617493" y="3498792"/>
                </a:lnTo>
                <a:lnTo>
                  <a:pt x="4591140" y="3538971"/>
                </a:lnTo>
                <a:lnTo>
                  <a:pt x="4564097" y="3578611"/>
                </a:lnTo>
                <a:lnTo>
                  <a:pt x="4536373" y="3617702"/>
                </a:lnTo>
                <a:lnTo>
                  <a:pt x="4507977" y="3656236"/>
                </a:lnTo>
                <a:lnTo>
                  <a:pt x="4478918" y="3694202"/>
                </a:lnTo>
                <a:lnTo>
                  <a:pt x="4449204" y="3731591"/>
                </a:lnTo>
                <a:lnTo>
                  <a:pt x="4418845" y="3768394"/>
                </a:lnTo>
                <a:lnTo>
                  <a:pt x="4387850" y="3804602"/>
                </a:lnTo>
                <a:lnTo>
                  <a:pt x="4349496" y="3846576"/>
                </a:lnTo>
                <a:lnTo>
                  <a:pt x="693419" y="3846576"/>
                </a:lnTo>
                <a:lnTo>
                  <a:pt x="655065" y="3804602"/>
                </a:lnTo>
                <a:lnTo>
                  <a:pt x="624070" y="3768394"/>
                </a:lnTo>
                <a:lnTo>
                  <a:pt x="593711" y="3731591"/>
                </a:lnTo>
                <a:lnTo>
                  <a:pt x="563997" y="3694202"/>
                </a:lnTo>
                <a:lnTo>
                  <a:pt x="534938" y="3656236"/>
                </a:lnTo>
                <a:lnTo>
                  <a:pt x="506542" y="3617702"/>
                </a:lnTo>
                <a:lnTo>
                  <a:pt x="478818" y="3578611"/>
                </a:lnTo>
                <a:lnTo>
                  <a:pt x="451775" y="3538971"/>
                </a:lnTo>
                <a:lnTo>
                  <a:pt x="425422" y="3498792"/>
                </a:lnTo>
                <a:lnTo>
                  <a:pt x="399769" y="3458084"/>
                </a:lnTo>
                <a:lnTo>
                  <a:pt x="374824" y="3416855"/>
                </a:lnTo>
                <a:lnTo>
                  <a:pt x="350597" y="3375116"/>
                </a:lnTo>
                <a:lnTo>
                  <a:pt x="327095" y="3332875"/>
                </a:lnTo>
                <a:lnTo>
                  <a:pt x="304329" y="3290141"/>
                </a:lnTo>
                <a:lnTo>
                  <a:pt x="282307" y="3246926"/>
                </a:lnTo>
                <a:lnTo>
                  <a:pt x="261039" y="3203237"/>
                </a:lnTo>
                <a:lnTo>
                  <a:pt x="240533" y="3159084"/>
                </a:lnTo>
                <a:lnTo>
                  <a:pt x="220798" y="3114477"/>
                </a:lnTo>
                <a:lnTo>
                  <a:pt x="201843" y="3069425"/>
                </a:lnTo>
                <a:lnTo>
                  <a:pt x="183678" y="3023938"/>
                </a:lnTo>
                <a:lnTo>
                  <a:pt x="166311" y="2978024"/>
                </a:lnTo>
                <a:lnTo>
                  <a:pt x="149752" y="2931693"/>
                </a:lnTo>
                <a:lnTo>
                  <a:pt x="134009" y="2884955"/>
                </a:lnTo>
                <a:lnTo>
                  <a:pt x="119091" y="2837820"/>
                </a:lnTo>
                <a:lnTo>
                  <a:pt x="105007" y="2790295"/>
                </a:lnTo>
                <a:lnTo>
                  <a:pt x="91767" y="2742392"/>
                </a:lnTo>
                <a:lnTo>
                  <a:pt x="79379" y="2694119"/>
                </a:lnTo>
                <a:lnTo>
                  <a:pt x="67853" y="2645485"/>
                </a:lnTo>
                <a:lnTo>
                  <a:pt x="57197" y="2596501"/>
                </a:lnTo>
                <a:lnTo>
                  <a:pt x="47420" y="2547175"/>
                </a:lnTo>
                <a:lnTo>
                  <a:pt x="38532" y="2497517"/>
                </a:lnTo>
                <a:lnTo>
                  <a:pt x="30541" y="2447537"/>
                </a:lnTo>
                <a:lnTo>
                  <a:pt x="23456" y="2397243"/>
                </a:lnTo>
                <a:lnTo>
                  <a:pt x="17287" y="2346646"/>
                </a:lnTo>
                <a:lnTo>
                  <a:pt x="12042" y="2295754"/>
                </a:lnTo>
                <a:lnTo>
                  <a:pt x="7731" y="2244577"/>
                </a:lnTo>
                <a:lnTo>
                  <a:pt x="4362" y="2193124"/>
                </a:lnTo>
                <a:lnTo>
                  <a:pt x="1944" y="2141405"/>
                </a:lnTo>
                <a:lnTo>
                  <a:pt x="487" y="2089429"/>
                </a:lnTo>
                <a:lnTo>
                  <a:pt x="0" y="2037207"/>
                </a:lnTo>
                <a:lnTo>
                  <a:pt x="483" y="1985210"/>
                </a:lnTo>
                <a:lnTo>
                  <a:pt x="1928" y="1933459"/>
                </a:lnTo>
                <a:lnTo>
                  <a:pt x="4326" y="1881962"/>
                </a:lnTo>
                <a:lnTo>
                  <a:pt x="7667" y="1830729"/>
                </a:lnTo>
                <a:lnTo>
                  <a:pt x="11943" y="1779770"/>
                </a:lnTo>
                <a:lnTo>
                  <a:pt x="17145" y="1729092"/>
                </a:lnTo>
                <a:lnTo>
                  <a:pt x="23264" y="1678706"/>
                </a:lnTo>
                <a:lnTo>
                  <a:pt x="30290" y="1628622"/>
                </a:lnTo>
                <a:lnTo>
                  <a:pt x="38216" y="1578847"/>
                </a:lnTo>
                <a:lnTo>
                  <a:pt x="47032" y="1529392"/>
                </a:lnTo>
                <a:lnTo>
                  <a:pt x="56729" y="1480266"/>
                </a:lnTo>
                <a:lnTo>
                  <a:pt x="67299" y="1431477"/>
                </a:lnTo>
                <a:lnTo>
                  <a:pt x="78732" y="1383037"/>
                </a:lnTo>
                <a:lnTo>
                  <a:pt x="91019" y="1334952"/>
                </a:lnTo>
                <a:lnTo>
                  <a:pt x="104152" y="1287234"/>
                </a:lnTo>
                <a:lnTo>
                  <a:pt x="118122" y="1239891"/>
                </a:lnTo>
                <a:lnTo>
                  <a:pt x="132919" y="1192932"/>
                </a:lnTo>
                <a:lnTo>
                  <a:pt x="148536" y="1146368"/>
                </a:lnTo>
                <a:lnTo>
                  <a:pt x="164962" y="1100206"/>
                </a:lnTo>
                <a:lnTo>
                  <a:pt x="182190" y="1054456"/>
                </a:lnTo>
                <a:lnTo>
                  <a:pt x="200209" y="1009129"/>
                </a:lnTo>
                <a:lnTo>
                  <a:pt x="219012" y="964232"/>
                </a:lnTo>
                <a:lnTo>
                  <a:pt x="238589" y="919775"/>
                </a:lnTo>
                <a:lnTo>
                  <a:pt x="258932" y="875768"/>
                </a:lnTo>
                <a:lnTo>
                  <a:pt x="280031" y="832220"/>
                </a:lnTo>
                <a:lnTo>
                  <a:pt x="301878" y="789139"/>
                </a:lnTo>
                <a:lnTo>
                  <a:pt x="324463" y="746536"/>
                </a:lnTo>
                <a:lnTo>
                  <a:pt x="347778" y="704420"/>
                </a:lnTo>
                <a:lnTo>
                  <a:pt x="371814" y="662800"/>
                </a:lnTo>
                <a:lnTo>
                  <a:pt x="396562" y="621684"/>
                </a:lnTo>
                <a:lnTo>
                  <a:pt x="422013" y="581084"/>
                </a:lnTo>
                <a:lnTo>
                  <a:pt x="448159" y="541007"/>
                </a:lnTo>
                <a:lnTo>
                  <a:pt x="474989" y="501463"/>
                </a:lnTo>
                <a:lnTo>
                  <a:pt x="502496" y="462461"/>
                </a:lnTo>
                <a:lnTo>
                  <a:pt x="530670" y="424011"/>
                </a:lnTo>
                <a:lnTo>
                  <a:pt x="559503" y="386122"/>
                </a:lnTo>
                <a:lnTo>
                  <a:pt x="588985" y="348803"/>
                </a:lnTo>
                <a:lnTo>
                  <a:pt x="619108" y="312064"/>
                </a:lnTo>
                <a:lnTo>
                  <a:pt x="649862" y="275913"/>
                </a:lnTo>
                <a:lnTo>
                  <a:pt x="681240" y="240360"/>
                </a:lnTo>
                <a:lnTo>
                  <a:pt x="713232" y="205415"/>
                </a:lnTo>
                <a:lnTo>
                  <a:pt x="745828" y="171086"/>
                </a:lnTo>
                <a:lnTo>
                  <a:pt x="779021" y="137383"/>
                </a:lnTo>
                <a:lnTo>
                  <a:pt x="812801" y="104316"/>
                </a:lnTo>
                <a:lnTo>
                  <a:pt x="847159" y="71892"/>
                </a:lnTo>
                <a:lnTo>
                  <a:pt x="882086" y="40123"/>
                </a:lnTo>
                <a:lnTo>
                  <a:pt x="917575" y="9017"/>
                </a:lnTo>
                <a:lnTo>
                  <a:pt x="928496" y="0"/>
                </a:lnTo>
                <a:close/>
              </a:path>
            </a:pathLst>
          </a:custGeom>
          <a:ln w="12699">
            <a:solidFill>
              <a:srgbClr val="B7BB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2654807" y="1014983"/>
            <a:ext cx="3276600" cy="3415665"/>
          </a:xfrm>
          <a:custGeom>
            <a:rect l="l" t="t" r="r" b="b"/>
            <a:pathLst>
              <a:path w="3276600" h="3415665">
                <a:moveTo>
                  <a:pt x="1638300" y="0"/>
                </a:moveTo>
                <a:lnTo>
                  <a:pt x="1590842" y="702"/>
                </a:lnTo>
                <a:lnTo>
                  <a:pt x="1543719" y="2798"/>
                </a:lnTo>
                <a:lnTo>
                  <a:pt x="1496949" y="6268"/>
                </a:lnTo>
                <a:lnTo>
                  <a:pt x="1450550" y="11092"/>
                </a:lnTo>
                <a:lnTo>
                  <a:pt x="1404539" y="17253"/>
                </a:lnTo>
                <a:lnTo>
                  <a:pt x="1358936" y="24730"/>
                </a:lnTo>
                <a:lnTo>
                  <a:pt x="1313759" y="33506"/>
                </a:lnTo>
                <a:lnTo>
                  <a:pt x="1269025" y="43560"/>
                </a:lnTo>
                <a:lnTo>
                  <a:pt x="1224752" y="54874"/>
                </a:lnTo>
                <a:lnTo>
                  <a:pt x="1180961" y="67430"/>
                </a:lnTo>
                <a:lnTo>
                  <a:pt x="1137667" y="81208"/>
                </a:lnTo>
                <a:lnTo>
                  <a:pt x="1094890" y="96188"/>
                </a:lnTo>
                <a:lnTo>
                  <a:pt x="1052648" y="112353"/>
                </a:lnTo>
                <a:lnTo>
                  <a:pt x="1010958" y="129683"/>
                </a:lnTo>
                <a:lnTo>
                  <a:pt x="969840" y="148158"/>
                </a:lnTo>
                <a:lnTo>
                  <a:pt x="929312" y="167761"/>
                </a:lnTo>
                <a:lnTo>
                  <a:pt x="889391" y="188473"/>
                </a:lnTo>
                <a:lnTo>
                  <a:pt x="850096" y="210273"/>
                </a:lnTo>
                <a:lnTo>
                  <a:pt x="811445" y="233143"/>
                </a:lnTo>
                <a:lnTo>
                  <a:pt x="773456" y="257065"/>
                </a:lnTo>
                <a:lnTo>
                  <a:pt x="736148" y="282019"/>
                </a:lnTo>
                <a:lnTo>
                  <a:pt x="699539" y="307986"/>
                </a:lnTo>
                <a:lnTo>
                  <a:pt x="663647" y="334947"/>
                </a:lnTo>
                <a:lnTo>
                  <a:pt x="628489" y="362883"/>
                </a:lnTo>
                <a:lnTo>
                  <a:pt x="594086" y="391776"/>
                </a:lnTo>
                <a:lnTo>
                  <a:pt x="560454" y="421606"/>
                </a:lnTo>
                <a:lnTo>
                  <a:pt x="527611" y="452355"/>
                </a:lnTo>
                <a:lnTo>
                  <a:pt x="495577" y="484002"/>
                </a:lnTo>
                <a:lnTo>
                  <a:pt x="464370" y="516530"/>
                </a:lnTo>
                <a:lnTo>
                  <a:pt x="434006" y="549919"/>
                </a:lnTo>
                <a:lnTo>
                  <a:pt x="404506" y="584151"/>
                </a:lnTo>
                <a:lnTo>
                  <a:pt x="375886" y="619206"/>
                </a:lnTo>
                <a:lnTo>
                  <a:pt x="348166" y="655065"/>
                </a:lnTo>
                <a:lnTo>
                  <a:pt x="321363" y="691710"/>
                </a:lnTo>
                <a:lnTo>
                  <a:pt x="295495" y="729121"/>
                </a:lnTo>
                <a:lnTo>
                  <a:pt x="270582" y="767280"/>
                </a:lnTo>
                <a:lnTo>
                  <a:pt x="246640" y="806167"/>
                </a:lnTo>
                <a:lnTo>
                  <a:pt x="223689" y="845763"/>
                </a:lnTo>
                <a:lnTo>
                  <a:pt x="201746" y="886050"/>
                </a:lnTo>
                <a:lnTo>
                  <a:pt x="180830" y="927008"/>
                </a:lnTo>
                <a:lnTo>
                  <a:pt x="160959" y="968619"/>
                </a:lnTo>
                <a:lnTo>
                  <a:pt x="142151" y="1010864"/>
                </a:lnTo>
                <a:lnTo>
                  <a:pt x="124424" y="1053723"/>
                </a:lnTo>
                <a:lnTo>
                  <a:pt x="107797" y="1097177"/>
                </a:lnTo>
                <a:lnTo>
                  <a:pt x="92288" y="1141208"/>
                </a:lnTo>
                <a:lnTo>
                  <a:pt x="77915" y="1185797"/>
                </a:lnTo>
                <a:lnTo>
                  <a:pt x="64696" y="1230924"/>
                </a:lnTo>
                <a:lnTo>
                  <a:pt x="52650" y="1276571"/>
                </a:lnTo>
                <a:lnTo>
                  <a:pt x="41794" y="1322718"/>
                </a:lnTo>
                <a:lnTo>
                  <a:pt x="32147" y="1369347"/>
                </a:lnTo>
                <a:lnTo>
                  <a:pt x="23728" y="1416439"/>
                </a:lnTo>
                <a:lnTo>
                  <a:pt x="16553" y="1463974"/>
                </a:lnTo>
                <a:lnTo>
                  <a:pt x="10642" y="1511934"/>
                </a:lnTo>
                <a:lnTo>
                  <a:pt x="6014" y="1560300"/>
                </a:lnTo>
                <a:lnTo>
                  <a:pt x="2685" y="1609052"/>
                </a:lnTo>
                <a:lnTo>
                  <a:pt x="674" y="1658173"/>
                </a:lnTo>
                <a:lnTo>
                  <a:pt x="0" y="1707641"/>
                </a:lnTo>
                <a:lnTo>
                  <a:pt x="674" y="1757110"/>
                </a:lnTo>
                <a:lnTo>
                  <a:pt x="2685" y="1806231"/>
                </a:lnTo>
                <a:lnTo>
                  <a:pt x="6014" y="1854983"/>
                </a:lnTo>
                <a:lnTo>
                  <a:pt x="10642" y="1903349"/>
                </a:lnTo>
                <a:lnTo>
                  <a:pt x="16553" y="1951309"/>
                </a:lnTo>
                <a:lnTo>
                  <a:pt x="23728" y="1998844"/>
                </a:lnTo>
                <a:lnTo>
                  <a:pt x="32147" y="2045936"/>
                </a:lnTo>
                <a:lnTo>
                  <a:pt x="41794" y="2092565"/>
                </a:lnTo>
                <a:lnTo>
                  <a:pt x="52650" y="2138712"/>
                </a:lnTo>
                <a:lnTo>
                  <a:pt x="64696" y="2184359"/>
                </a:lnTo>
                <a:lnTo>
                  <a:pt x="77915" y="2229486"/>
                </a:lnTo>
                <a:lnTo>
                  <a:pt x="92288" y="2274075"/>
                </a:lnTo>
                <a:lnTo>
                  <a:pt x="107797" y="2318106"/>
                </a:lnTo>
                <a:lnTo>
                  <a:pt x="124424" y="2361560"/>
                </a:lnTo>
                <a:lnTo>
                  <a:pt x="142151" y="2404419"/>
                </a:lnTo>
                <a:lnTo>
                  <a:pt x="160959" y="2446664"/>
                </a:lnTo>
                <a:lnTo>
                  <a:pt x="180830" y="2488275"/>
                </a:lnTo>
                <a:lnTo>
                  <a:pt x="201746" y="2529233"/>
                </a:lnTo>
                <a:lnTo>
                  <a:pt x="223689" y="2569520"/>
                </a:lnTo>
                <a:lnTo>
                  <a:pt x="246640" y="2609116"/>
                </a:lnTo>
                <a:lnTo>
                  <a:pt x="270582" y="2648003"/>
                </a:lnTo>
                <a:lnTo>
                  <a:pt x="295495" y="2686162"/>
                </a:lnTo>
                <a:lnTo>
                  <a:pt x="321363" y="2723573"/>
                </a:lnTo>
                <a:lnTo>
                  <a:pt x="348166" y="2760218"/>
                </a:lnTo>
                <a:lnTo>
                  <a:pt x="375886" y="2796077"/>
                </a:lnTo>
                <a:lnTo>
                  <a:pt x="404506" y="2831132"/>
                </a:lnTo>
                <a:lnTo>
                  <a:pt x="434006" y="2865364"/>
                </a:lnTo>
                <a:lnTo>
                  <a:pt x="464370" y="2898753"/>
                </a:lnTo>
                <a:lnTo>
                  <a:pt x="495577" y="2931281"/>
                </a:lnTo>
                <a:lnTo>
                  <a:pt x="527611" y="2962928"/>
                </a:lnTo>
                <a:lnTo>
                  <a:pt x="560454" y="2993677"/>
                </a:lnTo>
                <a:lnTo>
                  <a:pt x="594086" y="3023507"/>
                </a:lnTo>
                <a:lnTo>
                  <a:pt x="628489" y="3052400"/>
                </a:lnTo>
                <a:lnTo>
                  <a:pt x="663647" y="3080336"/>
                </a:lnTo>
                <a:lnTo>
                  <a:pt x="699539" y="3107297"/>
                </a:lnTo>
                <a:lnTo>
                  <a:pt x="736148" y="3133264"/>
                </a:lnTo>
                <a:lnTo>
                  <a:pt x="773456" y="3158218"/>
                </a:lnTo>
                <a:lnTo>
                  <a:pt x="811445" y="3182140"/>
                </a:lnTo>
                <a:lnTo>
                  <a:pt x="850096" y="3205010"/>
                </a:lnTo>
                <a:lnTo>
                  <a:pt x="889391" y="3226810"/>
                </a:lnTo>
                <a:lnTo>
                  <a:pt x="929312" y="3247522"/>
                </a:lnTo>
                <a:lnTo>
                  <a:pt x="969840" y="3267125"/>
                </a:lnTo>
                <a:lnTo>
                  <a:pt x="1010958" y="3285600"/>
                </a:lnTo>
                <a:lnTo>
                  <a:pt x="1052648" y="3302930"/>
                </a:lnTo>
                <a:lnTo>
                  <a:pt x="1094890" y="3319095"/>
                </a:lnTo>
                <a:lnTo>
                  <a:pt x="1137667" y="3334075"/>
                </a:lnTo>
                <a:lnTo>
                  <a:pt x="1180961" y="3347853"/>
                </a:lnTo>
                <a:lnTo>
                  <a:pt x="1224752" y="3360409"/>
                </a:lnTo>
                <a:lnTo>
                  <a:pt x="1269025" y="3371723"/>
                </a:lnTo>
                <a:lnTo>
                  <a:pt x="1313759" y="3381777"/>
                </a:lnTo>
                <a:lnTo>
                  <a:pt x="1358936" y="3390553"/>
                </a:lnTo>
                <a:lnTo>
                  <a:pt x="1404539" y="3398030"/>
                </a:lnTo>
                <a:lnTo>
                  <a:pt x="1450550" y="3404191"/>
                </a:lnTo>
                <a:lnTo>
                  <a:pt x="1496949" y="3409015"/>
                </a:lnTo>
                <a:lnTo>
                  <a:pt x="1543719" y="3412485"/>
                </a:lnTo>
                <a:lnTo>
                  <a:pt x="1590842" y="3414581"/>
                </a:lnTo>
                <a:lnTo>
                  <a:pt x="1638300" y="3415283"/>
                </a:lnTo>
                <a:lnTo>
                  <a:pt x="1685757" y="3414581"/>
                </a:lnTo>
                <a:lnTo>
                  <a:pt x="1732880" y="3412485"/>
                </a:lnTo>
                <a:lnTo>
                  <a:pt x="1779650" y="3409015"/>
                </a:lnTo>
                <a:lnTo>
                  <a:pt x="1826049" y="3404191"/>
                </a:lnTo>
                <a:lnTo>
                  <a:pt x="1872060" y="3398030"/>
                </a:lnTo>
                <a:lnTo>
                  <a:pt x="1917663" y="3390553"/>
                </a:lnTo>
                <a:lnTo>
                  <a:pt x="1962840" y="3381777"/>
                </a:lnTo>
                <a:lnTo>
                  <a:pt x="2007574" y="3371723"/>
                </a:lnTo>
                <a:lnTo>
                  <a:pt x="2051847" y="3360409"/>
                </a:lnTo>
                <a:lnTo>
                  <a:pt x="2095638" y="3347853"/>
                </a:lnTo>
                <a:lnTo>
                  <a:pt x="2138932" y="3334075"/>
                </a:lnTo>
                <a:lnTo>
                  <a:pt x="2181709" y="3319095"/>
                </a:lnTo>
                <a:lnTo>
                  <a:pt x="2223951" y="3302930"/>
                </a:lnTo>
                <a:lnTo>
                  <a:pt x="2265641" y="3285600"/>
                </a:lnTo>
                <a:lnTo>
                  <a:pt x="2306759" y="3267125"/>
                </a:lnTo>
                <a:lnTo>
                  <a:pt x="2347287" y="3247522"/>
                </a:lnTo>
                <a:lnTo>
                  <a:pt x="2387208" y="3226810"/>
                </a:lnTo>
                <a:lnTo>
                  <a:pt x="2426503" y="3205010"/>
                </a:lnTo>
                <a:lnTo>
                  <a:pt x="2465154" y="3182140"/>
                </a:lnTo>
                <a:lnTo>
                  <a:pt x="2503143" y="3158218"/>
                </a:lnTo>
                <a:lnTo>
                  <a:pt x="2540451" y="3133264"/>
                </a:lnTo>
                <a:lnTo>
                  <a:pt x="2577060" y="3107297"/>
                </a:lnTo>
                <a:lnTo>
                  <a:pt x="2612952" y="3080336"/>
                </a:lnTo>
                <a:lnTo>
                  <a:pt x="2648110" y="3052400"/>
                </a:lnTo>
                <a:lnTo>
                  <a:pt x="2682513" y="3023507"/>
                </a:lnTo>
                <a:lnTo>
                  <a:pt x="2716145" y="2993677"/>
                </a:lnTo>
                <a:lnTo>
                  <a:pt x="2748988" y="2962928"/>
                </a:lnTo>
                <a:lnTo>
                  <a:pt x="2781022" y="2931281"/>
                </a:lnTo>
                <a:lnTo>
                  <a:pt x="2812229" y="2898753"/>
                </a:lnTo>
                <a:lnTo>
                  <a:pt x="2842593" y="2865364"/>
                </a:lnTo>
                <a:lnTo>
                  <a:pt x="2872093" y="2831132"/>
                </a:lnTo>
                <a:lnTo>
                  <a:pt x="2900713" y="2796077"/>
                </a:lnTo>
                <a:lnTo>
                  <a:pt x="2928433" y="2760218"/>
                </a:lnTo>
                <a:lnTo>
                  <a:pt x="2955236" y="2723573"/>
                </a:lnTo>
                <a:lnTo>
                  <a:pt x="2981104" y="2686162"/>
                </a:lnTo>
                <a:lnTo>
                  <a:pt x="3006017" y="2648003"/>
                </a:lnTo>
                <a:lnTo>
                  <a:pt x="3029959" y="2609116"/>
                </a:lnTo>
                <a:lnTo>
                  <a:pt x="3052910" y="2569520"/>
                </a:lnTo>
                <a:lnTo>
                  <a:pt x="3074853" y="2529233"/>
                </a:lnTo>
                <a:lnTo>
                  <a:pt x="3095769" y="2488275"/>
                </a:lnTo>
                <a:lnTo>
                  <a:pt x="3115640" y="2446664"/>
                </a:lnTo>
                <a:lnTo>
                  <a:pt x="3134448" y="2404419"/>
                </a:lnTo>
                <a:lnTo>
                  <a:pt x="3152175" y="2361560"/>
                </a:lnTo>
                <a:lnTo>
                  <a:pt x="3168802" y="2318106"/>
                </a:lnTo>
                <a:lnTo>
                  <a:pt x="3184311" y="2274075"/>
                </a:lnTo>
                <a:lnTo>
                  <a:pt x="3198684" y="2229486"/>
                </a:lnTo>
                <a:lnTo>
                  <a:pt x="3211903" y="2184359"/>
                </a:lnTo>
                <a:lnTo>
                  <a:pt x="3223949" y="2138712"/>
                </a:lnTo>
                <a:lnTo>
                  <a:pt x="3234805" y="2092565"/>
                </a:lnTo>
                <a:lnTo>
                  <a:pt x="3244452" y="2045936"/>
                </a:lnTo>
                <a:lnTo>
                  <a:pt x="3252871" y="1998844"/>
                </a:lnTo>
                <a:lnTo>
                  <a:pt x="3260046" y="1951309"/>
                </a:lnTo>
                <a:lnTo>
                  <a:pt x="3265957" y="1903349"/>
                </a:lnTo>
                <a:lnTo>
                  <a:pt x="3270585" y="1854983"/>
                </a:lnTo>
                <a:lnTo>
                  <a:pt x="3273914" y="1806231"/>
                </a:lnTo>
                <a:lnTo>
                  <a:pt x="3275925" y="1757110"/>
                </a:lnTo>
                <a:lnTo>
                  <a:pt x="3276600" y="1707641"/>
                </a:lnTo>
                <a:lnTo>
                  <a:pt x="3275925" y="1658173"/>
                </a:lnTo>
                <a:lnTo>
                  <a:pt x="3273914" y="1609052"/>
                </a:lnTo>
                <a:lnTo>
                  <a:pt x="3270585" y="1560300"/>
                </a:lnTo>
                <a:lnTo>
                  <a:pt x="3265957" y="1511934"/>
                </a:lnTo>
                <a:lnTo>
                  <a:pt x="3260046" y="1463974"/>
                </a:lnTo>
                <a:lnTo>
                  <a:pt x="3252871" y="1416439"/>
                </a:lnTo>
                <a:lnTo>
                  <a:pt x="3244452" y="1369347"/>
                </a:lnTo>
                <a:lnTo>
                  <a:pt x="3234805" y="1322718"/>
                </a:lnTo>
                <a:lnTo>
                  <a:pt x="3223949" y="1276571"/>
                </a:lnTo>
                <a:lnTo>
                  <a:pt x="3211903" y="1230924"/>
                </a:lnTo>
                <a:lnTo>
                  <a:pt x="3198684" y="1185797"/>
                </a:lnTo>
                <a:lnTo>
                  <a:pt x="3184311" y="1141208"/>
                </a:lnTo>
                <a:lnTo>
                  <a:pt x="3168802" y="1097177"/>
                </a:lnTo>
                <a:lnTo>
                  <a:pt x="3152175" y="1053723"/>
                </a:lnTo>
                <a:lnTo>
                  <a:pt x="3134448" y="1010864"/>
                </a:lnTo>
                <a:lnTo>
                  <a:pt x="3115640" y="968619"/>
                </a:lnTo>
                <a:lnTo>
                  <a:pt x="3095769" y="927008"/>
                </a:lnTo>
                <a:lnTo>
                  <a:pt x="3074853" y="886050"/>
                </a:lnTo>
                <a:lnTo>
                  <a:pt x="3052910" y="845763"/>
                </a:lnTo>
                <a:lnTo>
                  <a:pt x="3029959" y="806167"/>
                </a:lnTo>
                <a:lnTo>
                  <a:pt x="3006017" y="767280"/>
                </a:lnTo>
                <a:lnTo>
                  <a:pt x="2981104" y="729121"/>
                </a:lnTo>
                <a:lnTo>
                  <a:pt x="2955236" y="691710"/>
                </a:lnTo>
                <a:lnTo>
                  <a:pt x="2928433" y="655065"/>
                </a:lnTo>
                <a:lnTo>
                  <a:pt x="2900713" y="619206"/>
                </a:lnTo>
                <a:lnTo>
                  <a:pt x="2872093" y="584151"/>
                </a:lnTo>
                <a:lnTo>
                  <a:pt x="2842593" y="549919"/>
                </a:lnTo>
                <a:lnTo>
                  <a:pt x="2812229" y="516530"/>
                </a:lnTo>
                <a:lnTo>
                  <a:pt x="2781022" y="484002"/>
                </a:lnTo>
                <a:lnTo>
                  <a:pt x="2748988" y="452355"/>
                </a:lnTo>
                <a:lnTo>
                  <a:pt x="2716145" y="421606"/>
                </a:lnTo>
                <a:lnTo>
                  <a:pt x="2682513" y="391776"/>
                </a:lnTo>
                <a:lnTo>
                  <a:pt x="2648110" y="362883"/>
                </a:lnTo>
                <a:lnTo>
                  <a:pt x="2612952" y="334947"/>
                </a:lnTo>
                <a:lnTo>
                  <a:pt x="2577060" y="307986"/>
                </a:lnTo>
                <a:lnTo>
                  <a:pt x="2540451" y="282019"/>
                </a:lnTo>
                <a:lnTo>
                  <a:pt x="2503143" y="257065"/>
                </a:lnTo>
                <a:lnTo>
                  <a:pt x="2465154" y="233143"/>
                </a:lnTo>
                <a:lnTo>
                  <a:pt x="2426503" y="210273"/>
                </a:lnTo>
                <a:lnTo>
                  <a:pt x="2387208" y="188473"/>
                </a:lnTo>
                <a:lnTo>
                  <a:pt x="2347287" y="167761"/>
                </a:lnTo>
                <a:lnTo>
                  <a:pt x="2306759" y="148158"/>
                </a:lnTo>
                <a:lnTo>
                  <a:pt x="2265641" y="129683"/>
                </a:lnTo>
                <a:lnTo>
                  <a:pt x="2223951" y="112353"/>
                </a:lnTo>
                <a:lnTo>
                  <a:pt x="2181709" y="96188"/>
                </a:lnTo>
                <a:lnTo>
                  <a:pt x="2138932" y="81208"/>
                </a:lnTo>
                <a:lnTo>
                  <a:pt x="2095638" y="67430"/>
                </a:lnTo>
                <a:lnTo>
                  <a:pt x="2051847" y="54874"/>
                </a:lnTo>
                <a:lnTo>
                  <a:pt x="2007574" y="43560"/>
                </a:lnTo>
                <a:lnTo>
                  <a:pt x="1962840" y="33506"/>
                </a:lnTo>
                <a:lnTo>
                  <a:pt x="1917663" y="24730"/>
                </a:lnTo>
                <a:lnTo>
                  <a:pt x="1872060" y="17253"/>
                </a:lnTo>
                <a:lnTo>
                  <a:pt x="1826049" y="11092"/>
                </a:lnTo>
                <a:lnTo>
                  <a:pt x="1779650" y="6268"/>
                </a:lnTo>
                <a:lnTo>
                  <a:pt x="1732880" y="2798"/>
                </a:lnTo>
                <a:lnTo>
                  <a:pt x="1685757" y="702"/>
                </a:lnTo>
                <a:lnTo>
                  <a:pt x="1638300" y="0"/>
                </a:lnTo>
                <a:close/>
              </a:path>
            </a:pathLst>
          </a:custGeom>
          <a:solidFill>
            <a:srgbClr val="E1879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3221735" y="1482890"/>
            <a:ext cx="2381250" cy="246189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bk object 21"/>
          <p:cNvSpPr/>
          <p:nvPr/>
        </p:nvSpPr>
        <p:spPr>
          <a:xfrm>
            <a:off x="3351276" y="1738883"/>
            <a:ext cx="1885314" cy="1965960"/>
          </a:xfrm>
          <a:custGeom>
            <a:rect l="l" t="t" r="r" b="b"/>
            <a:pathLst>
              <a:path w="1885314" h="1965960">
                <a:moveTo>
                  <a:pt x="942594" y="0"/>
                </a:moveTo>
                <a:lnTo>
                  <a:pt x="895549" y="1202"/>
                </a:lnTo>
                <a:lnTo>
                  <a:pt x="849102" y="4774"/>
                </a:lnTo>
                <a:lnTo>
                  <a:pt x="803306" y="10657"/>
                </a:lnTo>
                <a:lnTo>
                  <a:pt x="758214" y="18795"/>
                </a:lnTo>
                <a:lnTo>
                  <a:pt x="713882" y="29133"/>
                </a:lnTo>
                <a:lnTo>
                  <a:pt x="670363" y="41615"/>
                </a:lnTo>
                <a:lnTo>
                  <a:pt x="627710" y="56183"/>
                </a:lnTo>
                <a:lnTo>
                  <a:pt x="585979" y="72781"/>
                </a:lnTo>
                <a:lnTo>
                  <a:pt x="545223" y="91354"/>
                </a:lnTo>
                <a:lnTo>
                  <a:pt x="505496" y="111844"/>
                </a:lnTo>
                <a:lnTo>
                  <a:pt x="466851" y="134196"/>
                </a:lnTo>
                <a:lnTo>
                  <a:pt x="429344" y="158354"/>
                </a:lnTo>
                <a:lnTo>
                  <a:pt x="393028" y="184260"/>
                </a:lnTo>
                <a:lnTo>
                  <a:pt x="357957" y="211859"/>
                </a:lnTo>
                <a:lnTo>
                  <a:pt x="324186" y="241094"/>
                </a:lnTo>
                <a:lnTo>
                  <a:pt x="291767" y="271910"/>
                </a:lnTo>
                <a:lnTo>
                  <a:pt x="260755" y="304249"/>
                </a:lnTo>
                <a:lnTo>
                  <a:pt x="231204" y="338056"/>
                </a:lnTo>
                <a:lnTo>
                  <a:pt x="203169" y="373274"/>
                </a:lnTo>
                <a:lnTo>
                  <a:pt x="176702" y="409847"/>
                </a:lnTo>
                <a:lnTo>
                  <a:pt x="151859" y="447719"/>
                </a:lnTo>
                <a:lnTo>
                  <a:pt x="128693" y="486833"/>
                </a:lnTo>
                <a:lnTo>
                  <a:pt x="107258" y="527133"/>
                </a:lnTo>
                <a:lnTo>
                  <a:pt x="87608" y="568563"/>
                </a:lnTo>
                <a:lnTo>
                  <a:pt x="69797" y="611066"/>
                </a:lnTo>
                <a:lnTo>
                  <a:pt x="53879" y="654586"/>
                </a:lnTo>
                <a:lnTo>
                  <a:pt x="39909" y="699067"/>
                </a:lnTo>
                <a:lnTo>
                  <a:pt x="27939" y="744453"/>
                </a:lnTo>
                <a:lnTo>
                  <a:pt x="18025" y="790687"/>
                </a:lnTo>
                <a:lnTo>
                  <a:pt x="10220" y="837713"/>
                </a:lnTo>
                <a:lnTo>
                  <a:pt x="4578" y="885474"/>
                </a:lnTo>
                <a:lnTo>
                  <a:pt x="1153" y="933915"/>
                </a:lnTo>
                <a:lnTo>
                  <a:pt x="0" y="982979"/>
                </a:lnTo>
                <a:lnTo>
                  <a:pt x="1153" y="1032044"/>
                </a:lnTo>
                <a:lnTo>
                  <a:pt x="4578" y="1080485"/>
                </a:lnTo>
                <a:lnTo>
                  <a:pt x="10220" y="1128246"/>
                </a:lnTo>
                <a:lnTo>
                  <a:pt x="18025" y="1175272"/>
                </a:lnTo>
                <a:lnTo>
                  <a:pt x="27939" y="1221506"/>
                </a:lnTo>
                <a:lnTo>
                  <a:pt x="39909" y="1266892"/>
                </a:lnTo>
                <a:lnTo>
                  <a:pt x="53879" y="1311373"/>
                </a:lnTo>
                <a:lnTo>
                  <a:pt x="69797" y="1354893"/>
                </a:lnTo>
                <a:lnTo>
                  <a:pt x="87608" y="1397396"/>
                </a:lnTo>
                <a:lnTo>
                  <a:pt x="107258" y="1438826"/>
                </a:lnTo>
                <a:lnTo>
                  <a:pt x="128693" y="1479126"/>
                </a:lnTo>
                <a:lnTo>
                  <a:pt x="151859" y="1518240"/>
                </a:lnTo>
                <a:lnTo>
                  <a:pt x="176702" y="1556112"/>
                </a:lnTo>
                <a:lnTo>
                  <a:pt x="203169" y="1592685"/>
                </a:lnTo>
                <a:lnTo>
                  <a:pt x="231204" y="1627903"/>
                </a:lnTo>
                <a:lnTo>
                  <a:pt x="260755" y="1661710"/>
                </a:lnTo>
                <a:lnTo>
                  <a:pt x="291767" y="1694049"/>
                </a:lnTo>
                <a:lnTo>
                  <a:pt x="324186" y="1724865"/>
                </a:lnTo>
                <a:lnTo>
                  <a:pt x="357957" y="1754100"/>
                </a:lnTo>
                <a:lnTo>
                  <a:pt x="393028" y="1781699"/>
                </a:lnTo>
                <a:lnTo>
                  <a:pt x="429344" y="1807605"/>
                </a:lnTo>
                <a:lnTo>
                  <a:pt x="466851" y="1831763"/>
                </a:lnTo>
                <a:lnTo>
                  <a:pt x="505496" y="1854115"/>
                </a:lnTo>
                <a:lnTo>
                  <a:pt x="545223" y="1874605"/>
                </a:lnTo>
                <a:lnTo>
                  <a:pt x="585979" y="1893178"/>
                </a:lnTo>
                <a:lnTo>
                  <a:pt x="627710" y="1909776"/>
                </a:lnTo>
                <a:lnTo>
                  <a:pt x="670363" y="1924344"/>
                </a:lnTo>
                <a:lnTo>
                  <a:pt x="713882" y="1936826"/>
                </a:lnTo>
                <a:lnTo>
                  <a:pt x="758214" y="1947164"/>
                </a:lnTo>
                <a:lnTo>
                  <a:pt x="803306" y="1955302"/>
                </a:lnTo>
                <a:lnTo>
                  <a:pt x="849102" y="1961185"/>
                </a:lnTo>
                <a:lnTo>
                  <a:pt x="895549" y="1964757"/>
                </a:lnTo>
                <a:lnTo>
                  <a:pt x="942594" y="1965959"/>
                </a:lnTo>
                <a:lnTo>
                  <a:pt x="989638" y="1964757"/>
                </a:lnTo>
                <a:lnTo>
                  <a:pt x="1036085" y="1961185"/>
                </a:lnTo>
                <a:lnTo>
                  <a:pt x="1081881" y="1955302"/>
                </a:lnTo>
                <a:lnTo>
                  <a:pt x="1126973" y="1947164"/>
                </a:lnTo>
                <a:lnTo>
                  <a:pt x="1171305" y="1936826"/>
                </a:lnTo>
                <a:lnTo>
                  <a:pt x="1214824" y="1924344"/>
                </a:lnTo>
                <a:lnTo>
                  <a:pt x="1257477" y="1909776"/>
                </a:lnTo>
                <a:lnTo>
                  <a:pt x="1299208" y="1893178"/>
                </a:lnTo>
                <a:lnTo>
                  <a:pt x="1339964" y="1874605"/>
                </a:lnTo>
                <a:lnTo>
                  <a:pt x="1379691" y="1854115"/>
                </a:lnTo>
                <a:lnTo>
                  <a:pt x="1418336" y="1831763"/>
                </a:lnTo>
                <a:lnTo>
                  <a:pt x="1455843" y="1807605"/>
                </a:lnTo>
                <a:lnTo>
                  <a:pt x="1492159" y="1781699"/>
                </a:lnTo>
                <a:lnTo>
                  <a:pt x="1527230" y="1754100"/>
                </a:lnTo>
                <a:lnTo>
                  <a:pt x="1561001" y="1724865"/>
                </a:lnTo>
                <a:lnTo>
                  <a:pt x="1593420" y="1694049"/>
                </a:lnTo>
                <a:lnTo>
                  <a:pt x="1624432" y="1661710"/>
                </a:lnTo>
                <a:lnTo>
                  <a:pt x="1653983" y="1627903"/>
                </a:lnTo>
                <a:lnTo>
                  <a:pt x="1682018" y="1592685"/>
                </a:lnTo>
                <a:lnTo>
                  <a:pt x="1708485" y="1556112"/>
                </a:lnTo>
                <a:lnTo>
                  <a:pt x="1733328" y="1518240"/>
                </a:lnTo>
                <a:lnTo>
                  <a:pt x="1756494" y="1479126"/>
                </a:lnTo>
                <a:lnTo>
                  <a:pt x="1777929" y="1438826"/>
                </a:lnTo>
                <a:lnTo>
                  <a:pt x="1797579" y="1397396"/>
                </a:lnTo>
                <a:lnTo>
                  <a:pt x="1815390" y="1354893"/>
                </a:lnTo>
                <a:lnTo>
                  <a:pt x="1831308" y="1311373"/>
                </a:lnTo>
                <a:lnTo>
                  <a:pt x="1845278" y="1266892"/>
                </a:lnTo>
                <a:lnTo>
                  <a:pt x="1857248" y="1221506"/>
                </a:lnTo>
                <a:lnTo>
                  <a:pt x="1867162" y="1175272"/>
                </a:lnTo>
                <a:lnTo>
                  <a:pt x="1874967" y="1128246"/>
                </a:lnTo>
                <a:lnTo>
                  <a:pt x="1880609" y="1080485"/>
                </a:lnTo>
                <a:lnTo>
                  <a:pt x="1884034" y="1032044"/>
                </a:lnTo>
                <a:lnTo>
                  <a:pt x="1885188" y="982979"/>
                </a:lnTo>
                <a:lnTo>
                  <a:pt x="1884034" y="933915"/>
                </a:lnTo>
                <a:lnTo>
                  <a:pt x="1880609" y="885474"/>
                </a:lnTo>
                <a:lnTo>
                  <a:pt x="1874967" y="837713"/>
                </a:lnTo>
                <a:lnTo>
                  <a:pt x="1867162" y="790687"/>
                </a:lnTo>
                <a:lnTo>
                  <a:pt x="1857248" y="744453"/>
                </a:lnTo>
                <a:lnTo>
                  <a:pt x="1845278" y="699067"/>
                </a:lnTo>
                <a:lnTo>
                  <a:pt x="1831308" y="654586"/>
                </a:lnTo>
                <a:lnTo>
                  <a:pt x="1815390" y="611066"/>
                </a:lnTo>
                <a:lnTo>
                  <a:pt x="1797579" y="568563"/>
                </a:lnTo>
                <a:lnTo>
                  <a:pt x="1777929" y="527133"/>
                </a:lnTo>
                <a:lnTo>
                  <a:pt x="1756494" y="486833"/>
                </a:lnTo>
                <a:lnTo>
                  <a:pt x="1733328" y="447719"/>
                </a:lnTo>
                <a:lnTo>
                  <a:pt x="1708485" y="409847"/>
                </a:lnTo>
                <a:lnTo>
                  <a:pt x="1682018" y="373274"/>
                </a:lnTo>
                <a:lnTo>
                  <a:pt x="1653983" y="338056"/>
                </a:lnTo>
                <a:lnTo>
                  <a:pt x="1624432" y="304249"/>
                </a:lnTo>
                <a:lnTo>
                  <a:pt x="1593420" y="271910"/>
                </a:lnTo>
                <a:lnTo>
                  <a:pt x="1561001" y="241094"/>
                </a:lnTo>
                <a:lnTo>
                  <a:pt x="1527230" y="211859"/>
                </a:lnTo>
                <a:lnTo>
                  <a:pt x="1492159" y="184260"/>
                </a:lnTo>
                <a:lnTo>
                  <a:pt x="1455843" y="158354"/>
                </a:lnTo>
                <a:lnTo>
                  <a:pt x="1418336" y="134196"/>
                </a:lnTo>
                <a:lnTo>
                  <a:pt x="1379691" y="111844"/>
                </a:lnTo>
                <a:lnTo>
                  <a:pt x="1339964" y="91354"/>
                </a:lnTo>
                <a:lnTo>
                  <a:pt x="1299208" y="72781"/>
                </a:lnTo>
                <a:lnTo>
                  <a:pt x="1257477" y="56183"/>
                </a:lnTo>
                <a:lnTo>
                  <a:pt x="1214824" y="41615"/>
                </a:lnTo>
                <a:lnTo>
                  <a:pt x="1171305" y="29133"/>
                </a:lnTo>
                <a:lnTo>
                  <a:pt x="1126973" y="18795"/>
                </a:lnTo>
                <a:lnTo>
                  <a:pt x="1081881" y="10657"/>
                </a:lnTo>
                <a:lnTo>
                  <a:pt x="1036085" y="4774"/>
                </a:lnTo>
                <a:lnTo>
                  <a:pt x="989638" y="1202"/>
                </a:lnTo>
                <a:lnTo>
                  <a:pt x="942594" y="0"/>
                </a:lnTo>
                <a:close/>
              </a:path>
            </a:pathLst>
          </a:custGeom>
          <a:solidFill>
            <a:srgbClr val="FFFFFF">
              <a:alpha val="5882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k object 22"/>
          <p:cNvSpPr/>
          <p:nvPr/>
        </p:nvSpPr>
        <p:spPr>
          <a:xfrm>
            <a:off x="3477767" y="1894332"/>
            <a:ext cx="1640205" cy="1640205"/>
          </a:xfrm>
          <a:custGeom>
            <a:rect l="l" t="t" r="r" b="b"/>
            <a:pathLst>
              <a:path w="1640204" h="1640204">
                <a:moveTo>
                  <a:pt x="819912" y="0"/>
                </a:moveTo>
                <a:lnTo>
                  <a:pt x="771730" y="1391"/>
                </a:lnTo>
                <a:lnTo>
                  <a:pt x="724282" y="5515"/>
                </a:lnTo>
                <a:lnTo>
                  <a:pt x="677645" y="12294"/>
                </a:lnTo>
                <a:lnTo>
                  <a:pt x="631895" y="21651"/>
                </a:lnTo>
                <a:lnTo>
                  <a:pt x="587110" y="33510"/>
                </a:lnTo>
                <a:lnTo>
                  <a:pt x="543366" y="47793"/>
                </a:lnTo>
                <a:lnTo>
                  <a:pt x="500741" y="64424"/>
                </a:lnTo>
                <a:lnTo>
                  <a:pt x="459310" y="83326"/>
                </a:lnTo>
                <a:lnTo>
                  <a:pt x="419151" y="104422"/>
                </a:lnTo>
                <a:lnTo>
                  <a:pt x="380341" y="127636"/>
                </a:lnTo>
                <a:lnTo>
                  <a:pt x="342957" y="152890"/>
                </a:lnTo>
                <a:lnTo>
                  <a:pt x="307074" y="180107"/>
                </a:lnTo>
                <a:lnTo>
                  <a:pt x="272772" y="209211"/>
                </a:lnTo>
                <a:lnTo>
                  <a:pt x="240125" y="240125"/>
                </a:lnTo>
                <a:lnTo>
                  <a:pt x="209211" y="272772"/>
                </a:lnTo>
                <a:lnTo>
                  <a:pt x="180107" y="307074"/>
                </a:lnTo>
                <a:lnTo>
                  <a:pt x="152890" y="342957"/>
                </a:lnTo>
                <a:lnTo>
                  <a:pt x="127636" y="380341"/>
                </a:lnTo>
                <a:lnTo>
                  <a:pt x="104422" y="419151"/>
                </a:lnTo>
                <a:lnTo>
                  <a:pt x="83326" y="459310"/>
                </a:lnTo>
                <a:lnTo>
                  <a:pt x="64424" y="500741"/>
                </a:lnTo>
                <a:lnTo>
                  <a:pt x="47793" y="543366"/>
                </a:lnTo>
                <a:lnTo>
                  <a:pt x="33510" y="587110"/>
                </a:lnTo>
                <a:lnTo>
                  <a:pt x="21651" y="631895"/>
                </a:lnTo>
                <a:lnTo>
                  <a:pt x="12294" y="677645"/>
                </a:lnTo>
                <a:lnTo>
                  <a:pt x="5515" y="724282"/>
                </a:lnTo>
                <a:lnTo>
                  <a:pt x="1391" y="771730"/>
                </a:lnTo>
                <a:lnTo>
                  <a:pt x="0" y="819912"/>
                </a:lnTo>
                <a:lnTo>
                  <a:pt x="1391" y="868093"/>
                </a:lnTo>
                <a:lnTo>
                  <a:pt x="5515" y="915541"/>
                </a:lnTo>
                <a:lnTo>
                  <a:pt x="12294" y="962178"/>
                </a:lnTo>
                <a:lnTo>
                  <a:pt x="21651" y="1007928"/>
                </a:lnTo>
                <a:lnTo>
                  <a:pt x="33510" y="1052713"/>
                </a:lnTo>
                <a:lnTo>
                  <a:pt x="47793" y="1096457"/>
                </a:lnTo>
                <a:lnTo>
                  <a:pt x="64424" y="1139082"/>
                </a:lnTo>
                <a:lnTo>
                  <a:pt x="83326" y="1180513"/>
                </a:lnTo>
                <a:lnTo>
                  <a:pt x="104422" y="1220672"/>
                </a:lnTo>
                <a:lnTo>
                  <a:pt x="127636" y="1259482"/>
                </a:lnTo>
                <a:lnTo>
                  <a:pt x="152890" y="1296866"/>
                </a:lnTo>
                <a:lnTo>
                  <a:pt x="180107" y="1332749"/>
                </a:lnTo>
                <a:lnTo>
                  <a:pt x="209211" y="1367051"/>
                </a:lnTo>
                <a:lnTo>
                  <a:pt x="240125" y="1399698"/>
                </a:lnTo>
                <a:lnTo>
                  <a:pt x="272772" y="1430612"/>
                </a:lnTo>
                <a:lnTo>
                  <a:pt x="307074" y="1459716"/>
                </a:lnTo>
                <a:lnTo>
                  <a:pt x="342957" y="1486933"/>
                </a:lnTo>
                <a:lnTo>
                  <a:pt x="380341" y="1512187"/>
                </a:lnTo>
                <a:lnTo>
                  <a:pt x="419151" y="1535401"/>
                </a:lnTo>
                <a:lnTo>
                  <a:pt x="459310" y="1556497"/>
                </a:lnTo>
                <a:lnTo>
                  <a:pt x="500741" y="1575399"/>
                </a:lnTo>
                <a:lnTo>
                  <a:pt x="543366" y="1592030"/>
                </a:lnTo>
                <a:lnTo>
                  <a:pt x="587110" y="1606313"/>
                </a:lnTo>
                <a:lnTo>
                  <a:pt x="631895" y="1618172"/>
                </a:lnTo>
                <a:lnTo>
                  <a:pt x="677645" y="1627529"/>
                </a:lnTo>
                <a:lnTo>
                  <a:pt x="724282" y="1634308"/>
                </a:lnTo>
                <a:lnTo>
                  <a:pt x="771730" y="1638432"/>
                </a:lnTo>
                <a:lnTo>
                  <a:pt x="819912" y="1639824"/>
                </a:lnTo>
                <a:lnTo>
                  <a:pt x="868093" y="1638432"/>
                </a:lnTo>
                <a:lnTo>
                  <a:pt x="915541" y="1634308"/>
                </a:lnTo>
                <a:lnTo>
                  <a:pt x="962178" y="1627529"/>
                </a:lnTo>
                <a:lnTo>
                  <a:pt x="1007928" y="1618172"/>
                </a:lnTo>
                <a:lnTo>
                  <a:pt x="1052713" y="1606313"/>
                </a:lnTo>
                <a:lnTo>
                  <a:pt x="1096457" y="1592030"/>
                </a:lnTo>
                <a:lnTo>
                  <a:pt x="1139082" y="1575399"/>
                </a:lnTo>
                <a:lnTo>
                  <a:pt x="1180513" y="1556497"/>
                </a:lnTo>
                <a:lnTo>
                  <a:pt x="1220672" y="1535401"/>
                </a:lnTo>
                <a:lnTo>
                  <a:pt x="1259482" y="1512187"/>
                </a:lnTo>
                <a:lnTo>
                  <a:pt x="1296866" y="1486933"/>
                </a:lnTo>
                <a:lnTo>
                  <a:pt x="1332749" y="1459716"/>
                </a:lnTo>
                <a:lnTo>
                  <a:pt x="1367051" y="1430612"/>
                </a:lnTo>
                <a:lnTo>
                  <a:pt x="1399698" y="1399698"/>
                </a:lnTo>
                <a:lnTo>
                  <a:pt x="1430612" y="1367051"/>
                </a:lnTo>
                <a:lnTo>
                  <a:pt x="1459716" y="1332749"/>
                </a:lnTo>
                <a:lnTo>
                  <a:pt x="1486933" y="1296866"/>
                </a:lnTo>
                <a:lnTo>
                  <a:pt x="1512187" y="1259482"/>
                </a:lnTo>
                <a:lnTo>
                  <a:pt x="1535401" y="1220672"/>
                </a:lnTo>
                <a:lnTo>
                  <a:pt x="1556497" y="1180513"/>
                </a:lnTo>
                <a:lnTo>
                  <a:pt x="1575399" y="1139082"/>
                </a:lnTo>
                <a:lnTo>
                  <a:pt x="1592030" y="1096457"/>
                </a:lnTo>
                <a:lnTo>
                  <a:pt x="1606313" y="1052713"/>
                </a:lnTo>
                <a:lnTo>
                  <a:pt x="1618172" y="1007928"/>
                </a:lnTo>
                <a:lnTo>
                  <a:pt x="1627529" y="962178"/>
                </a:lnTo>
                <a:lnTo>
                  <a:pt x="1634308" y="915541"/>
                </a:lnTo>
                <a:lnTo>
                  <a:pt x="1638432" y="868093"/>
                </a:lnTo>
                <a:lnTo>
                  <a:pt x="1639824" y="819912"/>
                </a:lnTo>
                <a:lnTo>
                  <a:pt x="1638432" y="771730"/>
                </a:lnTo>
                <a:lnTo>
                  <a:pt x="1634308" y="724282"/>
                </a:lnTo>
                <a:lnTo>
                  <a:pt x="1627529" y="677645"/>
                </a:lnTo>
                <a:lnTo>
                  <a:pt x="1618172" y="631895"/>
                </a:lnTo>
                <a:lnTo>
                  <a:pt x="1606313" y="587110"/>
                </a:lnTo>
                <a:lnTo>
                  <a:pt x="1592030" y="543366"/>
                </a:lnTo>
                <a:lnTo>
                  <a:pt x="1575399" y="500741"/>
                </a:lnTo>
                <a:lnTo>
                  <a:pt x="1556497" y="459310"/>
                </a:lnTo>
                <a:lnTo>
                  <a:pt x="1535401" y="419151"/>
                </a:lnTo>
                <a:lnTo>
                  <a:pt x="1512187" y="380341"/>
                </a:lnTo>
                <a:lnTo>
                  <a:pt x="1486933" y="342957"/>
                </a:lnTo>
                <a:lnTo>
                  <a:pt x="1459716" y="307074"/>
                </a:lnTo>
                <a:lnTo>
                  <a:pt x="1430612" y="272772"/>
                </a:lnTo>
                <a:lnTo>
                  <a:pt x="1399698" y="240125"/>
                </a:lnTo>
                <a:lnTo>
                  <a:pt x="1367051" y="209211"/>
                </a:lnTo>
                <a:lnTo>
                  <a:pt x="1332749" y="180107"/>
                </a:lnTo>
                <a:lnTo>
                  <a:pt x="1296866" y="152890"/>
                </a:lnTo>
                <a:lnTo>
                  <a:pt x="1259482" y="127636"/>
                </a:lnTo>
                <a:lnTo>
                  <a:pt x="1220672" y="104422"/>
                </a:lnTo>
                <a:lnTo>
                  <a:pt x="1180513" y="83326"/>
                </a:lnTo>
                <a:lnTo>
                  <a:pt x="1139082" y="64424"/>
                </a:lnTo>
                <a:lnTo>
                  <a:pt x="1096457" y="47793"/>
                </a:lnTo>
                <a:lnTo>
                  <a:pt x="1052713" y="33510"/>
                </a:lnTo>
                <a:lnTo>
                  <a:pt x="1007928" y="21651"/>
                </a:lnTo>
                <a:lnTo>
                  <a:pt x="962178" y="12294"/>
                </a:lnTo>
                <a:lnTo>
                  <a:pt x="915541" y="5515"/>
                </a:lnTo>
                <a:lnTo>
                  <a:pt x="868093" y="1391"/>
                </a:lnTo>
                <a:lnTo>
                  <a:pt x="819912" y="0"/>
                </a:lnTo>
                <a:close/>
              </a:path>
            </a:pathLst>
          </a:custGeom>
          <a:solidFill>
            <a:srgbClr val="F3D2D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k object 23"/>
          <p:cNvSpPr/>
          <p:nvPr/>
        </p:nvSpPr>
        <p:spPr>
          <a:xfrm>
            <a:off x="3477767" y="1894332"/>
            <a:ext cx="1640205" cy="1640205"/>
          </a:xfrm>
          <a:custGeom>
            <a:rect l="l" t="t" r="r" b="b"/>
            <a:pathLst>
              <a:path w="1640204" h="1640204">
                <a:moveTo>
                  <a:pt x="0" y="819912"/>
                </a:moveTo>
                <a:lnTo>
                  <a:pt x="1391" y="771730"/>
                </a:lnTo>
                <a:lnTo>
                  <a:pt x="5515" y="724282"/>
                </a:lnTo>
                <a:lnTo>
                  <a:pt x="12294" y="677645"/>
                </a:lnTo>
                <a:lnTo>
                  <a:pt x="21651" y="631895"/>
                </a:lnTo>
                <a:lnTo>
                  <a:pt x="33510" y="587110"/>
                </a:lnTo>
                <a:lnTo>
                  <a:pt x="47793" y="543366"/>
                </a:lnTo>
                <a:lnTo>
                  <a:pt x="64424" y="500741"/>
                </a:lnTo>
                <a:lnTo>
                  <a:pt x="83326" y="459310"/>
                </a:lnTo>
                <a:lnTo>
                  <a:pt x="104422" y="419151"/>
                </a:lnTo>
                <a:lnTo>
                  <a:pt x="127636" y="380341"/>
                </a:lnTo>
                <a:lnTo>
                  <a:pt x="152890" y="342957"/>
                </a:lnTo>
                <a:lnTo>
                  <a:pt x="180107" y="307074"/>
                </a:lnTo>
                <a:lnTo>
                  <a:pt x="209211" y="272772"/>
                </a:lnTo>
                <a:lnTo>
                  <a:pt x="240125" y="240125"/>
                </a:lnTo>
                <a:lnTo>
                  <a:pt x="272772" y="209211"/>
                </a:lnTo>
                <a:lnTo>
                  <a:pt x="307074" y="180107"/>
                </a:lnTo>
                <a:lnTo>
                  <a:pt x="342957" y="152890"/>
                </a:lnTo>
                <a:lnTo>
                  <a:pt x="380341" y="127636"/>
                </a:lnTo>
                <a:lnTo>
                  <a:pt x="419151" y="104422"/>
                </a:lnTo>
                <a:lnTo>
                  <a:pt x="459310" y="83326"/>
                </a:lnTo>
                <a:lnTo>
                  <a:pt x="500741" y="64424"/>
                </a:lnTo>
                <a:lnTo>
                  <a:pt x="543366" y="47793"/>
                </a:lnTo>
                <a:lnTo>
                  <a:pt x="587110" y="33510"/>
                </a:lnTo>
                <a:lnTo>
                  <a:pt x="631895" y="21651"/>
                </a:lnTo>
                <a:lnTo>
                  <a:pt x="677645" y="12294"/>
                </a:lnTo>
                <a:lnTo>
                  <a:pt x="724282" y="5515"/>
                </a:lnTo>
                <a:lnTo>
                  <a:pt x="771730" y="1391"/>
                </a:lnTo>
                <a:lnTo>
                  <a:pt x="819912" y="0"/>
                </a:lnTo>
                <a:lnTo>
                  <a:pt x="868093" y="1391"/>
                </a:lnTo>
                <a:lnTo>
                  <a:pt x="915541" y="5515"/>
                </a:lnTo>
                <a:lnTo>
                  <a:pt x="962178" y="12294"/>
                </a:lnTo>
                <a:lnTo>
                  <a:pt x="1007928" y="21651"/>
                </a:lnTo>
                <a:lnTo>
                  <a:pt x="1052713" y="33510"/>
                </a:lnTo>
                <a:lnTo>
                  <a:pt x="1096457" y="47793"/>
                </a:lnTo>
                <a:lnTo>
                  <a:pt x="1139082" y="64424"/>
                </a:lnTo>
                <a:lnTo>
                  <a:pt x="1180513" y="83326"/>
                </a:lnTo>
                <a:lnTo>
                  <a:pt x="1220672" y="104422"/>
                </a:lnTo>
                <a:lnTo>
                  <a:pt x="1259482" y="127636"/>
                </a:lnTo>
                <a:lnTo>
                  <a:pt x="1296866" y="152890"/>
                </a:lnTo>
                <a:lnTo>
                  <a:pt x="1332749" y="180107"/>
                </a:lnTo>
                <a:lnTo>
                  <a:pt x="1367051" y="209211"/>
                </a:lnTo>
                <a:lnTo>
                  <a:pt x="1399698" y="240125"/>
                </a:lnTo>
                <a:lnTo>
                  <a:pt x="1430612" y="272772"/>
                </a:lnTo>
                <a:lnTo>
                  <a:pt x="1459716" y="307074"/>
                </a:lnTo>
                <a:lnTo>
                  <a:pt x="1486933" y="342957"/>
                </a:lnTo>
                <a:lnTo>
                  <a:pt x="1512187" y="380341"/>
                </a:lnTo>
                <a:lnTo>
                  <a:pt x="1535401" y="419151"/>
                </a:lnTo>
                <a:lnTo>
                  <a:pt x="1556497" y="459310"/>
                </a:lnTo>
                <a:lnTo>
                  <a:pt x="1575399" y="500741"/>
                </a:lnTo>
                <a:lnTo>
                  <a:pt x="1592030" y="543366"/>
                </a:lnTo>
                <a:lnTo>
                  <a:pt x="1606313" y="587110"/>
                </a:lnTo>
                <a:lnTo>
                  <a:pt x="1618172" y="631895"/>
                </a:lnTo>
                <a:lnTo>
                  <a:pt x="1627529" y="677645"/>
                </a:lnTo>
                <a:lnTo>
                  <a:pt x="1634308" y="724282"/>
                </a:lnTo>
                <a:lnTo>
                  <a:pt x="1638432" y="771730"/>
                </a:lnTo>
                <a:lnTo>
                  <a:pt x="1639824" y="819912"/>
                </a:lnTo>
                <a:lnTo>
                  <a:pt x="1638432" y="868093"/>
                </a:lnTo>
                <a:lnTo>
                  <a:pt x="1634308" y="915541"/>
                </a:lnTo>
                <a:lnTo>
                  <a:pt x="1627529" y="962178"/>
                </a:lnTo>
                <a:lnTo>
                  <a:pt x="1618172" y="1007928"/>
                </a:lnTo>
                <a:lnTo>
                  <a:pt x="1606313" y="1052713"/>
                </a:lnTo>
                <a:lnTo>
                  <a:pt x="1592030" y="1096457"/>
                </a:lnTo>
                <a:lnTo>
                  <a:pt x="1575399" y="1139082"/>
                </a:lnTo>
                <a:lnTo>
                  <a:pt x="1556497" y="1180513"/>
                </a:lnTo>
                <a:lnTo>
                  <a:pt x="1535401" y="1220672"/>
                </a:lnTo>
                <a:lnTo>
                  <a:pt x="1512187" y="1259482"/>
                </a:lnTo>
                <a:lnTo>
                  <a:pt x="1486933" y="1296866"/>
                </a:lnTo>
                <a:lnTo>
                  <a:pt x="1459716" y="1332749"/>
                </a:lnTo>
                <a:lnTo>
                  <a:pt x="1430612" y="1367051"/>
                </a:lnTo>
                <a:lnTo>
                  <a:pt x="1399698" y="1399698"/>
                </a:lnTo>
                <a:lnTo>
                  <a:pt x="1367051" y="1430612"/>
                </a:lnTo>
                <a:lnTo>
                  <a:pt x="1332749" y="1459716"/>
                </a:lnTo>
                <a:lnTo>
                  <a:pt x="1296866" y="1486933"/>
                </a:lnTo>
                <a:lnTo>
                  <a:pt x="1259482" y="1512187"/>
                </a:lnTo>
                <a:lnTo>
                  <a:pt x="1220672" y="1535401"/>
                </a:lnTo>
                <a:lnTo>
                  <a:pt x="1180513" y="1556497"/>
                </a:lnTo>
                <a:lnTo>
                  <a:pt x="1139082" y="1575399"/>
                </a:lnTo>
                <a:lnTo>
                  <a:pt x="1096457" y="1592030"/>
                </a:lnTo>
                <a:lnTo>
                  <a:pt x="1052713" y="1606313"/>
                </a:lnTo>
                <a:lnTo>
                  <a:pt x="1007928" y="1618172"/>
                </a:lnTo>
                <a:lnTo>
                  <a:pt x="962178" y="1627529"/>
                </a:lnTo>
                <a:lnTo>
                  <a:pt x="915541" y="1634308"/>
                </a:lnTo>
                <a:lnTo>
                  <a:pt x="868093" y="1638432"/>
                </a:lnTo>
                <a:lnTo>
                  <a:pt x="819912" y="1639824"/>
                </a:lnTo>
                <a:lnTo>
                  <a:pt x="771730" y="1638432"/>
                </a:lnTo>
                <a:lnTo>
                  <a:pt x="724282" y="1634308"/>
                </a:lnTo>
                <a:lnTo>
                  <a:pt x="677645" y="1627529"/>
                </a:lnTo>
                <a:lnTo>
                  <a:pt x="631895" y="1618172"/>
                </a:lnTo>
                <a:lnTo>
                  <a:pt x="587110" y="1606313"/>
                </a:lnTo>
                <a:lnTo>
                  <a:pt x="543366" y="1592030"/>
                </a:lnTo>
                <a:lnTo>
                  <a:pt x="500741" y="1575399"/>
                </a:lnTo>
                <a:lnTo>
                  <a:pt x="459310" y="1556497"/>
                </a:lnTo>
                <a:lnTo>
                  <a:pt x="419151" y="1535401"/>
                </a:lnTo>
                <a:lnTo>
                  <a:pt x="380341" y="1512187"/>
                </a:lnTo>
                <a:lnTo>
                  <a:pt x="342957" y="1486933"/>
                </a:lnTo>
                <a:lnTo>
                  <a:pt x="307074" y="1459716"/>
                </a:lnTo>
                <a:lnTo>
                  <a:pt x="272772" y="1430612"/>
                </a:lnTo>
                <a:lnTo>
                  <a:pt x="240125" y="1399698"/>
                </a:lnTo>
                <a:lnTo>
                  <a:pt x="209211" y="1367051"/>
                </a:lnTo>
                <a:lnTo>
                  <a:pt x="180107" y="1332749"/>
                </a:lnTo>
                <a:lnTo>
                  <a:pt x="152890" y="1296866"/>
                </a:lnTo>
                <a:lnTo>
                  <a:pt x="127636" y="1259482"/>
                </a:lnTo>
                <a:lnTo>
                  <a:pt x="104422" y="1220672"/>
                </a:lnTo>
                <a:lnTo>
                  <a:pt x="83326" y="1180513"/>
                </a:lnTo>
                <a:lnTo>
                  <a:pt x="64424" y="1139082"/>
                </a:lnTo>
                <a:lnTo>
                  <a:pt x="47793" y="1096457"/>
                </a:lnTo>
                <a:lnTo>
                  <a:pt x="33510" y="1052713"/>
                </a:lnTo>
                <a:lnTo>
                  <a:pt x="21651" y="1007928"/>
                </a:lnTo>
                <a:lnTo>
                  <a:pt x="12294" y="962178"/>
                </a:lnTo>
                <a:lnTo>
                  <a:pt x="5515" y="915541"/>
                </a:lnTo>
                <a:lnTo>
                  <a:pt x="1391" y="868093"/>
                </a:lnTo>
                <a:lnTo>
                  <a:pt x="0" y="819912"/>
                </a:lnTo>
                <a:close/>
              </a:path>
            </a:pathLst>
          </a:custGeom>
          <a:ln w="139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8636508" cy="48585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4985" y="1362913"/>
            <a:ext cx="8212378" cy="10833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300" b="1" i="0">
                <a:solidFill>
                  <a:srgbClr val="E18799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2470" y="1770380"/>
            <a:ext cx="7617409" cy="1854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938399" y="4523613"/>
            <a:ext cx="2765552" cy="243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32117" y="4523613"/>
            <a:ext cx="1987740" cy="243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222492" y="4523613"/>
            <a:ext cx="1987740" cy="243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6.png" /><Relationship Id="rId4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8.png" /><Relationship Id="rId6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8.png" /><Relationship Id="rId11" Type="http://schemas.openxmlformats.org/officeDocument/2006/relationships/image" Target="../media/image29.png" /><Relationship Id="rId12" Type="http://schemas.openxmlformats.org/officeDocument/2006/relationships/image" Target="../media/image30.png" /><Relationship Id="rId13" Type="http://schemas.openxmlformats.org/officeDocument/2006/relationships/image" Target="../media/image31.png" /><Relationship Id="rId14" Type="http://schemas.openxmlformats.org/officeDocument/2006/relationships/image" Target="../media/image32.png" /><Relationship Id="rId15" Type="http://schemas.openxmlformats.org/officeDocument/2006/relationships/image" Target="../media/image33.png" /><Relationship Id="rId16" Type="http://schemas.openxmlformats.org/officeDocument/2006/relationships/image" Target="../media/image8.png" /><Relationship Id="rId17" Type="http://schemas.openxmlformats.org/officeDocument/2006/relationships/image" Target="../media/image6.png" /><Relationship Id="rId18" Type="http://schemas.openxmlformats.org/officeDocument/2006/relationships/image" Target="../media/image34.png" /><Relationship Id="rId19" Type="http://schemas.openxmlformats.org/officeDocument/2006/relationships/image" Target="../media/image35.png" /><Relationship Id="rId2" Type="http://schemas.openxmlformats.org/officeDocument/2006/relationships/image" Target="../media/image20.png" /><Relationship Id="rId20" Type="http://schemas.openxmlformats.org/officeDocument/2006/relationships/image" Target="../media/image36.png" /><Relationship Id="rId21" Type="http://schemas.openxmlformats.org/officeDocument/2006/relationships/image" Target="../media/image37.png" /><Relationship Id="rId22" Type="http://schemas.openxmlformats.org/officeDocument/2006/relationships/image" Target="../media/image38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Relationship Id="rId7" Type="http://schemas.openxmlformats.org/officeDocument/2006/relationships/image" Target="../media/image25.png" /><Relationship Id="rId8" Type="http://schemas.openxmlformats.org/officeDocument/2006/relationships/image" Target="../media/image26.png" /><Relationship Id="rId9" Type="http://schemas.openxmlformats.org/officeDocument/2006/relationships/image" Target="../media/image2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9.png" /><Relationship Id="rId3" Type="http://schemas.openxmlformats.org/officeDocument/2006/relationships/image" Target="../media/image40.png" /><Relationship Id="rId4" Type="http://schemas.openxmlformats.org/officeDocument/2006/relationships/image" Target="../media/image8.png" /><Relationship Id="rId5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9.png" /><Relationship Id="rId11" Type="http://schemas.openxmlformats.org/officeDocument/2006/relationships/image" Target="../media/image50.png" /><Relationship Id="rId12" Type="http://schemas.openxmlformats.org/officeDocument/2006/relationships/image" Target="../media/image51.png" /><Relationship Id="rId13" Type="http://schemas.openxmlformats.org/officeDocument/2006/relationships/image" Target="../media/image52.png" /><Relationship Id="rId14" Type="http://schemas.openxmlformats.org/officeDocument/2006/relationships/image" Target="../media/image53.png" /><Relationship Id="rId15" Type="http://schemas.openxmlformats.org/officeDocument/2006/relationships/image" Target="../media/image54.png" /><Relationship Id="rId16" Type="http://schemas.openxmlformats.org/officeDocument/2006/relationships/image" Target="../media/image55.png" /><Relationship Id="rId17" Type="http://schemas.openxmlformats.org/officeDocument/2006/relationships/image" Target="../media/image56.png" /><Relationship Id="rId18" Type="http://schemas.openxmlformats.org/officeDocument/2006/relationships/image" Target="../media/image57.png" /><Relationship Id="rId19" Type="http://schemas.openxmlformats.org/officeDocument/2006/relationships/image" Target="../media/image58.png" /><Relationship Id="rId2" Type="http://schemas.openxmlformats.org/officeDocument/2006/relationships/image" Target="../media/image41.png" /><Relationship Id="rId20" Type="http://schemas.openxmlformats.org/officeDocument/2006/relationships/image" Target="../media/image59.png" /><Relationship Id="rId21" Type="http://schemas.openxmlformats.org/officeDocument/2006/relationships/image" Target="../media/image60.png" /><Relationship Id="rId22" Type="http://schemas.openxmlformats.org/officeDocument/2006/relationships/image" Target="../media/image8.png" /><Relationship Id="rId23" Type="http://schemas.openxmlformats.org/officeDocument/2006/relationships/image" Target="../media/image6.png" /><Relationship Id="rId3" Type="http://schemas.openxmlformats.org/officeDocument/2006/relationships/image" Target="../media/image42.png" /><Relationship Id="rId4" Type="http://schemas.openxmlformats.org/officeDocument/2006/relationships/image" Target="../media/image43.png" /><Relationship Id="rId5" Type="http://schemas.openxmlformats.org/officeDocument/2006/relationships/image" Target="../media/image44.png" /><Relationship Id="rId6" Type="http://schemas.openxmlformats.org/officeDocument/2006/relationships/image" Target="../media/image45.png" /><Relationship Id="rId7" Type="http://schemas.openxmlformats.org/officeDocument/2006/relationships/image" Target="../media/image46.png" /><Relationship Id="rId8" Type="http://schemas.openxmlformats.org/officeDocument/2006/relationships/image" Target="../media/image47.png" /><Relationship Id="rId9" Type="http://schemas.openxmlformats.org/officeDocument/2006/relationships/image" Target="../media/image4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1.png" /><Relationship Id="rId3" Type="http://schemas.openxmlformats.org/officeDocument/2006/relationships/image" Target="../media/image62.png" /><Relationship Id="rId4" Type="http://schemas.openxmlformats.org/officeDocument/2006/relationships/image" Target="../media/image63.png" /><Relationship Id="rId5" Type="http://schemas.openxmlformats.org/officeDocument/2006/relationships/image" Target="../media/image8.png" /><Relationship Id="rId6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6.png" /><Relationship Id="rId4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2.png" /><Relationship Id="rId11" Type="http://schemas.openxmlformats.org/officeDocument/2006/relationships/image" Target="../media/image8.png" /><Relationship Id="rId12" Type="http://schemas.openxmlformats.org/officeDocument/2006/relationships/image" Target="../media/image6.png" /><Relationship Id="rId13" Type="http://schemas.openxmlformats.org/officeDocument/2006/relationships/image" Target="../media/image73.png" /><Relationship Id="rId14" Type="http://schemas.openxmlformats.org/officeDocument/2006/relationships/image" Target="../media/image74.png" /><Relationship Id="rId15" Type="http://schemas.openxmlformats.org/officeDocument/2006/relationships/image" Target="../media/image75.png" /><Relationship Id="rId2" Type="http://schemas.openxmlformats.org/officeDocument/2006/relationships/image" Target="../media/image64.png" /><Relationship Id="rId3" Type="http://schemas.openxmlformats.org/officeDocument/2006/relationships/image" Target="../media/image65.png" /><Relationship Id="rId4" Type="http://schemas.openxmlformats.org/officeDocument/2006/relationships/image" Target="../media/image66.png" /><Relationship Id="rId5" Type="http://schemas.openxmlformats.org/officeDocument/2006/relationships/image" Target="../media/image67.png" /><Relationship Id="rId6" Type="http://schemas.openxmlformats.org/officeDocument/2006/relationships/image" Target="../media/image68.png" /><Relationship Id="rId7" Type="http://schemas.openxmlformats.org/officeDocument/2006/relationships/image" Target="../media/image69.png" /><Relationship Id="rId8" Type="http://schemas.openxmlformats.org/officeDocument/2006/relationships/image" Target="../media/image70.png" /><Relationship Id="rId9" Type="http://schemas.openxmlformats.org/officeDocument/2006/relationships/image" Target="../media/image7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4.png" /><Relationship Id="rId11" Type="http://schemas.openxmlformats.org/officeDocument/2006/relationships/image" Target="../media/image85.png" /><Relationship Id="rId12" Type="http://schemas.openxmlformats.org/officeDocument/2006/relationships/image" Target="../media/image8.png" /><Relationship Id="rId13" Type="http://schemas.openxmlformats.org/officeDocument/2006/relationships/image" Target="../media/image6.png" /><Relationship Id="rId2" Type="http://schemas.openxmlformats.org/officeDocument/2006/relationships/image" Target="../media/image76.png" /><Relationship Id="rId3" Type="http://schemas.openxmlformats.org/officeDocument/2006/relationships/image" Target="../media/image77.png" /><Relationship Id="rId4" Type="http://schemas.openxmlformats.org/officeDocument/2006/relationships/image" Target="../media/image78.png" /><Relationship Id="rId5" Type="http://schemas.openxmlformats.org/officeDocument/2006/relationships/image" Target="../media/image79.png" /><Relationship Id="rId6" Type="http://schemas.openxmlformats.org/officeDocument/2006/relationships/image" Target="../media/image80.png" /><Relationship Id="rId7" Type="http://schemas.openxmlformats.org/officeDocument/2006/relationships/image" Target="../media/image81.png" /><Relationship Id="rId8" Type="http://schemas.openxmlformats.org/officeDocument/2006/relationships/image" Target="../media/image82.png" /><Relationship Id="rId9" Type="http://schemas.openxmlformats.org/officeDocument/2006/relationships/image" Target="../media/image8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4.png" /><Relationship Id="rId11" Type="http://schemas.openxmlformats.org/officeDocument/2006/relationships/image" Target="../media/image95.png" /><Relationship Id="rId12" Type="http://schemas.openxmlformats.org/officeDocument/2006/relationships/image" Target="../media/image96.png" /><Relationship Id="rId13" Type="http://schemas.openxmlformats.org/officeDocument/2006/relationships/image" Target="../media/image97.png" /><Relationship Id="rId14" Type="http://schemas.openxmlformats.org/officeDocument/2006/relationships/image" Target="../media/image98.png" /><Relationship Id="rId15" Type="http://schemas.openxmlformats.org/officeDocument/2006/relationships/image" Target="../media/image99.png" /><Relationship Id="rId16" Type="http://schemas.openxmlformats.org/officeDocument/2006/relationships/image" Target="../media/image8.png" /><Relationship Id="rId17" Type="http://schemas.openxmlformats.org/officeDocument/2006/relationships/image" Target="../media/image6.png" /><Relationship Id="rId2" Type="http://schemas.openxmlformats.org/officeDocument/2006/relationships/image" Target="../media/image86.png" /><Relationship Id="rId3" Type="http://schemas.openxmlformats.org/officeDocument/2006/relationships/image" Target="../media/image87.png" /><Relationship Id="rId4" Type="http://schemas.openxmlformats.org/officeDocument/2006/relationships/image" Target="../media/image88.png" /><Relationship Id="rId5" Type="http://schemas.openxmlformats.org/officeDocument/2006/relationships/image" Target="../media/image89.png" /><Relationship Id="rId6" Type="http://schemas.openxmlformats.org/officeDocument/2006/relationships/image" Target="../media/image90.png" /><Relationship Id="rId7" Type="http://schemas.openxmlformats.org/officeDocument/2006/relationships/image" Target="../media/image91.png" /><Relationship Id="rId8" Type="http://schemas.openxmlformats.org/officeDocument/2006/relationships/image" Target="../media/image92.png" /><Relationship Id="rId9" Type="http://schemas.openxmlformats.org/officeDocument/2006/relationships/image" Target="../media/image9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8.png" /><Relationship Id="rId11" Type="http://schemas.openxmlformats.org/officeDocument/2006/relationships/image" Target="../media/image109.png" /><Relationship Id="rId12" Type="http://schemas.openxmlformats.org/officeDocument/2006/relationships/image" Target="../media/image110.png" /><Relationship Id="rId13" Type="http://schemas.openxmlformats.org/officeDocument/2006/relationships/image" Target="../media/image8.png" /><Relationship Id="rId14" Type="http://schemas.openxmlformats.org/officeDocument/2006/relationships/image" Target="../media/image6.png" /><Relationship Id="rId2" Type="http://schemas.openxmlformats.org/officeDocument/2006/relationships/image" Target="../media/image100.png" /><Relationship Id="rId3" Type="http://schemas.openxmlformats.org/officeDocument/2006/relationships/image" Target="../media/image101.png" /><Relationship Id="rId4" Type="http://schemas.openxmlformats.org/officeDocument/2006/relationships/image" Target="../media/image102.png" /><Relationship Id="rId5" Type="http://schemas.openxmlformats.org/officeDocument/2006/relationships/image" Target="../media/image103.png" /><Relationship Id="rId6" Type="http://schemas.openxmlformats.org/officeDocument/2006/relationships/image" Target="../media/image104.png" /><Relationship Id="rId7" Type="http://schemas.openxmlformats.org/officeDocument/2006/relationships/image" Target="../media/image105.png" /><Relationship Id="rId8" Type="http://schemas.openxmlformats.org/officeDocument/2006/relationships/image" Target="../media/image106.png" /><Relationship Id="rId9" Type="http://schemas.openxmlformats.org/officeDocument/2006/relationships/image" Target="../media/image10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9.png" /><Relationship Id="rId11" Type="http://schemas.openxmlformats.org/officeDocument/2006/relationships/image" Target="../media/image120.png" /><Relationship Id="rId12" Type="http://schemas.openxmlformats.org/officeDocument/2006/relationships/image" Target="../media/image121.png" /><Relationship Id="rId13" Type="http://schemas.openxmlformats.org/officeDocument/2006/relationships/image" Target="../media/image8.png" /><Relationship Id="rId14" Type="http://schemas.openxmlformats.org/officeDocument/2006/relationships/image" Target="../media/image6.png" /><Relationship Id="rId2" Type="http://schemas.openxmlformats.org/officeDocument/2006/relationships/image" Target="../media/image111.png" /><Relationship Id="rId3" Type="http://schemas.openxmlformats.org/officeDocument/2006/relationships/image" Target="../media/image112.png" /><Relationship Id="rId4" Type="http://schemas.openxmlformats.org/officeDocument/2006/relationships/image" Target="../media/image113.png" /><Relationship Id="rId5" Type="http://schemas.openxmlformats.org/officeDocument/2006/relationships/image" Target="../media/image114.png" /><Relationship Id="rId6" Type="http://schemas.openxmlformats.org/officeDocument/2006/relationships/image" Target="../media/image115.png" /><Relationship Id="rId7" Type="http://schemas.openxmlformats.org/officeDocument/2006/relationships/image" Target="../media/image116.png" /><Relationship Id="rId8" Type="http://schemas.openxmlformats.org/officeDocument/2006/relationships/image" Target="../media/image117.png" /><Relationship Id="rId9" Type="http://schemas.openxmlformats.org/officeDocument/2006/relationships/image" Target="../media/image11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image" Target="../media/image6.png" /><Relationship Id="rId2" Type="http://schemas.openxmlformats.org/officeDocument/2006/relationships/image" Target="../media/image122.png" /><Relationship Id="rId3" Type="http://schemas.openxmlformats.org/officeDocument/2006/relationships/image" Target="../media/image123.png" /><Relationship Id="rId4" Type="http://schemas.openxmlformats.org/officeDocument/2006/relationships/image" Target="../media/image124.png" /><Relationship Id="rId5" Type="http://schemas.openxmlformats.org/officeDocument/2006/relationships/image" Target="../media/image125.png" /><Relationship Id="rId6" Type="http://schemas.openxmlformats.org/officeDocument/2006/relationships/image" Target="../media/image126.png" /><Relationship Id="rId7" Type="http://schemas.openxmlformats.org/officeDocument/2006/relationships/image" Target="../media/image127.png" /><Relationship Id="rId8" Type="http://schemas.openxmlformats.org/officeDocument/2006/relationships/image" Target="../media/image128.png" /><Relationship Id="rId9" Type="http://schemas.openxmlformats.org/officeDocument/2006/relationships/image" Target="../media/image12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4067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8636508" cy="485851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8636508" cy="48585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4843" y="695100"/>
            <a:ext cx="6506845" cy="122745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2400"/>
              <a:t>抖音电商</a:t>
            </a:r>
            <a:endParaRPr sz="2400"/>
          </a:p>
          <a:p>
            <a:pPr marL="12700">
              <a:lnSpc>
                <a:spcPct val="100000"/>
              </a:lnSpc>
              <a:spcBef>
                <a:spcPts val="844"/>
              </a:spcBef>
            </a:pPr>
            <a:r>
              <a:rPr sz="4400" spc="130"/>
              <a:t>2023</a:t>
            </a:r>
            <a:r>
              <a:rPr sz="4400"/>
              <a:t>年母婴行业趋势洞察</a:t>
            </a:r>
            <a:endParaRPr sz="4400"/>
          </a:p>
        </p:txBody>
      </p:sp>
      <p:sp>
        <p:nvSpPr>
          <p:cNvPr id="5" name="object 5"/>
          <p:cNvSpPr/>
          <p:nvPr/>
        </p:nvSpPr>
        <p:spPr>
          <a:xfrm>
            <a:off x="324611" y="4192523"/>
            <a:ext cx="565404" cy="18135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94843" y="2633218"/>
            <a:ext cx="2242185" cy="1749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80">
                <a:solidFill>
                  <a:srgbClr val="E18799"/>
                </a:solidFill>
                <a:latin typeface="宋体"/>
                <a:cs typeface="宋体"/>
              </a:rPr>
              <a:t>2023</a:t>
            </a:r>
            <a:r>
              <a:rPr sz="2000" spc="-80">
                <a:solidFill>
                  <a:srgbClr val="E18799"/>
                </a:solidFill>
                <a:latin typeface="宋体"/>
                <a:cs typeface="宋体"/>
              </a:rPr>
              <a:t>/12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50">
              <a:latin typeface="宋体"/>
              <a:cs typeface="宋体"/>
            </a:endParaRPr>
          </a:p>
          <a:p>
            <a:pPr marL="12700" marR="1468755">
              <a:lnSpc>
                <a:spcPct val="100000"/>
              </a:lnSpc>
            </a:pPr>
            <a:r>
              <a:rPr sz="1050" b="1" spc="-35">
                <a:solidFill>
                  <a:srgbClr val="E18799"/>
                </a:solidFill>
                <a:latin typeface="Tahoma"/>
                <a:cs typeface="Tahoma"/>
              </a:rPr>
              <a:t>C</a:t>
            </a:r>
            <a:r>
              <a:rPr sz="1050" b="1" spc="-50">
                <a:solidFill>
                  <a:srgbClr val="E18799"/>
                </a:solidFill>
                <a:latin typeface="Tahoma"/>
                <a:cs typeface="Tahoma"/>
              </a:rPr>
              <a:t>H</a:t>
            </a:r>
            <a:r>
              <a:rPr sz="1050" b="1" spc="-55">
                <a:solidFill>
                  <a:srgbClr val="E18799"/>
                </a:solidFill>
                <a:latin typeface="Tahoma"/>
                <a:cs typeface="Tahoma"/>
              </a:rPr>
              <a:t>AN</a:t>
            </a:r>
            <a:r>
              <a:rPr sz="1050" b="1" spc="-75">
                <a:solidFill>
                  <a:srgbClr val="E18799"/>
                </a:solidFill>
                <a:latin typeface="Tahoma"/>
                <a:cs typeface="Tahoma"/>
              </a:rPr>
              <a:t>M</a:t>
            </a:r>
            <a:r>
              <a:rPr sz="1050" b="1" spc="-50">
                <a:solidFill>
                  <a:srgbClr val="E18799"/>
                </a:solidFill>
                <a:latin typeface="Tahoma"/>
                <a:cs typeface="Tahoma"/>
              </a:rPr>
              <a:t>A</a:t>
            </a:r>
            <a:r>
              <a:rPr sz="1050" b="1" spc="-70">
                <a:solidFill>
                  <a:srgbClr val="E18799"/>
                </a:solidFill>
                <a:latin typeface="Tahoma"/>
                <a:cs typeface="Tahoma"/>
              </a:rPr>
              <a:t>M</a:t>
            </a:r>
            <a:r>
              <a:rPr sz="1050" b="1" spc="-40">
                <a:solidFill>
                  <a:srgbClr val="E18799"/>
                </a:solidFill>
                <a:latin typeface="Tahoma"/>
                <a:cs typeface="Tahoma"/>
              </a:rPr>
              <a:t>A  </a:t>
            </a:r>
            <a:r>
              <a:rPr sz="1050" b="1" spc="-50">
                <a:solidFill>
                  <a:srgbClr val="E18799"/>
                </a:solidFill>
                <a:latin typeface="Tahoma"/>
                <a:cs typeface="Tahoma"/>
              </a:rPr>
              <a:t>DATA  </a:t>
            </a:r>
            <a:r>
              <a:rPr sz="1050" b="1" spc="-70">
                <a:solidFill>
                  <a:srgbClr val="E18799"/>
                </a:solidFill>
                <a:latin typeface="Tahoma"/>
                <a:cs typeface="Tahoma"/>
              </a:rPr>
              <a:t>REPORT</a:t>
            </a:r>
            <a:endParaRPr sz="105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1000" b="1" spc="-80">
                <a:solidFill>
                  <a:srgbClr val="E18799"/>
                </a:solidFill>
                <a:latin typeface="Tahoma"/>
                <a:cs typeface="Tahoma"/>
              </a:rPr>
              <a:t>©2023 </a:t>
            </a:r>
            <a:r>
              <a:rPr sz="1000" b="1" spc="-70">
                <a:solidFill>
                  <a:srgbClr val="E18799"/>
                </a:solidFill>
                <a:latin typeface="Tahoma"/>
                <a:cs typeface="Tahoma"/>
              </a:rPr>
              <a:t>chanmama </a:t>
            </a:r>
            <a:r>
              <a:rPr sz="1000" b="1" spc="-75">
                <a:solidFill>
                  <a:srgbClr val="E18799"/>
                </a:solidFill>
                <a:latin typeface="Tahoma"/>
                <a:cs typeface="Tahoma"/>
              </a:rPr>
              <a:t>All </a:t>
            </a:r>
            <a:r>
              <a:rPr sz="1000" b="1" spc="-85">
                <a:solidFill>
                  <a:srgbClr val="E18799"/>
                </a:solidFill>
                <a:latin typeface="Tahoma"/>
                <a:cs typeface="Tahoma"/>
              </a:rPr>
              <a:t>Rights</a:t>
            </a:r>
            <a:r>
              <a:rPr sz="1000" b="1" spc="20">
                <a:solidFill>
                  <a:srgbClr val="E18799"/>
                </a:solidFill>
                <a:latin typeface="Tahoma"/>
                <a:cs typeface="Tahoma"/>
              </a:rPr>
              <a:t> </a:t>
            </a:r>
            <a:r>
              <a:rPr sz="1000" b="1" spc="-70">
                <a:solidFill>
                  <a:srgbClr val="E18799"/>
                </a:solidFill>
                <a:latin typeface="Tahoma"/>
                <a:cs typeface="Tahoma"/>
              </a:rPr>
              <a:t>Reserved</a:t>
            </a:r>
            <a:endParaRPr sz="10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750">
              <a:latin typeface="Tahoma"/>
              <a:cs typeface="Tahoma"/>
            </a:endParaRPr>
          </a:p>
          <a:p>
            <a:pPr marL="663575">
              <a:lnSpc>
                <a:spcPct val="100000"/>
              </a:lnSpc>
            </a:pPr>
            <a:r>
              <a:rPr sz="1100" spc="110">
                <a:latin typeface="宋体"/>
                <a:cs typeface="宋体"/>
              </a:rPr>
              <a:t>X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039367" y="4171188"/>
            <a:ext cx="868680" cy="2148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852677" y="2680716"/>
            <a:ext cx="0" cy="390525"/>
          </a:xfrm>
          <a:custGeom>
            <a:rect l="l" t="t" r="r" b="b"/>
            <a:pathLst>
              <a:path h="390525">
                <a:moveTo>
                  <a:pt x="0" y="0"/>
                </a:moveTo>
                <a:lnTo>
                  <a:pt x="0" y="390144"/>
                </a:lnTo>
              </a:path>
            </a:pathLst>
          </a:custGeom>
          <a:ln w="4724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10183" y="2721991"/>
            <a:ext cx="976630" cy="3111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850" b="1" spc="20">
                <a:solidFill>
                  <a:srgbClr val="E18799"/>
                </a:solidFill>
                <a:latin typeface="微软雅黑"/>
                <a:cs typeface="微软雅黑"/>
              </a:rPr>
              <a:t>市场概况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 flipH="1">
            <a:off x="2932938" y="2680716"/>
            <a:ext cx="0" cy="390525"/>
          </a:xfrm>
          <a:custGeom>
            <a:rect l="l" t="t" r="r" b="b"/>
            <a:pathLst>
              <a:path h="390525">
                <a:moveTo>
                  <a:pt x="0" y="0"/>
                </a:moveTo>
                <a:lnTo>
                  <a:pt x="0" y="390144"/>
                </a:lnTo>
              </a:path>
            </a:pathLst>
          </a:custGeom>
          <a:ln w="4724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191001" y="2721305"/>
            <a:ext cx="145097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20">
                <a:solidFill>
                  <a:srgbClr val="E18799"/>
                </a:solidFill>
                <a:latin typeface="微软雅黑"/>
                <a:cs typeface="微软雅黑"/>
              </a:rPr>
              <a:t>细分</a:t>
            </a:r>
            <a:r>
              <a:rPr sz="1850" b="1" spc="10">
                <a:solidFill>
                  <a:srgbClr val="E18799"/>
                </a:solidFill>
                <a:latin typeface="微软雅黑"/>
                <a:cs typeface="微软雅黑"/>
              </a:rPr>
              <a:t>行</a:t>
            </a:r>
            <a:r>
              <a:rPr sz="1850" b="1" spc="20">
                <a:solidFill>
                  <a:srgbClr val="E18799"/>
                </a:solidFill>
                <a:latin typeface="微软雅黑"/>
                <a:cs typeface="微软雅黑"/>
              </a:rPr>
              <a:t>业</a:t>
            </a:r>
            <a:r>
              <a:rPr sz="1850" b="1">
                <a:solidFill>
                  <a:srgbClr val="E18799"/>
                </a:solidFill>
                <a:latin typeface="微软雅黑"/>
                <a:cs typeface="微软雅黑"/>
              </a:rPr>
              <a:t>趋</a:t>
            </a:r>
            <a:r>
              <a:rPr sz="1850" b="1" spc="20">
                <a:solidFill>
                  <a:srgbClr val="E18799"/>
                </a:solidFill>
                <a:latin typeface="微软雅黑"/>
                <a:cs typeface="微软雅黑"/>
              </a:rPr>
              <a:t>势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 flipH="1">
            <a:off x="5013197" y="2680716"/>
            <a:ext cx="0" cy="390525"/>
          </a:xfrm>
          <a:custGeom>
            <a:rect l="l" t="t" r="r" b="b"/>
            <a:pathLst>
              <a:path h="390525">
                <a:moveTo>
                  <a:pt x="0" y="0"/>
                </a:moveTo>
                <a:lnTo>
                  <a:pt x="0" y="390144"/>
                </a:lnTo>
              </a:path>
            </a:pathLst>
          </a:custGeom>
          <a:ln w="4724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271896" y="2721305"/>
            <a:ext cx="97663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15">
                <a:solidFill>
                  <a:srgbClr val="E18799"/>
                </a:solidFill>
                <a:latin typeface="微软雅黑"/>
                <a:cs typeface="微软雅黑"/>
              </a:rPr>
              <a:t>达人生态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94843" y="1005662"/>
            <a:ext cx="4053204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135"/>
              <a:t>CONTEN</a:t>
            </a:r>
            <a:r>
              <a:rPr sz="5400" spc="95"/>
              <a:t>T</a:t>
            </a:r>
            <a:r>
              <a:rPr sz="5400" spc="475"/>
              <a:t>S</a:t>
            </a:r>
            <a:endParaRPr sz="5400"/>
          </a:p>
        </p:txBody>
      </p:sp>
      <p:sp>
        <p:nvSpPr>
          <p:cNvPr id="9" name="object 9"/>
          <p:cNvSpPr/>
          <p:nvPr/>
        </p:nvSpPr>
        <p:spPr>
          <a:xfrm>
            <a:off x="5158740" y="3064763"/>
            <a:ext cx="3258312" cy="152095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4843" y="732535"/>
            <a:ext cx="307086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/>
              <a:t>行业市场概况</a:t>
            </a:r>
            <a:endParaRPr sz="4000"/>
          </a:p>
        </p:txBody>
      </p:sp>
      <p:sp>
        <p:nvSpPr>
          <p:cNvPr id="6" name="object 6"/>
          <p:cNvSpPr txBox="1"/>
          <p:nvPr/>
        </p:nvSpPr>
        <p:spPr>
          <a:xfrm>
            <a:off x="290575" y="3684828"/>
            <a:ext cx="2361565" cy="831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82725">
              <a:lnSpc>
                <a:spcPct val="100000"/>
              </a:lnSpc>
              <a:spcBef>
                <a:spcPts val="100"/>
              </a:spcBef>
            </a:pPr>
            <a:r>
              <a:rPr sz="1200" b="1" spc="-55">
                <a:solidFill>
                  <a:srgbClr val="E18799"/>
                </a:solidFill>
                <a:latin typeface="Tahoma"/>
                <a:cs typeface="Tahoma"/>
              </a:rPr>
              <a:t>CH</a:t>
            </a:r>
            <a:r>
              <a:rPr sz="1200" b="1" spc="-60">
                <a:solidFill>
                  <a:srgbClr val="E18799"/>
                </a:solidFill>
                <a:latin typeface="Tahoma"/>
                <a:cs typeface="Tahoma"/>
              </a:rPr>
              <a:t>A</a:t>
            </a:r>
            <a:r>
              <a:rPr sz="1200" b="1" spc="-65">
                <a:solidFill>
                  <a:srgbClr val="E18799"/>
                </a:solidFill>
                <a:latin typeface="Tahoma"/>
                <a:cs typeface="Tahoma"/>
              </a:rPr>
              <a:t>N</a:t>
            </a:r>
            <a:r>
              <a:rPr sz="1200" b="1" spc="-70">
                <a:solidFill>
                  <a:srgbClr val="E18799"/>
                </a:solidFill>
                <a:latin typeface="Tahoma"/>
                <a:cs typeface="Tahoma"/>
              </a:rPr>
              <a:t>M</a:t>
            </a:r>
            <a:r>
              <a:rPr sz="1200" b="1" spc="-80">
                <a:solidFill>
                  <a:srgbClr val="E18799"/>
                </a:solidFill>
                <a:latin typeface="Tahoma"/>
                <a:cs typeface="Tahoma"/>
              </a:rPr>
              <a:t>A</a:t>
            </a:r>
            <a:r>
              <a:rPr sz="1200" b="1" spc="-60">
                <a:solidFill>
                  <a:srgbClr val="E18799"/>
                </a:solidFill>
                <a:latin typeface="Tahoma"/>
                <a:cs typeface="Tahoma"/>
              </a:rPr>
              <a:t>M</a:t>
            </a:r>
            <a:r>
              <a:rPr sz="1200" b="1" spc="-50">
                <a:solidFill>
                  <a:srgbClr val="E18799"/>
                </a:solidFill>
                <a:latin typeface="Tahoma"/>
                <a:cs typeface="Tahoma"/>
              </a:rPr>
              <a:t>A  </a:t>
            </a:r>
            <a:r>
              <a:rPr sz="1200" b="1" spc="-60">
                <a:solidFill>
                  <a:srgbClr val="E18799"/>
                </a:solidFill>
                <a:latin typeface="Tahoma"/>
                <a:cs typeface="Tahoma"/>
              </a:rPr>
              <a:t>DATA  </a:t>
            </a:r>
            <a:r>
              <a:rPr sz="1200" b="1" spc="-80">
                <a:solidFill>
                  <a:srgbClr val="E18799"/>
                </a:solidFill>
                <a:latin typeface="Tahoma"/>
                <a:cs typeface="Tahoma"/>
              </a:rPr>
              <a:t>REPORT</a:t>
            </a:r>
            <a:endParaRPr sz="12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1050" b="1" spc="-75">
                <a:solidFill>
                  <a:srgbClr val="E18799"/>
                </a:solidFill>
                <a:latin typeface="Tahoma"/>
                <a:cs typeface="Tahoma"/>
              </a:rPr>
              <a:t>©2023 </a:t>
            </a:r>
            <a:r>
              <a:rPr sz="1050" b="1" spc="-70">
                <a:solidFill>
                  <a:srgbClr val="E18799"/>
                </a:solidFill>
                <a:latin typeface="Tahoma"/>
                <a:cs typeface="Tahoma"/>
              </a:rPr>
              <a:t>chanmama </a:t>
            </a:r>
            <a:r>
              <a:rPr sz="1050" b="1" spc="-75">
                <a:solidFill>
                  <a:srgbClr val="E18799"/>
                </a:solidFill>
                <a:latin typeface="Tahoma"/>
                <a:cs typeface="Tahoma"/>
              </a:rPr>
              <a:t>All </a:t>
            </a:r>
            <a:r>
              <a:rPr sz="1050" b="1" spc="-85">
                <a:solidFill>
                  <a:srgbClr val="E18799"/>
                </a:solidFill>
                <a:latin typeface="Tahoma"/>
                <a:cs typeface="Tahoma"/>
              </a:rPr>
              <a:t>Rights</a:t>
            </a:r>
            <a:r>
              <a:rPr sz="1050" b="1" spc="-80">
                <a:solidFill>
                  <a:srgbClr val="E18799"/>
                </a:solidFill>
                <a:latin typeface="Tahoma"/>
                <a:cs typeface="Tahoma"/>
              </a:rPr>
              <a:t> </a:t>
            </a:r>
            <a:r>
              <a:rPr sz="1050" b="1" spc="-70">
                <a:solidFill>
                  <a:srgbClr val="E18799"/>
                </a:solidFill>
                <a:latin typeface="Tahoma"/>
                <a:cs typeface="Tahoma"/>
              </a:rPr>
              <a:t>Reserved</a:t>
            </a:r>
            <a:endParaRPr sz="1050">
              <a:latin typeface="Tahoma"/>
              <a:cs typeface="Tahom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592446" y="1807768"/>
            <a:ext cx="2832735" cy="2755900"/>
          </a:xfrm>
          <a:custGeom>
            <a:rect l="l" t="t" r="r" b="b"/>
            <a:pathLst>
              <a:path w="2832734" h="2755900">
                <a:moveTo>
                  <a:pt x="1052798" y="12700"/>
                </a:moveTo>
                <a:lnTo>
                  <a:pt x="664799" y="12700"/>
                </a:lnTo>
                <a:lnTo>
                  <a:pt x="620114" y="25400"/>
                </a:lnTo>
                <a:lnTo>
                  <a:pt x="576876" y="50800"/>
                </a:lnTo>
                <a:lnTo>
                  <a:pt x="535086" y="63500"/>
                </a:lnTo>
                <a:lnTo>
                  <a:pt x="494744" y="88900"/>
                </a:lnTo>
                <a:lnTo>
                  <a:pt x="455850" y="101600"/>
                </a:lnTo>
                <a:lnTo>
                  <a:pt x="418404" y="139700"/>
                </a:lnTo>
                <a:lnTo>
                  <a:pt x="382407" y="165100"/>
                </a:lnTo>
                <a:lnTo>
                  <a:pt x="347858" y="190500"/>
                </a:lnTo>
                <a:lnTo>
                  <a:pt x="314759" y="228600"/>
                </a:lnTo>
                <a:lnTo>
                  <a:pt x="283108" y="266700"/>
                </a:lnTo>
                <a:lnTo>
                  <a:pt x="252907" y="304800"/>
                </a:lnTo>
                <a:lnTo>
                  <a:pt x="224154" y="355600"/>
                </a:lnTo>
                <a:lnTo>
                  <a:pt x="203309" y="393700"/>
                </a:lnTo>
                <a:lnTo>
                  <a:pt x="183482" y="419100"/>
                </a:lnTo>
                <a:lnTo>
                  <a:pt x="164671" y="457200"/>
                </a:lnTo>
                <a:lnTo>
                  <a:pt x="146879" y="508000"/>
                </a:lnTo>
                <a:lnTo>
                  <a:pt x="130104" y="546100"/>
                </a:lnTo>
                <a:lnTo>
                  <a:pt x="114346" y="584200"/>
                </a:lnTo>
                <a:lnTo>
                  <a:pt x="99605" y="622300"/>
                </a:lnTo>
                <a:lnTo>
                  <a:pt x="85882" y="673100"/>
                </a:lnTo>
                <a:lnTo>
                  <a:pt x="73175" y="723900"/>
                </a:lnTo>
                <a:lnTo>
                  <a:pt x="61486" y="762000"/>
                </a:lnTo>
                <a:lnTo>
                  <a:pt x="50813" y="812800"/>
                </a:lnTo>
                <a:lnTo>
                  <a:pt x="41157" y="863600"/>
                </a:lnTo>
                <a:lnTo>
                  <a:pt x="32519" y="914400"/>
                </a:lnTo>
                <a:lnTo>
                  <a:pt x="24896" y="965200"/>
                </a:lnTo>
                <a:lnTo>
                  <a:pt x="18290" y="1028700"/>
                </a:lnTo>
                <a:lnTo>
                  <a:pt x="12701" y="1079500"/>
                </a:lnTo>
                <a:lnTo>
                  <a:pt x="8128" y="1130300"/>
                </a:lnTo>
                <a:lnTo>
                  <a:pt x="4572" y="1193800"/>
                </a:lnTo>
                <a:lnTo>
                  <a:pt x="2032" y="1257300"/>
                </a:lnTo>
                <a:lnTo>
                  <a:pt x="508" y="1320800"/>
                </a:lnTo>
                <a:lnTo>
                  <a:pt x="0" y="1384300"/>
                </a:lnTo>
                <a:lnTo>
                  <a:pt x="508" y="1435100"/>
                </a:lnTo>
                <a:lnTo>
                  <a:pt x="2032" y="1498600"/>
                </a:lnTo>
                <a:lnTo>
                  <a:pt x="4572" y="1562100"/>
                </a:lnTo>
                <a:lnTo>
                  <a:pt x="8128" y="1625600"/>
                </a:lnTo>
                <a:lnTo>
                  <a:pt x="12701" y="1676400"/>
                </a:lnTo>
                <a:lnTo>
                  <a:pt x="18290" y="1727200"/>
                </a:lnTo>
                <a:lnTo>
                  <a:pt x="24896" y="1790700"/>
                </a:lnTo>
                <a:lnTo>
                  <a:pt x="32519" y="1841500"/>
                </a:lnTo>
                <a:lnTo>
                  <a:pt x="41157" y="1892300"/>
                </a:lnTo>
                <a:lnTo>
                  <a:pt x="50813" y="1943100"/>
                </a:lnTo>
                <a:lnTo>
                  <a:pt x="61486" y="1993900"/>
                </a:lnTo>
                <a:lnTo>
                  <a:pt x="73175" y="2032000"/>
                </a:lnTo>
                <a:lnTo>
                  <a:pt x="85882" y="2082800"/>
                </a:lnTo>
                <a:lnTo>
                  <a:pt x="99605" y="2133600"/>
                </a:lnTo>
                <a:lnTo>
                  <a:pt x="114346" y="2171700"/>
                </a:lnTo>
                <a:lnTo>
                  <a:pt x="130104" y="2209800"/>
                </a:lnTo>
                <a:lnTo>
                  <a:pt x="146879" y="2247900"/>
                </a:lnTo>
                <a:lnTo>
                  <a:pt x="164671" y="2298700"/>
                </a:lnTo>
                <a:lnTo>
                  <a:pt x="183482" y="2336800"/>
                </a:lnTo>
                <a:lnTo>
                  <a:pt x="203309" y="2362200"/>
                </a:lnTo>
                <a:lnTo>
                  <a:pt x="224154" y="2400300"/>
                </a:lnTo>
                <a:lnTo>
                  <a:pt x="252907" y="2451100"/>
                </a:lnTo>
                <a:lnTo>
                  <a:pt x="283108" y="2489200"/>
                </a:lnTo>
                <a:lnTo>
                  <a:pt x="314759" y="2527300"/>
                </a:lnTo>
                <a:lnTo>
                  <a:pt x="347858" y="2565400"/>
                </a:lnTo>
                <a:lnTo>
                  <a:pt x="382407" y="2590800"/>
                </a:lnTo>
                <a:lnTo>
                  <a:pt x="418404" y="2616200"/>
                </a:lnTo>
                <a:lnTo>
                  <a:pt x="455850" y="2654300"/>
                </a:lnTo>
                <a:lnTo>
                  <a:pt x="494744" y="2667000"/>
                </a:lnTo>
                <a:lnTo>
                  <a:pt x="535086" y="2692400"/>
                </a:lnTo>
                <a:lnTo>
                  <a:pt x="576876" y="2717800"/>
                </a:lnTo>
                <a:lnTo>
                  <a:pt x="620114" y="2730500"/>
                </a:lnTo>
                <a:lnTo>
                  <a:pt x="710931" y="2755900"/>
                </a:lnTo>
                <a:lnTo>
                  <a:pt x="1006316" y="2755900"/>
                </a:lnTo>
                <a:lnTo>
                  <a:pt x="1097803" y="2730500"/>
                </a:lnTo>
                <a:lnTo>
                  <a:pt x="1141333" y="2717800"/>
                </a:lnTo>
                <a:lnTo>
                  <a:pt x="1183386" y="2692400"/>
                </a:lnTo>
                <a:lnTo>
                  <a:pt x="1223962" y="2667000"/>
                </a:lnTo>
                <a:lnTo>
                  <a:pt x="1263062" y="2654300"/>
                </a:lnTo>
                <a:lnTo>
                  <a:pt x="1300686" y="2616200"/>
                </a:lnTo>
                <a:lnTo>
                  <a:pt x="1336833" y="2590800"/>
                </a:lnTo>
                <a:lnTo>
                  <a:pt x="1371504" y="2565400"/>
                </a:lnTo>
                <a:lnTo>
                  <a:pt x="759374" y="2565400"/>
                </a:lnTo>
                <a:lnTo>
                  <a:pt x="712894" y="2552700"/>
                </a:lnTo>
                <a:lnTo>
                  <a:pt x="668306" y="2540000"/>
                </a:lnTo>
                <a:lnTo>
                  <a:pt x="625610" y="2514600"/>
                </a:lnTo>
                <a:lnTo>
                  <a:pt x="584803" y="2489200"/>
                </a:lnTo>
                <a:lnTo>
                  <a:pt x="545885" y="2463800"/>
                </a:lnTo>
                <a:lnTo>
                  <a:pt x="508856" y="2438400"/>
                </a:lnTo>
                <a:lnTo>
                  <a:pt x="473713" y="2400300"/>
                </a:lnTo>
                <a:lnTo>
                  <a:pt x="440458" y="2362200"/>
                </a:lnTo>
                <a:lnTo>
                  <a:pt x="409088" y="2311400"/>
                </a:lnTo>
                <a:lnTo>
                  <a:pt x="379602" y="2260600"/>
                </a:lnTo>
                <a:lnTo>
                  <a:pt x="361102" y="2222500"/>
                </a:lnTo>
                <a:lnTo>
                  <a:pt x="343657" y="2184400"/>
                </a:lnTo>
                <a:lnTo>
                  <a:pt x="327269" y="2146300"/>
                </a:lnTo>
                <a:lnTo>
                  <a:pt x="311936" y="2108200"/>
                </a:lnTo>
                <a:lnTo>
                  <a:pt x="297661" y="2070100"/>
                </a:lnTo>
                <a:lnTo>
                  <a:pt x="284442" y="2032000"/>
                </a:lnTo>
                <a:lnTo>
                  <a:pt x="272280" y="1981200"/>
                </a:lnTo>
                <a:lnTo>
                  <a:pt x="261174" y="1930400"/>
                </a:lnTo>
                <a:lnTo>
                  <a:pt x="251126" y="1892300"/>
                </a:lnTo>
                <a:lnTo>
                  <a:pt x="242135" y="1841500"/>
                </a:lnTo>
                <a:lnTo>
                  <a:pt x="234201" y="1790700"/>
                </a:lnTo>
                <a:lnTo>
                  <a:pt x="227325" y="1727200"/>
                </a:lnTo>
                <a:lnTo>
                  <a:pt x="221506" y="1676400"/>
                </a:lnTo>
                <a:lnTo>
                  <a:pt x="216745" y="1625600"/>
                </a:lnTo>
                <a:lnTo>
                  <a:pt x="213041" y="1562100"/>
                </a:lnTo>
                <a:lnTo>
                  <a:pt x="210396" y="1498600"/>
                </a:lnTo>
                <a:lnTo>
                  <a:pt x="208809" y="1435100"/>
                </a:lnTo>
                <a:lnTo>
                  <a:pt x="208279" y="1384300"/>
                </a:lnTo>
                <a:lnTo>
                  <a:pt x="208809" y="1320800"/>
                </a:lnTo>
                <a:lnTo>
                  <a:pt x="210396" y="1257300"/>
                </a:lnTo>
                <a:lnTo>
                  <a:pt x="213041" y="1193800"/>
                </a:lnTo>
                <a:lnTo>
                  <a:pt x="216745" y="1143000"/>
                </a:lnTo>
                <a:lnTo>
                  <a:pt x="221506" y="1079500"/>
                </a:lnTo>
                <a:lnTo>
                  <a:pt x="227325" y="1028700"/>
                </a:lnTo>
                <a:lnTo>
                  <a:pt x="234201" y="977900"/>
                </a:lnTo>
                <a:lnTo>
                  <a:pt x="242135" y="927100"/>
                </a:lnTo>
                <a:lnTo>
                  <a:pt x="251126" y="876300"/>
                </a:lnTo>
                <a:lnTo>
                  <a:pt x="261174" y="825500"/>
                </a:lnTo>
                <a:lnTo>
                  <a:pt x="272280" y="774700"/>
                </a:lnTo>
                <a:lnTo>
                  <a:pt x="284442" y="736600"/>
                </a:lnTo>
                <a:lnTo>
                  <a:pt x="297661" y="685800"/>
                </a:lnTo>
                <a:lnTo>
                  <a:pt x="311936" y="647700"/>
                </a:lnTo>
                <a:lnTo>
                  <a:pt x="327269" y="609600"/>
                </a:lnTo>
                <a:lnTo>
                  <a:pt x="343657" y="571500"/>
                </a:lnTo>
                <a:lnTo>
                  <a:pt x="361102" y="533400"/>
                </a:lnTo>
                <a:lnTo>
                  <a:pt x="379602" y="495300"/>
                </a:lnTo>
                <a:lnTo>
                  <a:pt x="409088" y="444500"/>
                </a:lnTo>
                <a:lnTo>
                  <a:pt x="440458" y="406400"/>
                </a:lnTo>
                <a:lnTo>
                  <a:pt x="473713" y="355600"/>
                </a:lnTo>
                <a:lnTo>
                  <a:pt x="508856" y="317500"/>
                </a:lnTo>
                <a:lnTo>
                  <a:pt x="545885" y="292100"/>
                </a:lnTo>
                <a:lnTo>
                  <a:pt x="584803" y="266700"/>
                </a:lnTo>
                <a:lnTo>
                  <a:pt x="625610" y="241300"/>
                </a:lnTo>
                <a:lnTo>
                  <a:pt x="668306" y="215900"/>
                </a:lnTo>
                <a:lnTo>
                  <a:pt x="712894" y="203200"/>
                </a:lnTo>
                <a:lnTo>
                  <a:pt x="759374" y="190500"/>
                </a:lnTo>
                <a:lnTo>
                  <a:pt x="1371504" y="190500"/>
                </a:lnTo>
                <a:lnTo>
                  <a:pt x="1336833" y="165100"/>
                </a:lnTo>
                <a:lnTo>
                  <a:pt x="1300686" y="139700"/>
                </a:lnTo>
                <a:lnTo>
                  <a:pt x="1263062" y="101600"/>
                </a:lnTo>
                <a:lnTo>
                  <a:pt x="1223962" y="88900"/>
                </a:lnTo>
                <a:lnTo>
                  <a:pt x="1183386" y="63500"/>
                </a:lnTo>
                <a:lnTo>
                  <a:pt x="1141333" y="38100"/>
                </a:lnTo>
                <a:lnTo>
                  <a:pt x="1052798" y="12700"/>
                </a:lnTo>
                <a:close/>
              </a:path>
              <a:path w="2832734" h="2755900">
                <a:moveTo>
                  <a:pt x="1371504" y="190500"/>
                </a:moveTo>
                <a:lnTo>
                  <a:pt x="957706" y="190500"/>
                </a:lnTo>
                <a:lnTo>
                  <a:pt x="1004649" y="203200"/>
                </a:lnTo>
                <a:lnTo>
                  <a:pt x="1049654" y="215900"/>
                </a:lnTo>
                <a:lnTo>
                  <a:pt x="1092723" y="241300"/>
                </a:lnTo>
                <a:lnTo>
                  <a:pt x="1133855" y="266700"/>
                </a:lnTo>
                <a:lnTo>
                  <a:pt x="1173051" y="292100"/>
                </a:lnTo>
                <a:lnTo>
                  <a:pt x="1210309" y="317500"/>
                </a:lnTo>
                <a:lnTo>
                  <a:pt x="1245631" y="355600"/>
                </a:lnTo>
                <a:lnTo>
                  <a:pt x="1279016" y="406400"/>
                </a:lnTo>
                <a:lnTo>
                  <a:pt x="1310465" y="444500"/>
                </a:lnTo>
                <a:lnTo>
                  <a:pt x="1339977" y="495300"/>
                </a:lnTo>
                <a:lnTo>
                  <a:pt x="1358477" y="533400"/>
                </a:lnTo>
                <a:lnTo>
                  <a:pt x="1375922" y="571500"/>
                </a:lnTo>
                <a:lnTo>
                  <a:pt x="1392310" y="609600"/>
                </a:lnTo>
                <a:lnTo>
                  <a:pt x="1407643" y="647700"/>
                </a:lnTo>
                <a:lnTo>
                  <a:pt x="1421918" y="685800"/>
                </a:lnTo>
                <a:lnTo>
                  <a:pt x="1435137" y="736600"/>
                </a:lnTo>
                <a:lnTo>
                  <a:pt x="1447299" y="774700"/>
                </a:lnTo>
                <a:lnTo>
                  <a:pt x="1458405" y="825500"/>
                </a:lnTo>
                <a:lnTo>
                  <a:pt x="1468453" y="876300"/>
                </a:lnTo>
                <a:lnTo>
                  <a:pt x="1477444" y="927100"/>
                </a:lnTo>
                <a:lnTo>
                  <a:pt x="1485378" y="977900"/>
                </a:lnTo>
                <a:lnTo>
                  <a:pt x="1492254" y="1028700"/>
                </a:lnTo>
                <a:lnTo>
                  <a:pt x="1498073" y="1079500"/>
                </a:lnTo>
                <a:lnTo>
                  <a:pt x="1502834" y="1143000"/>
                </a:lnTo>
                <a:lnTo>
                  <a:pt x="1506538" y="1193800"/>
                </a:lnTo>
                <a:lnTo>
                  <a:pt x="1509183" y="1257300"/>
                </a:lnTo>
                <a:lnTo>
                  <a:pt x="1510770" y="1320800"/>
                </a:lnTo>
                <a:lnTo>
                  <a:pt x="1511300" y="1384300"/>
                </a:lnTo>
                <a:lnTo>
                  <a:pt x="1510770" y="1435100"/>
                </a:lnTo>
                <a:lnTo>
                  <a:pt x="1509183" y="1498600"/>
                </a:lnTo>
                <a:lnTo>
                  <a:pt x="1506538" y="1562100"/>
                </a:lnTo>
                <a:lnTo>
                  <a:pt x="1502834" y="1625600"/>
                </a:lnTo>
                <a:lnTo>
                  <a:pt x="1498073" y="1676400"/>
                </a:lnTo>
                <a:lnTo>
                  <a:pt x="1492254" y="1727200"/>
                </a:lnTo>
                <a:lnTo>
                  <a:pt x="1485378" y="1790700"/>
                </a:lnTo>
                <a:lnTo>
                  <a:pt x="1477444" y="1841500"/>
                </a:lnTo>
                <a:lnTo>
                  <a:pt x="1468453" y="1892300"/>
                </a:lnTo>
                <a:lnTo>
                  <a:pt x="1458405" y="1930400"/>
                </a:lnTo>
                <a:lnTo>
                  <a:pt x="1447299" y="1981200"/>
                </a:lnTo>
                <a:lnTo>
                  <a:pt x="1435137" y="2032000"/>
                </a:lnTo>
                <a:lnTo>
                  <a:pt x="1421918" y="2070100"/>
                </a:lnTo>
                <a:lnTo>
                  <a:pt x="1407643" y="2108200"/>
                </a:lnTo>
                <a:lnTo>
                  <a:pt x="1392310" y="2146300"/>
                </a:lnTo>
                <a:lnTo>
                  <a:pt x="1375922" y="2184400"/>
                </a:lnTo>
                <a:lnTo>
                  <a:pt x="1358477" y="2222500"/>
                </a:lnTo>
                <a:lnTo>
                  <a:pt x="1339977" y="2260600"/>
                </a:lnTo>
                <a:lnTo>
                  <a:pt x="1310465" y="2311400"/>
                </a:lnTo>
                <a:lnTo>
                  <a:pt x="1279017" y="2362200"/>
                </a:lnTo>
                <a:lnTo>
                  <a:pt x="1245631" y="2400300"/>
                </a:lnTo>
                <a:lnTo>
                  <a:pt x="1210310" y="2438400"/>
                </a:lnTo>
                <a:lnTo>
                  <a:pt x="1173051" y="2463800"/>
                </a:lnTo>
                <a:lnTo>
                  <a:pt x="1133856" y="2489200"/>
                </a:lnTo>
                <a:lnTo>
                  <a:pt x="1092723" y="2514600"/>
                </a:lnTo>
                <a:lnTo>
                  <a:pt x="1049655" y="2540000"/>
                </a:lnTo>
                <a:lnTo>
                  <a:pt x="1004649" y="2552700"/>
                </a:lnTo>
                <a:lnTo>
                  <a:pt x="957707" y="2565400"/>
                </a:lnTo>
                <a:lnTo>
                  <a:pt x="1371504" y="2565400"/>
                </a:lnTo>
                <a:lnTo>
                  <a:pt x="1404699" y="2527300"/>
                </a:lnTo>
                <a:lnTo>
                  <a:pt x="1436417" y="2489200"/>
                </a:lnTo>
                <a:lnTo>
                  <a:pt x="1466659" y="2451100"/>
                </a:lnTo>
                <a:lnTo>
                  <a:pt x="1495425" y="2400300"/>
                </a:lnTo>
                <a:lnTo>
                  <a:pt x="1516270" y="2374900"/>
                </a:lnTo>
                <a:lnTo>
                  <a:pt x="1536097" y="2336800"/>
                </a:lnTo>
                <a:lnTo>
                  <a:pt x="1554908" y="2298700"/>
                </a:lnTo>
                <a:lnTo>
                  <a:pt x="1572700" y="2260600"/>
                </a:lnTo>
                <a:lnTo>
                  <a:pt x="1589475" y="2209800"/>
                </a:lnTo>
                <a:lnTo>
                  <a:pt x="1605233" y="2171700"/>
                </a:lnTo>
                <a:lnTo>
                  <a:pt x="1619974" y="2133600"/>
                </a:lnTo>
                <a:lnTo>
                  <a:pt x="1633697" y="2082800"/>
                </a:lnTo>
                <a:lnTo>
                  <a:pt x="1646404" y="2044700"/>
                </a:lnTo>
                <a:lnTo>
                  <a:pt x="1658093" y="1993900"/>
                </a:lnTo>
                <a:lnTo>
                  <a:pt x="1668766" y="1943100"/>
                </a:lnTo>
                <a:lnTo>
                  <a:pt x="1678422" y="1892300"/>
                </a:lnTo>
                <a:lnTo>
                  <a:pt x="1687060" y="1841500"/>
                </a:lnTo>
                <a:lnTo>
                  <a:pt x="1694683" y="1790700"/>
                </a:lnTo>
                <a:lnTo>
                  <a:pt x="1701289" y="1739900"/>
                </a:lnTo>
                <a:lnTo>
                  <a:pt x="1706878" y="1676400"/>
                </a:lnTo>
                <a:lnTo>
                  <a:pt x="1711451" y="1625600"/>
                </a:lnTo>
                <a:lnTo>
                  <a:pt x="1715007" y="1562100"/>
                </a:lnTo>
                <a:lnTo>
                  <a:pt x="1717547" y="1498600"/>
                </a:lnTo>
                <a:lnTo>
                  <a:pt x="1719071" y="1435100"/>
                </a:lnTo>
                <a:lnTo>
                  <a:pt x="1719579" y="1384300"/>
                </a:lnTo>
                <a:lnTo>
                  <a:pt x="1719071" y="1320800"/>
                </a:lnTo>
                <a:lnTo>
                  <a:pt x="1717547" y="1257300"/>
                </a:lnTo>
                <a:lnTo>
                  <a:pt x="1715007" y="1193800"/>
                </a:lnTo>
                <a:lnTo>
                  <a:pt x="1711451" y="1130300"/>
                </a:lnTo>
                <a:lnTo>
                  <a:pt x="1706878" y="1079500"/>
                </a:lnTo>
                <a:lnTo>
                  <a:pt x="1701289" y="1016000"/>
                </a:lnTo>
                <a:lnTo>
                  <a:pt x="1694683" y="965200"/>
                </a:lnTo>
                <a:lnTo>
                  <a:pt x="1687060" y="914400"/>
                </a:lnTo>
                <a:lnTo>
                  <a:pt x="1678422" y="863600"/>
                </a:lnTo>
                <a:lnTo>
                  <a:pt x="1668766" y="812800"/>
                </a:lnTo>
                <a:lnTo>
                  <a:pt x="1658093" y="762000"/>
                </a:lnTo>
                <a:lnTo>
                  <a:pt x="1646404" y="711200"/>
                </a:lnTo>
                <a:lnTo>
                  <a:pt x="1633697" y="673100"/>
                </a:lnTo>
                <a:lnTo>
                  <a:pt x="1619974" y="622300"/>
                </a:lnTo>
                <a:lnTo>
                  <a:pt x="1605233" y="584200"/>
                </a:lnTo>
                <a:lnTo>
                  <a:pt x="1589475" y="546100"/>
                </a:lnTo>
                <a:lnTo>
                  <a:pt x="1572700" y="495300"/>
                </a:lnTo>
                <a:lnTo>
                  <a:pt x="1554908" y="457200"/>
                </a:lnTo>
                <a:lnTo>
                  <a:pt x="1536097" y="419100"/>
                </a:lnTo>
                <a:lnTo>
                  <a:pt x="1516270" y="381000"/>
                </a:lnTo>
                <a:lnTo>
                  <a:pt x="1495425" y="355600"/>
                </a:lnTo>
                <a:lnTo>
                  <a:pt x="1466659" y="304800"/>
                </a:lnTo>
                <a:lnTo>
                  <a:pt x="1436417" y="266700"/>
                </a:lnTo>
                <a:lnTo>
                  <a:pt x="1404699" y="228600"/>
                </a:lnTo>
                <a:lnTo>
                  <a:pt x="1371504" y="190500"/>
                </a:lnTo>
                <a:close/>
              </a:path>
              <a:path w="2832734" h="2755900">
                <a:moveTo>
                  <a:pt x="958357" y="0"/>
                </a:moveTo>
                <a:lnTo>
                  <a:pt x="758511" y="0"/>
                </a:lnTo>
                <a:lnTo>
                  <a:pt x="710931" y="12700"/>
                </a:lnTo>
                <a:lnTo>
                  <a:pt x="1006316" y="12700"/>
                </a:lnTo>
                <a:lnTo>
                  <a:pt x="958357" y="0"/>
                </a:lnTo>
                <a:close/>
              </a:path>
              <a:path w="2832734" h="2755900">
                <a:moveTo>
                  <a:pt x="2832354" y="280619"/>
                </a:moveTo>
                <a:lnTo>
                  <a:pt x="2624074" y="280619"/>
                </a:lnTo>
                <a:lnTo>
                  <a:pt x="2624074" y="2706458"/>
                </a:lnTo>
                <a:lnTo>
                  <a:pt x="2832354" y="2706458"/>
                </a:lnTo>
                <a:lnTo>
                  <a:pt x="2832354" y="280619"/>
                </a:lnTo>
                <a:close/>
              </a:path>
              <a:path w="2832734" h="2755900">
                <a:moveTo>
                  <a:pt x="2832354" y="36906"/>
                </a:moveTo>
                <a:lnTo>
                  <a:pt x="2677032" y="36906"/>
                </a:lnTo>
                <a:lnTo>
                  <a:pt x="2094356" y="351231"/>
                </a:lnTo>
                <a:lnTo>
                  <a:pt x="2094356" y="570179"/>
                </a:lnTo>
                <a:lnTo>
                  <a:pt x="2624074" y="280619"/>
                </a:lnTo>
                <a:lnTo>
                  <a:pt x="2832354" y="280619"/>
                </a:lnTo>
                <a:lnTo>
                  <a:pt x="2832354" y="36906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749551" y="2734055"/>
            <a:ext cx="1394460" cy="139598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755775" y="2086736"/>
            <a:ext cx="1656080" cy="6235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微软雅黑"/>
                <a:cs typeface="微软雅黑"/>
              </a:rPr>
              <a:t>微信扫一扫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5"/>
              </a:spcBef>
            </a:pPr>
            <a:r>
              <a:rPr sz="800">
                <a:latin typeface="宋体"/>
                <a:cs typeface="宋体"/>
              </a:rPr>
              <a:t>码上获取</a:t>
            </a:r>
            <a:r>
              <a:rPr sz="800" spc="80">
                <a:latin typeface="宋体"/>
                <a:cs typeface="宋体"/>
              </a:rPr>
              <a:t>80+</a:t>
            </a:r>
            <a:r>
              <a:rPr sz="800">
                <a:latin typeface="宋体"/>
                <a:cs typeface="宋体"/>
              </a:rPr>
              <a:t>份免</a:t>
            </a:r>
            <a:r>
              <a:rPr sz="800" spc="-15">
                <a:latin typeface="宋体"/>
                <a:cs typeface="宋体"/>
              </a:rPr>
              <a:t>费</a:t>
            </a:r>
            <a:r>
              <a:rPr sz="800">
                <a:latin typeface="宋体"/>
                <a:cs typeface="宋体"/>
              </a:rPr>
              <a:t>行业</a:t>
            </a:r>
            <a:r>
              <a:rPr sz="800" spc="-15">
                <a:latin typeface="宋体"/>
                <a:cs typeface="宋体"/>
              </a:rPr>
              <a:t>分</a:t>
            </a:r>
            <a:r>
              <a:rPr sz="800">
                <a:latin typeface="宋体"/>
                <a:cs typeface="宋体"/>
              </a:rPr>
              <a:t>析报告 或咨询更多内容营销与</a:t>
            </a:r>
            <a:r>
              <a:rPr sz="800" spc="-15">
                <a:latin typeface="宋体"/>
                <a:cs typeface="宋体"/>
              </a:rPr>
              <a:t>行</a:t>
            </a:r>
            <a:r>
              <a:rPr sz="800">
                <a:latin typeface="宋体"/>
                <a:cs typeface="宋体"/>
              </a:rPr>
              <a:t>业增</a:t>
            </a:r>
            <a:r>
              <a:rPr sz="800" spc="-15">
                <a:latin typeface="宋体"/>
                <a:cs typeface="宋体"/>
              </a:rPr>
              <a:t>长</a:t>
            </a:r>
            <a:r>
              <a:rPr sz="800">
                <a:latin typeface="宋体"/>
                <a:cs typeface="宋体"/>
              </a:rPr>
              <a:t>策略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19100" y="2743200"/>
            <a:ext cx="113030" cy="1513840"/>
          </a:xfrm>
          <a:custGeom>
            <a:rect l="l" t="t" r="r" b="b"/>
            <a:pathLst>
              <a:path w="113029" h="1513839">
                <a:moveTo>
                  <a:pt x="112776" y="0"/>
                </a:moveTo>
                <a:lnTo>
                  <a:pt x="0" y="0"/>
                </a:lnTo>
                <a:lnTo>
                  <a:pt x="0" y="1513332"/>
                </a:lnTo>
                <a:lnTo>
                  <a:pt x="112776" y="1513332"/>
                </a:lnTo>
                <a:lnTo>
                  <a:pt x="112776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75716" y="2796539"/>
            <a:ext cx="113030" cy="1460500"/>
          </a:xfrm>
          <a:custGeom>
            <a:rect l="l" t="t" r="r" b="b"/>
            <a:pathLst>
              <a:path w="113030" h="1460500">
                <a:moveTo>
                  <a:pt x="112775" y="0"/>
                </a:moveTo>
                <a:lnTo>
                  <a:pt x="0" y="0"/>
                </a:lnTo>
                <a:lnTo>
                  <a:pt x="0" y="1459992"/>
                </a:lnTo>
                <a:lnTo>
                  <a:pt x="112775" y="1459992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132332" y="2967227"/>
            <a:ext cx="113030" cy="1289685"/>
          </a:xfrm>
          <a:custGeom>
            <a:rect l="l" t="t" r="r" b="b"/>
            <a:pathLst>
              <a:path w="113030" h="1289685">
                <a:moveTo>
                  <a:pt x="112776" y="0"/>
                </a:moveTo>
                <a:lnTo>
                  <a:pt x="0" y="0"/>
                </a:lnTo>
                <a:lnTo>
                  <a:pt x="0" y="1289303"/>
                </a:lnTo>
                <a:lnTo>
                  <a:pt x="112776" y="1289303"/>
                </a:lnTo>
                <a:lnTo>
                  <a:pt x="112776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488947" y="3023616"/>
            <a:ext cx="113030" cy="1233170"/>
          </a:xfrm>
          <a:custGeom>
            <a:rect l="l" t="t" r="r" b="b"/>
            <a:pathLst>
              <a:path w="113030" h="1233170">
                <a:moveTo>
                  <a:pt x="112776" y="0"/>
                </a:moveTo>
                <a:lnTo>
                  <a:pt x="0" y="0"/>
                </a:lnTo>
                <a:lnTo>
                  <a:pt x="0" y="1232915"/>
                </a:lnTo>
                <a:lnTo>
                  <a:pt x="112776" y="1232915"/>
                </a:lnTo>
                <a:lnTo>
                  <a:pt x="112776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45564" y="3240023"/>
            <a:ext cx="113030" cy="1016635"/>
          </a:xfrm>
          <a:custGeom>
            <a:rect l="l" t="t" r="r" b="b"/>
            <a:pathLst>
              <a:path w="113030" h="1016635">
                <a:moveTo>
                  <a:pt x="112775" y="0"/>
                </a:moveTo>
                <a:lnTo>
                  <a:pt x="0" y="0"/>
                </a:lnTo>
                <a:lnTo>
                  <a:pt x="0" y="1016507"/>
                </a:lnTo>
                <a:lnTo>
                  <a:pt x="112775" y="1016507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202179" y="3357371"/>
            <a:ext cx="113030" cy="899160"/>
          </a:xfrm>
          <a:custGeom>
            <a:rect l="l" t="t" r="r" b="b"/>
            <a:pathLst>
              <a:path w="113030" h="899160">
                <a:moveTo>
                  <a:pt x="112775" y="0"/>
                </a:moveTo>
                <a:lnTo>
                  <a:pt x="0" y="0"/>
                </a:lnTo>
                <a:lnTo>
                  <a:pt x="0" y="899160"/>
                </a:lnTo>
                <a:lnTo>
                  <a:pt x="112775" y="899160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558795" y="3447288"/>
            <a:ext cx="111760" cy="809625"/>
          </a:xfrm>
          <a:custGeom>
            <a:rect l="l" t="t" r="r" b="b"/>
            <a:pathLst>
              <a:path w="111760" h="809625">
                <a:moveTo>
                  <a:pt x="111252" y="0"/>
                </a:moveTo>
                <a:lnTo>
                  <a:pt x="0" y="0"/>
                </a:lnTo>
                <a:lnTo>
                  <a:pt x="0" y="809244"/>
                </a:lnTo>
                <a:lnTo>
                  <a:pt x="111252" y="809244"/>
                </a:lnTo>
                <a:lnTo>
                  <a:pt x="11125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74726" y="2689097"/>
            <a:ext cx="2139950" cy="748665"/>
          </a:xfrm>
          <a:custGeom>
            <a:rect l="l" t="t" r="r" b="b"/>
            <a:pathLst>
              <a:path w="2139950" h="748664">
                <a:moveTo>
                  <a:pt x="0" y="0"/>
                </a:moveTo>
                <a:lnTo>
                  <a:pt x="356615" y="64007"/>
                </a:lnTo>
                <a:lnTo>
                  <a:pt x="713232" y="243839"/>
                </a:lnTo>
                <a:lnTo>
                  <a:pt x="1069848" y="300227"/>
                </a:lnTo>
                <a:lnTo>
                  <a:pt x="1426464" y="536447"/>
                </a:lnTo>
                <a:lnTo>
                  <a:pt x="1783080" y="658367"/>
                </a:lnTo>
                <a:lnTo>
                  <a:pt x="2139696" y="748283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84466" y="2707068"/>
            <a:ext cx="91058" cy="9105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27850" y="2643060"/>
            <a:ext cx="91059" cy="9105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141082" y="2886900"/>
            <a:ext cx="91059" cy="9105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497647" y="2943288"/>
            <a:ext cx="91059" cy="9105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854263" y="3179508"/>
            <a:ext cx="91059" cy="9105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210879" y="3301428"/>
            <a:ext cx="91058" cy="9105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567495" y="3391344"/>
            <a:ext cx="91059" cy="9105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344830" y="2438146"/>
            <a:ext cx="2616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5">
                <a:solidFill>
                  <a:srgbClr val="585858"/>
                </a:solidFill>
                <a:latin typeface="宋体"/>
                <a:cs typeface="宋体"/>
              </a:rPr>
              <a:t>12</a:t>
            </a:r>
            <a:r>
              <a:rPr sz="800" spc="-100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95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01446" y="2501264"/>
            <a:ext cx="2616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5">
                <a:solidFill>
                  <a:srgbClr val="585858"/>
                </a:solidFill>
                <a:latin typeface="宋体"/>
                <a:cs typeface="宋体"/>
              </a:rPr>
              <a:t>12</a:t>
            </a:r>
            <a:r>
              <a:rPr sz="800" spc="-100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3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55014" y="2681477"/>
            <a:ext cx="2673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">
                <a:solidFill>
                  <a:srgbClr val="585858"/>
                </a:solidFill>
                <a:latin typeface="宋体"/>
                <a:cs typeface="宋体"/>
              </a:rPr>
              <a:t>10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94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410080" y="2737230"/>
            <a:ext cx="2705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">
                <a:solidFill>
                  <a:srgbClr val="585858"/>
                </a:solidFill>
                <a:latin typeface="宋体"/>
                <a:cs typeface="宋体"/>
              </a:rPr>
              <a:t>10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800" spc="85">
                <a:solidFill>
                  <a:srgbClr val="585858"/>
                </a:solidFill>
                <a:latin typeface="宋体"/>
                <a:cs typeface="宋体"/>
              </a:rPr>
              <a:t>8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788032" y="2974035"/>
            <a:ext cx="227329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65">
                <a:solidFill>
                  <a:srgbClr val="585858"/>
                </a:solidFill>
                <a:latin typeface="宋体"/>
                <a:cs typeface="宋体"/>
              </a:rPr>
              <a:t>8</a:t>
            </a:r>
            <a:r>
              <a:rPr sz="800" spc="-70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55">
                <a:solidFill>
                  <a:srgbClr val="585858"/>
                </a:solidFill>
                <a:latin typeface="宋体"/>
                <a:cs typeface="宋体"/>
              </a:rPr>
              <a:t>52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150745" y="3095625"/>
            <a:ext cx="5689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835"/>
              </a:lnSpc>
              <a:spcBef>
                <a:spcPts val="100"/>
              </a:spcBef>
            </a:pPr>
            <a:r>
              <a:rPr sz="800" spc="-30">
                <a:solidFill>
                  <a:srgbClr val="585858"/>
                </a:solidFill>
                <a:latin typeface="宋体"/>
                <a:cs typeface="宋体"/>
              </a:rPr>
              <a:t>7.52</a:t>
            </a:r>
            <a:endParaRPr sz="800">
              <a:latin typeface="宋体"/>
              <a:cs typeface="宋体"/>
            </a:endParaRPr>
          </a:p>
          <a:p>
            <a:pPr marL="372110">
              <a:lnSpc>
                <a:spcPts val="835"/>
              </a:lnSpc>
            </a:pP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6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-10">
                <a:solidFill>
                  <a:srgbClr val="585858"/>
                </a:solidFill>
                <a:latin typeface="宋体"/>
                <a:cs typeface="宋体"/>
              </a:rPr>
              <a:t>7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7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93776" y="2321813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5943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747266" y="232181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844039" y="2296667"/>
            <a:ext cx="48895" cy="48895"/>
          </a:xfrm>
          <a:custGeom>
            <a:rect l="l" t="t" r="r" b="b"/>
            <a:pathLst>
              <a:path w="48894" h="48894">
                <a:moveTo>
                  <a:pt x="48768" y="24383"/>
                </a:moveTo>
                <a:lnTo>
                  <a:pt x="46851" y="33873"/>
                </a:lnTo>
                <a:lnTo>
                  <a:pt x="41624" y="41624"/>
                </a:lnTo>
                <a:lnTo>
                  <a:pt x="33873" y="46851"/>
                </a:lnTo>
                <a:lnTo>
                  <a:pt x="24384" y="48768"/>
                </a:lnTo>
                <a:lnTo>
                  <a:pt x="14894" y="46851"/>
                </a:lnTo>
                <a:lnTo>
                  <a:pt x="7143" y="41624"/>
                </a:lnTo>
                <a:lnTo>
                  <a:pt x="1916" y="33873"/>
                </a:lnTo>
                <a:lnTo>
                  <a:pt x="0" y="24383"/>
                </a:lnTo>
                <a:lnTo>
                  <a:pt x="1916" y="14894"/>
                </a:lnTo>
                <a:lnTo>
                  <a:pt x="7143" y="7143"/>
                </a:lnTo>
                <a:lnTo>
                  <a:pt x="14894" y="1916"/>
                </a:lnTo>
                <a:lnTo>
                  <a:pt x="24384" y="0"/>
                </a:lnTo>
                <a:lnTo>
                  <a:pt x="33873" y="1916"/>
                </a:lnTo>
                <a:lnTo>
                  <a:pt x="41624" y="7143"/>
                </a:lnTo>
                <a:lnTo>
                  <a:pt x="46851" y="14894"/>
                </a:lnTo>
                <a:lnTo>
                  <a:pt x="48768" y="24383"/>
                </a:lnTo>
                <a:close/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294538" y="1989835"/>
            <a:ext cx="2366645" cy="3968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-105">
                <a:latin typeface="微软雅黑"/>
                <a:cs typeface="微软雅黑"/>
              </a:rPr>
              <a:t>1</a:t>
            </a:r>
            <a:r>
              <a:rPr sz="1000" b="1" spc="40">
                <a:latin typeface="微软雅黑"/>
                <a:cs typeface="微软雅黑"/>
              </a:rPr>
              <a:t>6</a:t>
            </a:r>
            <a:r>
              <a:rPr sz="1000" b="1" spc="-30">
                <a:latin typeface="微软雅黑"/>
                <a:cs typeface="微软雅黑"/>
              </a:rPr>
              <a:t>-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22</a:t>
            </a:r>
            <a:r>
              <a:rPr sz="1000" b="1" spc="-5">
                <a:latin typeface="微软雅黑"/>
                <a:cs typeface="微软雅黑"/>
              </a:rPr>
              <a:t>年中国出生人口人数及出</a:t>
            </a:r>
            <a:r>
              <a:rPr sz="1000" b="1" spc="5">
                <a:latin typeface="微软雅黑"/>
                <a:cs typeface="微软雅黑"/>
              </a:rPr>
              <a:t>生</a:t>
            </a:r>
            <a:r>
              <a:rPr sz="1000" b="1" spc="-5">
                <a:latin typeface="微软雅黑"/>
                <a:cs typeface="微软雅黑"/>
              </a:rPr>
              <a:t>率</a:t>
            </a:r>
            <a:endParaRPr sz="1000">
              <a:latin typeface="微软雅黑"/>
              <a:cs typeface="微软雅黑"/>
            </a:endParaRPr>
          </a:p>
          <a:p>
            <a:pPr marL="467995">
              <a:lnSpc>
                <a:spcPct val="100000"/>
              </a:lnSpc>
              <a:spcBef>
                <a:spcPts val="765"/>
              </a:spcBef>
              <a:tabLst>
                <a:tab pos="1722120"/>
              </a:tabLst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出生人口（万）	出生率（</a:t>
            </a:r>
            <a:r>
              <a:rPr sz="800" spc="120">
                <a:solidFill>
                  <a:srgbClr val="585858"/>
                </a:solidFill>
                <a:latin typeface="宋体"/>
                <a:cs typeface="宋体"/>
              </a:rPr>
              <a:t>‰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3194304" y="3500627"/>
            <a:ext cx="109855" cy="756285"/>
          </a:xfrm>
          <a:custGeom>
            <a:rect l="l" t="t" r="r" b="b"/>
            <a:pathLst>
              <a:path w="109854" h="756285">
                <a:moveTo>
                  <a:pt x="109728" y="0"/>
                </a:moveTo>
                <a:lnTo>
                  <a:pt x="0" y="0"/>
                </a:lnTo>
                <a:lnTo>
                  <a:pt x="0" y="755904"/>
                </a:lnTo>
                <a:lnTo>
                  <a:pt x="109728" y="755904"/>
                </a:lnTo>
                <a:lnTo>
                  <a:pt x="109728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543300" y="3447288"/>
            <a:ext cx="109855" cy="809625"/>
          </a:xfrm>
          <a:custGeom>
            <a:rect l="l" t="t" r="r" b="b"/>
            <a:pathLst>
              <a:path w="109854" h="809625">
                <a:moveTo>
                  <a:pt x="109727" y="0"/>
                </a:moveTo>
                <a:lnTo>
                  <a:pt x="0" y="0"/>
                </a:lnTo>
                <a:lnTo>
                  <a:pt x="0" y="809244"/>
                </a:lnTo>
                <a:lnTo>
                  <a:pt x="109727" y="809244"/>
                </a:lnTo>
                <a:lnTo>
                  <a:pt x="109727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3893820" y="3378708"/>
            <a:ext cx="109855" cy="878205"/>
          </a:xfrm>
          <a:custGeom>
            <a:rect l="l" t="t" r="r" b="b"/>
            <a:pathLst>
              <a:path w="109854" h="878203">
                <a:moveTo>
                  <a:pt x="109727" y="0"/>
                </a:moveTo>
                <a:lnTo>
                  <a:pt x="0" y="0"/>
                </a:lnTo>
                <a:lnTo>
                  <a:pt x="0" y="877823"/>
                </a:lnTo>
                <a:lnTo>
                  <a:pt x="109727" y="877823"/>
                </a:lnTo>
                <a:lnTo>
                  <a:pt x="109727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4242815" y="3304032"/>
            <a:ext cx="109855" cy="952500"/>
          </a:xfrm>
          <a:custGeom>
            <a:rect l="l" t="t" r="r" b="b"/>
            <a:pathLst>
              <a:path w="109854" h="952500">
                <a:moveTo>
                  <a:pt x="109728" y="0"/>
                </a:moveTo>
                <a:lnTo>
                  <a:pt x="0" y="0"/>
                </a:lnTo>
                <a:lnTo>
                  <a:pt x="0" y="952499"/>
                </a:lnTo>
                <a:lnTo>
                  <a:pt x="109728" y="952499"/>
                </a:lnTo>
                <a:lnTo>
                  <a:pt x="109728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591811" y="3319271"/>
            <a:ext cx="109855" cy="937260"/>
          </a:xfrm>
          <a:custGeom>
            <a:rect l="l" t="t" r="r" b="b"/>
            <a:pathLst>
              <a:path w="109854" h="937260">
                <a:moveTo>
                  <a:pt x="109727" y="0"/>
                </a:moveTo>
                <a:lnTo>
                  <a:pt x="0" y="0"/>
                </a:lnTo>
                <a:lnTo>
                  <a:pt x="0" y="937260"/>
                </a:lnTo>
                <a:lnTo>
                  <a:pt x="109727" y="937260"/>
                </a:lnTo>
                <a:lnTo>
                  <a:pt x="109727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4940808" y="3191255"/>
            <a:ext cx="109855" cy="1065530"/>
          </a:xfrm>
          <a:custGeom>
            <a:rect l="l" t="t" r="r" b="b"/>
            <a:pathLst>
              <a:path w="109854" h="1065529">
                <a:moveTo>
                  <a:pt x="109727" y="0"/>
                </a:moveTo>
                <a:lnTo>
                  <a:pt x="0" y="0"/>
                </a:lnTo>
                <a:lnTo>
                  <a:pt x="0" y="1065276"/>
                </a:lnTo>
                <a:lnTo>
                  <a:pt x="109727" y="1065276"/>
                </a:lnTo>
                <a:lnTo>
                  <a:pt x="109727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291328" y="3171444"/>
            <a:ext cx="109855" cy="1085215"/>
          </a:xfrm>
          <a:custGeom>
            <a:rect l="l" t="t" r="r" b="b"/>
            <a:pathLst>
              <a:path w="109854" h="1085214">
                <a:moveTo>
                  <a:pt x="109727" y="0"/>
                </a:moveTo>
                <a:lnTo>
                  <a:pt x="0" y="0"/>
                </a:lnTo>
                <a:lnTo>
                  <a:pt x="0" y="1085088"/>
                </a:lnTo>
                <a:lnTo>
                  <a:pt x="109727" y="1085088"/>
                </a:lnTo>
                <a:lnTo>
                  <a:pt x="109727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249929" y="2713482"/>
            <a:ext cx="2095500" cy="539750"/>
          </a:xfrm>
          <a:custGeom>
            <a:rect l="l" t="t" r="r" b="b"/>
            <a:pathLst>
              <a:path w="2095500" h="539750">
                <a:moveTo>
                  <a:pt x="0" y="167640"/>
                </a:moveTo>
                <a:lnTo>
                  <a:pt x="348995" y="231648"/>
                </a:lnTo>
                <a:lnTo>
                  <a:pt x="697992" y="187452"/>
                </a:lnTo>
                <a:lnTo>
                  <a:pt x="1046987" y="178307"/>
                </a:lnTo>
                <a:lnTo>
                  <a:pt x="1397508" y="539496"/>
                </a:lnTo>
                <a:lnTo>
                  <a:pt x="1746504" y="0"/>
                </a:lnTo>
                <a:lnTo>
                  <a:pt x="2095499" y="417575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203892" y="2835084"/>
            <a:ext cx="91058" cy="910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552888" y="2899092"/>
            <a:ext cx="91059" cy="910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901884" y="2854896"/>
            <a:ext cx="91058" cy="910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250880" y="2845752"/>
            <a:ext cx="91059" cy="9105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601400" y="3206940"/>
            <a:ext cx="91059" cy="910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4950396" y="2667444"/>
            <a:ext cx="91058" cy="9105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5299392" y="3085020"/>
            <a:ext cx="91059" cy="9105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3123057" y="2629661"/>
            <a:ext cx="2540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85">
                <a:solidFill>
                  <a:srgbClr val="585858"/>
                </a:solidFill>
                <a:latin typeface="宋体"/>
                <a:cs typeface="宋体"/>
              </a:rPr>
              <a:t>8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9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489197" y="2694177"/>
            <a:ext cx="22034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585858"/>
                </a:solidFill>
                <a:latin typeface="宋体"/>
                <a:cs typeface="宋体"/>
              </a:rPr>
              <a:t>7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-10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3821938" y="2648839"/>
            <a:ext cx="2540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85">
                <a:solidFill>
                  <a:srgbClr val="585858"/>
                </a:solidFill>
                <a:latin typeface="宋体"/>
                <a:cs typeface="宋体"/>
              </a:rPr>
              <a:t>8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171315" y="2640583"/>
            <a:ext cx="2540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85">
                <a:solidFill>
                  <a:srgbClr val="585858"/>
                </a:solidFill>
                <a:latin typeface="宋体"/>
                <a:cs typeface="宋体"/>
              </a:rPr>
              <a:t>8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0">
                <a:solidFill>
                  <a:srgbClr val="585858"/>
                </a:solidFill>
                <a:latin typeface="宋体"/>
                <a:cs typeface="宋体"/>
              </a:rPr>
              <a:t>6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513326" y="3001772"/>
            <a:ext cx="2692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800" spc="-85">
                <a:solidFill>
                  <a:srgbClr val="585858"/>
                </a:solidFill>
                <a:latin typeface="宋体"/>
                <a:cs typeface="宋体"/>
              </a:rPr>
              <a:t>1.</a:t>
            </a:r>
            <a:r>
              <a:rPr sz="800" spc="-95">
                <a:solidFill>
                  <a:srgbClr val="585858"/>
                </a:solidFill>
                <a:latin typeface="宋体"/>
                <a:cs typeface="宋体"/>
              </a:rPr>
              <a:t>6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230495" y="2880105"/>
            <a:ext cx="23304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1.8%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3192779" y="232867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3449573" y="2245233"/>
            <a:ext cx="11487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居民人均消费支出（元）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772405" y="2327910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4869179" y="2302763"/>
            <a:ext cx="48895" cy="48895"/>
          </a:xfrm>
          <a:custGeom>
            <a:rect l="l" t="t" r="r" b="b"/>
            <a:pathLst>
              <a:path w="48895" h="48894">
                <a:moveTo>
                  <a:pt x="48768" y="24384"/>
                </a:moveTo>
                <a:lnTo>
                  <a:pt x="46851" y="33873"/>
                </a:lnTo>
                <a:lnTo>
                  <a:pt x="41624" y="41624"/>
                </a:lnTo>
                <a:lnTo>
                  <a:pt x="33873" y="46851"/>
                </a:lnTo>
                <a:lnTo>
                  <a:pt x="24384" y="48768"/>
                </a:lnTo>
                <a:lnTo>
                  <a:pt x="14894" y="46851"/>
                </a:lnTo>
                <a:lnTo>
                  <a:pt x="7143" y="41624"/>
                </a:lnTo>
                <a:lnTo>
                  <a:pt x="1916" y="33873"/>
                </a:lnTo>
                <a:lnTo>
                  <a:pt x="0" y="24384"/>
                </a:lnTo>
                <a:lnTo>
                  <a:pt x="1916" y="14894"/>
                </a:lnTo>
                <a:lnTo>
                  <a:pt x="7143" y="7143"/>
                </a:lnTo>
                <a:lnTo>
                  <a:pt x="14894" y="1916"/>
                </a:lnTo>
                <a:lnTo>
                  <a:pt x="24384" y="0"/>
                </a:lnTo>
                <a:lnTo>
                  <a:pt x="33873" y="1916"/>
                </a:lnTo>
                <a:lnTo>
                  <a:pt x="41624" y="7143"/>
                </a:lnTo>
                <a:lnTo>
                  <a:pt x="46851" y="14894"/>
                </a:lnTo>
                <a:lnTo>
                  <a:pt x="48768" y="24384"/>
                </a:lnTo>
                <a:close/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4852161" y="2245233"/>
            <a:ext cx="611505" cy="365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986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名义增速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800" spc="10">
                <a:solidFill>
                  <a:srgbClr val="585858"/>
                </a:solidFill>
                <a:latin typeface="宋体"/>
                <a:cs typeface="宋体"/>
              </a:rPr>
              <a:t>13.6%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173348" y="1989835"/>
            <a:ext cx="21120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-105">
                <a:latin typeface="微软雅黑"/>
                <a:cs typeface="微软雅黑"/>
              </a:rPr>
              <a:t>1</a:t>
            </a:r>
            <a:r>
              <a:rPr sz="1000" b="1" spc="40">
                <a:latin typeface="微软雅黑"/>
                <a:cs typeface="微软雅黑"/>
              </a:rPr>
              <a:t>6</a:t>
            </a:r>
            <a:r>
              <a:rPr sz="1000" b="1" spc="-30">
                <a:latin typeface="微软雅黑"/>
                <a:cs typeface="微软雅黑"/>
              </a:rPr>
              <a:t>-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22</a:t>
            </a:r>
            <a:r>
              <a:rPr sz="1000" b="1" spc="-5">
                <a:latin typeface="微软雅黑"/>
                <a:cs typeface="微软雅黑"/>
              </a:rPr>
              <a:t>年中国居民人均消费支出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>
            <a:spLocks noGrp="1"/>
          </p:cNvSpPr>
          <p:nvPr>
            <p:ph type="title"/>
          </p:nvPr>
        </p:nvSpPr>
        <p:spPr>
          <a:xfrm>
            <a:off x="294538" y="845311"/>
            <a:ext cx="57067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市场概况：人口红利衰退，消费力</a:t>
            </a:r>
            <a:r>
              <a:rPr sz="1600" spc="5"/>
              <a:t>彰</a:t>
            </a:r>
            <a:r>
              <a:rPr sz="1600" spc="-5"/>
              <a:t>显韧</a:t>
            </a:r>
            <a:r>
              <a:rPr sz="1600" spc="5"/>
              <a:t>性</a:t>
            </a:r>
            <a:r>
              <a:rPr sz="1600" spc="-5"/>
              <a:t>，母</a:t>
            </a:r>
            <a:r>
              <a:rPr sz="1600" spc="5"/>
              <a:t>婴</a:t>
            </a:r>
            <a:r>
              <a:rPr sz="1600" spc="-5"/>
              <a:t>行业</a:t>
            </a:r>
            <a:r>
              <a:rPr sz="1600" spc="5"/>
              <a:t>提</a:t>
            </a:r>
            <a:r>
              <a:rPr sz="1600" spc="-5"/>
              <a:t>质扩容</a:t>
            </a:r>
            <a:endParaRPr sz="1600"/>
          </a:p>
        </p:txBody>
      </p:sp>
      <p:sp>
        <p:nvSpPr>
          <p:cNvPr id="55" name="object 55"/>
          <p:cNvSpPr txBox="1"/>
          <p:nvPr/>
        </p:nvSpPr>
        <p:spPr>
          <a:xfrm>
            <a:off x="298500" y="1183131"/>
            <a:ext cx="8026400" cy="3829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2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由于经济压力、婚育观念、养育成本等多重因素影响，我国人口出生率持续下滑，人口红利衰退，但居民人均消费力彰显韧性，整体呈增长趋势，但增速低于疫 情前水平，消费趋向理性和谨慎。在科学化、精细化育儿观念升级下，母婴行业市场提质扩容，增速趋缓，母婴行业面临着不断升级以适应市场的挑战。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5925311" y="3540252"/>
            <a:ext cx="113030" cy="713740"/>
          </a:xfrm>
          <a:custGeom>
            <a:rect l="l" t="t" r="r" b="b"/>
            <a:pathLst>
              <a:path w="113029" h="713739">
                <a:moveTo>
                  <a:pt x="112775" y="0"/>
                </a:moveTo>
                <a:lnTo>
                  <a:pt x="0" y="0"/>
                </a:lnTo>
                <a:lnTo>
                  <a:pt x="0" y="713232"/>
                </a:lnTo>
                <a:lnTo>
                  <a:pt x="112775" y="713232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6284976" y="3451859"/>
            <a:ext cx="113030" cy="802005"/>
          </a:xfrm>
          <a:custGeom>
            <a:rect l="l" t="t" r="r" b="b"/>
            <a:pathLst>
              <a:path w="113029" h="802004">
                <a:moveTo>
                  <a:pt x="112775" y="0"/>
                </a:moveTo>
                <a:lnTo>
                  <a:pt x="0" y="0"/>
                </a:lnTo>
                <a:lnTo>
                  <a:pt x="0" y="801623"/>
                </a:lnTo>
                <a:lnTo>
                  <a:pt x="112775" y="801623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6644640" y="3351276"/>
            <a:ext cx="113030" cy="902335"/>
          </a:xfrm>
          <a:custGeom>
            <a:rect l="l" t="t" r="r" b="b"/>
            <a:pathLst>
              <a:path w="113029" h="902335">
                <a:moveTo>
                  <a:pt x="112775" y="0"/>
                </a:moveTo>
                <a:lnTo>
                  <a:pt x="0" y="0"/>
                </a:lnTo>
                <a:lnTo>
                  <a:pt x="0" y="902208"/>
                </a:lnTo>
                <a:lnTo>
                  <a:pt x="112775" y="902208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7004304" y="3238500"/>
            <a:ext cx="113030" cy="1015365"/>
          </a:xfrm>
          <a:custGeom>
            <a:rect l="l" t="t" r="r" b="b"/>
            <a:pathLst>
              <a:path w="113029" h="1015364">
                <a:moveTo>
                  <a:pt x="112775" y="0"/>
                </a:moveTo>
                <a:lnTo>
                  <a:pt x="0" y="0"/>
                </a:lnTo>
                <a:lnTo>
                  <a:pt x="0" y="1014984"/>
                </a:lnTo>
                <a:lnTo>
                  <a:pt x="112775" y="1014984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7363968" y="3192779"/>
            <a:ext cx="113030" cy="1061085"/>
          </a:xfrm>
          <a:custGeom>
            <a:rect l="l" t="t" r="r" b="b"/>
            <a:pathLst>
              <a:path w="113029" h="1061085">
                <a:moveTo>
                  <a:pt x="112775" y="0"/>
                </a:moveTo>
                <a:lnTo>
                  <a:pt x="0" y="0"/>
                </a:lnTo>
                <a:lnTo>
                  <a:pt x="0" y="1060704"/>
                </a:lnTo>
                <a:lnTo>
                  <a:pt x="112775" y="1060704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7725156" y="3078479"/>
            <a:ext cx="111760" cy="1175385"/>
          </a:xfrm>
          <a:custGeom>
            <a:rect l="l" t="t" r="r" b="b"/>
            <a:pathLst>
              <a:path w="111759" h="1175385">
                <a:moveTo>
                  <a:pt x="111251" y="0"/>
                </a:moveTo>
                <a:lnTo>
                  <a:pt x="0" y="0"/>
                </a:lnTo>
                <a:lnTo>
                  <a:pt x="0" y="1175004"/>
                </a:lnTo>
                <a:lnTo>
                  <a:pt x="111251" y="1175004"/>
                </a:lnTo>
                <a:lnTo>
                  <a:pt x="111251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8084819" y="2979419"/>
            <a:ext cx="113030" cy="1274445"/>
          </a:xfrm>
          <a:custGeom>
            <a:rect l="l" t="t" r="r" b="b"/>
            <a:pathLst>
              <a:path w="113029" h="1274445">
                <a:moveTo>
                  <a:pt x="112775" y="0"/>
                </a:moveTo>
                <a:lnTo>
                  <a:pt x="0" y="0"/>
                </a:lnTo>
                <a:lnTo>
                  <a:pt x="0" y="1274064"/>
                </a:lnTo>
                <a:lnTo>
                  <a:pt x="112775" y="1274064"/>
                </a:lnTo>
                <a:lnTo>
                  <a:pt x="11277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5982461" y="2684526"/>
            <a:ext cx="2158365" cy="250190"/>
          </a:xfrm>
          <a:custGeom>
            <a:rect l="l" t="t" r="r" b="b"/>
            <a:pathLst>
              <a:path w="2158365" h="250189">
                <a:moveTo>
                  <a:pt x="0" y="0"/>
                </a:moveTo>
                <a:lnTo>
                  <a:pt x="359663" y="56387"/>
                </a:lnTo>
                <a:lnTo>
                  <a:pt x="719328" y="50292"/>
                </a:lnTo>
                <a:lnTo>
                  <a:pt x="1078991" y="53340"/>
                </a:lnTo>
                <a:lnTo>
                  <a:pt x="1438656" y="249936"/>
                </a:lnTo>
                <a:lnTo>
                  <a:pt x="1798319" y="94487"/>
                </a:lnTo>
                <a:lnTo>
                  <a:pt x="2157984" y="147828"/>
                </a:lnTo>
              </a:path>
            </a:pathLst>
          </a:custGeom>
          <a:ln w="28574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5935662" y="2638361"/>
            <a:ext cx="91059" cy="910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6295326" y="2694749"/>
            <a:ext cx="91059" cy="910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6654990" y="2688653"/>
            <a:ext cx="91058" cy="9105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7014654" y="2691701"/>
            <a:ext cx="91058" cy="9105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7374318" y="2888297"/>
            <a:ext cx="91059" cy="9105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7733982" y="2732849"/>
            <a:ext cx="91058" cy="910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8093646" y="2786189"/>
            <a:ext cx="91059" cy="9105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 txBox="1"/>
          <p:nvPr/>
        </p:nvSpPr>
        <p:spPr>
          <a:xfrm>
            <a:off x="5842761" y="2432761"/>
            <a:ext cx="280035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20">
                <a:solidFill>
                  <a:srgbClr val="585858"/>
                </a:solidFill>
                <a:latin typeface="宋体"/>
                <a:cs typeface="宋体"/>
              </a:rPr>
              <a:t>14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-10">
                <a:solidFill>
                  <a:srgbClr val="585858"/>
                </a:solidFill>
                <a:latin typeface="宋体"/>
                <a:cs typeface="宋体"/>
              </a:rPr>
              <a:t>7</a:t>
            </a:r>
            <a:r>
              <a:rPr sz="800" spc="260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6199378" y="2489073"/>
            <a:ext cx="10058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12.4% </a:t>
            </a:r>
            <a:r>
              <a:rPr sz="1200" spc="7" baseline="3472">
                <a:solidFill>
                  <a:srgbClr val="585858"/>
                </a:solidFill>
                <a:latin typeface="宋体"/>
                <a:cs typeface="宋体"/>
              </a:rPr>
              <a:t>12.6%</a:t>
            </a:r>
            <a:r>
              <a:rPr sz="1200" spc="472" baseline="3472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12.5%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7297039" y="2683002"/>
            <a:ext cx="2508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6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7634096" y="2527808"/>
            <a:ext cx="295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">
                <a:solidFill>
                  <a:srgbClr val="585858"/>
                </a:solidFill>
                <a:latin typeface="宋体"/>
                <a:cs typeface="宋体"/>
              </a:rPr>
              <a:t>10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85">
                <a:solidFill>
                  <a:srgbClr val="585858"/>
                </a:solidFill>
                <a:latin typeface="宋体"/>
                <a:cs typeface="宋体"/>
              </a:rPr>
              <a:t>8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8015096" y="2581148"/>
            <a:ext cx="2540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85">
                <a:solidFill>
                  <a:srgbClr val="585858"/>
                </a:solidFill>
                <a:latin typeface="宋体"/>
                <a:cs typeface="宋体"/>
              </a:rPr>
              <a:t>8</a:t>
            </a:r>
            <a:r>
              <a:rPr sz="800" spc="-225">
                <a:solidFill>
                  <a:srgbClr val="585858"/>
                </a:solidFill>
                <a:latin typeface="宋体"/>
                <a:cs typeface="宋体"/>
              </a:rPr>
              <a:t>.</a:t>
            </a:r>
            <a:r>
              <a:rPr sz="800" spc="60">
                <a:solidFill>
                  <a:srgbClr val="585858"/>
                </a:solidFill>
                <a:latin typeface="宋体"/>
                <a:cs typeface="宋体"/>
              </a:rPr>
              <a:t>6</a:t>
            </a:r>
            <a:r>
              <a:rPr sz="800" spc="254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5810758" y="4337405"/>
            <a:ext cx="251015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25">
                <a:solidFill>
                  <a:srgbClr val="585858"/>
                </a:solidFill>
                <a:latin typeface="宋体"/>
                <a:cs typeface="宋体"/>
              </a:rPr>
              <a:t>2016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4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2017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30">
                <a:solidFill>
                  <a:srgbClr val="585858"/>
                </a:solidFill>
                <a:latin typeface="宋体"/>
                <a:cs typeface="宋体"/>
              </a:rPr>
              <a:t>2018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8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25">
                <a:solidFill>
                  <a:srgbClr val="585858"/>
                </a:solidFill>
                <a:latin typeface="宋体"/>
                <a:cs typeface="宋体"/>
              </a:rPr>
              <a:t>2019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2020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15">
                <a:solidFill>
                  <a:srgbClr val="585858"/>
                </a:solidFill>
                <a:latin typeface="宋体"/>
                <a:cs typeface="宋体"/>
              </a:rPr>
              <a:t>2021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3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55">
                <a:solidFill>
                  <a:srgbClr val="585858"/>
                </a:solidFill>
                <a:latin typeface="宋体"/>
                <a:cs typeface="宋体"/>
              </a:rPr>
              <a:t>2022</a:t>
            </a: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6044184" y="2319527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7447026" y="2318766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7543800" y="2293619"/>
            <a:ext cx="48895" cy="48895"/>
          </a:xfrm>
          <a:custGeom>
            <a:rect l="l" t="t" r="r" b="b"/>
            <a:pathLst>
              <a:path w="48895" h="48894">
                <a:moveTo>
                  <a:pt x="48768" y="24384"/>
                </a:moveTo>
                <a:lnTo>
                  <a:pt x="46851" y="33873"/>
                </a:lnTo>
                <a:lnTo>
                  <a:pt x="41624" y="41624"/>
                </a:lnTo>
                <a:lnTo>
                  <a:pt x="33873" y="46851"/>
                </a:lnTo>
                <a:lnTo>
                  <a:pt x="24383" y="48768"/>
                </a:lnTo>
                <a:lnTo>
                  <a:pt x="14894" y="46851"/>
                </a:lnTo>
                <a:lnTo>
                  <a:pt x="7143" y="41624"/>
                </a:lnTo>
                <a:lnTo>
                  <a:pt x="1916" y="33873"/>
                </a:lnTo>
                <a:lnTo>
                  <a:pt x="0" y="24384"/>
                </a:lnTo>
                <a:lnTo>
                  <a:pt x="1916" y="14894"/>
                </a:lnTo>
                <a:lnTo>
                  <a:pt x="7143" y="7143"/>
                </a:lnTo>
                <a:lnTo>
                  <a:pt x="14894" y="1916"/>
                </a:lnTo>
                <a:lnTo>
                  <a:pt x="24383" y="0"/>
                </a:lnTo>
                <a:lnTo>
                  <a:pt x="33873" y="1916"/>
                </a:lnTo>
                <a:lnTo>
                  <a:pt x="41624" y="7143"/>
                </a:lnTo>
                <a:lnTo>
                  <a:pt x="46851" y="14894"/>
                </a:lnTo>
                <a:lnTo>
                  <a:pt x="48768" y="24384"/>
                </a:lnTo>
                <a:close/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 txBox="1"/>
          <p:nvPr/>
        </p:nvSpPr>
        <p:spPr>
          <a:xfrm>
            <a:off x="5818123" y="1986787"/>
            <a:ext cx="2320925" cy="3968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2016-2022</a:t>
            </a:r>
            <a:r>
              <a:rPr sz="1000" b="1" spc="-5">
                <a:latin typeface="微软雅黑"/>
                <a:cs typeface="微软雅黑"/>
              </a:rPr>
              <a:t>年中国母婴行业市场规模</a:t>
            </a:r>
            <a:endParaRPr sz="1000">
              <a:latin typeface="微软雅黑"/>
              <a:cs typeface="微软雅黑"/>
            </a:endParaRPr>
          </a:p>
          <a:p>
            <a:pPr marL="497205">
              <a:lnSpc>
                <a:spcPct val="100000"/>
              </a:lnSpc>
              <a:spcBef>
                <a:spcPts val="765"/>
              </a:spcBef>
              <a:tabLst>
                <a:tab pos="1899285"/>
              </a:tabLst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市场规模（万亿）	同比增速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302768" y="4340148"/>
            <a:ext cx="5224145" cy="40703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787015"/>
              </a:tabLst>
            </a:pPr>
            <a:r>
              <a:rPr sz="800" spc="20">
                <a:solidFill>
                  <a:srgbClr val="585858"/>
                </a:solidFill>
                <a:latin typeface="宋体"/>
                <a:cs typeface="宋体"/>
              </a:rPr>
              <a:t>2016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2017年</a:t>
            </a:r>
            <a:r>
              <a:rPr sz="8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30">
                <a:solidFill>
                  <a:srgbClr val="585858"/>
                </a:solidFill>
                <a:latin typeface="宋体"/>
                <a:cs typeface="宋体"/>
              </a:rPr>
              <a:t>2018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0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20">
                <a:solidFill>
                  <a:srgbClr val="585858"/>
                </a:solidFill>
                <a:latin typeface="宋体"/>
                <a:cs typeface="宋体"/>
              </a:rPr>
              <a:t>2019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8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2020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7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15">
                <a:solidFill>
                  <a:srgbClr val="585858"/>
                </a:solidFill>
                <a:latin typeface="宋体"/>
                <a:cs typeface="宋体"/>
              </a:rPr>
              <a:t>2021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4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55">
                <a:solidFill>
                  <a:srgbClr val="585858"/>
                </a:solidFill>
                <a:latin typeface="宋体"/>
                <a:cs typeface="宋体"/>
              </a:rPr>
              <a:t>2022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	</a:t>
            </a:r>
            <a:r>
              <a:rPr sz="800" spc="20">
                <a:solidFill>
                  <a:srgbClr val="585858"/>
                </a:solidFill>
                <a:latin typeface="宋体"/>
                <a:cs typeface="宋体"/>
              </a:rPr>
              <a:t>2016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2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2017年</a:t>
            </a:r>
            <a:r>
              <a:rPr sz="800" spc="-14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30">
                <a:solidFill>
                  <a:srgbClr val="585858"/>
                </a:solidFill>
                <a:latin typeface="宋体"/>
                <a:cs typeface="宋体"/>
              </a:rPr>
              <a:t>2018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17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20">
                <a:solidFill>
                  <a:srgbClr val="585858"/>
                </a:solidFill>
                <a:latin typeface="宋体"/>
                <a:cs typeface="宋体"/>
              </a:rPr>
              <a:t>2019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24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65">
                <a:solidFill>
                  <a:srgbClr val="585858"/>
                </a:solidFill>
                <a:latin typeface="宋体"/>
                <a:cs typeface="宋体"/>
              </a:rPr>
              <a:t>2020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24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15">
                <a:solidFill>
                  <a:srgbClr val="585858"/>
                </a:solidFill>
                <a:latin typeface="宋体"/>
                <a:cs typeface="宋体"/>
              </a:rPr>
              <a:t>2021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r>
              <a:rPr sz="800" spc="-21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800" spc="55">
                <a:solidFill>
                  <a:srgbClr val="585858"/>
                </a:solidFill>
                <a:latin typeface="宋体"/>
                <a:cs typeface="宋体"/>
              </a:rPr>
              <a:t>2022</a:t>
            </a:r>
            <a:r>
              <a:rPr sz="800" spc="5">
                <a:solidFill>
                  <a:srgbClr val="585858"/>
                </a:solidFill>
                <a:latin typeface="宋体"/>
                <a:cs typeface="宋体"/>
              </a:rPr>
              <a:t>年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00">
              <a:latin typeface="宋体"/>
              <a:cs typeface="宋体"/>
            </a:endParaRPr>
          </a:p>
          <a:p>
            <a:pPr marL="19685">
              <a:lnSpc>
                <a:spcPct val="100000"/>
              </a:lnSpc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 spc="50">
                <a:solidFill>
                  <a:srgbClr val="7E7E7E"/>
                </a:solidFill>
                <a:latin typeface="宋体"/>
                <a:cs typeface="宋体"/>
              </a:rPr>
              <a:t>）&amp;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国家统计局</a:t>
            </a:r>
            <a:r>
              <a:rPr sz="600" spc="95">
                <a:solidFill>
                  <a:srgbClr val="7E7E7E"/>
                </a:solidFill>
                <a:latin typeface="宋体"/>
                <a:cs typeface="宋体"/>
              </a:rPr>
              <a:t>&amp;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艾瑞咨询</a:t>
            </a:r>
            <a:endParaRPr sz="600">
              <a:latin typeface="宋体"/>
              <a:cs typeface="宋体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529584" y="2244851"/>
            <a:ext cx="1594103" cy="222961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4538" y="1998344"/>
            <a:ext cx="26854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</a:t>
            </a:r>
            <a:r>
              <a:rPr sz="1000" b="1" spc="-10">
                <a:latin typeface="微软雅黑"/>
                <a:cs typeface="微软雅黑"/>
              </a:rPr>
              <a:t>T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22</a:t>
            </a:r>
            <a:r>
              <a:rPr sz="1000" b="1" spc="-30">
                <a:latin typeface="微软雅黑"/>
                <a:cs typeface="微软雅黑"/>
              </a:rPr>
              <a:t>-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23</a:t>
            </a:r>
            <a:r>
              <a:rPr sz="1000" b="1" spc="-5">
                <a:latin typeface="微软雅黑"/>
                <a:cs typeface="微软雅黑"/>
              </a:rPr>
              <a:t>年抖音电商母婴</a:t>
            </a:r>
            <a:r>
              <a:rPr sz="1000" b="1" spc="5">
                <a:latin typeface="微软雅黑"/>
                <a:cs typeface="微软雅黑"/>
              </a:rPr>
              <a:t>行</a:t>
            </a:r>
            <a:r>
              <a:rPr sz="1000" b="1" spc="-5">
                <a:latin typeface="微软雅黑"/>
                <a:cs typeface="微软雅黑"/>
              </a:rPr>
              <a:t>业增</a:t>
            </a:r>
            <a:r>
              <a:rPr sz="1000" b="1" spc="5">
                <a:latin typeface="微软雅黑"/>
                <a:cs typeface="微软雅黑"/>
              </a:rPr>
              <a:t>长</a:t>
            </a:r>
            <a:r>
              <a:rPr sz="1000" b="1" spc="-5">
                <a:latin typeface="微软雅黑"/>
                <a:cs typeface="微软雅黑"/>
              </a:rPr>
              <a:t>情况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44875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抖音电商：母婴行业生态繁荣，进</a:t>
            </a:r>
            <a:r>
              <a:rPr sz="1600" spc="5"/>
              <a:t>入</a:t>
            </a:r>
            <a:r>
              <a:rPr sz="1600" spc="-5"/>
              <a:t>品质</a:t>
            </a:r>
            <a:r>
              <a:rPr sz="1600" spc="5"/>
              <a:t>消</a:t>
            </a:r>
            <a:r>
              <a:rPr sz="1600" spc="-5"/>
              <a:t>费时代</a:t>
            </a:r>
            <a:endParaRPr sz="1600"/>
          </a:p>
        </p:txBody>
      </p:sp>
      <p:sp>
        <p:nvSpPr>
          <p:cNvPr id="5" name="object 5"/>
          <p:cNvSpPr txBox="1"/>
          <p:nvPr/>
        </p:nvSpPr>
        <p:spPr>
          <a:xfrm>
            <a:off x="301853" y="1188371"/>
            <a:ext cx="7961630" cy="3822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抖音电商母婴行业加速进入品质消费时</a:t>
            </a:r>
            <a:r>
              <a:rPr sz="900" spc="5">
                <a:solidFill>
                  <a:srgbClr val="585858"/>
                </a:solidFill>
                <a:latin typeface="宋体"/>
                <a:cs typeface="宋体"/>
              </a:rPr>
              <a:t>代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，以</a:t>
            </a:r>
            <a:r>
              <a:rPr sz="900" spc="95">
                <a:solidFill>
                  <a:srgbClr val="585858"/>
                </a:solidFill>
                <a:latin typeface="宋体"/>
                <a:cs typeface="宋体"/>
              </a:rPr>
              <a:t>9</a:t>
            </a:r>
            <a:r>
              <a:rPr sz="900" spc="90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后、</a:t>
            </a:r>
            <a:r>
              <a:rPr sz="900" spc="85">
                <a:solidFill>
                  <a:srgbClr val="585858"/>
                </a:solidFill>
                <a:latin typeface="宋体"/>
                <a:cs typeface="宋体"/>
              </a:rPr>
              <a:t>95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后为主的年轻父母养育理念、消费理念革新，加速助推母婴市场迈向更多元化、细分化、科学化的方向</a:t>
            </a: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900" spc="-5">
                <a:solidFill>
                  <a:srgbClr val="585858"/>
                </a:solidFill>
                <a:latin typeface="宋体"/>
                <a:cs typeface="宋体"/>
              </a:rPr>
              <a:t>发展。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16408" y="2244851"/>
            <a:ext cx="1594104" cy="22296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872995" y="2244851"/>
            <a:ext cx="1594104" cy="222961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842759" y="2244851"/>
            <a:ext cx="1594103" cy="222961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186171" y="2244851"/>
            <a:ext cx="1594103" cy="222961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93776" y="3701796"/>
            <a:ext cx="248920" cy="510540"/>
          </a:xfrm>
          <a:custGeom>
            <a:rect l="l" t="t" r="r" b="b"/>
            <a:pathLst>
              <a:path w="248920" h="510539">
                <a:moveTo>
                  <a:pt x="248411" y="0"/>
                </a:moveTo>
                <a:lnTo>
                  <a:pt x="0" y="0"/>
                </a:lnTo>
                <a:lnTo>
                  <a:pt x="0" y="510539"/>
                </a:lnTo>
                <a:lnTo>
                  <a:pt x="248411" y="510539"/>
                </a:lnTo>
                <a:lnTo>
                  <a:pt x="248411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284732" y="3374135"/>
            <a:ext cx="248920" cy="838200"/>
          </a:xfrm>
          <a:custGeom>
            <a:rect l="l" t="t" r="r" b="b"/>
            <a:pathLst>
              <a:path w="248919" h="838200">
                <a:moveTo>
                  <a:pt x="248412" y="0"/>
                </a:moveTo>
                <a:lnTo>
                  <a:pt x="0" y="0"/>
                </a:lnTo>
                <a:lnTo>
                  <a:pt x="0" y="838200"/>
                </a:lnTo>
                <a:lnTo>
                  <a:pt x="248412" y="838200"/>
                </a:lnTo>
                <a:lnTo>
                  <a:pt x="24841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142744" y="3497579"/>
            <a:ext cx="250190" cy="715010"/>
          </a:xfrm>
          <a:custGeom>
            <a:rect l="l" t="t" r="r" b="b"/>
            <a:pathLst>
              <a:path w="250189" h="715010">
                <a:moveTo>
                  <a:pt x="249936" y="0"/>
                </a:moveTo>
                <a:lnTo>
                  <a:pt x="0" y="0"/>
                </a:lnTo>
                <a:lnTo>
                  <a:pt x="0" y="714755"/>
                </a:lnTo>
                <a:lnTo>
                  <a:pt x="249936" y="714755"/>
                </a:lnTo>
                <a:lnTo>
                  <a:pt x="249936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939795" y="3445764"/>
            <a:ext cx="250190" cy="767080"/>
          </a:xfrm>
          <a:custGeom>
            <a:rect l="l" t="t" r="r" b="b"/>
            <a:pathLst>
              <a:path w="250189" h="767079">
                <a:moveTo>
                  <a:pt x="249936" y="0"/>
                </a:moveTo>
                <a:lnTo>
                  <a:pt x="0" y="0"/>
                </a:lnTo>
                <a:lnTo>
                  <a:pt x="0" y="766572"/>
                </a:lnTo>
                <a:lnTo>
                  <a:pt x="249936" y="766572"/>
                </a:lnTo>
                <a:lnTo>
                  <a:pt x="249936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799332" y="3413759"/>
            <a:ext cx="248920" cy="798830"/>
          </a:xfrm>
          <a:custGeom>
            <a:rect l="l" t="t" r="r" b="b"/>
            <a:pathLst>
              <a:path w="248920" h="798829">
                <a:moveTo>
                  <a:pt x="248412" y="0"/>
                </a:moveTo>
                <a:lnTo>
                  <a:pt x="0" y="0"/>
                </a:lnTo>
                <a:lnTo>
                  <a:pt x="0" y="798575"/>
                </a:lnTo>
                <a:lnTo>
                  <a:pt x="248412" y="798575"/>
                </a:lnTo>
                <a:lnTo>
                  <a:pt x="24841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593335" y="3419855"/>
            <a:ext cx="248920" cy="792480"/>
          </a:xfrm>
          <a:custGeom>
            <a:rect l="l" t="t" r="r" b="b"/>
            <a:pathLst>
              <a:path w="248920" h="792479">
                <a:moveTo>
                  <a:pt x="248412" y="0"/>
                </a:moveTo>
                <a:lnTo>
                  <a:pt x="0" y="0"/>
                </a:lnTo>
                <a:lnTo>
                  <a:pt x="0" y="792479"/>
                </a:lnTo>
                <a:lnTo>
                  <a:pt x="248412" y="792479"/>
                </a:lnTo>
                <a:lnTo>
                  <a:pt x="24841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465064" y="3332988"/>
            <a:ext cx="248920" cy="879475"/>
          </a:xfrm>
          <a:custGeom>
            <a:rect l="l" t="t" r="r" b="b"/>
            <a:pathLst>
              <a:path w="248920" h="879475">
                <a:moveTo>
                  <a:pt x="248412" y="0"/>
                </a:moveTo>
                <a:lnTo>
                  <a:pt x="0" y="0"/>
                </a:lnTo>
                <a:lnTo>
                  <a:pt x="0" y="879348"/>
                </a:lnTo>
                <a:lnTo>
                  <a:pt x="248412" y="879348"/>
                </a:lnTo>
                <a:lnTo>
                  <a:pt x="24841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259067" y="3288791"/>
            <a:ext cx="248920" cy="923925"/>
          </a:xfrm>
          <a:custGeom>
            <a:rect l="l" t="t" r="r" b="b"/>
            <a:pathLst>
              <a:path w="248920" h="923925">
                <a:moveTo>
                  <a:pt x="248412" y="0"/>
                </a:moveTo>
                <a:lnTo>
                  <a:pt x="0" y="0"/>
                </a:lnTo>
                <a:lnTo>
                  <a:pt x="0" y="923544"/>
                </a:lnTo>
                <a:lnTo>
                  <a:pt x="248412" y="923544"/>
                </a:lnTo>
                <a:lnTo>
                  <a:pt x="24841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120128" y="3585971"/>
            <a:ext cx="248920" cy="626745"/>
          </a:xfrm>
          <a:custGeom>
            <a:rect l="l" t="t" r="r" b="b"/>
            <a:pathLst>
              <a:path w="248920" h="626745">
                <a:moveTo>
                  <a:pt x="248412" y="0"/>
                </a:moveTo>
                <a:lnTo>
                  <a:pt x="0" y="0"/>
                </a:lnTo>
                <a:lnTo>
                  <a:pt x="0" y="626363"/>
                </a:lnTo>
                <a:lnTo>
                  <a:pt x="248412" y="626363"/>
                </a:lnTo>
                <a:lnTo>
                  <a:pt x="24841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911083" y="3400044"/>
            <a:ext cx="247015" cy="812800"/>
          </a:xfrm>
          <a:custGeom>
            <a:rect l="l" t="t" r="r" b="b"/>
            <a:pathLst>
              <a:path w="247015" h="812800">
                <a:moveTo>
                  <a:pt x="246888" y="0"/>
                </a:moveTo>
                <a:lnTo>
                  <a:pt x="0" y="0"/>
                </a:lnTo>
                <a:lnTo>
                  <a:pt x="0" y="812292"/>
                </a:lnTo>
                <a:lnTo>
                  <a:pt x="246888" y="812292"/>
                </a:lnTo>
                <a:lnTo>
                  <a:pt x="246888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37031" y="2552700"/>
            <a:ext cx="574675" cy="573405"/>
          </a:xfrm>
          <a:custGeom>
            <a:rect l="l" t="t" r="r" b="b"/>
            <a:pathLst>
              <a:path w="574675" h="573405">
                <a:moveTo>
                  <a:pt x="287274" y="0"/>
                </a:moveTo>
                <a:lnTo>
                  <a:pt x="240675" y="3749"/>
                </a:lnTo>
                <a:lnTo>
                  <a:pt x="196471" y="14606"/>
                </a:lnTo>
                <a:lnTo>
                  <a:pt x="155253" y="31978"/>
                </a:lnTo>
                <a:lnTo>
                  <a:pt x="117611" y="55278"/>
                </a:lnTo>
                <a:lnTo>
                  <a:pt x="84139" y="83915"/>
                </a:lnTo>
                <a:lnTo>
                  <a:pt x="55426" y="117299"/>
                </a:lnTo>
                <a:lnTo>
                  <a:pt x="32064" y="154840"/>
                </a:lnTo>
                <a:lnTo>
                  <a:pt x="14645" y="195949"/>
                </a:lnTo>
                <a:lnTo>
                  <a:pt x="3759" y="240036"/>
                </a:lnTo>
                <a:lnTo>
                  <a:pt x="0" y="286512"/>
                </a:lnTo>
                <a:lnTo>
                  <a:pt x="3759" y="332987"/>
                </a:lnTo>
                <a:lnTo>
                  <a:pt x="14645" y="377074"/>
                </a:lnTo>
                <a:lnTo>
                  <a:pt x="32064" y="418183"/>
                </a:lnTo>
                <a:lnTo>
                  <a:pt x="55426" y="455724"/>
                </a:lnTo>
                <a:lnTo>
                  <a:pt x="84139" y="489108"/>
                </a:lnTo>
                <a:lnTo>
                  <a:pt x="117611" y="517745"/>
                </a:lnTo>
                <a:lnTo>
                  <a:pt x="155253" y="541045"/>
                </a:lnTo>
                <a:lnTo>
                  <a:pt x="196471" y="558417"/>
                </a:lnTo>
                <a:lnTo>
                  <a:pt x="240675" y="569274"/>
                </a:lnTo>
                <a:lnTo>
                  <a:pt x="287274" y="573024"/>
                </a:lnTo>
                <a:lnTo>
                  <a:pt x="333872" y="569274"/>
                </a:lnTo>
                <a:lnTo>
                  <a:pt x="378076" y="558417"/>
                </a:lnTo>
                <a:lnTo>
                  <a:pt x="419294" y="541045"/>
                </a:lnTo>
                <a:lnTo>
                  <a:pt x="451342" y="521207"/>
                </a:lnTo>
                <a:lnTo>
                  <a:pt x="325120" y="521207"/>
                </a:lnTo>
                <a:lnTo>
                  <a:pt x="275601" y="516343"/>
                </a:lnTo>
                <a:lnTo>
                  <a:pt x="229480" y="502392"/>
                </a:lnTo>
                <a:lnTo>
                  <a:pt x="187743" y="480314"/>
                </a:lnTo>
                <a:lnTo>
                  <a:pt x="151379" y="451072"/>
                </a:lnTo>
                <a:lnTo>
                  <a:pt x="121376" y="415626"/>
                </a:lnTo>
                <a:lnTo>
                  <a:pt x="98722" y="374939"/>
                </a:lnTo>
                <a:lnTo>
                  <a:pt x="84405" y="329972"/>
                </a:lnTo>
                <a:lnTo>
                  <a:pt x="79413" y="281686"/>
                </a:lnTo>
                <a:lnTo>
                  <a:pt x="84405" y="233436"/>
                </a:lnTo>
                <a:lnTo>
                  <a:pt x="98722" y="188485"/>
                </a:lnTo>
                <a:lnTo>
                  <a:pt x="121376" y="147800"/>
                </a:lnTo>
                <a:lnTo>
                  <a:pt x="151379" y="112347"/>
                </a:lnTo>
                <a:lnTo>
                  <a:pt x="187743" y="83090"/>
                </a:lnTo>
                <a:lnTo>
                  <a:pt x="229480" y="60997"/>
                </a:lnTo>
                <a:lnTo>
                  <a:pt x="275601" y="47033"/>
                </a:lnTo>
                <a:lnTo>
                  <a:pt x="325120" y="42163"/>
                </a:lnTo>
                <a:lnTo>
                  <a:pt x="435749" y="42163"/>
                </a:lnTo>
                <a:lnTo>
                  <a:pt x="419294" y="31978"/>
                </a:lnTo>
                <a:lnTo>
                  <a:pt x="378076" y="14606"/>
                </a:lnTo>
                <a:lnTo>
                  <a:pt x="333872" y="3749"/>
                </a:lnTo>
                <a:lnTo>
                  <a:pt x="287274" y="0"/>
                </a:lnTo>
                <a:close/>
              </a:path>
              <a:path w="574675" h="573405">
                <a:moveTo>
                  <a:pt x="435749" y="42163"/>
                </a:moveTo>
                <a:lnTo>
                  <a:pt x="325120" y="42163"/>
                </a:lnTo>
                <a:lnTo>
                  <a:pt x="374642" y="47033"/>
                </a:lnTo>
                <a:lnTo>
                  <a:pt x="420767" y="60997"/>
                </a:lnTo>
                <a:lnTo>
                  <a:pt x="462506" y="83090"/>
                </a:lnTo>
                <a:lnTo>
                  <a:pt x="498871" y="112347"/>
                </a:lnTo>
                <a:lnTo>
                  <a:pt x="528875" y="147800"/>
                </a:lnTo>
                <a:lnTo>
                  <a:pt x="551530" y="188485"/>
                </a:lnTo>
                <a:lnTo>
                  <a:pt x="565847" y="233436"/>
                </a:lnTo>
                <a:lnTo>
                  <a:pt x="570839" y="281686"/>
                </a:lnTo>
                <a:lnTo>
                  <a:pt x="565847" y="329972"/>
                </a:lnTo>
                <a:lnTo>
                  <a:pt x="551530" y="374939"/>
                </a:lnTo>
                <a:lnTo>
                  <a:pt x="528875" y="415626"/>
                </a:lnTo>
                <a:lnTo>
                  <a:pt x="498871" y="451072"/>
                </a:lnTo>
                <a:lnTo>
                  <a:pt x="462506" y="480314"/>
                </a:lnTo>
                <a:lnTo>
                  <a:pt x="420767" y="502392"/>
                </a:lnTo>
                <a:lnTo>
                  <a:pt x="374642" y="516343"/>
                </a:lnTo>
                <a:lnTo>
                  <a:pt x="325120" y="521207"/>
                </a:lnTo>
                <a:lnTo>
                  <a:pt x="451342" y="521207"/>
                </a:lnTo>
                <a:lnTo>
                  <a:pt x="490408" y="489108"/>
                </a:lnTo>
                <a:lnTo>
                  <a:pt x="519121" y="455724"/>
                </a:lnTo>
                <a:lnTo>
                  <a:pt x="542483" y="418183"/>
                </a:lnTo>
                <a:lnTo>
                  <a:pt x="559902" y="377074"/>
                </a:lnTo>
                <a:lnTo>
                  <a:pt x="570788" y="332987"/>
                </a:lnTo>
                <a:lnTo>
                  <a:pt x="574548" y="286512"/>
                </a:lnTo>
                <a:lnTo>
                  <a:pt x="570788" y="240036"/>
                </a:lnTo>
                <a:lnTo>
                  <a:pt x="559902" y="195949"/>
                </a:lnTo>
                <a:lnTo>
                  <a:pt x="542483" y="154840"/>
                </a:lnTo>
                <a:lnTo>
                  <a:pt x="519121" y="117299"/>
                </a:lnTo>
                <a:lnTo>
                  <a:pt x="490408" y="83915"/>
                </a:lnTo>
                <a:lnTo>
                  <a:pt x="456936" y="55278"/>
                </a:lnTo>
                <a:lnTo>
                  <a:pt x="435749" y="42163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261616" y="2552700"/>
            <a:ext cx="574675" cy="573405"/>
          </a:xfrm>
          <a:custGeom>
            <a:rect l="l" t="t" r="r" b="b"/>
            <a:pathLst>
              <a:path w="574675" h="573405">
                <a:moveTo>
                  <a:pt x="287273" y="0"/>
                </a:moveTo>
                <a:lnTo>
                  <a:pt x="240684" y="3749"/>
                </a:lnTo>
                <a:lnTo>
                  <a:pt x="196486" y="14606"/>
                </a:lnTo>
                <a:lnTo>
                  <a:pt x="155270" y="31978"/>
                </a:lnTo>
                <a:lnTo>
                  <a:pt x="117628" y="55278"/>
                </a:lnTo>
                <a:lnTo>
                  <a:pt x="84153" y="83915"/>
                </a:lnTo>
                <a:lnTo>
                  <a:pt x="55437" y="117299"/>
                </a:lnTo>
                <a:lnTo>
                  <a:pt x="32071" y="154840"/>
                </a:lnTo>
                <a:lnTo>
                  <a:pt x="14648" y="195949"/>
                </a:lnTo>
                <a:lnTo>
                  <a:pt x="3760" y="240036"/>
                </a:lnTo>
                <a:lnTo>
                  <a:pt x="0" y="286512"/>
                </a:lnTo>
                <a:lnTo>
                  <a:pt x="3760" y="332987"/>
                </a:lnTo>
                <a:lnTo>
                  <a:pt x="14648" y="377074"/>
                </a:lnTo>
                <a:lnTo>
                  <a:pt x="32071" y="418183"/>
                </a:lnTo>
                <a:lnTo>
                  <a:pt x="55437" y="455724"/>
                </a:lnTo>
                <a:lnTo>
                  <a:pt x="84153" y="489108"/>
                </a:lnTo>
                <a:lnTo>
                  <a:pt x="117628" y="517745"/>
                </a:lnTo>
                <a:lnTo>
                  <a:pt x="155270" y="541045"/>
                </a:lnTo>
                <a:lnTo>
                  <a:pt x="196486" y="558417"/>
                </a:lnTo>
                <a:lnTo>
                  <a:pt x="240684" y="569274"/>
                </a:lnTo>
                <a:lnTo>
                  <a:pt x="287273" y="573024"/>
                </a:lnTo>
                <a:lnTo>
                  <a:pt x="333863" y="569274"/>
                </a:lnTo>
                <a:lnTo>
                  <a:pt x="378061" y="558417"/>
                </a:lnTo>
                <a:lnTo>
                  <a:pt x="419277" y="541045"/>
                </a:lnTo>
                <a:lnTo>
                  <a:pt x="451325" y="521207"/>
                </a:lnTo>
                <a:lnTo>
                  <a:pt x="325119" y="521207"/>
                </a:lnTo>
                <a:lnTo>
                  <a:pt x="275618" y="516343"/>
                </a:lnTo>
                <a:lnTo>
                  <a:pt x="229500" y="502392"/>
                </a:lnTo>
                <a:lnTo>
                  <a:pt x="187759" y="480314"/>
                </a:lnTo>
                <a:lnTo>
                  <a:pt x="151383" y="451072"/>
                </a:lnTo>
                <a:lnTo>
                  <a:pt x="121366" y="415626"/>
                </a:lnTo>
                <a:lnTo>
                  <a:pt x="98698" y="374939"/>
                </a:lnTo>
                <a:lnTo>
                  <a:pt x="84371" y="329972"/>
                </a:lnTo>
                <a:lnTo>
                  <a:pt x="79375" y="281686"/>
                </a:lnTo>
                <a:lnTo>
                  <a:pt x="84371" y="233436"/>
                </a:lnTo>
                <a:lnTo>
                  <a:pt x="98698" y="188485"/>
                </a:lnTo>
                <a:lnTo>
                  <a:pt x="121366" y="147800"/>
                </a:lnTo>
                <a:lnTo>
                  <a:pt x="151383" y="112347"/>
                </a:lnTo>
                <a:lnTo>
                  <a:pt x="187759" y="83090"/>
                </a:lnTo>
                <a:lnTo>
                  <a:pt x="229500" y="60997"/>
                </a:lnTo>
                <a:lnTo>
                  <a:pt x="275618" y="47033"/>
                </a:lnTo>
                <a:lnTo>
                  <a:pt x="325119" y="42163"/>
                </a:lnTo>
                <a:lnTo>
                  <a:pt x="435732" y="42163"/>
                </a:lnTo>
                <a:lnTo>
                  <a:pt x="419277" y="31978"/>
                </a:lnTo>
                <a:lnTo>
                  <a:pt x="378061" y="14606"/>
                </a:lnTo>
                <a:lnTo>
                  <a:pt x="333863" y="3749"/>
                </a:lnTo>
                <a:lnTo>
                  <a:pt x="287273" y="0"/>
                </a:lnTo>
                <a:close/>
              </a:path>
              <a:path w="574675" h="573405">
                <a:moveTo>
                  <a:pt x="435732" y="42163"/>
                </a:moveTo>
                <a:lnTo>
                  <a:pt x="325119" y="42163"/>
                </a:lnTo>
                <a:lnTo>
                  <a:pt x="374658" y="47033"/>
                </a:lnTo>
                <a:lnTo>
                  <a:pt x="420792" y="60997"/>
                </a:lnTo>
                <a:lnTo>
                  <a:pt x="462536" y="83090"/>
                </a:lnTo>
                <a:lnTo>
                  <a:pt x="498903" y="112347"/>
                </a:lnTo>
                <a:lnTo>
                  <a:pt x="528906" y="147800"/>
                </a:lnTo>
                <a:lnTo>
                  <a:pt x="551559" y="188485"/>
                </a:lnTo>
                <a:lnTo>
                  <a:pt x="565874" y="233436"/>
                </a:lnTo>
                <a:lnTo>
                  <a:pt x="570864" y="281686"/>
                </a:lnTo>
                <a:lnTo>
                  <a:pt x="565874" y="329972"/>
                </a:lnTo>
                <a:lnTo>
                  <a:pt x="551559" y="374939"/>
                </a:lnTo>
                <a:lnTo>
                  <a:pt x="528906" y="415626"/>
                </a:lnTo>
                <a:lnTo>
                  <a:pt x="498903" y="451072"/>
                </a:lnTo>
                <a:lnTo>
                  <a:pt x="462536" y="480314"/>
                </a:lnTo>
                <a:lnTo>
                  <a:pt x="420792" y="502392"/>
                </a:lnTo>
                <a:lnTo>
                  <a:pt x="374658" y="516343"/>
                </a:lnTo>
                <a:lnTo>
                  <a:pt x="325119" y="521207"/>
                </a:lnTo>
                <a:lnTo>
                  <a:pt x="451325" y="521207"/>
                </a:lnTo>
                <a:lnTo>
                  <a:pt x="490394" y="489108"/>
                </a:lnTo>
                <a:lnTo>
                  <a:pt x="519110" y="455724"/>
                </a:lnTo>
                <a:lnTo>
                  <a:pt x="542476" y="418183"/>
                </a:lnTo>
                <a:lnTo>
                  <a:pt x="559899" y="377074"/>
                </a:lnTo>
                <a:lnTo>
                  <a:pt x="570787" y="332987"/>
                </a:lnTo>
                <a:lnTo>
                  <a:pt x="574547" y="286512"/>
                </a:lnTo>
                <a:lnTo>
                  <a:pt x="570787" y="240036"/>
                </a:lnTo>
                <a:lnTo>
                  <a:pt x="559899" y="195949"/>
                </a:lnTo>
                <a:lnTo>
                  <a:pt x="542476" y="154840"/>
                </a:lnTo>
                <a:lnTo>
                  <a:pt x="519110" y="117299"/>
                </a:lnTo>
                <a:lnTo>
                  <a:pt x="490394" y="83915"/>
                </a:lnTo>
                <a:lnTo>
                  <a:pt x="456919" y="55278"/>
                </a:lnTo>
                <a:lnTo>
                  <a:pt x="435732" y="42163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912108" y="2552700"/>
            <a:ext cx="573405" cy="573405"/>
          </a:xfrm>
          <a:custGeom>
            <a:rect l="l" t="t" r="r" b="b"/>
            <a:pathLst>
              <a:path w="573404" h="573405">
                <a:moveTo>
                  <a:pt x="286512" y="0"/>
                </a:moveTo>
                <a:lnTo>
                  <a:pt x="240036" y="3749"/>
                </a:lnTo>
                <a:lnTo>
                  <a:pt x="195949" y="14606"/>
                </a:lnTo>
                <a:lnTo>
                  <a:pt x="154840" y="31978"/>
                </a:lnTo>
                <a:lnTo>
                  <a:pt x="117299" y="55278"/>
                </a:lnTo>
                <a:lnTo>
                  <a:pt x="83915" y="83915"/>
                </a:lnTo>
                <a:lnTo>
                  <a:pt x="55278" y="117299"/>
                </a:lnTo>
                <a:lnTo>
                  <a:pt x="31978" y="154840"/>
                </a:lnTo>
                <a:lnTo>
                  <a:pt x="14606" y="195949"/>
                </a:lnTo>
                <a:lnTo>
                  <a:pt x="3749" y="240036"/>
                </a:lnTo>
                <a:lnTo>
                  <a:pt x="0" y="286512"/>
                </a:lnTo>
                <a:lnTo>
                  <a:pt x="3749" y="332987"/>
                </a:lnTo>
                <a:lnTo>
                  <a:pt x="14606" y="377074"/>
                </a:lnTo>
                <a:lnTo>
                  <a:pt x="31978" y="418183"/>
                </a:lnTo>
                <a:lnTo>
                  <a:pt x="55278" y="455724"/>
                </a:lnTo>
                <a:lnTo>
                  <a:pt x="83915" y="489108"/>
                </a:lnTo>
                <a:lnTo>
                  <a:pt x="117299" y="517745"/>
                </a:lnTo>
                <a:lnTo>
                  <a:pt x="154840" y="541045"/>
                </a:lnTo>
                <a:lnTo>
                  <a:pt x="195949" y="558417"/>
                </a:lnTo>
                <a:lnTo>
                  <a:pt x="240036" y="569274"/>
                </a:lnTo>
                <a:lnTo>
                  <a:pt x="286512" y="573024"/>
                </a:lnTo>
                <a:lnTo>
                  <a:pt x="332987" y="569274"/>
                </a:lnTo>
                <a:lnTo>
                  <a:pt x="377074" y="558417"/>
                </a:lnTo>
                <a:lnTo>
                  <a:pt x="418183" y="541045"/>
                </a:lnTo>
                <a:lnTo>
                  <a:pt x="450145" y="521207"/>
                </a:lnTo>
                <a:lnTo>
                  <a:pt x="324230" y="521207"/>
                </a:lnTo>
                <a:lnTo>
                  <a:pt x="274871" y="516343"/>
                </a:lnTo>
                <a:lnTo>
                  <a:pt x="228891" y="502392"/>
                </a:lnTo>
                <a:lnTo>
                  <a:pt x="187278" y="480314"/>
                </a:lnTo>
                <a:lnTo>
                  <a:pt x="151018" y="451072"/>
                </a:lnTo>
                <a:lnTo>
                  <a:pt x="121099" y="415626"/>
                </a:lnTo>
                <a:lnTo>
                  <a:pt x="98506" y="374939"/>
                </a:lnTo>
                <a:lnTo>
                  <a:pt x="84227" y="329972"/>
                </a:lnTo>
                <a:lnTo>
                  <a:pt x="79247" y="281686"/>
                </a:lnTo>
                <a:lnTo>
                  <a:pt x="84227" y="233436"/>
                </a:lnTo>
                <a:lnTo>
                  <a:pt x="98506" y="188485"/>
                </a:lnTo>
                <a:lnTo>
                  <a:pt x="121099" y="147800"/>
                </a:lnTo>
                <a:lnTo>
                  <a:pt x="151018" y="112347"/>
                </a:lnTo>
                <a:lnTo>
                  <a:pt x="187278" y="83090"/>
                </a:lnTo>
                <a:lnTo>
                  <a:pt x="228891" y="60997"/>
                </a:lnTo>
                <a:lnTo>
                  <a:pt x="274871" y="47033"/>
                </a:lnTo>
                <a:lnTo>
                  <a:pt x="324230" y="42163"/>
                </a:lnTo>
                <a:lnTo>
                  <a:pt x="434594" y="42163"/>
                </a:lnTo>
                <a:lnTo>
                  <a:pt x="418183" y="31978"/>
                </a:lnTo>
                <a:lnTo>
                  <a:pt x="377074" y="14606"/>
                </a:lnTo>
                <a:lnTo>
                  <a:pt x="332987" y="3749"/>
                </a:lnTo>
                <a:lnTo>
                  <a:pt x="286512" y="0"/>
                </a:lnTo>
                <a:close/>
              </a:path>
              <a:path w="573404" h="573405">
                <a:moveTo>
                  <a:pt x="434594" y="42163"/>
                </a:moveTo>
                <a:lnTo>
                  <a:pt x="324230" y="42163"/>
                </a:lnTo>
                <a:lnTo>
                  <a:pt x="373632" y="47033"/>
                </a:lnTo>
                <a:lnTo>
                  <a:pt x="419643" y="60997"/>
                </a:lnTo>
                <a:lnTo>
                  <a:pt x="461279" y="83090"/>
                </a:lnTo>
                <a:lnTo>
                  <a:pt x="497554" y="112347"/>
                </a:lnTo>
                <a:lnTo>
                  <a:pt x="527483" y="147800"/>
                </a:lnTo>
                <a:lnTo>
                  <a:pt x="550080" y="188485"/>
                </a:lnTo>
                <a:lnTo>
                  <a:pt x="564361" y="233436"/>
                </a:lnTo>
                <a:lnTo>
                  <a:pt x="569340" y="281686"/>
                </a:lnTo>
                <a:lnTo>
                  <a:pt x="564361" y="329972"/>
                </a:lnTo>
                <a:lnTo>
                  <a:pt x="550080" y="374939"/>
                </a:lnTo>
                <a:lnTo>
                  <a:pt x="527483" y="415626"/>
                </a:lnTo>
                <a:lnTo>
                  <a:pt x="497554" y="451072"/>
                </a:lnTo>
                <a:lnTo>
                  <a:pt x="461279" y="480314"/>
                </a:lnTo>
                <a:lnTo>
                  <a:pt x="419643" y="502392"/>
                </a:lnTo>
                <a:lnTo>
                  <a:pt x="373632" y="516343"/>
                </a:lnTo>
                <a:lnTo>
                  <a:pt x="324230" y="521207"/>
                </a:lnTo>
                <a:lnTo>
                  <a:pt x="450145" y="521207"/>
                </a:lnTo>
                <a:lnTo>
                  <a:pt x="489108" y="489108"/>
                </a:lnTo>
                <a:lnTo>
                  <a:pt x="517745" y="455724"/>
                </a:lnTo>
                <a:lnTo>
                  <a:pt x="541045" y="418183"/>
                </a:lnTo>
                <a:lnTo>
                  <a:pt x="558417" y="377074"/>
                </a:lnTo>
                <a:lnTo>
                  <a:pt x="569274" y="332987"/>
                </a:lnTo>
                <a:lnTo>
                  <a:pt x="573024" y="286512"/>
                </a:lnTo>
                <a:lnTo>
                  <a:pt x="569274" y="240036"/>
                </a:lnTo>
                <a:lnTo>
                  <a:pt x="558417" y="195949"/>
                </a:lnTo>
                <a:lnTo>
                  <a:pt x="541045" y="154840"/>
                </a:lnTo>
                <a:lnTo>
                  <a:pt x="517745" y="117299"/>
                </a:lnTo>
                <a:lnTo>
                  <a:pt x="489108" y="83915"/>
                </a:lnTo>
                <a:lnTo>
                  <a:pt x="455724" y="55278"/>
                </a:lnTo>
                <a:lnTo>
                  <a:pt x="434594" y="42163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480303" y="2552700"/>
            <a:ext cx="574675" cy="573405"/>
          </a:xfrm>
          <a:custGeom>
            <a:rect l="l" t="t" r="r" b="b"/>
            <a:pathLst>
              <a:path w="574675" h="573405">
                <a:moveTo>
                  <a:pt x="287274" y="0"/>
                </a:moveTo>
                <a:lnTo>
                  <a:pt x="240684" y="3749"/>
                </a:lnTo>
                <a:lnTo>
                  <a:pt x="196486" y="14606"/>
                </a:lnTo>
                <a:lnTo>
                  <a:pt x="155270" y="31978"/>
                </a:lnTo>
                <a:lnTo>
                  <a:pt x="117628" y="55278"/>
                </a:lnTo>
                <a:lnTo>
                  <a:pt x="84153" y="83915"/>
                </a:lnTo>
                <a:lnTo>
                  <a:pt x="55437" y="117299"/>
                </a:lnTo>
                <a:lnTo>
                  <a:pt x="32071" y="154840"/>
                </a:lnTo>
                <a:lnTo>
                  <a:pt x="14648" y="195949"/>
                </a:lnTo>
                <a:lnTo>
                  <a:pt x="3760" y="240036"/>
                </a:lnTo>
                <a:lnTo>
                  <a:pt x="0" y="286512"/>
                </a:lnTo>
                <a:lnTo>
                  <a:pt x="3760" y="332987"/>
                </a:lnTo>
                <a:lnTo>
                  <a:pt x="14648" y="377074"/>
                </a:lnTo>
                <a:lnTo>
                  <a:pt x="32071" y="418183"/>
                </a:lnTo>
                <a:lnTo>
                  <a:pt x="55437" y="455724"/>
                </a:lnTo>
                <a:lnTo>
                  <a:pt x="84153" y="489108"/>
                </a:lnTo>
                <a:lnTo>
                  <a:pt x="117628" y="517745"/>
                </a:lnTo>
                <a:lnTo>
                  <a:pt x="155270" y="541045"/>
                </a:lnTo>
                <a:lnTo>
                  <a:pt x="196486" y="558417"/>
                </a:lnTo>
                <a:lnTo>
                  <a:pt x="240684" y="569274"/>
                </a:lnTo>
                <a:lnTo>
                  <a:pt x="287274" y="573024"/>
                </a:lnTo>
                <a:lnTo>
                  <a:pt x="333863" y="569274"/>
                </a:lnTo>
                <a:lnTo>
                  <a:pt x="378061" y="558417"/>
                </a:lnTo>
                <a:lnTo>
                  <a:pt x="419277" y="541045"/>
                </a:lnTo>
                <a:lnTo>
                  <a:pt x="451325" y="521207"/>
                </a:lnTo>
                <a:lnTo>
                  <a:pt x="325120" y="521207"/>
                </a:lnTo>
                <a:lnTo>
                  <a:pt x="275618" y="516343"/>
                </a:lnTo>
                <a:lnTo>
                  <a:pt x="229500" y="502392"/>
                </a:lnTo>
                <a:lnTo>
                  <a:pt x="187759" y="480314"/>
                </a:lnTo>
                <a:lnTo>
                  <a:pt x="151384" y="451072"/>
                </a:lnTo>
                <a:lnTo>
                  <a:pt x="121366" y="415626"/>
                </a:lnTo>
                <a:lnTo>
                  <a:pt x="98698" y="374939"/>
                </a:lnTo>
                <a:lnTo>
                  <a:pt x="84371" y="329972"/>
                </a:lnTo>
                <a:lnTo>
                  <a:pt x="79375" y="281686"/>
                </a:lnTo>
                <a:lnTo>
                  <a:pt x="84371" y="233436"/>
                </a:lnTo>
                <a:lnTo>
                  <a:pt x="98698" y="188485"/>
                </a:lnTo>
                <a:lnTo>
                  <a:pt x="121366" y="147800"/>
                </a:lnTo>
                <a:lnTo>
                  <a:pt x="151384" y="112347"/>
                </a:lnTo>
                <a:lnTo>
                  <a:pt x="187759" y="83090"/>
                </a:lnTo>
                <a:lnTo>
                  <a:pt x="229500" y="60997"/>
                </a:lnTo>
                <a:lnTo>
                  <a:pt x="275618" y="47033"/>
                </a:lnTo>
                <a:lnTo>
                  <a:pt x="325120" y="42163"/>
                </a:lnTo>
                <a:lnTo>
                  <a:pt x="435732" y="42163"/>
                </a:lnTo>
                <a:lnTo>
                  <a:pt x="419277" y="31978"/>
                </a:lnTo>
                <a:lnTo>
                  <a:pt x="378061" y="14606"/>
                </a:lnTo>
                <a:lnTo>
                  <a:pt x="333863" y="3749"/>
                </a:lnTo>
                <a:lnTo>
                  <a:pt x="287274" y="0"/>
                </a:lnTo>
                <a:close/>
              </a:path>
              <a:path w="574675" h="573405">
                <a:moveTo>
                  <a:pt x="435732" y="42163"/>
                </a:moveTo>
                <a:lnTo>
                  <a:pt x="325120" y="42163"/>
                </a:lnTo>
                <a:lnTo>
                  <a:pt x="374658" y="47033"/>
                </a:lnTo>
                <a:lnTo>
                  <a:pt x="420792" y="60997"/>
                </a:lnTo>
                <a:lnTo>
                  <a:pt x="462536" y="83090"/>
                </a:lnTo>
                <a:lnTo>
                  <a:pt x="498903" y="112347"/>
                </a:lnTo>
                <a:lnTo>
                  <a:pt x="528906" y="147800"/>
                </a:lnTo>
                <a:lnTo>
                  <a:pt x="551559" y="188485"/>
                </a:lnTo>
                <a:lnTo>
                  <a:pt x="565874" y="233436"/>
                </a:lnTo>
                <a:lnTo>
                  <a:pt x="570865" y="281686"/>
                </a:lnTo>
                <a:lnTo>
                  <a:pt x="565874" y="329972"/>
                </a:lnTo>
                <a:lnTo>
                  <a:pt x="551559" y="374939"/>
                </a:lnTo>
                <a:lnTo>
                  <a:pt x="528906" y="415626"/>
                </a:lnTo>
                <a:lnTo>
                  <a:pt x="498903" y="451072"/>
                </a:lnTo>
                <a:lnTo>
                  <a:pt x="462536" y="480314"/>
                </a:lnTo>
                <a:lnTo>
                  <a:pt x="420792" y="502392"/>
                </a:lnTo>
                <a:lnTo>
                  <a:pt x="374658" y="516343"/>
                </a:lnTo>
                <a:lnTo>
                  <a:pt x="325120" y="521207"/>
                </a:lnTo>
                <a:lnTo>
                  <a:pt x="451325" y="521207"/>
                </a:lnTo>
                <a:lnTo>
                  <a:pt x="490394" y="489108"/>
                </a:lnTo>
                <a:lnTo>
                  <a:pt x="519110" y="455724"/>
                </a:lnTo>
                <a:lnTo>
                  <a:pt x="542476" y="418183"/>
                </a:lnTo>
                <a:lnTo>
                  <a:pt x="559899" y="377074"/>
                </a:lnTo>
                <a:lnTo>
                  <a:pt x="570787" y="332987"/>
                </a:lnTo>
                <a:lnTo>
                  <a:pt x="574548" y="286512"/>
                </a:lnTo>
                <a:lnTo>
                  <a:pt x="570787" y="240036"/>
                </a:lnTo>
                <a:lnTo>
                  <a:pt x="559899" y="195949"/>
                </a:lnTo>
                <a:lnTo>
                  <a:pt x="542476" y="154840"/>
                </a:lnTo>
                <a:lnTo>
                  <a:pt x="519110" y="117299"/>
                </a:lnTo>
                <a:lnTo>
                  <a:pt x="490394" y="83915"/>
                </a:lnTo>
                <a:lnTo>
                  <a:pt x="456919" y="55278"/>
                </a:lnTo>
                <a:lnTo>
                  <a:pt x="435732" y="42163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162800" y="2552700"/>
            <a:ext cx="574675" cy="573405"/>
          </a:xfrm>
          <a:custGeom>
            <a:rect l="l" t="t" r="r" b="b"/>
            <a:pathLst>
              <a:path w="574675" h="573405">
                <a:moveTo>
                  <a:pt x="287274" y="0"/>
                </a:moveTo>
                <a:lnTo>
                  <a:pt x="240684" y="3749"/>
                </a:lnTo>
                <a:lnTo>
                  <a:pt x="196486" y="14606"/>
                </a:lnTo>
                <a:lnTo>
                  <a:pt x="155270" y="31978"/>
                </a:lnTo>
                <a:lnTo>
                  <a:pt x="117628" y="55278"/>
                </a:lnTo>
                <a:lnTo>
                  <a:pt x="84153" y="83915"/>
                </a:lnTo>
                <a:lnTo>
                  <a:pt x="55437" y="117299"/>
                </a:lnTo>
                <a:lnTo>
                  <a:pt x="32071" y="154840"/>
                </a:lnTo>
                <a:lnTo>
                  <a:pt x="14648" y="195949"/>
                </a:lnTo>
                <a:lnTo>
                  <a:pt x="3760" y="240036"/>
                </a:lnTo>
                <a:lnTo>
                  <a:pt x="0" y="286512"/>
                </a:lnTo>
                <a:lnTo>
                  <a:pt x="3760" y="332987"/>
                </a:lnTo>
                <a:lnTo>
                  <a:pt x="14648" y="377074"/>
                </a:lnTo>
                <a:lnTo>
                  <a:pt x="32071" y="418183"/>
                </a:lnTo>
                <a:lnTo>
                  <a:pt x="55437" y="455724"/>
                </a:lnTo>
                <a:lnTo>
                  <a:pt x="84153" y="489108"/>
                </a:lnTo>
                <a:lnTo>
                  <a:pt x="117628" y="517745"/>
                </a:lnTo>
                <a:lnTo>
                  <a:pt x="155270" y="541045"/>
                </a:lnTo>
                <a:lnTo>
                  <a:pt x="196486" y="558417"/>
                </a:lnTo>
                <a:lnTo>
                  <a:pt x="240684" y="569274"/>
                </a:lnTo>
                <a:lnTo>
                  <a:pt x="287274" y="573024"/>
                </a:lnTo>
                <a:lnTo>
                  <a:pt x="333863" y="569274"/>
                </a:lnTo>
                <a:lnTo>
                  <a:pt x="378061" y="558417"/>
                </a:lnTo>
                <a:lnTo>
                  <a:pt x="419277" y="541045"/>
                </a:lnTo>
                <a:lnTo>
                  <a:pt x="451325" y="521207"/>
                </a:lnTo>
                <a:lnTo>
                  <a:pt x="325120" y="521207"/>
                </a:lnTo>
                <a:lnTo>
                  <a:pt x="275618" y="516343"/>
                </a:lnTo>
                <a:lnTo>
                  <a:pt x="229500" y="502392"/>
                </a:lnTo>
                <a:lnTo>
                  <a:pt x="187759" y="480314"/>
                </a:lnTo>
                <a:lnTo>
                  <a:pt x="151383" y="451072"/>
                </a:lnTo>
                <a:lnTo>
                  <a:pt x="121366" y="415626"/>
                </a:lnTo>
                <a:lnTo>
                  <a:pt x="98698" y="374939"/>
                </a:lnTo>
                <a:lnTo>
                  <a:pt x="84371" y="329972"/>
                </a:lnTo>
                <a:lnTo>
                  <a:pt x="79375" y="281686"/>
                </a:lnTo>
                <a:lnTo>
                  <a:pt x="84371" y="233436"/>
                </a:lnTo>
                <a:lnTo>
                  <a:pt x="98698" y="188485"/>
                </a:lnTo>
                <a:lnTo>
                  <a:pt x="121366" y="147800"/>
                </a:lnTo>
                <a:lnTo>
                  <a:pt x="151383" y="112347"/>
                </a:lnTo>
                <a:lnTo>
                  <a:pt x="187759" y="83090"/>
                </a:lnTo>
                <a:lnTo>
                  <a:pt x="229500" y="60997"/>
                </a:lnTo>
                <a:lnTo>
                  <a:pt x="275618" y="47033"/>
                </a:lnTo>
                <a:lnTo>
                  <a:pt x="325120" y="42163"/>
                </a:lnTo>
                <a:lnTo>
                  <a:pt x="435732" y="42163"/>
                </a:lnTo>
                <a:lnTo>
                  <a:pt x="419277" y="31978"/>
                </a:lnTo>
                <a:lnTo>
                  <a:pt x="378061" y="14606"/>
                </a:lnTo>
                <a:lnTo>
                  <a:pt x="333863" y="3749"/>
                </a:lnTo>
                <a:lnTo>
                  <a:pt x="287274" y="0"/>
                </a:lnTo>
                <a:close/>
              </a:path>
              <a:path w="574675" h="573405">
                <a:moveTo>
                  <a:pt x="435732" y="42163"/>
                </a:moveTo>
                <a:lnTo>
                  <a:pt x="325120" y="42163"/>
                </a:lnTo>
                <a:lnTo>
                  <a:pt x="374658" y="47033"/>
                </a:lnTo>
                <a:lnTo>
                  <a:pt x="420792" y="60997"/>
                </a:lnTo>
                <a:lnTo>
                  <a:pt x="462536" y="83090"/>
                </a:lnTo>
                <a:lnTo>
                  <a:pt x="498903" y="112347"/>
                </a:lnTo>
                <a:lnTo>
                  <a:pt x="528906" y="147800"/>
                </a:lnTo>
                <a:lnTo>
                  <a:pt x="551559" y="188485"/>
                </a:lnTo>
                <a:lnTo>
                  <a:pt x="565874" y="233436"/>
                </a:lnTo>
                <a:lnTo>
                  <a:pt x="570865" y="281686"/>
                </a:lnTo>
                <a:lnTo>
                  <a:pt x="565874" y="329972"/>
                </a:lnTo>
                <a:lnTo>
                  <a:pt x="551559" y="374939"/>
                </a:lnTo>
                <a:lnTo>
                  <a:pt x="528906" y="415626"/>
                </a:lnTo>
                <a:lnTo>
                  <a:pt x="498903" y="451072"/>
                </a:lnTo>
                <a:lnTo>
                  <a:pt x="462536" y="480314"/>
                </a:lnTo>
                <a:lnTo>
                  <a:pt x="420792" y="502392"/>
                </a:lnTo>
                <a:lnTo>
                  <a:pt x="374658" y="516343"/>
                </a:lnTo>
                <a:lnTo>
                  <a:pt x="325120" y="521207"/>
                </a:lnTo>
                <a:lnTo>
                  <a:pt x="451325" y="521207"/>
                </a:lnTo>
                <a:lnTo>
                  <a:pt x="490394" y="489108"/>
                </a:lnTo>
                <a:lnTo>
                  <a:pt x="519110" y="455724"/>
                </a:lnTo>
                <a:lnTo>
                  <a:pt x="542476" y="418183"/>
                </a:lnTo>
                <a:lnTo>
                  <a:pt x="559899" y="377074"/>
                </a:lnTo>
                <a:lnTo>
                  <a:pt x="570787" y="332987"/>
                </a:lnTo>
                <a:lnTo>
                  <a:pt x="574548" y="286512"/>
                </a:lnTo>
                <a:lnTo>
                  <a:pt x="570787" y="240036"/>
                </a:lnTo>
                <a:lnTo>
                  <a:pt x="559899" y="195949"/>
                </a:lnTo>
                <a:lnTo>
                  <a:pt x="542476" y="154840"/>
                </a:lnTo>
                <a:lnTo>
                  <a:pt x="519110" y="117299"/>
                </a:lnTo>
                <a:lnTo>
                  <a:pt x="490394" y="83915"/>
                </a:lnTo>
                <a:lnTo>
                  <a:pt x="456919" y="55278"/>
                </a:lnTo>
                <a:lnTo>
                  <a:pt x="435732" y="42163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25" name="object 25"/>
          <p:cNvGraphicFramePr>
            <a:graphicFrameLocks noGrp="1"/>
          </p:cNvGraphicFramePr>
          <p:nvPr/>
        </p:nvGraphicFramePr>
        <p:xfrm>
          <a:off x="216408" y="2244851"/>
          <a:ext cx="8220709" cy="2230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25600"/>
                <a:gridCol w="1656714"/>
                <a:gridCol w="1656714"/>
                <a:gridCol w="1656714"/>
                <a:gridCol w="1625600"/>
              </a:tblGrid>
              <a:tr h="2229612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5124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spc="245">
                          <a:solidFill>
                            <a:srgbClr val="9279C3"/>
                          </a:solidFill>
                          <a:latin typeface="宋体"/>
                          <a:cs typeface="宋体"/>
                        </a:rPr>
                        <a:t>+64%</a:t>
                      </a:r>
                      <a:r>
                        <a:rPr sz="1400" spc="-280">
                          <a:solidFill>
                            <a:srgbClr val="9279C3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975" b="1" spc="44" baseline="-854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增</a:t>
                      </a:r>
                      <a:r>
                        <a:rPr sz="975" b="1" spc="30" baseline="-854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量市场</a:t>
                      </a:r>
                      <a:endParaRPr sz="975" baseline="-8547">
                        <a:latin typeface="微软雅黑"/>
                        <a:cs typeface="微软雅黑"/>
                      </a:endParaRPr>
                    </a:p>
                    <a:p>
                      <a:pPr marL="105918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650" b="1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650" b="1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业繁荣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75895">
                        <a:lnSpc>
                          <a:spcPct val="100000"/>
                        </a:lnSpc>
                        <a:tabLst>
                          <a:tab pos="965200"/>
                        </a:tabLst>
                      </a:pPr>
                      <a:r>
                        <a:rPr sz="800" spc="10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MAT2022	</a:t>
                      </a:r>
                      <a:r>
                        <a:rPr sz="800" spc="11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MAT2023</a:t>
                      </a:r>
                      <a:endParaRPr sz="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1076960" marR="228600" indent="-517525">
                        <a:lnSpc>
                          <a:spcPct val="112400"/>
                        </a:lnSpc>
                        <a:tabLst>
                          <a:tab pos="1076325"/>
                        </a:tabLst>
                      </a:pPr>
                      <a:r>
                        <a:rPr sz="1400" spc="245">
                          <a:solidFill>
                            <a:srgbClr val="9279C3"/>
                          </a:solidFill>
                          <a:latin typeface="宋体"/>
                          <a:cs typeface="宋体"/>
                        </a:rPr>
                        <a:t>+7%	</a:t>
                      </a:r>
                      <a:r>
                        <a:rPr sz="975" b="1" spc="44" baseline="-854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新</a:t>
                      </a:r>
                      <a:r>
                        <a:rPr sz="975" b="1" spc="30" baseline="-854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品牌 </a:t>
                      </a:r>
                      <a:r>
                        <a:rPr sz="650" b="1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持</a:t>
                      </a:r>
                      <a:r>
                        <a:rPr sz="650" b="1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续入局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00660">
                        <a:lnSpc>
                          <a:spcPct val="100000"/>
                        </a:lnSpc>
                        <a:tabLst>
                          <a:tab pos="996950"/>
                        </a:tabLst>
                      </a:pPr>
                      <a:r>
                        <a:rPr sz="800" spc="10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MAT2022	</a:t>
                      </a:r>
                      <a:r>
                        <a:rPr sz="800" spc="11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MAT2023</a:t>
                      </a:r>
                      <a:endParaRPr sz="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64198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000" b="1" spc="-5">
                          <a:solidFill>
                            <a:srgbClr val="E18799"/>
                          </a:solidFill>
                          <a:latin typeface="微软雅黑"/>
                          <a:cs typeface="微软雅黑"/>
                        </a:rPr>
                        <a:t>商品数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598170">
                        <a:lnSpc>
                          <a:spcPct val="100000"/>
                        </a:lnSpc>
                        <a:tabLst>
                          <a:tab pos="1059180"/>
                        </a:tabLst>
                      </a:pPr>
                      <a:r>
                        <a:rPr sz="2100" spc="127" baseline="5952">
                          <a:solidFill>
                            <a:srgbClr val="538235"/>
                          </a:solidFill>
                          <a:latin typeface="宋体"/>
                          <a:cs typeface="宋体"/>
                        </a:rPr>
                        <a:t>-1%	</a:t>
                      </a:r>
                      <a:r>
                        <a:rPr sz="650" b="1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精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细化</a:t>
                      </a:r>
                      <a:r>
                        <a:rPr sz="650" b="1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运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营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 marL="105918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650" b="1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去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粗取精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99390">
                        <a:lnSpc>
                          <a:spcPct val="100000"/>
                        </a:lnSpc>
                        <a:tabLst>
                          <a:tab pos="992505"/>
                        </a:tabLst>
                      </a:pPr>
                      <a:r>
                        <a:rPr sz="800" spc="10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MAT2022	</a:t>
                      </a:r>
                      <a:r>
                        <a:rPr sz="800" spc="11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MAT2023</a:t>
                      </a:r>
                      <a:endParaRPr sz="800">
                        <a:latin typeface="宋体"/>
                        <a:cs typeface="宋体"/>
                      </a:endParaRPr>
                    </a:p>
                  </a:txBody>
                  <a:tcPr marL="0" marR="0" marT="9144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466725">
                        <a:lnSpc>
                          <a:spcPct val="100000"/>
                        </a:lnSpc>
                        <a:tabLst>
                          <a:tab pos="991235"/>
                        </a:tabLst>
                      </a:pPr>
                      <a:r>
                        <a:rPr sz="2100" spc="-7" baseline="3968">
                          <a:solidFill>
                            <a:srgbClr val="9279C3"/>
                          </a:solidFill>
                          <a:latin typeface="宋体"/>
                          <a:cs typeface="宋体"/>
                        </a:rPr>
                        <a:t>+5</a:t>
                      </a:r>
                      <a:r>
                        <a:rPr sz="2100" baseline="3968">
                          <a:solidFill>
                            <a:srgbClr val="9279C3"/>
                          </a:solidFill>
                          <a:latin typeface="宋体"/>
                          <a:cs typeface="宋体"/>
                        </a:rPr>
                        <a:t>%	</a:t>
                      </a:r>
                      <a:r>
                        <a:rPr sz="650" b="1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产</a:t>
                      </a:r>
                      <a:r>
                        <a:rPr sz="650" b="1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品迭代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 marL="9912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650" b="1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消</a:t>
                      </a:r>
                      <a:r>
                        <a:rPr sz="650" b="1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费升级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09550">
                        <a:lnSpc>
                          <a:spcPct val="100000"/>
                        </a:lnSpc>
                        <a:tabLst>
                          <a:tab pos="1002030"/>
                        </a:tabLst>
                      </a:pPr>
                      <a:r>
                        <a:rPr sz="800" spc="10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MAT2022	</a:t>
                      </a:r>
                      <a:r>
                        <a:rPr sz="800" spc="11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MAT2023</a:t>
                      </a:r>
                      <a:endParaRPr sz="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434975">
                        <a:lnSpc>
                          <a:spcPct val="100000"/>
                        </a:lnSpc>
                      </a:pPr>
                      <a:r>
                        <a:rPr sz="2100" spc="382" baseline="-37698">
                          <a:solidFill>
                            <a:srgbClr val="9279C3"/>
                          </a:solidFill>
                          <a:latin typeface="宋体"/>
                          <a:cs typeface="宋体"/>
                        </a:rPr>
                        <a:t>+30%</a:t>
                      </a:r>
                      <a:r>
                        <a:rPr sz="2100" spc="-480" baseline="-37698">
                          <a:solidFill>
                            <a:srgbClr val="9279C3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650" b="1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远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超大</a:t>
                      </a:r>
                      <a:r>
                        <a:rPr sz="650" b="1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盘增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速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 marL="97345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650" b="1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内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容创作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 marL="97345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650" b="1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更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专业</a:t>
                      </a:r>
                      <a:r>
                        <a:rPr sz="650" b="1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、丰</a:t>
                      </a:r>
                      <a:r>
                        <a:rPr sz="650" b="1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富</a:t>
                      </a:r>
                      <a:endParaRPr sz="6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08279">
                        <a:lnSpc>
                          <a:spcPct val="100000"/>
                        </a:lnSpc>
                        <a:spcBef>
                          <a:spcPts val="5"/>
                        </a:spcBef>
                        <a:tabLst>
                          <a:tab pos="996950"/>
                        </a:tabLst>
                      </a:pPr>
                      <a:r>
                        <a:rPr sz="800" spc="10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MAT2022	</a:t>
                      </a:r>
                      <a:r>
                        <a:rPr sz="800" spc="11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MAT2023</a:t>
                      </a:r>
                      <a:endParaRPr sz="800">
                        <a:latin typeface="宋体"/>
                        <a:cs typeface="宋体"/>
                      </a:endParaRPr>
                    </a:p>
                  </a:txBody>
                  <a:tcPr marL="0" marR="0" marT="5080" marB="0">
                    <a:lnL w="76200">
                      <a:solidFill>
                        <a:srgbClr val="FFFFFF"/>
                      </a:solidFill>
                      <a:prstDash val="solid"/>
                    </a:lnL>
                  </a:tcPr>
                </a:tc>
              </a:tr>
            </a:tbl>
          </a:graphicData>
        </a:graphic>
      </p:graphicFrame>
      <p:sp>
        <p:nvSpPr>
          <p:cNvPr id="26" name="object 26"/>
          <p:cNvSpPr/>
          <p:nvPr/>
        </p:nvSpPr>
        <p:spPr>
          <a:xfrm>
            <a:off x="2458211" y="3381121"/>
            <a:ext cx="386080" cy="196850"/>
          </a:xfrm>
          <a:custGeom>
            <a:rect l="l" t="t" r="r" b="b"/>
            <a:pathLst>
              <a:path w="386080" h="196850">
                <a:moveTo>
                  <a:pt x="315928" y="148589"/>
                </a:moveTo>
                <a:lnTo>
                  <a:pt x="250570" y="148589"/>
                </a:lnTo>
                <a:lnTo>
                  <a:pt x="281305" y="193928"/>
                </a:lnTo>
                <a:lnTo>
                  <a:pt x="282575" y="195833"/>
                </a:lnTo>
                <a:lnTo>
                  <a:pt x="285495" y="196341"/>
                </a:lnTo>
                <a:lnTo>
                  <a:pt x="288798" y="195198"/>
                </a:lnTo>
                <a:lnTo>
                  <a:pt x="291973" y="194182"/>
                </a:lnTo>
                <a:lnTo>
                  <a:pt x="295020" y="191642"/>
                </a:lnTo>
                <a:lnTo>
                  <a:pt x="296290" y="188848"/>
                </a:lnTo>
                <a:lnTo>
                  <a:pt x="315928" y="148589"/>
                </a:lnTo>
                <a:close/>
              </a:path>
              <a:path w="386080" h="196850">
                <a:moveTo>
                  <a:pt x="14096" y="133603"/>
                </a:moveTo>
                <a:lnTo>
                  <a:pt x="9525" y="134111"/>
                </a:lnTo>
                <a:lnTo>
                  <a:pt x="5842" y="136651"/>
                </a:lnTo>
                <a:lnTo>
                  <a:pt x="2031" y="139318"/>
                </a:lnTo>
                <a:lnTo>
                  <a:pt x="0" y="143382"/>
                </a:lnTo>
                <a:lnTo>
                  <a:pt x="1396" y="145922"/>
                </a:lnTo>
                <a:lnTo>
                  <a:pt x="2920" y="149351"/>
                </a:lnTo>
                <a:lnTo>
                  <a:pt x="61388" y="188345"/>
                </a:lnTo>
                <a:lnTo>
                  <a:pt x="101393" y="191722"/>
                </a:lnTo>
                <a:lnTo>
                  <a:pt x="147399" y="186177"/>
                </a:lnTo>
                <a:lnTo>
                  <a:pt x="197696" y="171777"/>
                </a:lnTo>
                <a:lnTo>
                  <a:pt x="250570" y="148589"/>
                </a:lnTo>
                <a:lnTo>
                  <a:pt x="315928" y="148589"/>
                </a:lnTo>
                <a:lnTo>
                  <a:pt x="317494" y="145379"/>
                </a:lnTo>
                <a:lnTo>
                  <a:pt x="42642" y="145379"/>
                </a:lnTo>
                <a:lnTo>
                  <a:pt x="16129" y="135762"/>
                </a:lnTo>
                <a:lnTo>
                  <a:pt x="14096" y="133603"/>
                </a:lnTo>
                <a:close/>
              </a:path>
              <a:path w="386080" h="196850">
                <a:moveTo>
                  <a:pt x="382524" y="0"/>
                </a:moveTo>
                <a:lnTo>
                  <a:pt x="380238" y="253"/>
                </a:lnTo>
                <a:lnTo>
                  <a:pt x="178562" y="14985"/>
                </a:lnTo>
                <a:lnTo>
                  <a:pt x="176530" y="15112"/>
                </a:lnTo>
                <a:lnTo>
                  <a:pt x="174498" y="15874"/>
                </a:lnTo>
                <a:lnTo>
                  <a:pt x="167005" y="25145"/>
                </a:lnTo>
                <a:lnTo>
                  <a:pt x="168275" y="26923"/>
                </a:lnTo>
                <a:lnTo>
                  <a:pt x="198755" y="72008"/>
                </a:lnTo>
                <a:lnTo>
                  <a:pt x="166496" y="97408"/>
                </a:lnTo>
                <a:lnTo>
                  <a:pt x="124196" y="122654"/>
                </a:lnTo>
                <a:lnTo>
                  <a:pt x="80787" y="139826"/>
                </a:lnTo>
                <a:lnTo>
                  <a:pt x="42642" y="145379"/>
                </a:lnTo>
                <a:lnTo>
                  <a:pt x="317494" y="145379"/>
                </a:lnTo>
                <a:lnTo>
                  <a:pt x="384937" y="7111"/>
                </a:lnTo>
                <a:lnTo>
                  <a:pt x="385952" y="5079"/>
                </a:lnTo>
                <a:lnTo>
                  <a:pt x="385952" y="3301"/>
                </a:lnTo>
                <a:lnTo>
                  <a:pt x="385063" y="2031"/>
                </a:lnTo>
                <a:lnTo>
                  <a:pt x="384175" y="634"/>
                </a:lnTo>
                <a:lnTo>
                  <a:pt x="382524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5774816" y="3210686"/>
            <a:ext cx="394970" cy="189230"/>
          </a:xfrm>
          <a:custGeom>
            <a:rect l="l" t="t" r="r" b="b"/>
            <a:pathLst>
              <a:path w="394970" h="189229">
                <a:moveTo>
                  <a:pt x="317411" y="138811"/>
                </a:moveTo>
                <a:lnTo>
                  <a:pt x="249555" y="138811"/>
                </a:lnTo>
                <a:lnTo>
                  <a:pt x="276987" y="186181"/>
                </a:lnTo>
                <a:lnTo>
                  <a:pt x="278130" y="188213"/>
                </a:lnTo>
                <a:lnTo>
                  <a:pt x="281050" y="188849"/>
                </a:lnTo>
                <a:lnTo>
                  <a:pt x="284353" y="187959"/>
                </a:lnTo>
                <a:lnTo>
                  <a:pt x="287655" y="187197"/>
                </a:lnTo>
                <a:lnTo>
                  <a:pt x="290830" y="184912"/>
                </a:lnTo>
                <a:lnTo>
                  <a:pt x="292227" y="182244"/>
                </a:lnTo>
                <a:lnTo>
                  <a:pt x="317411" y="138811"/>
                </a:lnTo>
                <a:close/>
              </a:path>
              <a:path w="394970" h="189229">
                <a:moveTo>
                  <a:pt x="14732" y="106934"/>
                </a:moveTo>
                <a:lnTo>
                  <a:pt x="10160" y="107061"/>
                </a:lnTo>
                <a:lnTo>
                  <a:pt x="6223" y="109347"/>
                </a:lnTo>
                <a:lnTo>
                  <a:pt x="2286" y="111759"/>
                </a:lnTo>
                <a:lnTo>
                  <a:pt x="0" y="115569"/>
                </a:lnTo>
                <a:lnTo>
                  <a:pt x="2540" y="121793"/>
                </a:lnTo>
                <a:lnTo>
                  <a:pt x="58048" y="164935"/>
                </a:lnTo>
                <a:lnTo>
                  <a:pt x="97694" y="171180"/>
                </a:lnTo>
                <a:lnTo>
                  <a:pt x="143966" y="168947"/>
                </a:lnTo>
                <a:lnTo>
                  <a:pt x="195155" y="158177"/>
                </a:lnTo>
                <a:lnTo>
                  <a:pt x="249555" y="138811"/>
                </a:lnTo>
                <a:lnTo>
                  <a:pt x="317411" y="138811"/>
                </a:lnTo>
                <a:lnTo>
                  <a:pt x="327952" y="120630"/>
                </a:lnTo>
                <a:lnTo>
                  <a:pt x="42364" y="120630"/>
                </a:lnTo>
                <a:lnTo>
                  <a:pt x="16637" y="109093"/>
                </a:lnTo>
                <a:lnTo>
                  <a:pt x="14732" y="106934"/>
                </a:lnTo>
                <a:close/>
              </a:path>
              <a:path w="394970" h="189229">
                <a:moveTo>
                  <a:pt x="391795" y="0"/>
                </a:moveTo>
                <a:lnTo>
                  <a:pt x="185293" y="254"/>
                </a:lnTo>
                <a:lnTo>
                  <a:pt x="183134" y="888"/>
                </a:lnTo>
                <a:lnTo>
                  <a:pt x="181229" y="2031"/>
                </a:lnTo>
                <a:lnTo>
                  <a:pt x="180086" y="2667"/>
                </a:lnTo>
                <a:lnTo>
                  <a:pt x="179070" y="3429"/>
                </a:lnTo>
                <a:lnTo>
                  <a:pt x="178308" y="4318"/>
                </a:lnTo>
                <a:lnTo>
                  <a:pt x="175895" y="6731"/>
                </a:lnTo>
                <a:lnTo>
                  <a:pt x="175006" y="9651"/>
                </a:lnTo>
                <a:lnTo>
                  <a:pt x="176149" y="11556"/>
                </a:lnTo>
                <a:lnTo>
                  <a:pt x="203327" y="58546"/>
                </a:lnTo>
                <a:lnTo>
                  <a:pt x="169291" y="81661"/>
                </a:lnTo>
                <a:lnTo>
                  <a:pt x="125347" y="103842"/>
                </a:lnTo>
                <a:lnTo>
                  <a:pt x="80819" y="117855"/>
                </a:lnTo>
                <a:lnTo>
                  <a:pt x="42364" y="120630"/>
                </a:lnTo>
                <a:lnTo>
                  <a:pt x="327952" y="120630"/>
                </a:lnTo>
                <a:lnTo>
                  <a:pt x="393700" y="7238"/>
                </a:lnTo>
                <a:lnTo>
                  <a:pt x="394843" y="5333"/>
                </a:lnTo>
                <a:lnTo>
                  <a:pt x="394900" y="3429"/>
                </a:lnTo>
                <a:lnTo>
                  <a:pt x="394127" y="2031"/>
                </a:lnTo>
                <a:lnTo>
                  <a:pt x="393319" y="762"/>
                </a:lnTo>
                <a:lnTo>
                  <a:pt x="39179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7439914" y="3377438"/>
            <a:ext cx="372745" cy="215900"/>
          </a:xfrm>
          <a:custGeom>
            <a:rect l="l" t="t" r="r" b="b"/>
            <a:pathLst>
              <a:path w="372745" h="215900">
                <a:moveTo>
                  <a:pt x="13207" y="164846"/>
                </a:moveTo>
                <a:lnTo>
                  <a:pt x="8635" y="165608"/>
                </a:lnTo>
                <a:lnTo>
                  <a:pt x="1650" y="171577"/>
                </a:lnTo>
                <a:lnTo>
                  <a:pt x="0" y="175768"/>
                </a:lnTo>
                <a:lnTo>
                  <a:pt x="1524" y="178181"/>
                </a:lnTo>
                <a:lnTo>
                  <a:pt x="3428" y="181483"/>
                </a:lnTo>
                <a:lnTo>
                  <a:pt x="5206" y="184023"/>
                </a:lnTo>
                <a:lnTo>
                  <a:pt x="7238" y="186436"/>
                </a:lnTo>
                <a:lnTo>
                  <a:pt x="31858" y="205787"/>
                </a:lnTo>
                <a:lnTo>
                  <a:pt x="65085" y="215315"/>
                </a:lnTo>
                <a:lnTo>
                  <a:pt x="105219" y="215230"/>
                </a:lnTo>
                <a:lnTo>
                  <a:pt x="150560" y="205740"/>
                </a:lnTo>
                <a:lnTo>
                  <a:pt x="199408" y="187055"/>
                </a:lnTo>
                <a:lnTo>
                  <a:pt x="223264" y="174023"/>
                </a:lnTo>
                <a:lnTo>
                  <a:pt x="42624" y="174023"/>
                </a:lnTo>
                <a:lnTo>
                  <a:pt x="15366" y="166751"/>
                </a:lnTo>
                <a:lnTo>
                  <a:pt x="13207" y="164846"/>
                </a:lnTo>
                <a:close/>
              </a:path>
              <a:path w="372745" h="215900">
                <a:moveTo>
                  <a:pt x="313017" y="159385"/>
                </a:moveTo>
                <a:lnTo>
                  <a:pt x="250062" y="159385"/>
                </a:lnTo>
                <a:lnTo>
                  <a:pt x="284606" y="201930"/>
                </a:lnTo>
                <a:lnTo>
                  <a:pt x="286003" y="203708"/>
                </a:lnTo>
                <a:lnTo>
                  <a:pt x="289051" y="203962"/>
                </a:lnTo>
                <a:lnTo>
                  <a:pt x="292100" y="202565"/>
                </a:lnTo>
                <a:lnTo>
                  <a:pt x="295275" y="201168"/>
                </a:lnTo>
                <a:lnTo>
                  <a:pt x="298068" y="198501"/>
                </a:lnTo>
                <a:lnTo>
                  <a:pt x="299084" y="195580"/>
                </a:lnTo>
                <a:lnTo>
                  <a:pt x="313017" y="159385"/>
                </a:lnTo>
                <a:close/>
              </a:path>
              <a:path w="372745" h="215900">
                <a:moveTo>
                  <a:pt x="368680" y="0"/>
                </a:moveTo>
                <a:lnTo>
                  <a:pt x="366521" y="381"/>
                </a:lnTo>
                <a:lnTo>
                  <a:pt x="166750" y="32385"/>
                </a:lnTo>
                <a:lnTo>
                  <a:pt x="164845" y="32765"/>
                </a:lnTo>
                <a:lnTo>
                  <a:pt x="156209" y="43561"/>
                </a:lnTo>
                <a:lnTo>
                  <a:pt x="157606" y="45212"/>
                </a:lnTo>
                <a:lnTo>
                  <a:pt x="191769" y="87503"/>
                </a:lnTo>
                <a:lnTo>
                  <a:pt x="161925" y="115570"/>
                </a:lnTo>
                <a:lnTo>
                  <a:pt x="121951" y="144373"/>
                </a:lnTo>
                <a:lnTo>
                  <a:pt x="80168" y="165211"/>
                </a:lnTo>
                <a:lnTo>
                  <a:pt x="42624" y="174023"/>
                </a:lnTo>
                <a:lnTo>
                  <a:pt x="223264" y="174023"/>
                </a:lnTo>
                <a:lnTo>
                  <a:pt x="250062" y="159385"/>
                </a:lnTo>
                <a:lnTo>
                  <a:pt x="313017" y="159385"/>
                </a:lnTo>
                <a:lnTo>
                  <a:pt x="371728" y="6858"/>
                </a:lnTo>
                <a:lnTo>
                  <a:pt x="372617" y="4826"/>
                </a:lnTo>
                <a:lnTo>
                  <a:pt x="372363" y="2921"/>
                </a:lnTo>
                <a:lnTo>
                  <a:pt x="370458" y="508"/>
                </a:lnTo>
                <a:lnTo>
                  <a:pt x="368680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309778" y="4626037"/>
            <a:ext cx="438594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1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）MAT2022：2021.12-2022.11</a:t>
            </a:r>
            <a:r>
              <a:rPr sz="600" spc="-11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MAT2023：</a:t>
            </a:r>
            <a:r>
              <a:rPr sz="600" spc="-11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-15">
                <a:solidFill>
                  <a:srgbClr val="7E7E7E"/>
                </a:solidFill>
                <a:latin typeface="宋体"/>
                <a:cs typeface="宋体"/>
              </a:rPr>
              <a:t>2022.12-2023.11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326175" y="3964685"/>
            <a:ext cx="194980" cy="19507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302061" y="3847338"/>
            <a:ext cx="172094" cy="1737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985072" y="4033265"/>
            <a:ext cx="166006" cy="16764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306830" y="3403853"/>
            <a:ext cx="280670" cy="280670"/>
          </a:xfrm>
          <a:custGeom>
            <a:rect l="l" t="t" r="r" b="b"/>
            <a:pathLst>
              <a:path w="280669" h="280670">
                <a:moveTo>
                  <a:pt x="140207" y="0"/>
                </a:moveTo>
                <a:lnTo>
                  <a:pt x="95877" y="7144"/>
                </a:lnTo>
                <a:lnTo>
                  <a:pt x="57387" y="27041"/>
                </a:lnTo>
                <a:lnTo>
                  <a:pt x="27041" y="57387"/>
                </a:lnTo>
                <a:lnTo>
                  <a:pt x="7144" y="95877"/>
                </a:lnTo>
                <a:lnTo>
                  <a:pt x="0" y="140208"/>
                </a:lnTo>
                <a:lnTo>
                  <a:pt x="7144" y="184523"/>
                </a:lnTo>
                <a:lnTo>
                  <a:pt x="27041" y="223011"/>
                </a:lnTo>
                <a:lnTo>
                  <a:pt x="57387" y="253363"/>
                </a:lnTo>
                <a:lnTo>
                  <a:pt x="95877" y="273267"/>
                </a:lnTo>
                <a:lnTo>
                  <a:pt x="140207" y="280416"/>
                </a:lnTo>
                <a:lnTo>
                  <a:pt x="184538" y="273267"/>
                </a:lnTo>
                <a:lnTo>
                  <a:pt x="223028" y="253363"/>
                </a:lnTo>
                <a:lnTo>
                  <a:pt x="253374" y="223011"/>
                </a:lnTo>
                <a:lnTo>
                  <a:pt x="273271" y="184523"/>
                </a:lnTo>
                <a:lnTo>
                  <a:pt x="280416" y="140208"/>
                </a:lnTo>
                <a:lnTo>
                  <a:pt x="273271" y="95877"/>
                </a:lnTo>
                <a:lnTo>
                  <a:pt x="253374" y="57387"/>
                </a:lnTo>
                <a:lnTo>
                  <a:pt x="223028" y="27041"/>
                </a:lnTo>
                <a:lnTo>
                  <a:pt x="184538" y="7144"/>
                </a:lnTo>
                <a:lnTo>
                  <a:pt x="140207" y="0"/>
                </a:lnTo>
                <a:close/>
              </a:path>
            </a:pathLst>
          </a:custGeom>
          <a:solidFill>
            <a:srgbClr val="E18799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05359" y="3402329"/>
            <a:ext cx="283845" cy="283845"/>
          </a:xfrm>
          <a:custGeom>
            <a:rect l="l" t="t" r="r" b="b"/>
            <a:pathLst>
              <a:path w="283844" h="283845">
                <a:moveTo>
                  <a:pt x="141678" y="0"/>
                </a:moveTo>
                <a:lnTo>
                  <a:pt x="99514" y="6349"/>
                </a:lnTo>
                <a:lnTo>
                  <a:pt x="62430" y="24129"/>
                </a:lnTo>
                <a:lnTo>
                  <a:pt x="32331" y="51688"/>
                </a:lnTo>
                <a:lnTo>
                  <a:pt x="11122" y="86613"/>
                </a:lnTo>
                <a:lnTo>
                  <a:pt x="708" y="127253"/>
                </a:lnTo>
                <a:lnTo>
                  <a:pt x="0" y="140715"/>
                </a:lnTo>
                <a:lnTo>
                  <a:pt x="0" y="142747"/>
                </a:lnTo>
                <a:lnTo>
                  <a:pt x="6296" y="183895"/>
                </a:lnTo>
                <a:lnTo>
                  <a:pt x="24076" y="220979"/>
                </a:lnTo>
                <a:lnTo>
                  <a:pt x="51508" y="251078"/>
                </a:lnTo>
                <a:lnTo>
                  <a:pt x="86560" y="272313"/>
                </a:lnTo>
                <a:lnTo>
                  <a:pt x="127200" y="282701"/>
                </a:lnTo>
                <a:lnTo>
                  <a:pt x="141678" y="283463"/>
                </a:lnTo>
                <a:lnTo>
                  <a:pt x="156156" y="282701"/>
                </a:lnTo>
                <a:lnTo>
                  <a:pt x="196796" y="272313"/>
                </a:lnTo>
                <a:lnTo>
                  <a:pt x="212358" y="264439"/>
                </a:lnTo>
                <a:lnTo>
                  <a:pt x="140662" y="264439"/>
                </a:lnTo>
                <a:lnTo>
                  <a:pt x="128216" y="263677"/>
                </a:lnTo>
                <a:lnTo>
                  <a:pt x="82496" y="249173"/>
                </a:lnTo>
                <a:lnTo>
                  <a:pt x="46428" y="219074"/>
                </a:lnTo>
                <a:lnTo>
                  <a:pt x="24203" y="177291"/>
                </a:lnTo>
                <a:lnTo>
                  <a:pt x="18996" y="140715"/>
                </a:lnTo>
                <a:lnTo>
                  <a:pt x="19758" y="128269"/>
                </a:lnTo>
                <a:lnTo>
                  <a:pt x="34236" y="82549"/>
                </a:lnTo>
                <a:lnTo>
                  <a:pt x="64335" y="46481"/>
                </a:lnTo>
                <a:lnTo>
                  <a:pt x="106118" y="24256"/>
                </a:lnTo>
                <a:lnTo>
                  <a:pt x="142694" y="19049"/>
                </a:lnTo>
                <a:lnTo>
                  <a:pt x="212429" y="19049"/>
                </a:lnTo>
                <a:lnTo>
                  <a:pt x="209242" y="17144"/>
                </a:lnTo>
                <a:lnTo>
                  <a:pt x="196796" y="11175"/>
                </a:lnTo>
                <a:lnTo>
                  <a:pt x="183842" y="6349"/>
                </a:lnTo>
                <a:lnTo>
                  <a:pt x="170253" y="2793"/>
                </a:lnTo>
                <a:lnTo>
                  <a:pt x="156156" y="761"/>
                </a:lnTo>
                <a:lnTo>
                  <a:pt x="141678" y="0"/>
                </a:lnTo>
                <a:close/>
              </a:path>
              <a:path w="283844" h="283845">
                <a:moveTo>
                  <a:pt x="212429" y="19049"/>
                </a:moveTo>
                <a:lnTo>
                  <a:pt x="142694" y="19049"/>
                </a:lnTo>
                <a:lnTo>
                  <a:pt x="155140" y="19811"/>
                </a:lnTo>
                <a:lnTo>
                  <a:pt x="167459" y="21716"/>
                </a:lnTo>
                <a:lnTo>
                  <a:pt x="211147" y="40512"/>
                </a:lnTo>
                <a:lnTo>
                  <a:pt x="244040" y="73913"/>
                </a:lnTo>
                <a:lnTo>
                  <a:pt x="262074" y="117982"/>
                </a:lnTo>
                <a:lnTo>
                  <a:pt x="264360" y="142747"/>
                </a:lnTo>
                <a:lnTo>
                  <a:pt x="263598" y="155193"/>
                </a:lnTo>
                <a:lnTo>
                  <a:pt x="249120" y="200952"/>
                </a:lnTo>
                <a:lnTo>
                  <a:pt x="219021" y="237020"/>
                </a:lnTo>
                <a:lnTo>
                  <a:pt x="177238" y="259206"/>
                </a:lnTo>
                <a:lnTo>
                  <a:pt x="140662" y="264439"/>
                </a:lnTo>
                <a:lnTo>
                  <a:pt x="212358" y="264439"/>
                </a:lnTo>
                <a:lnTo>
                  <a:pt x="251025" y="231927"/>
                </a:lnTo>
                <a:lnTo>
                  <a:pt x="272234" y="196875"/>
                </a:lnTo>
                <a:lnTo>
                  <a:pt x="282648" y="156209"/>
                </a:lnTo>
                <a:lnTo>
                  <a:pt x="283357" y="142747"/>
                </a:lnTo>
                <a:lnTo>
                  <a:pt x="283357" y="140715"/>
                </a:lnTo>
                <a:lnTo>
                  <a:pt x="277060" y="99694"/>
                </a:lnTo>
                <a:lnTo>
                  <a:pt x="259153" y="62483"/>
                </a:lnTo>
                <a:lnTo>
                  <a:pt x="231848" y="32384"/>
                </a:lnTo>
                <a:lnTo>
                  <a:pt x="220926" y="24129"/>
                </a:lnTo>
                <a:lnTo>
                  <a:pt x="212429" y="19049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137720" y="3812285"/>
            <a:ext cx="242208" cy="24231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28930" y="3394709"/>
            <a:ext cx="252878" cy="2865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1822" y="2873501"/>
            <a:ext cx="279400" cy="279400"/>
          </a:xfrm>
          <a:custGeom>
            <a:rect l="l" t="t" r="r" b="b"/>
            <a:pathLst>
              <a:path w="279400" h="279400">
                <a:moveTo>
                  <a:pt x="139446" y="0"/>
                </a:moveTo>
                <a:lnTo>
                  <a:pt x="95370" y="7114"/>
                </a:lnTo>
                <a:lnTo>
                  <a:pt x="57091" y="26919"/>
                </a:lnTo>
                <a:lnTo>
                  <a:pt x="26905" y="57113"/>
                </a:lnTo>
                <a:lnTo>
                  <a:pt x="7109" y="95390"/>
                </a:lnTo>
                <a:lnTo>
                  <a:pt x="0" y="139446"/>
                </a:lnTo>
                <a:lnTo>
                  <a:pt x="7109" y="183501"/>
                </a:lnTo>
                <a:lnTo>
                  <a:pt x="26905" y="221778"/>
                </a:lnTo>
                <a:lnTo>
                  <a:pt x="57091" y="251972"/>
                </a:lnTo>
                <a:lnTo>
                  <a:pt x="95370" y="271777"/>
                </a:lnTo>
                <a:lnTo>
                  <a:pt x="139446" y="278892"/>
                </a:lnTo>
                <a:lnTo>
                  <a:pt x="183521" y="271777"/>
                </a:lnTo>
                <a:lnTo>
                  <a:pt x="221800" y="251972"/>
                </a:lnTo>
                <a:lnTo>
                  <a:pt x="251986" y="221778"/>
                </a:lnTo>
                <a:lnTo>
                  <a:pt x="271782" y="183501"/>
                </a:lnTo>
                <a:lnTo>
                  <a:pt x="278891" y="139446"/>
                </a:lnTo>
                <a:lnTo>
                  <a:pt x="271782" y="95390"/>
                </a:lnTo>
                <a:lnTo>
                  <a:pt x="251986" y="57113"/>
                </a:lnTo>
                <a:lnTo>
                  <a:pt x="221800" y="26919"/>
                </a:lnTo>
                <a:lnTo>
                  <a:pt x="183521" y="7114"/>
                </a:lnTo>
                <a:lnTo>
                  <a:pt x="139446" y="0"/>
                </a:lnTo>
                <a:close/>
              </a:path>
            </a:pathLst>
          </a:custGeom>
          <a:solidFill>
            <a:srgbClr val="E18799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60351" y="2871977"/>
            <a:ext cx="281940" cy="281940"/>
          </a:xfrm>
          <a:custGeom>
            <a:rect l="l" t="t" r="r" b="b"/>
            <a:pathLst>
              <a:path w="281940" h="281939">
                <a:moveTo>
                  <a:pt x="140916" y="0"/>
                </a:moveTo>
                <a:lnTo>
                  <a:pt x="99006" y="6350"/>
                </a:lnTo>
                <a:lnTo>
                  <a:pt x="62150" y="24129"/>
                </a:lnTo>
                <a:lnTo>
                  <a:pt x="32140" y="51307"/>
                </a:lnTo>
                <a:lnTo>
                  <a:pt x="10995" y="86106"/>
                </a:lnTo>
                <a:lnTo>
                  <a:pt x="708" y="126618"/>
                </a:lnTo>
                <a:lnTo>
                  <a:pt x="0" y="139953"/>
                </a:lnTo>
                <a:lnTo>
                  <a:pt x="0" y="141985"/>
                </a:lnTo>
                <a:lnTo>
                  <a:pt x="6321" y="182879"/>
                </a:lnTo>
                <a:lnTo>
                  <a:pt x="24050" y="219836"/>
                </a:lnTo>
                <a:lnTo>
                  <a:pt x="51279" y="249681"/>
                </a:lnTo>
                <a:lnTo>
                  <a:pt x="86052" y="270890"/>
                </a:lnTo>
                <a:lnTo>
                  <a:pt x="126539" y="281177"/>
                </a:lnTo>
                <a:lnTo>
                  <a:pt x="140916" y="281939"/>
                </a:lnTo>
                <a:lnTo>
                  <a:pt x="155292" y="281177"/>
                </a:lnTo>
                <a:lnTo>
                  <a:pt x="195780" y="270890"/>
                </a:lnTo>
                <a:lnTo>
                  <a:pt x="211482" y="262889"/>
                </a:lnTo>
                <a:lnTo>
                  <a:pt x="139912" y="262889"/>
                </a:lnTo>
                <a:lnTo>
                  <a:pt x="127542" y="262127"/>
                </a:lnTo>
                <a:lnTo>
                  <a:pt x="82127" y="247776"/>
                </a:lnTo>
                <a:lnTo>
                  <a:pt x="46199" y="217804"/>
                </a:lnTo>
                <a:lnTo>
                  <a:pt x="24253" y="176402"/>
                </a:lnTo>
                <a:lnTo>
                  <a:pt x="18970" y="139953"/>
                </a:lnTo>
                <a:lnTo>
                  <a:pt x="19732" y="127634"/>
                </a:lnTo>
                <a:lnTo>
                  <a:pt x="34109" y="82168"/>
                </a:lnTo>
                <a:lnTo>
                  <a:pt x="64144" y="46227"/>
                </a:lnTo>
                <a:lnTo>
                  <a:pt x="105457" y="24256"/>
                </a:lnTo>
                <a:lnTo>
                  <a:pt x="141919" y="19050"/>
                </a:lnTo>
                <a:lnTo>
                  <a:pt x="211482" y="19050"/>
                </a:lnTo>
                <a:lnTo>
                  <a:pt x="208162" y="17017"/>
                </a:lnTo>
                <a:lnTo>
                  <a:pt x="195780" y="11048"/>
                </a:lnTo>
                <a:lnTo>
                  <a:pt x="182826" y="6350"/>
                </a:lnTo>
                <a:lnTo>
                  <a:pt x="169300" y="2793"/>
                </a:lnTo>
                <a:lnTo>
                  <a:pt x="155292" y="761"/>
                </a:lnTo>
                <a:lnTo>
                  <a:pt x="140916" y="0"/>
                </a:lnTo>
                <a:close/>
              </a:path>
              <a:path w="281940" h="281939">
                <a:moveTo>
                  <a:pt x="211482" y="19050"/>
                </a:moveTo>
                <a:lnTo>
                  <a:pt x="141919" y="19050"/>
                </a:lnTo>
                <a:lnTo>
                  <a:pt x="154289" y="19811"/>
                </a:lnTo>
                <a:lnTo>
                  <a:pt x="166481" y="21716"/>
                </a:lnTo>
                <a:lnTo>
                  <a:pt x="209902" y="40385"/>
                </a:lnTo>
                <a:lnTo>
                  <a:pt x="242516" y="73532"/>
                </a:lnTo>
                <a:lnTo>
                  <a:pt x="260562" y="117220"/>
                </a:lnTo>
                <a:lnTo>
                  <a:pt x="262861" y="141985"/>
                </a:lnTo>
                <a:lnTo>
                  <a:pt x="262099" y="154304"/>
                </a:lnTo>
                <a:lnTo>
                  <a:pt x="247697" y="199897"/>
                </a:lnTo>
                <a:lnTo>
                  <a:pt x="217865" y="235584"/>
                </a:lnTo>
                <a:lnTo>
                  <a:pt x="176247" y="257809"/>
                </a:lnTo>
                <a:lnTo>
                  <a:pt x="139912" y="262889"/>
                </a:lnTo>
                <a:lnTo>
                  <a:pt x="211482" y="262889"/>
                </a:lnTo>
                <a:lnTo>
                  <a:pt x="249691" y="230631"/>
                </a:lnTo>
                <a:lnTo>
                  <a:pt x="270837" y="195833"/>
                </a:lnTo>
                <a:lnTo>
                  <a:pt x="281124" y="155320"/>
                </a:lnTo>
                <a:lnTo>
                  <a:pt x="281832" y="141985"/>
                </a:lnTo>
                <a:lnTo>
                  <a:pt x="281832" y="139953"/>
                </a:lnTo>
                <a:lnTo>
                  <a:pt x="275599" y="99059"/>
                </a:lnTo>
                <a:lnTo>
                  <a:pt x="257781" y="62229"/>
                </a:lnTo>
                <a:lnTo>
                  <a:pt x="230641" y="32131"/>
                </a:lnTo>
                <a:lnTo>
                  <a:pt x="219783" y="24129"/>
                </a:lnTo>
                <a:lnTo>
                  <a:pt x="211482" y="1905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374392" y="3813047"/>
            <a:ext cx="13970" cy="121920"/>
          </a:xfrm>
          <a:custGeom>
            <a:rect l="l" t="t" r="r" b="b"/>
            <a:pathLst>
              <a:path w="13969" h="121920">
                <a:moveTo>
                  <a:pt x="13715" y="121919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068067" y="4116323"/>
            <a:ext cx="143510" cy="58419"/>
          </a:xfrm>
          <a:custGeom>
            <a:rect l="l" t="t" r="r" b="b"/>
            <a:pathLst>
              <a:path w="143510" h="58419">
                <a:moveTo>
                  <a:pt x="0" y="0"/>
                </a:moveTo>
                <a:lnTo>
                  <a:pt x="143256" y="5791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056132" y="3444240"/>
            <a:ext cx="71755" cy="76200"/>
          </a:xfrm>
          <a:custGeom>
            <a:rect l="l" t="t" r="r" b="b"/>
            <a:pathLst>
              <a:path w="71755" h="76200">
                <a:moveTo>
                  <a:pt x="0" y="76200"/>
                </a:moveTo>
                <a:lnTo>
                  <a:pt x="71628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001267" y="2862072"/>
            <a:ext cx="121920" cy="151130"/>
          </a:xfrm>
          <a:custGeom>
            <a:rect l="l" t="t" r="r" b="b"/>
            <a:pathLst>
              <a:path w="121919" h="151130">
                <a:moveTo>
                  <a:pt x="0" y="150875"/>
                </a:moveTo>
                <a:lnTo>
                  <a:pt x="121919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962782" y="4088993"/>
            <a:ext cx="435609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婴童服饰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157476" y="3631793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婴童用品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994407" y="4206646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婴童关怀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440307" y="3343783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婴童食品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60247" y="3263010"/>
            <a:ext cx="535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孕产妇关怀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13968" y="3552721"/>
            <a:ext cx="1039494" cy="398780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孕产妇用品</a:t>
            </a:r>
            <a:endParaRPr sz="800">
              <a:latin typeface="宋体"/>
              <a:cs typeface="宋体"/>
            </a:endParaRPr>
          </a:p>
          <a:p>
            <a:pPr marL="515620">
              <a:lnSpc>
                <a:spcPct val="100000"/>
              </a:lnSpc>
              <a:spcBef>
                <a:spcPts val="505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孕产妇服饰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55370" y="2680843"/>
            <a:ext cx="535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585858"/>
                </a:solidFill>
                <a:latin typeface="宋体"/>
                <a:cs typeface="宋体"/>
              </a:rPr>
              <a:t>孕产妇食品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652018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抖音电商：孕产妇市场展现高增长</a:t>
            </a:r>
            <a:r>
              <a:rPr sz="1600" spc="5"/>
              <a:t>潜</a:t>
            </a:r>
            <a:r>
              <a:rPr sz="1600" spc="-5"/>
              <a:t>力，</a:t>
            </a:r>
            <a:r>
              <a:rPr sz="1600" spc="5"/>
              <a:t>衣</a:t>
            </a:r>
            <a:r>
              <a:rPr sz="1600" spc="-5"/>
              <a:t>着服</a:t>
            </a:r>
            <a:r>
              <a:rPr sz="1600" spc="5"/>
              <a:t>饰</a:t>
            </a:r>
            <a:r>
              <a:rPr sz="1600" spc="-5"/>
              <a:t>是母</a:t>
            </a:r>
            <a:r>
              <a:rPr sz="1600" spc="5"/>
              <a:t>婴</a:t>
            </a:r>
            <a:r>
              <a:rPr sz="1600" spc="-5"/>
              <a:t>消费</a:t>
            </a:r>
            <a:r>
              <a:rPr sz="1600" spc="5"/>
              <a:t>者</a:t>
            </a:r>
            <a:r>
              <a:rPr sz="1600" spc="-5"/>
              <a:t>核心</a:t>
            </a:r>
            <a:r>
              <a:rPr sz="1600" spc="5"/>
              <a:t>需</a:t>
            </a:r>
            <a:r>
              <a:rPr sz="1600" spc="-5"/>
              <a:t>求</a:t>
            </a:r>
            <a:endParaRPr sz="1600"/>
          </a:p>
        </p:txBody>
      </p:sp>
      <p:sp>
        <p:nvSpPr>
          <p:cNvPr id="23" name="object 23"/>
          <p:cNvSpPr txBox="1"/>
          <p:nvPr/>
        </p:nvSpPr>
        <p:spPr>
          <a:xfrm>
            <a:off x="298500" y="1187323"/>
            <a:ext cx="5627370" cy="3822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婴童市场占据了母婴行业</a:t>
            </a:r>
            <a:r>
              <a:rPr sz="900" spc="150">
                <a:solidFill>
                  <a:srgbClr val="585858"/>
                </a:solidFill>
                <a:latin typeface="宋体"/>
                <a:cs typeface="宋体"/>
              </a:rPr>
              <a:t>95%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的市场份额，而孕产妇市场规模同比增速高于婴童市场规模</a:t>
            </a:r>
            <a:r>
              <a:rPr sz="900" spc="5">
                <a:solidFill>
                  <a:srgbClr val="585858"/>
                </a:solidFill>
                <a:latin typeface="宋体"/>
                <a:cs typeface="宋体"/>
              </a:rPr>
              <a:t>，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达到了</a:t>
            </a:r>
            <a:r>
              <a:rPr sz="900" spc="155">
                <a:solidFill>
                  <a:srgbClr val="585858"/>
                </a:solidFill>
                <a:latin typeface="宋体"/>
                <a:cs typeface="宋体"/>
              </a:rPr>
              <a:t>86%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。</a:t>
            </a: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衣着服饰是母婴消费者核心需求，是行业的核心驱动力。母婴食品赛道高增长，市场正在逐渐向这个领</a:t>
            </a:r>
            <a:r>
              <a:rPr sz="900" spc="5">
                <a:solidFill>
                  <a:srgbClr val="585858"/>
                </a:solidFill>
                <a:latin typeface="宋体"/>
                <a:cs typeface="宋体"/>
              </a:rPr>
              <a:t>域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内卷。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48995" y="2286000"/>
            <a:ext cx="76200" cy="2123440"/>
          </a:xfrm>
          <a:custGeom>
            <a:rect l="l" t="t" r="r" b="b"/>
            <a:pathLst>
              <a:path w="76200" h="2123440">
                <a:moveTo>
                  <a:pt x="44450" y="63500"/>
                </a:moveTo>
                <a:lnTo>
                  <a:pt x="31750" y="63500"/>
                </a:lnTo>
                <a:lnTo>
                  <a:pt x="31750" y="2123325"/>
                </a:lnTo>
                <a:lnTo>
                  <a:pt x="44450" y="2123325"/>
                </a:lnTo>
                <a:lnTo>
                  <a:pt x="44450" y="63500"/>
                </a:lnTo>
                <a:close/>
              </a:path>
              <a:path w="76200" h="212344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49" y="63500"/>
                </a:lnTo>
                <a:lnTo>
                  <a:pt x="38100" y="0"/>
                </a:lnTo>
                <a:close/>
              </a:path>
              <a:path w="76200" h="2123440">
                <a:moveTo>
                  <a:pt x="69849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199" y="76200"/>
                </a:lnTo>
                <a:lnTo>
                  <a:pt x="69849" y="6350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387095" y="4370832"/>
            <a:ext cx="3602354" cy="76200"/>
          </a:xfrm>
          <a:custGeom>
            <a:rect l="l" t="t" r="r" b="b"/>
            <a:pathLst>
              <a:path w="3602354" h="76200">
                <a:moveTo>
                  <a:pt x="3525646" y="0"/>
                </a:moveTo>
                <a:lnTo>
                  <a:pt x="3525646" y="76199"/>
                </a:lnTo>
                <a:lnTo>
                  <a:pt x="3589146" y="44449"/>
                </a:lnTo>
                <a:lnTo>
                  <a:pt x="3538346" y="44449"/>
                </a:lnTo>
                <a:lnTo>
                  <a:pt x="3538346" y="31749"/>
                </a:lnTo>
                <a:lnTo>
                  <a:pt x="3589146" y="31749"/>
                </a:lnTo>
                <a:lnTo>
                  <a:pt x="3525646" y="0"/>
                </a:lnTo>
                <a:close/>
              </a:path>
              <a:path w="3602354" h="76200">
                <a:moveTo>
                  <a:pt x="3525646" y="31749"/>
                </a:moveTo>
                <a:lnTo>
                  <a:pt x="0" y="31749"/>
                </a:lnTo>
                <a:lnTo>
                  <a:pt x="0" y="44449"/>
                </a:lnTo>
                <a:lnTo>
                  <a:pt x="3525646" y="44449"/>
                </a:lnTo>
                <a:lnTo>
                  <a:pt x="3525646" y="31749"/>
                </a:lnTo>
                <a:close/>
              </a:path>
              <a:path w="3602354" h="76200">
                <a:moveTo>
                  <a:pt x="3589146" y="31749"/>
                </a:moveTo>
                <a:lnTo>
                  <a:pt x="3538346" y="31749"/>
                </a:lnTo>
                <a:lnTo>
                  <a:pt x="3538346" y="44449"/>
                </a:lnTo>
                <a:lnTo>
                  <a:pt x="3589146" y="44449"/>
                </a:lnTo>
                <a:lnTo>
                  <a:pt x="3601846" y="38099"/>
                </a:lnTo>
                <a:lnTo>
                  <a:pt x="3589146" y="31749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1827276" y="2493263"/>
            <a:ext cx="0" cy="1917064"/>
          </a:xfrm>
          <a:custGeom>
            <a:rect l="l" t="t" r="r" b="b"/>
            <a:pathLst>
              <a:path h="1917064">
                <a:moveTo>
                  <a:pt x="0" y="1916569"/>
                </a:moveTo>
                <a:lnTo>
                  <a:pt x="0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387095" y="4049267"/>
            <a:ext cx="3545204" cy="0"/>
          </a:xfrm>
          <a:custGeom>
            <a:rect l="l" t="t" r="r" b="b"/>
            <a:pathLst>
              <a:path w="3545204">
                <a:moveTo>
                  <a:pt x="0" y="0"/>
                </a:moveTo>
                <a:lnTo>
                  <a:pt x="3545204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214083" y="2382519"/>
            <a:ext cx="111125" cy="38417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" marR="5080" algn="just">
              <a:lnSpc>
                <a:spcPts val="670"/>
              </a:lnSpc>
              <a:spcBef>
                <a:spcPts val="235"/>
              </a:spcBef>
            </a:pPr>
            <a:r>
              <a:rPr sz="650" spc="15">
                <a:solidFill>
                  <a:srgbClr val="E18799"/>
                </a:solidFill>
                <a:latin typeface="宋体"/>
                <a:cs typeface="宋体"/>
              </a:rPr>
              <a:t>同 比 增 速</a:t>
            </a:r>
            <a:endParaRPr sz="65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438525" y="3869842"/>
            <a:ext cx="53594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行业平均</a:t>
            </a:r>
            <a:r>
              <a:rPr sz="650" spc="5">
                <a:solidFill>
                  <a:srgbClr val="E18799"/>
                </a:solidFill>
                <a:latin typeface="宋体"/>
                <a:cs typeface="宋体"/>
              </a:rPr>
              <a:t>增</a:t>
            </a: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速</a:t>
            </a:r>
            <a:endParaRPr sz="650">
              <a:latin typeface="宋体"/>
              <a:cs typeface="宋体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1874520" y="2424683"/>
            <a:ext cx="2057400" cy="117957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203704" y="3092183"/>
            <a:ext cx="506717" cy="32081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2033777" y="2862199"/>
            <a:ext cx="740410" cy="4514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孕产妇市场规模 同比增速</a:t>
            </a:r>
            <a:endParaRPr sz="800">
              <a:latin typeface="宋体"/>
              <a:cs typeface="宋体"/>
            </a:endParaRPr>
          </a:p>
          <a:p>
            <a:pPr marL="268605">
              <a:lnSpc>
                <a:spcPct val="100000"/>
              </a:lnSpc>
              <a:spcBef>
                <a:spcPts val="110"/>
              </a:spcBef>
            </a:pPr>
            <a:r>
              <a:rPr sz="1100" b="1" spc="20">
                <a:solidFill>
                  <a:srgbClr val="FFFFFF"/>
                </a:solidFill>
                <a:latin typeface="微软雅黑"/>
                <a:cs typeface="微软雅黑"/>
              </a:rPr>
              <a:t>86%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2446020" y="2537460"/>
            <a:ext cx="692657" cy="29489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000755" y="2537460"/>
            <a:ext cx="441197" cy="29489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2558795" y="2932125"/>
            <a:ext cx="420674" cy="39324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2618932" y="2984191"/>
            <a:ext cx="250054" cy="239697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416808" y="2955023"/>
            <a:ext cx="441972" cy="423684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476678" y="3056110"/>
            <a:ext cx="276365" cy="175438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2525648" y="2562859"/>
            <a:ext cx="1177290" cy="402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市场份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额</a:t>
            </a:r>
            <a:r>
              <a:rPr sz="1000" spc="-16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b="0" spc="20">
                <a:solidFill>
                  <a:srgbClr val="FFFFFF"/>
                </a:solidFill>
                <a:latin typeface="微软雅黑 Light"/>
                <a:cs typeface="微软雅黑 Light"/>
              </a:rPr>
              <a:t>95%</a:t>
            </a:r>
            <a:endParaRPr sz="1000">
              <a:latin typeface="微软雅黑 Light"/>
              <a:cs typeface="微软雅黑 Light"/>
            </a:endParaRPr>
          </a:p>
          <a:p>
            <a:pPr marL="551180">
              <a:lnSpc>
                <a:spcPct val="100000"/>
              </a:lnSpc>
              <a:spcBef>
                <a:spcPts val="81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婴童市场规模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064510" y="2939033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同比增速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2977895" y="3183635"/>
            <a:ext cx="499122" cy="322325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3064510" y="3212083"/>
            <a:ext cx="3289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25">
                <a:solidFill>
                  <a:srgbClr val="FFFFFF"/>
                </a:solidFill>
                <a:latin typeface="微软雅黑"/>
                <a:cs typeface="微软雅黑"/>
              </a:rPr>
              <a:t>6</a:t>
            </a:r>
            <a:r>
              <a:rPr sz="11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100" b="1" spc="-40">
                <a:solidFill>
                  <a:srgbClr val="FFFFFF"/>
                </a:solidFill>
                <a:latin typeface="微软雅黑"/>
                <a:cs typeface="微软雅黑"/>
              </a:rPr>
              <a:t>%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466344" y="2284476"/>
            <a:ext cx="591820" cy="151130"/>
          </a:xfrm>
          <a:custGeom>
            <a:rect l="l" t="t" r="r" b="b"/>
            <a:pathLst>
              <a:path w="591819" h="151130">
                <a:moveTo>
                  <a:pt x="566166" y="0"/>
                </a:moveTo>
                <a:lnTo>
                  <a:pt x="25146" y="0"/>
                </a:lnTo>
                <a:lnTo>
                  <a:pt x="15355" y="1982"/>
                </a:lnTo>
                <a:lnTo>
                  <a:pt x="7362" y="7381"/>
                </a:lnTo>
                <a:lnTo>
                  <a:pt x="1975" y="15376"/>
                </a:lnTo>
                <a:lnTo>
                  <a:pt x="0" y="25146"/>
                </a:lnTo>
                <a:lnTo>
                  <a:pt x="0" y="125730"/>
                </a:lnTo>
                <a:lnTo>
                  <a:pt x="1975" y="135499"/>
                </a:lnTo>
                <a:lnTo>
                  <a:pt x="7362" y="143494"/>
                </a:lnTo>
                <a:lnTo>
                  <a:pt x="15355" y="148893"/>
                </a:lnTo>
                <a:lnTo>
                  <a:pt x="25146" y="150875"/>
                </a:lnTo>
                <a:lnTo>
                  <a:pt x="566166" y="150875"/>
                </a:lnTo>
                <a:lnTo>
                  <a:pt x="575956" y="148893"/>
                </a:lnTo>
                <a:lnTo>
                  <a:pt x="583949" y="143494"/>
                </a:lnTo>
                <a:lnTo>
                  <a:pt x="589336" y="135499"/>
                </a:lnTo>
                <a:lnTo>
                  <a:pt x="591312" y="125730"/>
                </a:lnTo>
                <a:lnTo>
                  <a:pt x="591312" y="25146"/>
                </a:lnTo>
                <a:lnTo>
                  <a:pt x="589336" y="15376"/>
                </a:lnTo>
                <a:lnTo>
                  <a:pt x="583949" y="7381"/>
                </a:lnTo>
                <a:lnTo>
                  <a:pt x="575956" y="1982"/>
                </a:lnTo>
                <a:lnTo>
                  <a:pt x="56616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304901" y="1993772"/>
            <a:ext cx="2645410" cy="4298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</a:t>
            </a:r>
            <a:r>
              <a:rPr sz="1000" b="1" spc="-10">
                <a:latin typeface="微软雅黑"/>
                <a:cs typeface="微软雅黑"/>
              </a:rPr>
              <a:t>T</a:t>
            </a:r>
            <a:r>
              <a:rPr sz="1000" b="1" spc="15">
                <a:latin typeface="微软雅黑"/>
                <a:cs typeface="微软雅黑"/>
              </a:rPr>
              <a:t>23</a:t>
            </a:r>
            <a:r>
              <a:rPr sz="1000" b="1" spc="-5">
                <a:latin typeface="微软雅黑"/>
                <a:cs typeface="微软雅黑"/>
              </a:rPr>
              <a:t>年抖音电商母婴行业细分</a:t>
            </a:r>
            <a:r>
              <a:rPr sz="1000" b="1" spc="5">
                <a:latin typeface="微软雅黑"/>
                <a:cs typeface="微软雅黑"/>
              </a:rPr>
              <a:t>品</a:t>
            </a:r>
            <a:r>
              <a:rPr sz="1000" b="1" spc="-5">
                <a:latin typeface="微软雅黑"/>
                <a:cs typeface="微软雅黑"/>
              </a:rPr>
              <a:t>类增</a:t>
            </a:r>
            <a:r>
              <a:rPr sz="1000" b="1" spc="5">
                <a:latin typeface="微软雅黑"/>
                <a:cs typeface="微软雅黑"/>
              </a:rPr>
              <a:t>长</a:t>
            </a:r>
            <a:r>
              <a:rPr sz="1000" b="1" spc="-5">
                <a:latin typeface="微软雅黑"/>
                <a:cs typeface="微软雅黑"/>
              </a:rPr>
              <a:t>情况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650">
              <a:latin typeface="微软雅黑"/>
              <a:cs typeface="微软雅黑"/>
            </a:endParaRPr>
          </a:p>
          <a:p>
            <a:pPr marL="285750">
              <a:lnSpc>
                <a:spcPct val="100000"/>
              </a:lnSpc>
              <a:spcBef>
                <a:spcPts val="5"/>
              </a:spcBef>
              <a:tabLst>
                <a:tab pos="1305560"/>
              </a:tabLst>
            </a:pPr>
            <a:r>
              <a:rPr sz="975" spc="30" baseline="4273">
                <a:solidFill>
                  <a:srgbClr val="FFFFFF"/>
                </a:solidFill>
                <a:latin typeface="宋体"/>
                <a:cs typeface="宋体"/>
              </a:rPr>
              <a:t>潜力赛道	</a:t>
            </a: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行业平均</a:t>
            </a:r>
            <a:r>
              <a:rPr sz="650" spc="5">
                <a:solidFill>
                  <a:srgbClr val="E18799"/>
                </a:solidFill>
                <a:latin typeface="宋体"/>
                <a:cs typeface="宋体"/>
              </a:rPr>
              <a:t>规</a:t>
            </a: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模</a:t>
            </a:r>
            <a:endParaRPr sz="65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3363467" y="2270760"/>
            <a:ext cx="593090" cy="151130"/>
          </a:xfrm>
          <a:custGeom>
            <a:rect l="l" t="t" r="r" b="b"/>
            <a:pathLst>
              <a:path w="593089" h="151130">
                <a:moveTo>
                  <a:pt x="567690" y="0"/>
                </a:moveTo>
                <a:lnTo>
                  <a:pt x="25146" y="0"/>
                </a:lnTo>
                <a:lnTo>
                  <a:pt x="15376" y="1982"/>
                </a:lnTo>
                <a:lnTo>
                  <a:pt x="7381" y="7381"/>
                </a:lnTo>
                <a:lnTo>
                  <a:pt x="1982" y="15376"/>
                </a:lnTo>
                <a:lnTo>
                  <a:pt x="0" y="25145"/>
                </a:lnTo>
                <a:lnTo>
                  <a:pt x="0" y="125729"/>
                </a:lnTo>
                <a:lnTo>
                  <a:pt x="1982" y="135499"/>
                </a:lnTo>
                <a:lnTo>
                  <a:pt x="7381" y="143494"/>
                </a:lnTo>
                <a:lnTo>
                  <a:pt x="15376" y="148893"/>
                </a:lnTo>
                <a:lnTo>
                  <a:pt x="25146" y="150875"/>
                </a:lnTo>
                <a:lnTo>
                  <a:pt x="567690" y="150875"/>
                </a:lnTo>
                <a:lnTo>
                  <a:pt x="577459" y="148893"/>
                </a:lnTo>
                <a:lnTo>
                  <a:pt x="585454" y="143494"/>
                </a:lnTo>
                <a:lnTo>
                  <a:pt x="590853" y="135499"/>
                </a:lnTo>
                <a:lnTo>
                  <a:pt x="592836" y="125729"/>
                </a:lnTo>
                <a:lnTo>
                  <a:pt x="592836" y="25145"/>
                </a:lnTo>
                <a:lnTo>
                  <a:pt x="590853" y="15376"/>
                </a:lnTo>
                <a:lnTo>
                  <a:pt x="585454" y="7381"/>
                </a:lnTo>
                <a:lnTo>
                  <a:pt x="577459" y="1982"/>
                </a:lnTo>
                <a:lnTo>
                  <a:pt x="567690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3477005" y="2277313"/>
            <a:ext cx="367030" cy="1282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50" spc="15">
                <a:solidFill>
                  <a:srgbClr val="FFFFFF"/>
                </a:solidFill>
                <a:latin typeface="宋体"/>
                <a:cs typeface="宋体"/>
              </a:rPr>
              <a:t>明星赛道</a:t>
            </a:r>
            <a:endParaRPr sz="65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3366515" y="4203191"/>
            <a:ext cx="593090" cy="151130"/>
          </a:xfrm>
          <a:custGeom>
            <a:rect l="l" t="t" r="r" b="b"/>
            <a:pathLst>
              <a:path w="593089" h="151129">
                <a:moveTo>
                  <a:pt x="567689" y="0"/>
                </a:moveTo>
                <a:lnTo>
                  <a:pt x="25146" y="0"/>
                </a:lnTo>
                <a:lnTo>
                  <a:pt x="15376" y="1975"/>
                </a:lnTo>
                <a:lnTo>
                  <a:pt x="7381" y="7362"/>
                </a:lnTo>
                <a:lnTo>
                  <a:pt x="1982" y="15355"/>
                </a:lnTo>
                <a:lnTo>
                  <a:pt x="0" y="25146"/>
                </a:lnTo>
                <a:lnTo>
                  <a:pt x="0" y="125730"/>
                </a:lnTo>
                <a:lnTo>
                  <a:pt x="1982" y="135515"/>
                </a:lnTo>
                <a:lnTo>
                  <a:pt x="7381" y="143508"/>
                </a:lnTo>
                <a:lnTo>
                  <a:pt x="15376" y="148898"/>
                </a:lnTo>
                <a:lnTo>
                  <a:pt x="25146" y="150876"/>
                </a:lnTo>
                <a:lnTo>
                  <a:pt x="567689" y="150876"/>
                </a:lnTo>
                <a:lnTo>
                  <a:pt x="577459" y="148898"/>
                </a:lnTo>
                <a:lnTo>
                  <a:pt x="585454" y="143508"/>
                </a:lnTo>
                <a:lnTo>
                  <a:pt x="590853" y="135515"/>
                </a:lnTo>
                <a:lnTo>
                  <a:pt x="592836" y="125730"/>
                </a:lnTo>
                <a:lnTo>
                  <a:pt x="592836" y="25146"/>
                </a:lnTo>
                <a:lnTo>
                  <a:pt x="590853" y="15355"/>
                </a:lnTo>
                <a:lnTo>
                  <a:pt x="585454" y="7362"/>
                </a:lnTo>
                <a:lnTo>
                  <a:pt x="577459" y="1975"/>
                </a:lnTo>
                <a:lnTo>
                  <a:pt x="567689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3480053" y="4210608"/>
            <a:ext cx="399415" cy="3409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成熟赛道</a:t>
            </a:r>
            <a:endParaRPr sz="65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700">
              <a:latin typeface="宋体"/>
              <a:cs typeface="宋体"/>
            </a:endParaRPr>
          </a:p>
          <a:p>
            <a:pPr marL="44450">
              <a:lnSpc>
                <a:spcPct val="100000"/>
              </a:lnSpc>
            </a:pP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市场规模</a:t>
            </a:r>
            <a:endParaRPr sz="65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285394" y="4441342"/>
            <a:ext cx="673100" cy="1060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00" spc="-15">
                <a:solidFill>
                  <a:srgbClr val="E18799"/>
                </a:solidFill>
                <a:latin typeface="宋体"/>
                <a:cs typeface="宋体"/>
              </a:rPr>
              <a:t>*</a:t>
            </a:r>
            <a:r>
              <a:rPr sz="500" spc="35">
                <a:solidFill>
                  <a:srgbClr val="E18799"/>
                </a:solidFill>
                <a:latin typeface="宋体"/>
                <a:cs typeface="宋体"/>
              </a:rPr>
              <a:t>气泡大小表示客单价</a:t>
            </a:r>
            <a:endParaRPr sz="5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4331208" y="2286000"/>
            <a:ext cx="992505" cy="2204085"/>
          </a:xfrm>
          <a:custGeom>
            <a:rect l="l" t="t" r="r" b="b"/>
            <a:pathLst>
              <a:path w="992503" h="2204085">
                <a:moveTo>
                  <a:pt x="826769" y="0"/>
                </a:moveTo>
                <a:lnTo>
                  <a:pt x="165353" y="0"/>
                </a:lnTo>
                <a:lnTo>
                  <a:pt x="121399" y="5907"/>
                </a:lnTo>
                <a:lnTo>
                  <a:pt x="81900" y="22577"/>
                </a:lnTo>
                <a:lnTo>
                  <a:pt x="48434" y="48434"/>
                </a:lnTo>
                <a:lnTo>
                  <a:pt x="22577" y="81900"/>
                </a:lnTo>
                <a:lnTo>
                  <a:pt x="5907" y="121399"/>
                </a:lnTo>
                <a:lnTo>
                  <a:pt x="0" y="165354"/>
                </a:lnTo>
                <a:lnTo>
                  <a:pt x="0" y="2038350"/>
                </a:lnTo>
                <a:lnTo>
                  <a:pt x="5907" y="2082308"/>
                </a:lnTo>
                <a:lnTo>
                  <a:pt x="22577" y="2121808"/>
                </a:lnTo>
                <a:lnTo>
                  <a:pt x="48434" y="2155274"/>
                </a:lnTo>
                <a:lnTo>
                  <a:pt x="81900" y="2181129"/>
                </a:lnTo>
                <a:lnTo>
                  <a:pt x="121399" y="2197797"/>
                </a:lnTo>
                <a:lnTo>
                  <a:pt x="165353" y="2203704"/>
                </a:lnTo>
                <a:lnTo>
                  <a:pt x="826769" y="2203704"/>
                </a:lnTo>
                <a:lnTo>
                  <a:pt x="870724" y="2197797"/>
                </a:lnTo>
                <a:lnTo>
                  <a:pt x="910223" y="2181129"/>
                </a:lnTo>
                <a:lnTo>
                  <a:pt x="943689" y="2155274"/>
                </a:lnTo>
                <a:lnTo>
                  <a:pt x="969546" y="2121808"/>
                </a:lnTo>
                <a:lnTo>
                  <a:pt x="986216" y="2082308"/>
                </a:lnTo>
                <a:lnTo>
                  <a:pt x="992124" y="2038350"/>
                </a:lnTo>
                <a:lnTo>
                  <a:pt x="992124" y="165354"/>
                </a:lnTo>
                <a:lnTo>
                  <a:pt x="986216" y="121399"/>
                </a:lnTo>
                <a:lnTo>
                  <a:pt x="969546" y="81900"/>
                </a:lnTo>
                <a:lnTo>
                  <a:pt x="943689" y="48434"/>
                </a:lnTo>
                <a:lnTo>
                  <a:pt x="910223" y="22577"/>
                </a:lnTo>
                <a:lnTo>
                  <a:pt x="870724" y="5907"/>
                </a:lnTo>
                <a:lnTo>
                  <a:pt x="826769" y="0"/>
                </a:lnTo>
                <a:close/>
              </a:path>
            </a:pathLst>
          </a:custGeom>
          <a:solidFill>
            <a:srgbClr val="F8CFA2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5361432" y="2286000"/>
            <a:ext cx="993775" cy="2204085"/>
          </a:xfrm>
          <a:custGeom>
            <a:rect l="l" t="t" r="r" b="b"/>
            <a:pathLst>
              <a:path w="993775" h="2204085">
                <a:moveTo>
                  <a:pt x="828039" y="0"/>
                </a:moveTo>
                <a:lnTo>
                  <a:pt x="165607" y="0"/>
                </a:lnTo>
                <a:lnTo>
                  <a:pt x="121590" y="5917"/>
                </a:lnTo>
                <a:lnTo>
                  <a:pt x="82032" y="22615"/>
                </a:lnTo>
                <a:lnTo>
                  <a:pt x="48514" y="48513"/>
                </a:lnTo>
                <a:lnTo>
                  <a:pt x="22615" y="82032"/>
                </a:lnTo>
                <a:lnTo>
                  <a:pt x="5917" y="121590"/>
                </a:lnTo>
                <a:lnTo>
                  <a:pt x="0" y="165608"/>
                </a:lnTo>
                <a:lnTo>
                  <a:pt x="0" y="2038096"/>
                </a:lnTo>
                <a:lnTo>
                  <a:pt x="5917" y="2082122"/>
                </a:lnTo>
                <a:lnTo>
                  <a:pt x="22615" y="2121682"/>
                </a:lnTo>
                <a:lnTo>
                  <a:pt x="48513" y="2155199"/>
                </a:lnTo>
                <a:lnTo>
                  <a:pt x="82032" y="2181094"/>
                </a:lnTo>
                <a:lnTo>
                  <a:pt x="121590" y="2197788"/>
                </a:lnTo>
                <a:lnTo>
                  <a:pt x="165607" y="2203704"/>
                </a:lnTo>
                <a:lnTo>
                  <a:pt x="828039" y="2203704"/>
                </a:lnTo>
                <a:lnTo>
                  <a:pt x="872057" y="2197788"/>
                </a:lnTo>
                <a:lnTo>
                  <a:pt x="911615" y="2181094"/>
                </a:lnTo>
                <a:lnTo>
                  <a:pt x="945133" y="2155199"/>
                </a:lnTo>
                <a:lnTo>
                  <a:pt x="971032" y="2121682"/>
                </a:lnTo>
                <a:lnTo>
                  <a:pt x="987730" y="2082122"/>
                </a:lnTo>
                <a:lnTo>
                  <a:pt x="993647" y="2038096"/>
                </a:lnTo>
                <a:lnTo>
                  <a:pt x="993647" y="165607"/>
                </a:lnTo>
                <a:lnTo>
                  <a:pt x="987730" y="121590"/>
                </a:lnTo>
                <a:lnTo>
                  <a:pt x="971032" y="82032"/>
                </a:lnTo>
                <a:lnTo>
                  <a:pt x="945133" y="48513"/>
                </a:lnTo>
                <a:lnTo>
                  <a:pt x="911615" y="22615"/>
                </a:lnTo>
                <a:lnTo>
                  <a:pt x="872057" y="5917"/>
                </a:lnTo>
                <a:lnTo>
                  <a:pt x="828039" y="0"/>
                </a:lnTo>
                <a:close/>
              </a:path>
            </a:pathLst>
          </a:custGeom>
          <a:solidFill>
            <a:srgbClr val="F8CFA2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6393179" y="2286000"/>
            <a:ext cx="993775" cy="2204085"/>
          </a:xfrm>
          <a:custGeom>
            <a:rect l="l" t="t" r="r" b="b"/>
            <a:pathLst>
              <a:path w="993775" h="2204085">
                <a:moveTo>
                  <a:pt x="828040" y="0"/>
                </a:moveTo>
                <a:lnTo>
                  <a:pt x="165608" y="0"/>
                </a:lnTo>
                <a:lnTo>
                  <a:pt x="121590" y="5917"/>
                </a:lnTo>
                <a:lnTo>
                  <a:pt x="82032" y="22615"/>
                </a:lnTo>
                <a:lnTo>
                  <a:pt x="48514" y="48513"/>
                </a:lnTo>
                <a:lnTo>
                  <a:pt x="22615" y="82032"/>
                </a:lnTo>
                <a:lnTo>
                  <a:pt x="5917" y="121590"/>
                </a:lnTo>
                <a:lnTo>
                  <a:pt x="0" y="165608"/>
                </a:lnTo>
                <a:lnTo>
                  <a:pt x="0" y="2038096"/>
                </a:lnTo>
                <a:lnTo>
                  <a:pt x="5917" y="2082122"/>
                </a:lnTo>
                <a:lnTo>
                  <a:pt x="22615" y="2121682"/>
                </a:lnTo>
                <a:lnTo>
                  <a:pt x="48513" y="2155199"/>
                </a:lnTo>
                <a:lnTo>
                  <a:pt x="82032" y="2181094"/>
                </a:lnTo>
                <a:lnTo>
                  <a:pt x="121590" y="2197788"/>
                </a:lnTo>
                <a:lnTo>
                  <a:pt x="165608" y="2203704"/>
                </a:lnTo>
                <a:lnTo>
                  <a:pt x="828040" y="2203704"/>
                </a:lnTo>
                <a:lnTo>
                  <a:pt x="872057" y="2197788"/>
                </a:lnTo>
                <a:lnTo>
                  <a:pt x="911615" y="2181094"/>
                </a:lnTo>
                <a:lnTo>
                  <a:pt x="945134" y="2155199"/>
                </a:lnTo>
                <a:lnTo>
                  <a:pt x="971032" y="2121682"/>
                </a:lnTo>
                <a:lnTo>
                  <a:pt x="987730" y="2082122"/>
                </a:lnTo>
                <a:lnTo>
                  <a:pt x="993648" y="2038096"/>
                </a:lnTo>
                <a:lnTo>
                  <a:pt x="993648" y="165607"/>
                </a:lnTo>
                <a:lnTo>
                  <a:pt x="987730" y="121590"/>
                </a:lnTo>
                <a:lnTo>
                  <a:pt x="971032" y="82032"/>
                </a:lnTo>
                <a:lnTo>
                  <a:pt x="945134" y="48513"/>
                </a:lnTo>
                <a:lnTo>
                  <a:pt x="911615" y="22615"/>
                </a:lnTo>
                <a:lnTo>
                  <a:pt x="872057" y="5917"/>
                </a:lnTo>
                <a:lnTo>
                  <a:pt x="828040" y="0"/>
                </a:lnTo>
                <a:close/>
              </a:path>
            </a:pathLst>
          </a:custGeom>
          <a:solidFill>
            <a:srgbClr val="F8CFA2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7424928" y="2286000"/>
            <a:ext cx="993775" cy="2204085"/>
          </a:xfrm>
          <a:custGeom>
            <a:rect l="l" t="t" r="r" b="b"/>
            <a:pathLst>
              <a:path w="993775" h="2204085">
                <a:moveTo>
                  <a:pt x="828040" y="0"/>
                </a:moveTo>
                <a:lnTo>
                  <a:pt x="165607" y="0"/>
                </a:lnTo>
                <a:lnTo>
                  <a:pt x="121590" y="5917"/>
                </a:lnTo>
                <a:lnTo>
                  <a:pt x="82032" y="22615"/>
                </a:lnTo>
                <a:lnTo>
                  <a:pt x="48513" y="48513"/>
                </a:lnTo>
                <a:lnTo>
                  <a:pt x="22615" y="82032"/>
                </a:lnTo>
                <a:lnTo>
                  <a:pt x="5917" y="121590"/>
                </a:lnTo>
                <a:lnTo>
                  <a:pt x="0" y="165608"/>
                </a:lnTo>
                <a:lnTo>
                  <a:pt x="0" y="2038096"/>
                </a:lnTo>
                <a:lnTo>
                  <a:pt x="5917" y="2082122"/>
                </a:lnTo>
                <a:lnTo>
                  <a:pt x="22615" y="2121682"/>
                </a:lnTo>
                <a:lnTo>
                  <a:pt x="48513" y="2155199"/>
                </a:lnTo>
                <a:lnTo>
                  <a:pt x="82032" y="2181094"/>
                </a:lnTo>
                <a:lnTo>
                  <a:pt x="121590" y="2197788"/>
                </a:lnTo>
                <a:lnTo>
                  <a:pt x="165607" y="2203704"/>
                </a:lnTo>
                <a:lnTo>
                  <a:pt x="828040" y="2203704"/>
                </a:lnTo>
                <a:lnTo>
                  <a:pt x="872057" y="2197788"/>
                </a:lnTo>
                <a:lnTo>
                  <a:pt x="911615" y="2181094"/>
                </a:lnTo>
                <a:lnTo>
                  <a:pt x="945134" y="2155199"/>
                </a:lnTo>
                <a:lnTo>
                  <a:pt x="971032" y="2121682"/>
                </a:lnTo>
                <a:lnTo>
                  <a:pt x="987730" y="2082122"/>
                </a:lnTo>
                <a:lnTo>
                  <a:pt x="993648" y="2038096"/>
                </a:lnTo>
                <a:lnTo>
                  <a:pt x="993648" y="165607"/>
                </a:lnTo>
                <a:lnTo>
                  <a:pt x="987730" y="121590"/>
                </a:lnTo>
                <a:lnTo>
                  <a:pt x="971032" y="82032"/>
                </a:lnTo>
                <a:lnTo>
                  <a:pt x="945134" y="48513"/>
                </a:lnTo>
                <a:lnTo>
                  <a:pt x="911615" y="22615"/>
                </a:lnTo>
                <a:lnTo>
                  <a:pt x="872057" y="5917"/>
                </a:lnTo>
                <a:lnTo>
                  <a:pt x="828040" y="0"/>
                </a:lnTo>
                <a:close/>
              </a:path>
            </a:pathLst>
          </a:custGeom>
          <a:solidFill>
            <a:srgbClr val="F8CFA2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4397502" y="1994407"/>
            <a:ext cx="30264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</a:t>
            </a:r>
            <a:r>
              <a:rPr sz="1000" b="1" spc="-10">
                <a:latin typeface="微软雅黑"/>
                <a:cs typeface="微软雅黑"/>
              </a:rPr>
              <a:t>T</a:t>
            </a:r>
            <a:r>
              <a:rPr sz="1000" b="1" spc="15">
                <a:latin typeface="微软雅黑"/>
                <a:cs typeface="微软雅黑"/>
              </a:rPr>
              <a:t>23</a:t>
            </a:r>
            <a:r>
              <a:rPr sz="1000" b="1" spc="-5">
                <a:latin typeface="微软雅黑"/>
                <a:cs typeface="微软雅黑"/>
              </a:rPr>
              <a:t>年抖音电商母婴行业品类</a:t>
            </a:r>
            <a:r>
              <a:rPr sz="1000" b="1" spc="5">
                <a:latin typeface="微软雅黑"/>
                <a:cs typeface="微软雅黑"/>
              </a:rPr>
              <a:t>赛</a:t>
            </a:r>
            <a:r>
              <a:rPr sz="1000" b="1" spc="-5">
                <a:latin typeface="微软雅黑"/>
                <a:cs typeface="微软雅黑"/>
              </a:rPr>
              <a:t>道占</a:t>
            </a:r>
            <a:r>
              <a:rPr sz="1000" b="1" spc="5">
                <a:latin typeface="微软雅黑"/>
                <a:cs typeface="微软雅黑"/>
              </a:rPr>
              <a:t>比</a:t>
            </a:r>
            <a:r>
              <a:rPr sz="1000" b="1" spc="-5">
                <a:latin typeface="微软雅黑"/>
                <a:cs typeface="微软雅黑"/>
              </a:rPr>
              <a:t>及增</a:t>
            </a:r>
            <a:r>
              <a:rPr sz="1000" b="1" spc="5">
                <a:latin typeface="微软雅黑"/>
                <a:cs typeface="微软雅黑"/>
              </a:rPr>
              <a:t>长</a:t>
            </a:r>
            <a:r>
              <a:rPr sz="1000" b="1" spc="-5">
                <a:latin typeface="微软雅黑"/>
                <a:cs typeface="微软雅黑"/>
              </a:rPr>
              <a:t>情况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6536340" y="2378963"/>
            <a:ext cx="210820" cy="289560"/>
          </a:xfrm>
          <a:custGeom>
            <a:rect l="l" t="t" r="r" b="b"/>
            <a:pathLst>
              <a:path w="210820" h="289560">
                <a:moveTo>
                  <a:pt x="82899" y="0"/>
                </a:moveTo>
                <a:lnTo>
                  <a:pt x="76533" y="0"/>
                </a:lnTo>
                <a:lnTo>
                  <a:pt x="70357" y="1270"/>
                </a:lnTo>
                <a:lnTo>
                  <a:pt x="64611" y="5080"/>
                </a:lnTo>
                <a:lnTo>
                  <a:pt x="59531" y="8890"/>
                </a:lnTo>
                <a:lnTo>
                  <a:pt x="53689" y="15240"/>
                </a:lnTo>
                <a:lnTo>
                  <a:pt x="50514" y="24130"/>
                </a:lnTo>
                <a:lnTo>
                  <a:pt x="50895" y="31750"/>
                </a:lnTo>
                <a:lnTo>
                  <a:pt x="52927" y="64770"/>
                </a:lnTo>
                <a:lnTo>
                  <a:pt x="53308" y="73660"/>
                </a:lnTo>
                <a:lnTo>
                  <a:pt x="57245" y="81280"/>
                </a:lnTo>
                <a:lnTo>
                  <a:pt x="63849" y="86360"/>
                </a:lnTo>
                <a:lnTo>
                  <a:pt x="65754" y="88900"/>
                </a:lnTo>
                <a:lnTo>
                  <a:pt x="67659" y="90170"/>
                </a:lnTo>
                <a:lnTo>
                  <a:pt x="70072" y="91440"/>
                </a:lnTo>
                <a:lnTo>
                  <a:pt x="70072" y="177800"/>
                </a:lnTo>
                <a:lnTo>
                  <a:pt x="28289" y="207010"/>
                </a:lnTo>
                <a:lnTo>
                  <a:pt x="27527" y="207010"/>
                </a:lnTo>
                <a:lnTo>
                  <a:pt x="26003" y="208280"/>
                </a:lnTo>
                <a:lnTo>
                  <a:pt x="25622" y="208280"/>
                </a:lnTo>
                <a:lnTo>
                  <a:pt x="24098" y="209550"/>
                </a:lnTo>
                <a:lnTo>
                  <a:pt x="22447" y="210820"/>
                </a:lnTo>
                <a:lnTo>
                  <a:pt x="20923" y="212090"/>
                </a:lnTo>
                <a:lnTo>
                  <a:pt x="20923" y="213360"/>
                </a:lnTo>
                <a:lnTo>
                  <a:pt x="20542" y="213360"/>
                </a:lnTo>
                <a:lnTo>
                  <a:pt x="19018" y="214630"/>
                </a:lnTo>
                <a:lnTo>
                  <a:pt x="17875" y="215900"/>
                </a:lnTo>
                <a:lnTo>
                  <a:pt x="16224" y="217170"/>
                </a:lnTo>
                <a:lnTo>
                  <a:pt x="15843" y="217170"/>
                </a:lnTo>
                <a:lnTo>
                  <a:pt x="15462" y="218440"/>
                </a:lnTo>
                <a:lnTo>
                  <a:pt x="30702" y="218440"/>
                </a:lnTo>
                <a:lnTo>
                  <a:pt x="44257" y="223520"/>
                </a:lnTo>
                <a:lnTo>
                  <a:pt x="55133" y="232410"/>
                </a:lnTo>
                <a:lnTo>
                  <a:pt x="62366" y="245110"/>
                </a:lnTo>
                <a:lnTo>
                  <a:pt x="64992" y="259080"/>
                </a:lnTo>
                <a:lnTo>
                  <a:pt x="64992" y="265430"/>
                </a:lnTo>
                <a:lnTo>
                  <a:pt x="63468" y="270510"/>
                </a:lnTo>
                <a:lnTo>
                  <a:pt x="60674" y="276860"/>
                </a:lnTo>
                <a:lnTo>
                  <a:pt x="59912" y="276860"/>
                </a:lnTo>
                <a:lnTo>
                  <a:pt x="58388" y="278130"/>
                </a:lnTo>
                <a:lnTo>
                  <a:pt x="55213" y="278130"/>
                </a:lnTo>
                <a:lnTo>
                  <a:pt x="54832" y="279400"/>
                </a:lnTo>
                <a:lnTo>
                  <a:pt x="14319" y="279400"/>
                </a:lnTo>
                <a:lnTo>
                  <a:pt x="21115" y="284480"/>
                </a:lnTo>
                <a:lnTo>
                  <a:pt x="28590" y="287020"/>
                </a:lnTo>
                <a:lnTo>
                  <a:pt x="36518" y="289560"/>
                </a:lnTo>
                <a:lnTo>
                  <a:pt x="58388" y="289560"/>
                </a:lnTo>
                <a:lnTo>
                  <a:pt x="64992" y="285750"/>
                </a:lnTo>
                <a:lnTo>
                  <a:pt x="100293" y="271780"/>
                </a:lnTo>
                <a:lnTo>
                  <a:pt x="73628" y="271780"/>
                </a:lnTo>
                <a:lnTo>
                  <a:pt x="74771" y="267970"/>
                </a:lnTo>
                <a:lnTo>
                  <a:pt x="75056" y="264160"/>
                </a:lnTo>
                <a:lnTo>
                  <a:pt x="54899" y="218440"/>
                </a:lnTo>
                <a:lnTo>
                  <a:pt x="41243" y="210820"/>
                </a:lnTo>
                <a:lnTo>
                  <a:pt x="75914" y="185420"/>
                </a:lnTo>
                <a:lnTo>
                  <a:pt x="78581" y="184150"/>
                </a:lnTo>
                <a:lnTo>
                  <a:pt x="80613" y="180340"/>
                </a:lnTo>
                <a:lnTo>
                  <a:pt x="80613" y="137160"/>
                </a:lnTo>
                <a:lnTo>
                  <a:pt x="84931" y="133350"/>
                </a:lnTo>
                <a:lnTo>
                  <a:pt x="104362" y="133350"/>
                </a:lnTo>
                <a:lnTo>
                  <a:pt x="102076" y="130810"/>
                </a:lnTo>
                <a:lnTo>
                  <a:pt x="96234" y="125730"/>
                </a:lnTo>
                <a:lnTo>
                  <a:pt x="80613" y="125730"/>
                </a:lnTo>
                <a:lnTo>
                  <a:pt x="80613" y="116840"/>
                </a:lnTo>
                <a:lnTo>
                  <a:pt x="84931" y="113030"/>
                </a:lnTo>
                <a:lnTo>
                  <a:pt x="105505" y="113030"/>
                </a:lnTo>
                <a:lnTo>
                  <a:pt x="102076" y="109220"/>
                </a:lnTo>
                <a:lnTo>
                  <a:pt x="95726" y="104140"/>
                </a:lnTo>
                <a:lnTo>
                  <a:pt x="80613" y="104140"/>
                </a:lnTo>
                <a:lnTo>
                  <a:pt x="80613" y="93980"/>
                </a:lnTo>
                <a:lnTo>
                  <a:pt x="87217" y="93980"/>
                </a:lnTo>
                <a:lnTo>
                  <a:pt x="182721" y="83820"/>
                </a:lnTo>
                <a:lnTo>
                  <a:pt x="80232" y="83820"/>
                </a:lnTo>
                <a:lnTo>
                  <a:pt x="77057" y="82550"/>
                </a:lnTo>
                <a:lnTo>
                  <a:pt x="74771" y="82550"/>
                </a:lnTo>
                <a:lnTo>
                  <a:pt x="72358" y="81280"/>
                </a:lnTo>
                <a:lnTo>
                  <a:pt x="70453" y="78740"/>
                </a:lnTo>
                <a:lnTo>
                  <a:pt x="66135" y="74930"/>
                </a:lnTo>
                <a:lnTo>
                  <a:pt x="63468" y="69850"/>
                </a:lnTo>
                <a:lnTo>
                  <a:pt x="63468" y="64770"/>
                </a:lnTo>
                <a:lnTo>
                  <a:pt x="61055" y="25400"/>
                </a:lnTo>
                <a:lnTo>
                  <a:pt x="63087" y="20320"/>
                </a:lnTo>
                <a:lnTo>
                  <a:pt x="67278" y="16510"/>
                </a:lnTo>
                <a:lnTo>
                  <a:pt x="71215" y="11430"/>
                </a:lnTo>
                <a:lnTo>
                  <a:pt x="76295" y="10160"/>
                </a:lnTo>
                <a:lnTo>
                  <a:pt x="198535" y="10160"/>
                </a:lnTo>
                <a:lnTo>
                  <a:pt x="192190" y="5080"/>
                </a:lnTo>
                <a:lnTo>
                  <a:pt x="180435" y="2540"/>
                </a:lnTo>
                <a:lnTo>
                  <a:pt x="82899" y="0"/>
                </a:lnTo>
                <a:close/>
              </a:path>
              <a:path w="210820" h="289560">
                <a:moveTo>
                  <a:pt x="26384" y="220980"/>
                </a:moveTo>
                <a:lnTo>
                  <a:pt x="12414" y="220980"/>
                </a:lnTo>
                <a:lnTo>
                  <a:pt x="10763" y="222250"/>
                </a:lnTo>
                <a:lnTo>
                  <a:pt x="9620" y="224790"/>
                </a:lnTo>
                <a:lnTo>
                  <a:pt x="8477" y="226060"/>
                </a:lnTo>
                <a:lnTo>
                  <a:pt x="726" y="242570"/>
                </a:lnTo>
                <a:lnTo>
                  <a:pt x="0" y="256540"/>
                </a:lnTo>
                <a:lnTo>
                  <a:pt x="4083" y="267970"/>
                </a:lnTo>
                <a:lnTo>
                  <a:pt x="10763" y="276860"/>
                </a:lnTo>
                <a:lnTo>
                  <a:pt x="11906" y="278130"/>
                </a:lnTo>
                <a:lnTo>
                  <a:pt x="13176" y="279400"/>
                </a:lnTo>
                <a:lnTo>
                  <a:pt x="40509" y="279400"/>
                </a:lnTo>
                <a:lnTo>
                  <a:pt x="32289" y="278130"/>
                </a:lnTo>
                <a:lnTo>
                  <a:pt x="24737" y="274320"/>
                </a:lnTo>
                <a:lnTo>
                  <a:pt x="18256" y="269240"/>
                </a:lnTo>
                <a:lnTo>
                  <a:pt x="12259" y="261620"/>
                </a:lnTo>
                <a:lnTo>
                  <a:pt x="10096" y="252730"/>
                </a:lnTo>
                <a:lnTo>
                  <a:pt x="11791" y="242570"/>
                </a:lnTo>
                <a:lnTo>
                  <a:pt x="17367" y="232410"/>
                </a:lnTo>
                <a:lnTo>
                  <a:pt x="18256" y="231140"/>
                </a:lnTo>
                <a:lnTo>
                  <a:pt x="19399" y="229870"/>
                </a:lnTo>
                <a:lnTo>
                  <a:pt x="20161" y="227330"/>
                </a:lnTo>
                <a:lnTo>
                  <a:pt x="21304" y="227330"/>
                </a:lnTo>
                <a:lnTo>
                  <a:pt x="22066" y="226060"/>
                </a:lnTo>
                <a:lnTo>
                  <a:pt x="22447" y="226060"/>
                </a:lnTo>
                <a:lnTo>
                  <a:pt x="23336" y="224790"/>
                </a:lnTo>
                <a:lnTo>
                  <a:pt x="23717" y="224790"/>
                </a:lnTo>
                <a:lnTo>
                  <a:pt x="25241" y="222250"/>
                </a:lnTo>
                <a:lnTo>
                  <a:pt x="26384" y="222250"/>
                </a:lnTo>
                <a:lnTo>
                  <a:pt x="26384" y="220980"/>
                </a:lnTo>
                <a:close/>
              </a:path>
              <a:path w="210820" h="289560">
                <a:moveTo>
                  <a:pt x="194786" y="133350"/>
                </a:moveTo>
                <a:lnTo>
                  <a:pt x="180054" y="133350"/>
                </a:lnTo>
                <a:lnTo>
                  <a:pt x="184245" y="137160"/>
                </a:lnTo>
                <a:lnTo>
                  <a:pt x="184384" y="146050"/>
                </a:lnTo>
                <a:lnTo>
                  <a:pt x="184784" y="152400"/>
                </a:lnTo>
                <a:lnTo>
                  <a:pt x="185423" y="160020"/>
                </a:lnTo>
                <a:lnTo>
                  <a:pt x="186277" y="166370"/>
                </a:lnTo>
                <a:lnTo>
                  <a:pt x="168955" y="173990"/>
                </a:lnTo>
                <a:lnTo>
                  <a:pt x="155241" y="187960"/>
                </a:lnTo>
                <a:lnTo>
                  <a:pt x="146218" y="204470"/>
                </a:lnTo>
                <a:lnTo>
                  <a:pt x="142970" y="224790"/>
                </a:lnTo>
                <a:lnTo>
                  <a:pt x="142970" y="231140"/>
                </a:lnTo>
                <a:lnTo>
                  <a:pt x="143732" y="237490"/>
                </a:lnTo>
                <a:lnTo>
                  <a:pt x="145256" y="242570"/>
                </a:lnTo>
                <a:lnTo>
                  <a:pt x="128349" y="248920"/>
                </a:lnTo>
                <a:lnTo>
                  <a:pt x="91678" y="264160"/>
                </a:lnTo>
                <a:lnTo>
                  <a:pt x="73628" y="271780"/>
                </a:lnTo>
                <a:lnTo>
                  <a:pt x="100293" y="271780"/>
                </a:lnTo>
                <a:lnTo>
                  <a:pt x="148431" y="252730"/>
                </a:lnTo>
                <a:lnTo>
                  <a:pt x="148812" y="251460"/>
                </a:lnTo>
                <a:lnTo>
                  <a:pt x="163887" y="246380"/>
                </a:lnTo>
                <a:lnTo>
                  <a:pt x="180831" y="238760"/>
                </a:lnTo>
                <a:lnTo>
                  <a:pt x="155035" y="238760"/>
                </a:lnTo>
                <a:lnTo>
                  <a:pt x="153892" y="233680"/>
                </a:lnTo>
                <a:lnTo>
                  <a:pt x="153130" y="229870"/>
                </a:lnTo>
                <a:lnTo>
                  <a:pt x="153130" y="224790"/>
                </a:lnTo>
                <a:lnTo>
                  <a:pt x="155743" y="208280"/>
                </a:lnTo>
                <a:lnTo>
                  <a:pt x="162988" y="194310"/>
                </a:lnTo>
                <a:lnTo>
                  <a:pt x="173972" y="182880"/>
                </a:lnTo>
                <a:lnTo>
                  <a:pt x="187801" y="177800"/>
                </a:lnTo>
                <a:lnTo>
                  <a:pt x="198342" y="177800"/>
                </a:lnTo>
                <a:lnTo>
                  <a:pt x="197580" y="172720"/>
                </a:lnTo>
                <a:lnTo>
                  <a:pt x="196125" y="162560"/>
                </a:lnTo>
                <a:lnTo>
                  <a:pt x="195373" y="154940"/>
                </a:lnTo>
                <a:lnTo>
                  <a:pt x="194931" y="146050"/>
                </a:lnTo>
                <a:lnTo>
                  <a:pt x="194858" y="142240"/>
                </a:lnTo>
                <a:lnTo>
                  <a:pt x="194786" y="133350"/>
                </a:lnTo>
                <a:close/>
              </a:path>
              <a:path w="210820" h="289560">
                <a:moveTo>
                  <a:pt x="198342" y="177800"/>
                </a:moveTo>
                <a:lnTo>
                  <a:pt x="187801" y="177800"/>
                </a:lnTo>
                <a:lnTo>
                  <a:pt x="187801" y="179070"/>
                </a:lnTo>
                <a:lnTo>
                  <a:pt x="188182" y="179070"/>
                </a:lnTo>
                <a:lnTo>
                  <a:pt x="188563" y="182880"/>
                </a:lnTo>
                <a:lnTo>
                  <a:pt x="189325" y="185420"/>
                </a:lnTo>
                <a:lnTo>
                  <a:pt x="189706" y="187960"/>
                </a:lnTo>
                <a:lnTo>
                  <a:pt x="191537" y="199390"/>
                </a:lnTo>
                <a:lnTo>
                  <a:pt x="191881" y="210820"/>
                </a:lnTo>
                <a:lnTo>
                  <a:pt x="189295" y="220980"/>
                </a:lnTo>
                <a:lnTo>
                  <a:pt x="182340" y="227330"/>
                </a:lnTo>
                <a:lnTo>
                  <a:pt x="155035" y="238760"/>
                </a:lnTo>
                <a:lnTo>
                  <a:pt x="180831" y="238760"/>
                </a:lnTo>
                <a:lnTo>
                  <a:pt x="183655" y="237490"/>
                </a:lnTo>
                <a:lnTo>
                  <a:pt x="186658" y="237490"/>
                </a:lnTo>
                <a:lnTo>
                  <a:pt x="190468" y="234950"/>
                </a:lnTo>
                <a:lnTo>
                  <a:pt x="194405" y="232410"/>
                </a:lnTo>
                <a:lnTo>
                  <a:pt x="197199" y="227330"/>
                </a:lnTo>
                <a:lnTo>
                  <a:pt x="200247" y="223520"/>
                </a:lnTo>
                <a:lnTo>
                  <a:pt x="202660" y="217170"/>
                </a:lnTo>
                <a:lnTo>
                  <a:pt x="202660" y="201930"/>
                </a:lnTo>
                <a:lnTo>
                  <a:pt x="201771" y="194310"/>
                </a:lnTo>
                <a:lnTo>
                  <a:pt x="199866" y="186690"/>
                </a:lnTo>
                <a:lnTo>
                  <a:pt x="199485" y="182880"/>
                </a:lnTo>
                <a:lnTo>
                  <a:pt x="198723" y="180340"/>
                </a:lnTo>
                <a:lnTo>
                  <a:pt x="198342" y="177800"/>
                </a:lnTo>
                <a:close/>
              </a:path>
              <a:path w="210820" h="289560">
                <a:moveTo>
                  <a:pt x="29178" y="218440"/>
                </a:moveTo>
                <a:lnTo>
                  <a:pt x="15081" y="218440"/>
                </a:lnTo>
                <a:lnTo>
                  <a:pt x="13938" y="219710"/>
                </a:lnTo>
                <a:lnTo>
                  <a:pt x="13176" y="220980"/>
                </a:lnTo>
                <a:lnTo>
                  <a:pt x="27146" y="220980"/>
                </a:lnTo>
                <a:lnTo>
                  <a:pt x="27908" y="219710"/>
                </a:lnTo>
                <a:lnTo>
                  <a:pt x="29178" y="218440"/>
                </a:lnTo>
                <a:close/>
              </a:path>
              <a:path w="210820" h="289560">
                <a:moveTo>
                  <a:pt x="104362" y="133350"/>
                </a:moveTo>
                <a:lnTo>
                  <a:pt x="84931" y="133350"/>
                </a:lnTo>
                <a:lnTo>
                  <a:pt x="90392" y="134620"/>
                </a:lnTo>
                <a:lnTo>
                  <a:pt x="94583" y="138430"/>
                </a:lnTo>
                <a:lnTo>
                  <a:pt x="98901" y="142240"/>
                </a:lnTo>
                <a:lnTo>
                  <a:pt x="104362" y="144780"/>
                </a:lnTo>
                <a:lnTo>
                  <a:pt x="114903" y="144780"/>
                </a:lnTo>
                <a:lnTo>
                  <a:pt x="120364" y="142240"/>
                </a:lnTo>
                <a:lnTo>
                  <a:pt x="124682" y="138430"/>
                </a:lnTo>
                <a:lnTo>
                  <a:pt x="126968" y="135890"/>
                </a:lnTo>
                <a:lnTo>
                  <a:pt x="106648" y="135890"/>
                </a:lnTo>
                <a:lnTo>
                  <a:pt x="104362" y="133350"/>
                </a:lnTo>
                <a:close/>
              </a:path>
              <a:path w="210820" h="289560">
                <a:moveTo>
                  <a:pt x="149828" y="133350"/>
                </a:moveTo>
                <a:lnTo>
                  <a:pt x="135604" y="133350"/>
                </a:lnTo>
                <a:lnTo>
                  <a:pt x="140176" y="138430"/>
                </a:lnTo>
                <a:lnTo>
                  <a:pt x="147308" y="143510"/>
                </a:lnTo>
                <a:lnTo>
                  <a:pt x="155225" y="144780"/>
                </a:lnTo>
                <a:lnTo>
                  <a:pt x="163143" y="143510"/>
                </a:lnTo>
                <a:lnTo>
                  <a:pt x="170275" y="138430"/>
                </a:lnTo>
                <a:lnTo>
                  <a:pt x="173153" y="135890"/>
                </a:lnTo>
                <a:lnTo>
                  <a:pt x="151987" y="135890"/>
                </a:lnTo>
                <a:lnTo>
                  <a:pt x="149828" y="133350"/>
                </a:lnTo>
                <a:close/>
              </a:path>
              <a:path w="210820" h="289560">
                <a:moveTo>
                  <a:pt x="132476" y="124460"/>
                </a:moveTo>
                <a:lnTo>
                  <a:pt x="124648" y="125730"/>
                </a:lnTo>
                <a:lnTo>
                  <a:pt x="117570" y="130810"/>
                </a:lnTo>
                <a:lnTo>
                  <a:pt x="112998" y="135890"/>
                </a:lnTo>
                <a:lnTo>
                  <a:pt x="126968" y="135890"/>
                </a:lnTo>
                <a:lnTo>
                  <a:pt x="129254" y="133350"/>
                </a:lnTo>
                <a:lnTo>
                  <a:pt x="149828" y="133350"/>
                </a:lnTo>
                <a:lnTo>
                  <a:pt x="147669" y="130810"/>
                </a:lnTo>
                <a:lnTo>
                  <a:pt x="140376" y="125730"/>
                </a:lnTo>
                <a:lnTo>
                  <a:pt x="132476" y="124460"/>
                </a:lnTo>
                <a:close/>
              </a:path>
              <a:path w="210820" h="289560">
                <a:moveTo>
                  <a:pt x="177260" y="123190"/>
                </a:moveTo>
                <a:lnTo>
                  <a:pt x="168751" y="125730"/>
                </a:lnTo>
                <a:lnTo>
                  <a:pt x="162782" y="130810"/>
                </a:lnTo>
                <a:lnTo>
                  <a:pt x="158210" y="135890"/>
                </a:lnTo>
                <a:lnTo>
                  <a:pt x="173153" y="135890"/>
                </a:lnTo>
                <a:lnTo>
                  <a:pt x="174593" y="134620"/>
                </a:lnTo>
                <a:lnTo>
                  <a:pt x="180054" y="133350"/>
                </a:lnTo>
                <a:lnTo>
                  <a:pt x="194786" y="133350"/>
                </a:lnTo>
                <a:lnTo>
                  <a:pt x="194786" y="125730"/>
                </a:lnTo>
                <a:lnTo>
                  <a:pt x="184245" y="125730"/>
                </a:lnTo>
                <a:lnTo>
                  <a:pt x="177260" y="123190"/>
                </a:lnTo>
                <a:close/>
              </a:path>
              <a:path w="210820" h="289560">
                <a:moveTo>
                  <a:pt x="87979" y="123190"/>
                </a:moveTo>
                <a:lnTo>
                  <a:pt x="80613" y="125730"/>
                </a:lnTo>
                <a:lnTo>
                  <a:pt x="96234" y="125730"/>
                </a:lnTo>
                <a:lnTo>
                  <a:pt x="87979" y="123190"/>
                </a:lnTo>
                <a:close/>
              </a:path>
              <a:path w="210820" h="289560">
                <a:moveTo>
                  <a:pt x="194786" y="113030"/>
                </a:moveTo>
                <a:lnTo>
                  <a:pt x="180054" y="113030"/>
                </a:lnTo>
                <a:lnTo>
                  <a:pt x="184245" y="116840"/>
                </a:lnTo>
                <a:lnTo>
                  <a:pt x="184245" y="125730"/>
                </a:lnTo>
                <a:lnTo>
                  <a:pt x="194786" y="125730"/>
                </a:lnTo>
                <a:lnTo>
                  <a:pt x="194786" y="113030"/>
                </a:lnTo>
                <a:close/>
              </a:path>
              <a:path w="210820" h="289560">
                <a:moveTo>
                  <a:pt x="105505" y="113030"/>
                </a:moveTo>
                <a:lnTo>
                  <a:pt x="90392" y="113030"/>
                </a:lnTo>
                <a:lnTo>
                  <a:pt x="94583" y="116840"/>
                </a:lnTo>
                <a:lnTo>
                  <a:pt x="101768" y="121920"/>
                </a:lnTo>
                <a:lnTo>
                  <a:pt x="109775" y="123190"/>
                </a:lnTo>
                <a:lnTo>
                  <a:pt x="117711" y="121920"/>
                </a:lnTo>
                <a:lnTo>
                  <a:pt x="124682" y="116840"/>
                </a:lnTo>
                <a:lnTo>
                  <a:pt x="126968" y="114300"/>
                </a:lnTo>
                <a:lnTo>
                  <a:pt x="106648" y="114300"/>
                </a:lnTo>
                <a:lnTo>
                  <a:pt x="105505" y="113030"/>
                </a:lnTo>
                <a:close/>
              </a:path>
              <a:path w="210820" h="289560">
                <a:moveTo>
                  <a:pt x="149828" y="111760"/>
                </a:moveTo>
                <a:lnTo>
                  <a:pt x="135604" y="111760"/>
                </a:lnTo>
                <a:lnTo>
                  <a:pt x="144494" y="120650"/>
                </a:lnTo>
                <a:lnTo>
                  <a:pt x="149574" y="123190"/>
                </a:lnTo>
                <a:lnTo>
                  <a:pt x="160877" y="123190"/>
                </a:lnTo>
                <a:lnTo>
                  <a:pt x="165957" y="120650"/>
                </a:lnTo>
                <a:lnTo>
                  <a:pt x="173153" y="114300"/>
                </a:lnTo>
                <a:lnTo>
                  <a:pt x="151987" y="114300"/>
                </a:lnTo>
                <a:lnTo>
                  <a:pt x="149828" y="111760"/>
                </a:lnTo>
                <a:close/>
              </a:path>
              <a:path w="210820" h="289560">
                <a:moveTo>
                  <a:pt x="132429" y="102870"/>
                </a:moveTo>
                <a:lnTo>
                  <a:pt x="124487" y="105410"/>
                </a:lnTo>
                <a:lnTo>
                  <a:pt x="117189" y="109220"/>
                </a:lnTo>
                <a:lnTo>
                  <a:pt x="112998" y="114300"/>
                </a:lnTo>
                <a:lnTo>
                  <a:pt x="126968" y="114300"/>
                </a:lnTo>
                <a:lnTo>
                  <a:pt x="129254" y="111760"/>
                </a:lnTo>
                <a:lnTo>
                  <a:pt x="149828" y="111760"/>
                </a:lnTo>
                <a:lnTo>
                  <a:pt x="147669" y="109220"/>
                </a:lnTo>
                <a:lnTo>
                  <a:pt x="140370" y="105410"/>
                </a:lnTo>
                <a:lnTo>
                  <a:pt x="132429" y="102870"/>
                </a:lnTo>
                <a:close/>
              </a:path>
              <a:path w="210820" h="289560">
                <a:moveTo>
                  <a:pt x="177260" y="101600"/>
                </a:moveTo>
                <a:lnTo>
                  <a:pt x="169132" y="104140"/>
                </a:lnTo>
                <a:lnTo>
                  <a:pt x="162782" y="109220"/>
                </a:lnTo>
                <a:lnTo>
                  <a:pt x="158210" y="114300"/>
                </a:lnTo>
                <a:lnTo>
                  <a:pt x="173153" y="114300"/>
                </a:lnTo>
                <a:lnTo>
                  <a:pt x="174593" y="113030"/>
                </a:lnTo>
                <a:lnTo>
                  <a:pt x="194786" y="113030"/>
                </a:lnTo>
                <a:lnTo>
                  <a:pt x="194786" y="104140"/>
                </a:lnTo>
                <a:lnTo>
                  <a:pt x="184245" y="104140"/>
                </a:lnTo>
                <a:lnTo>
                  <a:pt x="177260" y="101600"/>
                </a:lnTo>
                <a:close/>
              </a:path>
              <a:path w="210820" h="289560">
                <a:moveTo>
                  <a:pt x="87598" y="101600"/>
                </a:moveTo>
                <a:lnTo>
                  <a:pt x="80613" y="104140"/>
                </a:lnTo>
                <a:lnTo>
                  <a:pt x="95726" y="104140"/>
                </a:lnTo>
                <a:lnTo>
                  <a:pt x="87598" y="101600"/>
                </a:lnTo>
                <a:close/>
              </a:path>
              <a:path w="210820" h="289560">
                <a:moveTo>
                  <a:pt x="198535" y="10160"/>
                </a:moveTo>
                <a:lnTo>
                  <a:pt x="82518" y="10160"/>
                </a:lnTo>
                <a:lnTo>
                  <a:pt x="180054" y="12700"/>
                </a:lnTo>
                <a:lnTo>
                  <a:pt x="187918" y="15240"/>
                </a:lnTo>
                <a:lnTo>
                  <a:pt x="194198" y="19050"/>
                </a:lnTo>
                <a:lnTo>
                  <a:pt x="198360" y="25400"/>
                </a:lnTo>
                <a:lnTo>
                  <a:pt x="199866" y="34290"/>
                </a:lnTo>
                <a:lnTo>
                  <a:pt x="199866" y="60960"/>
                </a:lnTo>
                <a:lnTo>
                  <a:pt x="195548" y="67310"/>
                </a:lnTo>
                <a:lnTo>
                  <a:pt x="189325" y="71120"/>
                </a:lnTo>
                <a:lnTo>
                  <a:pt x="187420" y="72390"/>
                </a:lnTo>
                <a:lnTo>
                  <a:pt x="185515" y="72390"/>
                </a:lnTo>
                <a:lnTo>
                  <a:pt x="184626" y="73660"/>
                </a:lnTo>
                <a:lnTo>
                  <a:pt x="181578" y="73660"/>
                </a:lnTo>
                <a:lnTo>
                  <a:pt x="86074" y="83820"/>
                </a:lnTo>
                <a:lnTo>
                  <a:pt x="184245" y="83820"/>
                </a:lnTo>
                <a:lnTo>
                  <a:pt x="184245" y="104140"/>
                </a:lnTo>
                <a:lnTo>
                  <a:pt x="194786" y="104140"/>
                </a:lnTo>
                <a:lnTo>
                  <a:pt x="194786" y="80010"/>
                </a:lnTo>
                <a:lnTo>
                  <a:pt x="201191" y="74930"/>
                </a:lnTo>
                <a:lnTo>
                  <a:pt x="206121" y="68580"/>
                </a:lnTo>
                <a:lnTo>
                  <a:pt x="209288" y="60960"/>
                </a:lnTo>
                <a:lnTo>
                  <a:pt x="210407" y="53340"/>
                </a:lnTo>
                <a:lnTo>
                  <a:pt x="210407" y="34290"/>
                </a:lnTo>
                <a:lnTo>
                  <a:pt x="208081" y="21590"/>
                </a:lnTo>
                <a:lnTo>
                  <a:pt x="201707" y="12700"/>
                </a:lnTo>
                <a:lnTo>
                  <a:pt x="198535" y="1016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4750308" y="2577083"/>
            <a:ext cx="547115" cy="88392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4750308" y="2570480"/>
            <a:ext cx="551815" cy="97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6350">
              <a:lnSpc>
                <a:spcPct val="100000"/>
              </a:lnSpc>
              <a:spcBef>
                <a:spcPts val="114"/>
              </a:spcBef>
            </a:pPr>
            <a:r>
              <a:rPr sz="450" spc="15">
                <a:solidFill>
                  <a:srgbClr val="FFFFFF"/>
                </a:solidFill>
                <a:latin typeface="宋体"/>
                <a:cs typeface="宋体"/>
              </a:rPr>
              <a:t>营养安全、不可</a:t>
            </a:r>
            <a:r>
              <a:rPr sz="450">
                <a:solidFill>
                  <a:srgbClr val="FFFFFF"/>
                </a:solidFill>
                <a:latin typeface="宋体"/>
                <a:cs typeface="宋体"/>
              </a:rPr>
              <a:t>或</a:t>
            </a:r>
            <a:r>
              <a:rPr sz="450" spc="15">
                <a:solidFill>
                  <a:srgbClr val="FFFFFF"/>
                </a:solidFill>
                <a:latin typeface="宋体"/>
                <a:cs typeface="宋体"/>
              </a:rPr>
              <a:t>缺</a:t>
            </a:r>
            <a:endParaRPr sz="450">
              <a:latin typeface="宋体"/>
              <a:cs typeface="宋体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5775959" y="2578607"/>
            <a:ext cx="545591" cy="86868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5775959" y="2571750"/>
            <a:ext cx="548640" cy="97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6985">
              <a:lnSpc>
                <a:spcPct val="100000"/>
              </a:lnSpc>
              <a:spcBef>
                <a:spcPts val="114"/>
              </a:spcBef>
            </a:pPr>
            <a:r>
              <a:rPr sz="450" spc="15">
                <a:solidFill>
                  <a:srgbClr val="FFFFFF"/>
                </a:solidFill>
                <a:latin typeface="宋体"/>
                <a:cs typeface="宋体"/>
              </a:rPr>
              <a:t>实用多样、必备</a:t>
            </a:r>
            <a:r>
              <a:rPr sz="450">
                <a:solidFill>
                  <a:srgbClr val="FFFFFF"/>
                </a:solidFill>
                <a:latin typeface="宋体"/>
                <a:cs typeface="宋体"/>
              </a:rPr>
              <a:t>之选</a:t>
            </a:r>
            <a:endParaRPr sz="450">
              <a:latin typeface="宋体"/>
              <a:cs typeface="宋体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6807707" y="2569463"/>
            <a:ext cx="547116" cy="88392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6807707" y="2563749"/>
            <a:ext cx="547370" cy="97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7620">
              <a:lnSpc>
                <a:spcPct val="100000"/>
              </a:lnSpc>
              <a:spcBef>
                <a:spcPts val="114"/>
              </a:spcBef>
            </a:pPr>
            <a:r>
              <a:rPr sz="450" spc="15">
                <a:solidFill>
                  <a:srgbClr val="FFFFFF"/>
                </a:solidFill>
                <a:latin typeface="宋体"/>
                <a:cs typeface="宋体"/>
              </a:rPr>
              <a:t>时尚个性、柔软</a:t>
            </a:r>
            <a:r>
              <a:rPr sz="450">
                <a:solidFill>
                  <a:srgbClr val="FFFFFF"/>
                </a:solidFill>
                <a:latin typeface="宋体"/>
                <a:cs typeface="宋体"/>
              </a:rPr>
              <a:t>舒</a:t>
            </a:r>
            <a:r>
              <a:rPr sz="450" spc="15">
                <a:solidFill>
                  <a:srgbClr val="FFFFFF"/>
                </a:solidFill>
                <a:latin typeface="宋体"/>
                <a:cs typeface="宋体"/>
              </a:rPr>
              <a:t>适</a:t>
            </a:r>
            <a:endParaRPr sz="450">
              <a:latin typeface="宋体"/>
              <a:cs typeface="宋体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7836407" y="2566416"/>
            <a:ext cx="547116" cy="88392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7836407" y="2560066"/>
            <a:ext cx="547370" cy="97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8255">
              <a:lnSpc>
                <a:spcPct val="100000"/>
              </a:lnSpc>
              <a:spcBef>
                <a:spcPts val="114"/>
              </a:spcBef>
            </a:pPr>
            <a:r>
              <a:rPr sz="450" spc="15">
                <a:solidFill>
                  <a:srgbClr val="FFFFFF"/>
                </a:solidFill>
                <a:latin typeface="宋体"/>
                <a:cs typeface="宋体"/>
              </a:rPr>
              <a:t>关爱呵护、启蒙</a:t>
            </a:r>
            <a:r>
              <a:rPr sz="450">
                <a:solidFill>
                  <a:srgbClr val="FFFFFF"/>
                </a:solidFill>
                <a:latin typeface="宋体"/>
                <a:cs typeface="宋体"/>
              </a:rPr>
              <a:t>教</a:t>
            </a:r>
            <a:r>
              <a:rPr sz="450" spc="15">
                <a:solidFill>
                  <a:srgbClr val="FFFFFF"/>
                </a:solidFill>
                <a:latin typeface="宋体"/>
                <a:cs typeface="宋体"/>
              </a:rPr>
              <a:t>育</a:t>
            </a:r>
            <a:endParaRPr sz="450">
              <a:latin typeface="宋体"/>
              <a:cs typeface="宋体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4418076" y="2392679"/>
            <a:ext cx="335280" cy="276225"/>
          </a:xfrm>
          <a:custGeom>
            <a:rect l="l" t="t" r="r" b="b"/>
            <a:pathLst>
              <a:path w="335279" h="276225">
                <a:moveTo>
                  <a:pt x="106679" y="0"/>
                </a:moveTo>
                <a:lnTo>
                  <a:pt x="65150" y="3097"/>
                </a:lnTo>
                <a:lnTo>
                  <a:pt x="31241" y="11541"/>
                </a:lnTo>
                <a:lnTo>
                  <a:pt x="8381" y="24056"/>
                </a:lnTo>
                <a:lnTo>
                  <a:pt x="0" y="39369"/>
                </a:lnTo>
                <a:lnTo>
                  <a:pt x="69" y="236600"/>
                </a:lnTo>
                <a:lnTo>
                  <a:pt x="8382" y="251787"/>
                </a:lnTo>
                <a:lnTo>
                  <a:pt x="31242" y="264302"/>
                </a:lnTo>
                <a:lnTo>
                  <a:pt x="65151" y="272746"/>
                </a:lnTo>
                <a:lnTo>
                  <a:pt x="106679" y="275844"/>
                </a:lnTo>
                <a:lnTo>
                  <a:pt x="148135" y="272746"/>
                </a:lnTo>
                <a:lnTo>
                  <a:pt x="182006" y="264302"/>
                </a:lnTo>
                <a:lnTo>
                  <a:pt x="184817" y="262763"/>
                </a:lnTo>
                <a:lnTo>
                  <a:pt x="106679" y="262763"/>
                </a:lnTo>
                <a:lnTo>
                  <a:pt x="96589" y="262574"/>
                </a:lnTo>
                <a:lnTo>
                  <a:pt x="51355" y="256555"/>
                </a:lnTo>
                <a:lnTo>
                  <a:pt x="16295" y="239649"/>
                </a:lnTo>
                <a:lnTo>
                  <a:pt x="14986" y="98932"/>
                </a:lnTo>
                <a:lnTo>
                  <a:pt x="51497" y="98932"/>
                </a:lnTo>
                <a:lnTo>
                  <a:pt x="43940" y="96877"/>
                </a:lnTo>
                <a:lnTo>
                  <a:pt x="14986" y="78867"/>
                </a:lnTo>
                <a:lnTo>
                  <a:pt x="14986" y="59562"/>
                </a:lnTo>
                <a:lnTo>
                  <a:pt x="51646" y="59562"/>
                </a:lnTo>
                <a:lnTo>
                  <a:pt x="49784" y="59055"/>
                </a:lnTo>
                <a:lnTo>
                  <a:pt x="45212" y="57912"/>
                </a:lnTo>
                <a:lnTo>
                  <a:pt x="41021" y="56642"/>
                </a:lnTo>
                <a:lnTo>
                  <a:pt x="37084" y="55118"/>
                </a:lnTo>
                <a:lnTo>
                  <a:pt x="34671" y="54356"/>
                </a:lnTo>
                <a:lnTo>
                  <a:pt x="30607" y="52577"/>
                </a:lnTo>
                <a:lnTo>
                  <a:pt x="29083" y="51815"/>
                </a:lnTo>
                <a:lnTo>
                  <a:pt x="19431" y="47117"/>
                </a:lnTo>
                <a:lnTo>
                  <a:pt x="14986" y="42290"/>
                </a:lnTo>
                <a:lnTo>
                  <a:pt x="14986" y="39369"/>
                </a:lnTo>
                <a:lnTo>
                  <a:pt x="51355" y="19288"/>
                </a:lnTo>
                <a:lnTo>
                  <a:pt x="96589" y="13269"/>
                </a:lnTo>
                <a:lnTo>
                  <a:pt x="106679" y="13081"/>
                </a:lnTo>
                <a:lnTo>
                  <a:pt x="184817" y="13081"/>
                </a:lnTo>
                <a:lnTo>
                  <a:pt x="182006" y="11541"/>
                </a:lnTo>
                <a:lnTo>
                  <a:pt x="148135" y="3097"/>
                </a:lnTo>
                <a:lnTo>
                  <a:pt x="106679" y="0"/>
                </a:lnTo>
                <a:close/>
              </a:path>
              <a:path w="335279" h="276225">
                <a:moveTo>
                  <a:pt x="213233" y="217296"/>
                </a:moveTo>
                <a:lnTo>
                  <a:pt x="198374" y="217296"/>
                </a:lnTo>
                <a:lnTo>
                  <a:pt x="198320" y="236600"/>
                </a:lnTo>
                <a:lnTo>
                  <a:pt x="197046" y="239649"/>
                </a:lnTo>
                <a:lnTo>
                  <a:pt x="161956" y="256555"/>
                </a:lnTo>
                <a:lnTo>
                  <a:pt x="116699" y="262574"/>
                </a:lnTo>
                <a:lnTo>
                  <a:pt x="106679" y="262763"/>
                </a:lnTo>
                <a:lnTo>
                  <a:pt x="184817" y="262763"/>
                </a:lnTo>
                <a:lnTo>
                  <a:pt x="204852" y="251787"/>
                </a:lnTo>
                <a:lnTo>
                  <a:pt x="213163" y="236600"/>
                </a:lnTo>
                <a:lnTo>
                  <a:pt x="213233" y="217296"/>
                </a:lnTo>
                <a:close/>
              </a:path>
              <a:path w="335279" h="276225">
                <a:moveTo>
                  <a:pt x="82296" y="143637"/>
                </a:moveTo>
                <a:lnTo>
                  <a:pt x="82296" y="235584"/>
                </a:lnTo>
                <a:lnTo>
                  <a:pt x="90170" y="236219"/>
                </a:lnTo>
                <a:lnTo>
                  <a:pt x="98298" y="236600"/>
                </a:lnTo>
                <a:lnTo>
                  <a:pt x="106679" y="236600"/>
                </a:lnTo>
                <a:lnTo>
                  <a:pt x="122674" y="236158"/>
                </a:lnTo>
                <a:lnTo>
                  <a:pt x="137953" y="234870"/>
                </a:lnTo>
                <a:lnTo>
                  <a:pt x="152328" y="232796"/>
                </a:lnTo>
                <a:lnTo>
                  <a:pt x="165608" y="229996"/>
                </a:lnTo>
                <a:lnTo>
                  <a:pt x="100964" y="229996"/>
                </a:lnTo>
                <a:lnTo>
                  <a:pt x="95376" y="229869"/>
                </a:lnTo>
                <a:lnTo>
                  <a:pt x="89788" y="229488"/>
                </a:lnTo>
                <a:lnTo>
                  <a:pt x="89788" y="150749"/>
                </a:lnTo>
                <a:lnTo>
                  <a:pt x="116960" y="150749"/>
                </a:lnTo>
                <a:lnTo>
                  <a:pt x="134830" y="149865"/>
                </a:lnTo>
                <a:lnTo>
                  <a:pt x="160147" y="145938"/>
                </a:lnTo>
                <a:lnTo>
                  <a:pt x="164685" y="144652"/>
                </a:lnTo>
                <a:lnTo>
                  <a:pt x="100964" y="144652"/>
                </a:lnTo>
                <a:lnTo>
                  <a:pt x="95376" y="144525"/>
                </a:lnTo>
                <a:lnTo>
                  <a:pt x="89788" y="144144"/>
                </a:lnTo>
                <a:lnTo>
                  <a:pt x="88519" y="144018"/>
                </a:lnTo>
                <a:lnTo>
                  <a:pt x="87249" y="144018"/>
                </a:lnTo>
                <a:lnTo>
                  <a:pt x="84836" y="143763"/>
                </a:lnTo>
                <a:lnTo>
                  <a:pt x="83565" y="143763"/>
                </a:lnTo>
                <a:lnTo>
                  <a:pt x="82296" y="143637"/>
                </a:lnTo>
                <a:close/>
              </a:path>
              <a:path w="335279" h="276225">
                <a:moveTo>
                  <a:pt x="213233" y="131952"/>
                </a:moveTo>
                <a:lnTo>
                  <a:pt x="198374" y="131952"/>
                </a:lnTo>
                <a:lnTo>
                  <a:pt x="198374" y="208914"/>
                </a:lnTo>
                <a:lnTo>
                  <a:pt x="193675" y="212598"/>
                </a:lnTo>
                <a:lnTo>
                  <a:pt x="155694" y="225486"/>
                </a:lnTo>
                <a:lnTo>
                  <a:pt x="117058" y="229808"/>
                </a:lnTo>
                <a:lnTo>
                  <a:pt x="106679" y="229996"/>
                </a:lnTo>
                <a:lnTo>
                  <a:pt x="165608" y="229996"/>
                </a:lnTo>
                <a:lnTo>
                  <a:pt x="175192" y="227387"/>
                </a:lnTo>
                <a:lnTo>
                  <a:pt x="183896" y="224361"/>
                </a:lnTo>
                <a:lnTo>
                  <a:pt x="191646" y="220978"/>
                </a:lnTo>
                <a:lnTo>
                  <a:pt x="198374" y="217296"/>
                </a:lnTo>
                <a:lnTo>
                  <a:pt x="213233" y="217296"/>
                </a:lnTo>
                <a:lnTo>
                  <a:pt x="213233" y="131952"/>
                </a:lnTo>
                <a:close/>
              </a:path>
              <a:path w="335279" h="276225">
                <a:moveTo>
                  <a:pt x="116960" y="150749"/>
                </a:moveTo>
                <a:lnTo>
                  <a:pt x="89788" y="150749"/>
                </a:lnTo>
                <a:lnTo>
                  <a:pt x="100964" y="151256"/>
                </a:lnTo>
                <a:lnTo>
                  <a:pt x="106679" y="151256"/>
                </a:lnTo>
                <a:lnTo>
                  <a:pt x="116960" y="150749"/>
                </a:lnTo>
                <a:close/>
              </a:path>
              <a:path w="335279" h="276225">
                <a:moveTo>
                  <a:pt x="213233" y="98932"/>
                </a:moveTo>
                <a:lnTo>
                  <a:pt x="198374" y="98932"/>
                </a:lnTo>
                <a:lnTo>
                  <a:pt x="198374" y="123570"/>
                </a:lnTo>
                <a:lnTo>
                  <a:pt x="193675" y="127254"/>
                </a:lnTo>
                <a:lnTo>
                  <a:pt x="155694" y="140033"/>
                </a:lnTo>
                <a:lnTo>
                  <a:pt x="117058" y="144462"/>
                </a:lnTo>
                <a:lnTo>
                  <a:pt x="106679" y="144652"/>
                </a:lnTo>
                <a:lnTo>
                  <a:pt x="164685" y="144652"/>
                </a:lnTo>
                <a:lnTo>
                  <a:pt x="181653" y="139844"/>
                </a:lnTo>
                <a:lnTo>
                  <a:pt x="198374" y="131952"/>
                </a:lnTo>
                <a:lnTo>
                  <a:pt x="213233" y="131952"/>
                </a:lnTo>
                <a:lnTo>
                  <a:pt x="213233" y="98932"/>
                </a:lnTo>
                <a:close/>
              </a:path>
              <a:path w="335279" h="276225">
                <a:moveTo>
                  <a:pt x="51497" y="98932"/>
                </a:moveTo>
                <a:lnTo>
                  <a:pt x="14986" y="98932"/>
                </a:lnTo>
                <a:lnTo>
                  <a:pt x="31652" y="106824"/>
                </a:lnTo>
                <a:lnTo>
                  <a:pt x="53165" y="112918"/>
                </a:lnTo>
                <a:lnTo>
                  <a:pt x="78511" y="116845"/>
                </a:lnTo>
                <a:lnTo>
                  <a:pt x="106679" y="118237"/>
                </a:lnTo>
                <a:lnTo>
                  <a:pt x="134830" y="116845"/>
                </a:lnTo>
                <a:lnTo>
                  <a:pt x="160146" y="112918"/>
                </a:lnTo>
                <a:lnTo>
                  <a:pt x="181653" y="106824"/>
                </a:lnTo>
                <a:lnTo>
                  <a:pt x="185458" y="105029"/>
                </a:lnTo>
                <a:lnTo>
                  <a:pt x="106679" y="105029"/>
                </a:lnTo>
                <a:lnTo>
                  <a:pt x="96589" y="104860"/>
                </a:lnTo>
                <a:lnTo>
                  <a:pt x="86725" y="104346"/>
                </a:lnTo>
                <a:lnTo>
                  <a:pt x="77122" y="103475"/>
                </a:lnTo>
                <a:lnTo>
                  <a:pt x="67818" y="102234"/>
                </a:lnTo>
                <a:lnTo>
                  <a:pt x="59318" y="100687"/>
                </a:lnTo>
                <a:lnTo>
                  <a:pt x="51497" y="98932"/>
                </a:lnTo>
                <a:close/>
              </a:path>
              <a:path w="335279" h="276225">
                <a:moveTo>
                  <a:pt x="213233" y="59562"/>
                </a:moveTo>
                <a:lnTo>
                  <a:pt x="198374" y="59562"/>
                </a:lnTo>
                <a:lnTo>
                  <a:pt x="198374" y="78867"/>
                </a:lnTo>
                <a:lnTo>
                  <a:pt x="197046" y="82042"/>
                </a:lnTo>
                <a:lnTo>
                  <a:pt x="161956" y="98901"/>
                </a:lnTo>
                <a:lnTo>
                  <a:pt x="116699" y="104860"/>
                </a:lnTo>
                <a:lnTo>
                  <a:pt x="106679" y="105029"/>
                </a:lnTo>
                <a:lnTo>
                  <a:pt x="185458" y="105029"/>
                </a:lnTo>
                <a:lnTo>
                  <a:pt x="198374" y="98932"/>
                </a:lnTo>
                <a:lnTo>
                  <a:pt x="213233" y="98932"/>
                </a:lnTo>
                <a:lnTo>
                  <a:pt x="213233" y="59562"/>
                </a:lnTo>
                <a:close/>
              </a:path>
              <a:path w="335279" h="276225">
                <a:moveTo>
                  <a:pt x="51646" y="59562"/>
                </a:moveTo>
                <a:lnTo>
                  <a:pt x="14986" y="59562"/>
                </a:lnTo>
                <a:lnTo>
                  <a:pt x="18923" y="61975"/>
                </a:lnTo>
                <a:lnTo>
                  <a:pt x="63690" y="75501"/>
                </a:lnTo>
                <a:lnTo>
                  <a:pt x="106679" y="78867"/>
                </a:lnTo>
                <a:lnTo>
                  <a:pt x="128984" y="77993"/>
                </a:lnTo>
                <a:lnTo>
                  <a:pt x="149669" y="75501"/>
                </a:lnTo>
                <a:lnTo>
                  <a:pt x="168259" y="71580"/>
                </a:lnTo>
                <a:lnTo>
                  <a:pt x="184276" y="66420"/>
                </a:lnTo>
                <a:lnTo>
                  <a:pt x="186277" y="65658"/>
                </a:lnTo>
                <a:lnTo>
                  <a:pt x="106679" y="65658"/>
                </a:lnTo>
                <a:lnTo>
                  <a:pt x="96589" y="65470"/>
                </a:lnTo>
                <a:lnTo>
                  <a:pt x="86725" y="64912"/>
                </a:lnTo>
                <a:lnTo>
                  <a:pt x="77122" y="63998"/>
                </a:lnTo>
                <a:lnTo>
                  <a:pt x="61340" y="61849"/>
                </a:lnTo>
                <a:lnTo>
                  <a:pt x="55372" y="60579"/>
                </a:lnTo>
                <a:lnTo>
                  <a:pt x="51646" y="59562"/>
                </a:lnTo>
                <a:close/>
              </a:path>
              <a:path w="335279" h="276225">
                <a:moveTo>
                  <a:pt x="184817" y="13081"/>
                </a:moveTo>
                <a:lnTo>
                  <a:pt x="106679" y="13081"/>
                </a:lnTo>
                <a:lnTo>
                  <a:pt x="116699" y="13269"/>
                </a:lnTo>
                <a:lnTo>
                  <a:pt x="126539" y="13827"/>
                </a:lnTo>
                <a:lnTo>
                  <a:pt x="169402" y="21341"/>
                </a:lnTo>
                <a:lnTo>
                  <a:pt x="198374" y="39369"/>
                </a:lnTo>
                <a:lnTo>
                  <a:pt x="198374" y="42290"/>
                </a:lnTo>
                <a:lnTo>
                  <a:pt x="193801" y="47117"/>
                </a:lnTo>
                <a:lnTo>
                  <a:pt x="183769" y="52069"/>
                </a:lnTo>
                <a:lnTo>
                  <a:pt x="183134" y="52324"/>
                </a:lnTo>
                <a:lnTo>
                  <a:pt x="180721" y="53467"/>
                </a:lnTo>
                <a:lnTo>
                  <a:pt x="178562" y="54356"/>
                </a:lnTo>
                <a:lnTo>
                  <a:pt x="176275" y="55118"/>
                </a:lnTo>
                <a:lnTo>
                  <a:pt x="172338" y="56642"/>
                </a:lnTo>
                <a:lnTo>
                  <a:pt x="168021" y="57912"/>
                </a:lnTo>
                <a:lnTo>
                  <a:pt x="163575" y="59055"/>
                </a:lnTo>
                <a:lnTo>
                  <a:pt x="157987" y="60579"/>
                </a:lnTo>
                <a:lnTo>
                  <a:pt x="116699" y="65470"/>
                </a:lnTo>
                <a:lnTo>
                  <a:pt x="106679" y="65658"/>
                </a:lnTo>
                <a:lnTo>
                  <a:pt x="186277" y="65658"/>
                </a:lnTo>
                <a:lnTo>
                  <a:pt x="189611" y="64388"/>
                </a:lnTo>
                <a:lnTo>
                  <a:pt x="194310" y="61975"/>
                </a:lnTo>
                <a:lnTo>
                  <a:pt x="198374" y="59562"/>
                </a:lnTo>
                <a:lnTo>
                  <a:pt x="213233" y="59562"/>
                </a:lnTo>
                <a:lnTo>
                  <a:pt x="213233" y="39369"/>
                </a:lnTo>
                <a:lnTo>
                  <a:pt x="204852" y="24056"/>
                </a:lnTo>
                <a:lnTo>
                  <a:pt x="184817" y="13081"/>
                </a:lnTo>
                <a:close/>
              </a:path>
              <a:path w="335279" h="276225">
                <a:moveTo>
                  <a:pt x="286638" y="43180"/>
                </a:moveTo>
                <a:lnTo>
                  <a:pt x="246320" y="61618"/>
                </a:lnTo>
                <a:lnTo>
                  <a:pt x="237998" y="84836"/>
                </a:lnTo>
                <a:lnTo>
                  <a:pt x="237998" y="101726"/>
                </a:lnTo>
                <a:lnTo>
                  <a:pt x="240664" y="108965"/>
                </a:lnTo>
                <a:lnTo>
                  <a:pt x="250062" y="119761"/>
                </a:lnTo>
                <a:lnTo>
                  <a:pt x="256032" y="123698"/>
                </a:lnTo>
                <a:lnTo>
                  <a:pt x="263271" y="126237"/>
                </a:lnTo>
                <a:lnTo>
                  <a:pt x="263271" y="141477"/>
                </a:lnTo>
                <a:lnTo>
                  <a:pt x="258825" y="145287"/>
                </a:lnTo>
                <a:lnTo>
                  <a:pt x="255904" y="150368"/>
                </a:lnTo>
                <a:lnTo>
                  <a:pt x="254990" y="157225"/>
                </a:lnTo>
                <a:lnTo>
                  <a:pt x="254948" y="225298"/>
                </a:lnTo>
                <a:lnTo>
                  <a:pt x="255143" y="226949"/>
                </a:lnTo>
                <a:lnTo>
                  <a:pt x="276987" y="248412"/>
                </a:lnTo>
                <a:lnTo>
                  <a:pt x="296418" y="248412"/>
                </a:lnTo>
                <a:lnTo>
                  <a:pt x="302640" y="246633"/>
                </a:lnTo>
                <a:lnTo>
                  <a:pt x="312547" y="239775"/>
                </a:lnTo>
                <a:lnTo>
                  <a:pt x="315822" y="235331"/>
                </a:lnTo>
                <a:lnTo>
                  <a:pt x="276987" y="235331"/>
                </a:lnTo>
                <a:lnTo>
                  <a:pt x="271652" y="231520"/>
                </a:lnTo>
                <a:lnTo>
                  <a:pt x="270256" y="226568"/>
                </a:lnTo>
                <a:lnTo>
                  <a:pt x="270128" y="226059"/>
                </a:lnTo>
                <a:lnTo>
                  <a:pt x="270001" y="225679"/>
                </a:lnTo>
                <a:lnTo>
                  <a:pt x="269951" y="157225"/>
                </a:lnTo>
                <a:lnTo>
                  <a:pt x="272669" y="152019"/>
                </a:lnTo>
                <a:lnTo>
                  <a:pt x="274065" y="150368"/>
                </a:lnTo>
                <a:lnTo>
                  <a:pt x="276098" y="149098"/>
                </a:lnTo>
                <a:lnTo>
                  <a:pt x="278257" y="148336"/>
                </a:lnTo>
                <a:lnTo>
                  <a:pt x="279908" y="147827"/>
                </a:lnTo>
                <a:lnTo>
                  <a:pt x="281559" y="147446"/>
                </a:lnTo>
                <a:lnTo>
                  <a:pt x="315387" y="147446"/>
                </a:lnTo>
                <a:lnTo>
                  <a:pt x="313309" y="144906"/>
                </a:lnTo>
                <a:lnTo>
                  <a:pt x="311276" y="142620"/>
                </a:lnTo>
                <a:lnTo>
                  <a:pt x="310007" y="141477"/>
                </a:lnTo>
                <a:lnTo>
                  <a:pt x="310007" y="134746"/>
                </a:lnTo>
                <a:lnTo>
                  <a:pt x="278257" y="134746"/>
                </a:lnTo>
                <a:lnTo>
                  <a:pt x="278257" y="118744"/>
                </a:lnTo>
                <a:lnTo>
                  <a:pt x="275716" y="115950"/>
                </a:lnTo>
                <a:lnTo>
                  <a:pt x="272414" y="115062"/>
                </a:lnTo>
                <a:lnTo>
                  <a:pt x="271525" y="114807"/>
                </a:lnTo>
                <a:lnTo>
                  <a:pt x="252984" y="93725"/>
                </a:lnTo>
                <a:lnTo>
                  <a:pt x="253014" y="84836"/>
                </a:lnTo>
                <a:lnTo>
                  <a:pt x="255688" y="73800"/>
                </a:lnTo>
                <a:lnTo>
                  <a:pt x="262905" y="64722"/>
                </a:lnTo>
                <a:lnTo>
                  <a:pt x="273575" y="58620"/>
                </a:lnTo>
                <a:lnTo>
                  <a:pt x="286638" y="56387"/>
                </a:lnTo>
                <a:lnTo>
                  <a:pt x="321909" y="56387"/>
                </a:lnTo>
                <a:lnTo>
                  <a:pt x="320801" y="55244"/>
                </a:lnTo>
                <a:lnTo>
                  <a:pt x="313428" y="50091"/>
                </a:lnTo>
                <a:lnTo>
                  <a:pt x="305149" y="46307"/>
                </a:lnTo>
                <a:lnTo>
                  <a:pt x="296156" y="43975"/>
                </a:lnTo>
                <a:lnTo>
                  <a:pt x="286638" y="43180"/>
                </a:lnTo>
                <a:close/>
              </a:path>
              <a:path w="335279" h="276225">
                <a:moveTo>
                  <a:pt x="315387" y="147446"/>
                </a:moveTo>
                <a:lnTo>
                  <a:pt x="281559" y="147446"/>
                </a:lnTo>
                <a:lnTo>
                  <a:pt x="283337" y="147574"/>
                </a:lnTo>
                <a:lnTo>
                  <a:pt x="291846" y="147574"/>
                </a:lnTo>
                <a:lnTo>
                  <a:pt x="293497" y="147827"/>
                </a:lnTo>
                <a:lnTo>
                  <a:pt x="303529" y="157225"/>
                </a:lnTo>
                <a:lnTo>
                  <a:pt x="303402" y="225679"/>
                </a:lnTo>
                <a:lnTo>
                  <a:pt x="301751" y="231520"/>
                </a:lnTo>
                <a:lnTo>
                  <a:pt x="296418" y="235331"/>
                </a:lnTo>
                <a:lnTo>
                  <a:pt x="315822" y="235331"/>
                </a:lnTo>
                <a:lnTo>
                  <a:pt x="318515" y="153924"/>
                </a:lnTo>
                <a:lnTo>
                  <a:pt x="316738" y="149098"/>
                </a:lnTo>
                <a:lnTo>
                  <a:pt x="315387" y="147446"/>
                </a:lnTo>
                <a:close/>
              </a:path>
              <a:path w="335279" h="276225">
                <a:moveTo>
                  <a:pt x="291719" y="134365"/>
                </a:moveTo>
                <a:lnTo>
                  <a:pt x="281559" y="134365"/>
                </a:lnTo>
                <a:lnTo>
                  <a:pt x="279908" y="134493"/>
                </a:lnTo>
                <a:lnTo>
                  <a:pt x="278257" y="134746"/>
                </a:lnTo>
                <a:lnTo>
                  <a:pt x="295021" y="134746"/>
                </a:lnTo>
                <a:lnTo>
                  <a:pt x="293370" y="134493"/>
                </a:lnTo>
                <a:lnTo>
                  <a:pt x="291719" y="134365"/>
                </a:lnTo>
                <a:close/>
              </a:path>
              <a:path w="335279" h="276225">
                <a:moveTo>
                  <a:pt x="321909" y="56387"/>
                </a:moveTo>
                <a:lnTo>
                  <a:pt x="286638" y="56387"/>
                </a:lnTo>
                <a:lnTo>
                  <a:pt x="299702" y="58620"/>
                </a:lnTo>
                <a:lnTo>
                  <a:pt x="310372" y="64722"/>
                </a:lnTo>
                <a:lnTo>
                  <a:pt x="317589" y="73800"/>
                </a:lnTo>
                <a:lnTo>
                  <a:pt x="320263" y="84836"/>
                </a:lnTo>
                <a:lnTo>
                  <a:pt x="320294" y="93725"/>
                </a:lnTo>
                <a:lnTo>
                  <a:pt x="319075" y="100996"/>
                </a:lnTo>
                <a:lnTo>
                  <a:pt x="315690" y="106775"/>
                </a:lnTo>
                <a:lnTo>
                  <a:pt x="310435" y="111192"/>
                </a:lnTo>
                <a:lnTo>
                  <a:pt x="303657" y="114300"/>
                </a:lnTo>
                <a:lnTo>
                  <a:pt x="301878" y="114807"/>
                </a:lnTo>
                <a:lnTo>
                  <a:pt x="301116" y="115062"/>
                </a:lnTo>
                <a:lnTo>
                  <a:pt x="297561" y="115950"/>
                </a:lnTo>
                <a:lnTo>
                  <a:pt x="295021" y="118744"/>
                </a:lnTo>
                <a:lnTo>
                  <a:pt x="295021" y="134746"/>
                </a:lnTo>
                <a:lnTo>
                  <a:pt x="310007" y="134746"/>
                </a:lnTo>
                <a:lnTo>
                  <a:pt x="310007" y="126237"/>
                </a:lnTo>
                <a:lnTo>
                  <a:pt x="317373" y="123570"/>
                </a:lnTo>
                <a:lnTo>
                  <a:pt x="323341" y="119761"/>
                </a:lnTo>
                <a:lnTo>
                  <a:pt x="332613" y="108838"/>
                </a:lnTo>
                <a:lnTo>
                  <a:pt x="335233" y="101726"/>
                </a:lnTo>
                <a:lnTo>
                  <a:pt x="335279" y="84836"/>
                </a:lnTo>
                <a:lnTo>
                  <a:pt x="334321" y="76604"/>
                </a:lnTo>
                <a:lnTo>
                  <a:pt x="331517" y="68802"/>
                </a:lnTo>
                <a:lnTo>
                  <a:pt x="326975" y="61618"/>
                </a:lnTo>
                <a:lnTo>
                  <a:pt x="321909" y="563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5413247" y="2377947"/>
            <a:ext cx="356870" cy="284480"/>
          </a:xfrm>
          <a:custGeom>
            <a:rect l="l" t="t" r="r" b="b"/>
            <a:pathLst>
              <a:path w="356870" h="284480">
                <a:moveTo>
                  <a:pt x="244221" y="278130"/>
                </a:moveTo>
                <a:lnTo>
                  <a:pt x="112649" y="278130"/>
                </a:lnTo>
                <a:lnTo>
                  <a:pt x="128857" y="281940"/>
                </a:lnTo>
                <a:lnTo>
                  <a:pt x="161798" y="284480"/>
                </a:lnTo>
                <a:lnTo>
                  <a:pt x="195054" y="284480"/>
                </a:lnTo>
                <a:lnTo>
                  <a:pt x="211566" y="283210"/>
                </a:lnTo>
                <a:lnTo>
                  <a:pt x="244221" y="278130"/>
                </a:lnTo>
                <a:close/>
              </a:path>
              <a:path w="356870" h="284480">
                <a:moveTo>
                  <a:pt x="248412" y="276860"/>
                </a:moveTo>
                <a:lnTo>
                  <a:pt x="108330" y="276860"/>
                </a:lnTo>
                <a:lnTo>
                  <a:pt x="109727" y="278130"/>
                </a:lnTo>
                <a:lnTo>
                  <a:pt x="244348" y="278130"/>
                </a:lnTo>
                <a:lnTo>
                  <a:pt x="248412" y="276860"/>
                </a:lnTo>
                <a:close/>
              </a:path>
              <a:path w="356870" h="284480">
                <a:moveTo>
                  <a:pt x="256159" y="274319"/>
                </a:moveTo>
                <a:lnTo>
                  <a:pt x="99822" y="274319"/>
                </a:lnTo>
                <a:lnTo>
                  <a:pt x="101853" y="275590"/>
                </a:lnTo>
                <a:lnTo>
                  <a:pt x="103886" y="275590"/>
                </a:lnTo>
                <a:lnTo>
                  <a:pt x="105663" y="276860"/>
                </a:lnTo>
                <a:lnTo>
                  <a:pt x="251713" y="276860"/>
                </a:lnTo>
                <a:lnTo>
                  <a:pt x="253111" y="275590"/>
                </a:lnTo>
                <a:lnTo>
                  <a:pt x="256159" y="274319"/>
                </a:lnTo>
                <a:close/>
              </a:path>
              <a:path w="356870" h="284480">
                <a:moveTo>
                  <a:pt x="109092" y="265430"/>
                </a:moveTo>
                <a:lnTo>
                  <a:pt x="83312" y="265430"/>
                </a:lnTo>
                <a:lnTo>
                  <a:pt x="84327" y="266700"/>
                </a:lnTo>
                <a:lnTo>
                  <a:pt x="85851" y="267969"/>
                </a:lnTo>
                <a:lnTo>
                  <a:pt x="86867" y="267969"/>
                </a:lnTo>
                <a:lnTo>
                  <a:pt x="87629" y="269240"/>
                </a:lnTo>
                <a:lnTo>
                  <a:pt x="88518" y="269240"/>
                </a:lnTo>
                <a:lnTo>
                  <a:pt x="90042" y="270510"/>
                </a:lnTo>
                <a:lnTo>
                  <a:pt x="91059" y="270510"/>
                </a:lnTo>
                <a:lnTo>
                  <a:pt x="91948" y="271780"/>
                </a:lnTo>
                <a:lnTo>
                  <a:pt x="93725" y="271780"/>
                </a:lnTo>
                <a:lnTo>
                  <a:pt x="98805" y="274319"/>
                </a:lnTo>
                <a:lnTo>
                  <a:pt x="178355" y="274319"/>
                </a:lnTo>
                <a:lnTo>
                  <a:pt x="146802" y="271780"/>
                </a:lnTo>
                <a:lnTo>
                  <a:pt x="115569" y="267969"/>
                </a:lnTo>
                <a:lnTo>
                  <a:pt x="112902" y="266700"/>
                </a:lnTo>
                <a:lnTo>
                  <a:pt x="110489" y="266700"/>
                </a:lnTo>
                <a:lnTo>
                  <a:pt x="109092" y="265430"/>
                </a:lnTo>
                <a:close/>
              </a:path>
              <a:path w="356870" h="284480">
                <a:moveTo>
                  <a:pt x="266700" y="60181"/>
                </a:moveTo>
                <a:lnTo>
                  <a:pt x="266700" y="71119"/>
                </a:lnTo>
                <a:lnTo>
                  <a:pt x="270890" y="78740"/>
                </a:lnTo>
                <a:lnTo>
                  <a:pt x="277875" y="82550"/>
                </a:lnTo>
                <a:lnTo>
                  <a:pt x="283918" y="86360"/>
                </a:lnTo>
                <a:lnTo>
                  <a:pt x="288591" y="91440"/>
                </a:lnTo>
                <a:lnTo>
                  <a:pt x="291717" y="96519"/>
                </a:lnTo>
                <a:lnTo>
                  <a:pt x="293115" y="104140"/>
                </a:lnTo>
                <a:lnTo>
                  <a:pt x="293115" y="110490"/>
                </a:lnTo>
                <a:lnTo>
                  <a:pt x="291338" y="115569"/>
                </a:lnTo>
                <a:lnTo>
                  <a:pt x="287909" y="120650"/>
                </a:lnTo>
                <a:lnTo>
                  <a:pt x="286512" y="121919"/>
                </a:lnTo>
                <a:lnTo>
                  <a:pt x="286512" y="124460"/>
                </a:lnTo>
                <a:lnTo>
                  <a:pt x="287909" y="125730"/>
                </a:lnTo>
                <a:lnTo>
                  <a:pt x="292213" y="134619"/>
                </a:lnTo>
                <a:lnTo>
                  <a:pt x="292814" y="143510"/>
                </a:lnTo>
                <a:lnTo>
                  <a:pt x="289819" y="152400"/>
                </a:lnTo>
                <a:lnTo>
                  <a:pt x="283337" y="160019"/>
                </a:lnTo>
                <a:lnTo>
                  <a:pt x="282193" y="161290"/>
                </a:lnTo>
                <a:lnTo>
                  <a:pt x="281431" y="162560"/>
                </a:lnTo>
                <a:lnTo>
                  <a:pt x="281431" y="166369"/>
                </a:lnTo>
                <a:lnTo>
                  <a:pt x="282193" y="167640"/>
                </a:lnTo>
                <a:lnTo>
                  <a:pt x="283337" y="168910"/>
                </a:lnTo>
                <a:lnTo>
                  <a:pt x="289432" y="173990"/>
                </a:lnTo>
                <a:lnTo>
                  <a:pt x="292988" y="180340"/>
                </a:lnTo>
                <a:lnTo>
                  <a:pt x="292988" y="193040"/>
                </a:lnTo>
                <a:lnTo>
                  <a:pt x="291211" y="198119"/>
                </a:lnTo>
                <a:lnTo>
                  <a:pt x="287781" y="203200"/>
                </a:lnTo>
                <a:lnTo>
                  <a:pt x="285876" y="203200"/>
                </a:lnTo>
                <a:lnTo>
                  <a:pt x="284479" y="204469"/>
                </a:lnTo>
                <a:lnTo>
                  <a:pt x="283972" y="207010"/>
                </a:lnTo>
                <a:lnTo>
                  <a:pt x="283463" y="208280"/>
                </a:lnTo>
                <a:lnTo>
                  <a:pt x="283210" y="208280"/>
                </a:lnTo>
                <a:lnTo>
                  <a:pt x="282701" y="210819"/>
                </a:lnTo>
                <a:lnTo>
                  <a:pt x="283210" y="212090"/>
                </a:lnTo>
                <a:lnTo>
                  <a:pt x="284861" y="213360"/>
                </a:lnTo>
                <a:lnTo>
                  <a:pt x="284771" y="228600"/>
                </a:lnTo>
                <a:lnTo>
                  <a:pt x="279860" y="241300"/>
                </a:lnTo>
                <a:lnTo>
                  <a:pt x="270591" y="252730"/>
                </a:lnTo>
                <a:lnTo>
                  <a:pt x="257428" y="261619"/>
                </a:lnTo>
                <a:lnTo>
                  <a:pt x="256031" y="262890"/>
                </a:lnTo>
                <a:lnTo>
                  <a:pt x="255142" y="262890"/>
                </a:lnTo>
                <a:lnTo>
                  <a:pt x="253873" y="264160"/>
                </a:lnTo>
                <a:lnTo>
                  <a:pt x="251332" y="264160"/>
                </a:lnTo>
                <a:lnTo>
                  <a:pt x="247903" y="265430"/>
                </a:lnTo>
                <a:lnTo>
                  <a:pt x="247650" y="265430"/>
                </a:lnTo>
                <a:lnTo>
                  <a:pt x="245110" y="266700"/>
                </a:lnTo>
                <a:lnTo>
                  <a:pt x="241553" y="267969"/>
                </a:lnTo>
                <a:lnTo>
                  <a:pt x="241046" y="267969"/>
                </a:lnTo>
                <a:lnTo>
                  <a:pt x="209885" y="271780"/>
                </a:lnTo>
                <a:lnTo>
                  <a:pt x="178355" y="274319"/>
                </a:lnTo>
                <a:lnTo>
                  <a:pt x="258063" y="274319"/>
                </a:lnTo>
                <a:lnTo>
                  <a:pt x="260857" y="273050"/>
                </a:lnTo>
                <a:lnTo>
                  <a:pt x="262127" y="273050"/>
                </a:lnTo>
                <a:lnTo>
                  <a:pt x="263525" y="271780"/>
                </a:lnTo>
                <a:lnTo>
                  <a:pt x="277995" y="262890"/>
                </a:lnTo>
                <a:lnTo>
                  <a:pt x="288893" y="250190"/>
                </a:lnTo>
                <a:lnTo>
                  <a:pt x="295743" y="236219"/>
                </a:lnTo>
                <a:lnTo>
                  <a:pt x="298068" y="220980"/>
                </a:lnTo>
                <a:lnTo>
                  <a:pt x="298068" y="217169"/>
                </a:lnTo>
                <a:lnTo>
                  <a:pt x="297814" y="213360"/>
                </a:lnTo>
                <a:lnTo>
                  <a:pt x="297052" y="210819"/>
                </a:lnTo>
                <a:lnTo>
                  <a:pt x="302513" y="204469"/>
                </a:lnTo>
                <a:lnTo>
                  <a:pt x="305562" y="196850"/>
                </a:lnTo>
                <a:lnTo>
                  <a:pt x="305688" y="189230"/>
                </a:lnTo>
                <a:lnTo>
                  <a:pt x="313128" y="177800"/>
                </a:lnTo>
                <a:lnTo>
                  <a:pt x="317982" y="171450"/>
                </a:lnTo>
                <a:lnTo>
                  <a:pt x="301625" y="171450"/>
                </a:lnTo>
                <a:lnTo>
                  <a:pt x="300609" y="170180"/>
                </a:lnTo>
                <a:lnTo>
                  <a:pt x="300227" y="168910"/>
                </a:lnTo>
                <a:lnTo>
                  <a:pt x="299465" y="167640"/>
                </a:lnTo>
                <a:lnTo>
                  <a:pt x="297814" y="166369"/>
                </a:lnTo>
                <a:lnTo>
                  <a:pt x="297306" y="165100"/>
                </a:lnTo>
                <a:lnTo>
                  <a:pt x="296544" y="165100"/>
                </a:lnTo>
                <a:lnTo>
                  <a:pt x="302916" y="154940"/>
                </a:lnTo>
                <a:lnTo>
                  <a:pt x="305800" y="144780"/>
                </a:lnTo>
                <a:lnTo>
                  <a:pt x="305135" y="133350"/>
                </a:lnTo>
                <a:lnTo>
                  <a:pt x="300863" y="123190"/>
                </a:lnTo>
                <a:lnTo>
                  <a:pt x="305823" y="109219"/>
                </a:lnTo>
                <a:lnTo>
                  <a:pt x="304450" y="95250"/>
                </a:lnTo>
                <a:lnTo>
                  <a:pt x="297219" y="82550"/>
                </a:lnTo>
                <a:lnTo>
                  <a:pt x="284606" y="72390"/>
                </a:lnTo>
                <a:lnTo>
                  <a:pt x="281431" y="71119"/>
                </a:lnTo>
                <a:lnTo>
                  <a:pt x="279400" y="67310"/>
                </a:lnTo>
                <a:lnTo>
                  <a:pt x="279526" y="60960"/>
                </a:lnTo>
                <a:lnTo>
                  <a:pt x="273050" y="60960"/>
                </a:lnTo>
                <a:lnTo>
                  <a:pt x="266700" y="60181"/>
                </a:lnTo>
                <a:close/>
              </a:path>
              <a:path w="356870" h="284480">
                <a:moveTo>
                  <a:pt x="92328" y="257810"/>
                </a:moveTo>
                <a:lnTo>
                  <a:pt x="74294" y="257810"/>
                </a:lnTo>
                <a:lnTo>
                  <a:pt x="75311" y="259080"/>
                </a:lnTo>
                <a:lnTo>
                  <a:pt x="77597" y="261619"/>
                </a:lnTo>
                <a:lnTo>
                  <a:pt x="78866" y="262890"/>
                </a:lnTo>
                <a:lnTo>
                  <a:pt x="79882" y="262890"/>
                </a:lnTo>
                <a:lnTo>
                  <a:pt x="82168" y="265430"/>
                </a:lnTo>
                <a:lnTo>
                  <a:pt x="106425" y="265430"/>
                </a:lnTo>
                <a:lnTo>
                  <a:pt x="104901" y="264160"/>
                </a:lnTo>
                <a:lnTo>
                  <a:pt x="102869" y="264160"/>
                </a:lnTo>
                <a:lnTo>
                  <a:pt x="99060" y="261619"/>
                </a:lnTo>
                <a:lnTo>
                  <a:pt x="97789" y="261619"/>
                </a:lnTo>
                <a:lnTo>
                  <a:pt x="96900" y="260350"/>
                </a:lnTo>
                <a:lnTo>
                  <a:pt x="96012" y="260350"/>
                </a:lnTo>
                <a:lnTo>
                  <a:pt x="94868" y="259080"/>
                </a:lnTo>
                <a:lnTo>
                  <a:pt x="93472" y="259080"/>
                </a:lnTo>
                <a:lnTo>
                  <a:pt x="92328" y="257810"/>
                </a:lnTo>
                <a:close/>
              </a:path>
              <a:path w="356870" h="284480">
                <a:moveTo>
                  <a:pt x="90550" y="256540"/>
                </a:moveTo>
                <a:lnTo>
                  <a:pt x="72516" y="256540"/>
                </a:lnTo>
                <a:lnTo>
                  <a:pt x="73278" y="257810"/>
                </a:lnTo>
                <a:lnTo>
                  <a:pt x="91439" y="257810"/>
                </a:lnTo>
                <a:lnTo>
                  <a:pt x="90550" y="256540"/>
                </a:lnTo>
                <a:close/>
              </a:path>
              <a:path w="356870" h="284480">
                <a:moveTo>
                  <a:pt x="84962" y="251460"/>
                </a:moveTo>
                <a:lnTo>
                  <a:pt x="68706" y="251460"/>
                </a:lnTo>
                <a:lnTo>
                  <a:pt x="69723" y="252730"/>
                </a:lnTo>
                <a:lnTo>
                  <a:pt x="70357" y="254000"/>
                </a:lnTo>
                <a:lnTo>
                  <a:pt x="71627" y="255269"/>
                </a:lnTo>
                <a:lnTo>
                  <a:pt x="72136" y="256540"/>
                </a:lnTo>
                <a:lnTo>
                  <a:pt x="89535" y="256540"/>
                </a:lnTo>
                <a:lnTo>
                  <a:pt x="88391" y="255269"/>
                </a:lnTo>
                <a:lnTo>
                  <a:pt x="88137" y="255269"/>
                </a:lnTo>
                <a:lnTo>
                  <a:pt x="87884" y="254000"/>
                </a:lnTo>
                <a:lnTo>
                  <a:pt x="86867" y="254000"/>
                </a:lnTo>
                <a:lnTo>
                  <a:pt x="85851" y="252730"/>
                </a:lnTo>
                <a:lnTo>
                  <a:pt x="84962" y="251460"/>
                </a:lnTo>
                <a:close/>
              </a:path>
              <a:path w="356870" h="284480">
                <a:moveTo>
                  <a:pt x="353822" y="0"/>
                </a:moveTo>
                <a:lnTo>
                  <a:pt x="2921" y="0"/>
                </a:lnTo>
                <a:lnTo>
                  <a:pt x="0" y="2540"/>
                </a:lnTo>
                <a:lnTo>
                  <a:pt x="0" y="121919"/>
                </a:lnTo>
                <a:lnTo>
                  <a:pt x="908" y="128269"/>
                </a:lnTo>
                <a:lnTo>
                  <a:pt x="3555" y="135890"/>
                </a:lnTo>
                <a:lnTo>
                  <a:pt x="7822" y="142240"/>
                </a:lnTo>
                <a:lnTo>
                  <a:pt x="13588" y="147319"/>
                </a:lnTo>
                <a:lnTo>
                  <a:pt x="24838" y="157480"/>
                </a:lnTo>
                <a:lnTo>
                  <a:pt x="34909" y="167640"/>
                </a:lnTo>
                <a:lnTo>
                  <a:pt x="43717" y="177800"/>
                </a:lnTo>
                <a:lnTo>
                  <a:pt x="51180" y="190500"/>
                </a:lnTo>
                <a:lnTo>
                  <a:pt x="51562" y="196850"/>
                </a:lnTo>
                <a:lnTo>
                  <a:pt x="54482" y="204469"/>
                </a:lnTo>
                <a:lnTo>
                  <a:pt x="59562" y="210819"/>
                </a:lnTo>
                <a:lnTo>
                  <a:pt x="58507" y="220980"/>
                </a:lnTo>
                <a:lnTo>
                  <a:pt x="59499" y="231140"/>
                </a:lnTo>
                <a:lnTo>
                  <a:pt x="62491" y="240030"/>
                </a:lnTo>
                <a:lnTo>
                  <a:pt x="67437" y="250190"/>
                </a:lnTo>
                <a:lnTo>
                  <a:pt x="68199" y="251460"/>
                </a:lnTo>
                <a:lnTo>
                  <a:pt x="83947" y="251460"/>
                </a:lnTo>
                <a:lnTo>
                  <a:pt x="83185" y="250190"/>
                </a:lnTo>
                <a:lnTo>
                  <a:pt x="82676" y="248919"/>
                </a:lnTo>
                <a:lnTo>
                  <a:pt x="81661" y="248919"/>
                </a:lnTo>
                <a:lnTo>
                  <a:pt x="81279" y="247650"/>
                </a:lnTo>
                <a:lnTo>
                  <a:pt x="80772" y="247650"/>
                </a:lnTo>
                <a:lnTo>
                  <a:pt x="80390" y="246380"/>
                </a:lnTo>
                <a:lnTo>
                  <a:pt x="79882" y="246380"/>
                </a:lnTo>
                <a:lnTo>
                  <a:pt x="79121" y="245110"/>
                </a:lnTo>
                <a:lnTo>
                  <a:pt x="78612" y="243840"/>
                </a:lnTo>
                <a:lnTo>
                  <a:pt x="74370" y="236219"/>
                </a:lnTo>
                <a:lnTo>
                  <a:pt x="71945" y="228600"/>
                </a:lnTo>
                <a:lnTo>
                  <a:pt x="71235" y="219710"/>
                </a:lnTo>
                <a:lnTo>
                  <a:pt x="72262" y="212090"/>
                </a:lnTo>
                <a:lnTo>
                  <a:pt x="73025" y="210819"/>
                </a:lnTo>
                <a:lnTo>
                  <a:pt x="73278" y="209550"/>
                </a:lnTo>
                <a:lnTo>
                  <a:pt x="72771" y="207010"/>
                </a:lnTo>
                <a:lnTo>
                  <a:pt x="72516" y="207010"/>
                </a:lnTo>
                <a:lnTo>
                  <a:pt x="72262" y="205740"/>
                </a:lnTo>
                <a:lnTo>
                  <a:pt x="71374" y="204469"/>
                </a:lnTo>
                <a:lnTo>
                  <a:pt x="70230" y="204469"/>
                </a:lnTo>
                <a:lnTo>
                  <a:pt x="66293" y="199390"/>
                </a:lnTo>
                <a:lnTo>
                  <a:pt x="64007" y="194310"/>
                </a:lnTo>
                <a:lnTo>
                  <a:pt x="63880" y="180340"/>
                </a:lnTo>
                <a:lnTo>
                  <a:pt x="67437" y="173990"/>
                </a:lnTo>
                <a:lnTo>
                  <a:pt x="69024" y="172719"/>
                </a:lnTo>
                <a:lnTo>
                  <a:pt x="54863" y="172719"/>
                </a:lnTo>
                <a:lnTo>
                  <a:pt x="47797" y="163830"/>
                </a:lnTo>
                <a:lnTo>
                  <a:pt x="39957" y="154940"/>
                </a:lnTo>
                <a:lnTo>
                  <a:pt x="31378" y="147319"/>
                </a:lnTo>
                <a:lnTo>
                  <a:pt x="22098" y="139700"/>
                </a:lnTo>
                <a:lnTo>
                  <a:pt x="16255" y="134619"/>
                </a:lnTo>
                <a:lnTo>
                  <a:pt x="12953" y="128269"/>
                </a:lnTo>
                <a:lnTo>
                  <a:pt x="12953" y="60960"/>
                </a:lnTo>
                <a:lnTo>
                  <a:pt x="3682" y="60960"/>
                </a:lnTo>
                <a:lnTo>
                  <a:pt x="1524" y="59690"/>
                </a:lnTo>
                <a:lnTo>
                  <a:pt x="1524" y="17780"/>
                </a:lnTo>
                <a:lnTo>
                  <a:pt x="3682" y="16510"/>
                </a:lnTo>
                <a:lnTo>
                  <a:pt x="12953" y="16510"/>
                </a:lnTo>
                <a:lnTo>
                  <a:pt x="12953" y="11430"/>
                </a:lnTo>
                <a:lnTo>
                  <a:pt x="356615" y="11430"/>
                </a:lnTo>
                <a:lnTo>
                  <a:pt x="356615" y="2540"/>
                </a:lnTo>
                <a:lnTo>
                  <a:pt x="353822" y="0"/>
                </a:lnTo>
                <a:close/>
              </a:path>
              <a:path w="356870" h="284480">
                <a:moveTo>
                  <a:pt x="90297" y="60176"/>
                </a:moveTo>
                <a:lnTo>
                  <a:pt x="83947" y="60960"/>
                </a:lnTo>
                <a:lnTo>
                  <a:pt x="77342" y="60960"/>
                </a:lnTo>
                <a:lnTo>
                  <a:pt x="77469" y="68580"/>
                </a:lnTo>
                <a:lnTo>
                  <a:pt x="75564" y="71119"/>
                </a:lnTo>
                <a:lnTo>
                  <a:pt x="72262" y="72390"/>
                </a:lnTo>
                <a:lnTo>
                  <a:pt x="59815" y="82550"/>
                </a:lnTo>
                <a:lnTo>
                  <a:pt x="52689" y="95250"/>
                </a:lnTo>
                <a:lnTo>
                  <a:pt x="51349" y="109219"/>
                </a:lnTo>
                <a:lnTo>
                  <a:pt x="56261" y="123190"/>
                </a:lnTo>
                <a:lnTo>
                  <a:pt x="51988" y="133350"/>
                </a:lnTo>
                <a:lnTo>
                  <a:pt x="51323" y="144780"/>
                </a:lnTo>
                <a:lnTo>
                  <a:pt x="54207" y="154940"/>
                </a:lnTo>
                <a:lnTo>
                  <a:pt x="60578" y="163830"/>
                </a:lnTo>
                <a:lnTo>
                  <a:pt x="59816" y="165100"/>
                </a:lnTo>
                <a:lnTo>
                  <a:pt x="59181" y="166369"/>
                </a:lnTo>
                <a:lnTo>
                  <a:pt x="58674" y="166369"/>
                </a:lnTo>
                <a:lnTo>
                  <a:pt x="58038" y="167640"/>
                </a:lnTo>
                <a:lnTo>
                  <a:pt x="57657" y="167640"/>
                </a:lnTo>
                <a:lnTo>
                  <a:pt x="56896" y="168910"/>
                </a:lnTo>
                <a:lnTo>
                  <a:pt x="56387" y="170180"/>
                </a:lnTo>
                <a:lnTo>
                  <a:pt x="55752" y="170180"/>
                </a:lnTo>
                <a:lnTo>
                  <a:pt x="55372" y="171450"/>
                </a:lnTo>
                <a:lnTo>
                  <a:pt x="54863" y="172719"/>
                </a:lnTo>
                <a:lnTo>
                  <a:pt x="69024" y="172719"/>
                </a:lnTo>
                <a:lnTo>
                  <a:pt x="73787" y="168910"/>
                </a:lnTo>
                <a:lnTo>
                  <a:pt x="74929" y="167640"/>
                </a:lnTo>
                <a:lnTo>
                  <a:pt x="75691" y="166369"/>
                </a:lnTo>
                <a:lnTo>
                  <a:pt x="75691" y="162560"/>
                </a:lnTo>
                <a:lnTo>
                  <a:pt x="74929" y="161290"/>
                </a:lnTo>
                <a:lnTo>
                  <a:pt x="73787" y="160019"/>
                </a:lnTo>
                <a:lnTo>
                  <a:pt x="67304" y="152400"/>
                </a:lnTo>
                <a:lnTo>
                  <a:pt x="64309" y="143510"/>
                </a:lnTo>
                <a:lnTo>
                  <a:pt x="64910" y="134619"/>
                </a:lnTo>
                <a:lnTo>
                  <a:pt x="69214" y="125730"/>
                </a:lnTo>
                <a:lnTo>
                  <a:pt x="70612" y="124460"/>
                </a:lnTo>
                <a:lnTo>
                  <a:pt x="70612" y="121919"/>
                </a:lnTo>
                <a:lnTo>
                  <a:pt x="69214" y="120650"/>
                </a:lnTo>
                <a:lnTo>
                  <a:pt x="64567" y="110490"/>
                </a:lnTo>
                <a:lnTo>
                  <a:pt x="64897" y="99060"/>
                </a:lnTo>
                <a:lnTo>
                  <a:pt x="69893" y="90169"/>
                </a:lnTo>
                <a:lnTo>
                  <a:pt x="79248" y="82550"/>
                </a:lnTo>
                <a:lnTo>
                  <a:pt x="86105" y="78740"/>
                </a:lnTo>
                <a:lnTo>
                  <a:pt x="90424" y="72390"/>
                </a:lnTo>
                <a:lnTo>
                  <a:pt x="90297" y="60176"/>
                </a:lnTo>
                <a:close/>
              </a:path>
              <a:path w="356870" h="284480">
                <a:moveTo>
                  <a:pt x="356615" y="11430"/>
                </a:moveTo>
                <a:lnTo>
                  <a:pt x="343915" y="11430"/>
                </a:lnTo>
                <a:lnTo>
                  <a:pt x="343915" y="16510"/>
                </a:lnTo>
                <a:lnTo>
                  <a:pt x="353187" y="16510"/>
                </a:lnTo>
                <a:lnTo>
                  <a:pt x="355346" y="17780"/>
                </a:lnTo>
                <a:lnTo>
                  <a:pt x="355346" y="59690"/>
                </a:lnTo>
                <a:lnTo>
                  <a:pt x="353187" y="60960"/>
                </a:lnTo>
                <a:lnTo>
                  <a:pt x="343915" y="60960"/>
                </a:lnTo>
                <a:lnTo>
                  <a:pt x="343915" y="128269"/>
                </a:lnTo>
                <a:lnTo>
                  <a:pt x="340487" y="134619"/>
                </a:lnTo>
                <a:lnTo>
                  <a:pt x="334644" y="138430"/>
                </a:lnTo>
                <a:lnTo>
                  <a:pt x="325383" y="146050"/>
                </a:lnTo>
                <a:lnTo>
                  <a:pt x="316849" y="154940"/>
                </a:lnTo>
                <a:lnTo>
                  <a:pt x="309052" y="162560"/>
                </a:lnTo>
                <a:lnTo>
                  <a:pt x="302005" y="171450"/>
                </a:lnTo>
                <a:lnTo>
                  <a:pt x="317982" y="171450"/>
                </a:lnTo>
                <a:lnTo>
                  <a:pt x="321865" y="166369"/>
                </a:lnTo>
                <a:lnTo>
                  <a:pt x="331817" y="156210"/>
                </a:lnTo>
                <a:lnTo>
                  <a:pt x="356615" y="120650"/>
                </a:lnTo>
                <a:lnTo>
                  <a:pt x="356615" y="11430"/>
                </a:lnTo>
                <a:close/>
              </a:path>
              <a:path w="356870" h="284480">
                <a:moveTo>
                  <a:pt x="77342" y="16510"/>
                </a:moveTo>
                <a:lnTo>
                  <a:pt x="12953" y="16510"/>
                </a:lnTo>
                <a:lnTo>
                  <a:pt x="12953" y="60960"/>
                </a:lnTo>
                <a:lnTo>
                  <a:pt x="77342" y="60960"/>
                </a:lnTo>
                <a:lnTo>
                  <a:pt x="77342" y="16510"/>
                </a:lnTo>
                <a:close/>
              </a:path>
              <a:path w="356870" h="284480">
                <a:moveTo>
                  <a:pt x="121919" y="22860"/>
                </a:moveTo>
                <a:lnTo>
                  <a:pt x="116459" y="22860"/>
                </a:lnTo>
                <a:lnTo>
                  <a:pt x="114426" y="25400"/>
                </a:lnTo>
                <a:lnTo>
                  <a:pt x="125222" y="60960"/>
                </a:lnTo>
                <a:lnTo>
                  <a:pt x="131190" y="60960"/>
                </a:lnTo>
                <a:lnTo>
                  <a:pt x="133603" y="59690"/>
                </a:lnTo>
                <a:lnTo>
                  <a:pt x="134747" y="57150"/>
                </a:lnTo>
                <a:lnTo>
                  <a:pt x="133603" y="55880"/>
                </a:lnTo>
                <a:lnTo>
                  <a:pt x="130176" y="48260"/>
                </a:lnTo>
                <a:lnTo>
                  <a:pt x="127523" y="41910"/>
                </a:lnTo>
                <a:lnTo>
                  <a:pt x="125656" y="34290"/>
                </a:lnTo>
                <a:lnTo>
                  <a:pt x="124587" y="26669"/>
                </a:lnTo>
                <a:lnTo>
                  <a:pt x="124460" y="24130"/>
                </a:lnTo>
                <a:lnTo>
                  <a:pt x="121919" y="22860"/>
                </a:lnTo>
                <a:close/>
              </a:path>
              <a:path w="356870" h="284480">
                <a:moveTo>
                  <a:pt x="343915" y="16510"/>
                </a:moveTo>
                <a:lnTo>
                  <a:pt x="279526" y="16510"/>
                </a:lnTo>
                <a:lnTo>
                  <a:pt x="279526" y="60960"/>
                </a:lnTo>
                <a:lnTo>
                  <a:pt x="343915" y="60960"/>
                </a:lnTo>
                <a:lnTo>
                  <a:pt x="343915" y="16510"/>
                </a:lnTo>
                <a:close/>
              </a:path>
              <a:path w="356870" h="284480">
                <a:moveTo>
                  <a:pt x="266700" y="17288"/>
                </a:moveTo>
                <a:lnTo>
                  <a:pt x="262687" y="17780"/>
                </a:lnTo>
                <a:lnTo>
                  <a:pt x="254253" y="22860"/>
                </a:lnTo>
                <a:lnTo>
                  <a:pt x="248582" y="29210"/>
                </a:lnTo>
                <a:lnTo>
                  <a:pt x="246506" y="38100"/>
                </a:lnTo>
                <a:lnTo>
                  <a:pt x="248582" y="46990"/>
                </a:lnTo>
                <a:lnTo>
                  <a:pt x="254253" y="54610"/>
                </a:lnTo>
                <a:lnTo>
                  <a:pt x="262687" y="59690"/>
                </a:lnTo>
                <a:lnTo>
                  <a:pt x="266700" y="60181"/>
                </a:lnTo>
                <a:lnTo>
                  <a:pt x="266700" y="17288"/>
                </a:lnTo>
                <a:close/>
              </a:path>
              <a:path w="356870" h="284480">
                <a:moveTo>
                  <a:pt x="90297" y="17293"/>
                </a:moveTo>
                <a:lnTo>
                  <a:pt x="90297" y="60176"/>
                </a:lnTo>
                <a:lnTo>
                  <a:pt x="94235" y="59690"/>
                </a:lnTo>
                <a:lnTo>
                  <a:pt x="102631" y="54610"/>
                </a:lnTo>
                <a:lnTo>
                  <a:pt x="108289" y="46990"/>
                </a:lnTo>
                <a:lnTo>
                  <a:pt x="110362" y="38100"/>
                </a:lnTo>
                <a:lnTo>
                  <a:pt x="108289" y="29210"/>
                </a:lnTo>
                <a:lnTo>
                  <a:pt x="102631" y="22860"/>
                </a:lnTo>
                <a:lnTo>
                  <a:pt x="94235" y="17780"/>
                </a:lnTo>
                <a:lnTo>
                  <a:pt x="90297" y="17293"/>
                </a:lnTo>
                <a:close/>
              </a:path>
              <a:path w="356870" h="284480">
                <a:moveTo>
                  <a:pt x="146938" y="17780"/>
                </a:moveTo>
                <a:lnTo>
                  <a:pt x="141350" y="17780"/>
                </a:lnTo>
                <a:lnTo>
                  <a:pt x="139191" y="20319"/>
                </a:lnTo>
                <a:lnTo>
                  <a:pt x="149605" y="57150"/>
                </a:lnTo>
                <a:lnTo>
                  <a:pt x="152907" y="57150"/>
                </a:lnTo>
                <a:lnTo>
                  <a:pt x="153542" y="55880"/>
                </a:lnTo>
                <a:lnTo>
                  <a:pt x="156082" y="55880"/>
                </a:lnTo>
                <a:lnTo>
                  <a:pt x="157225" y="53340"/>
                </a:lnTo>
                <a:lnTo>
                  <a:pt x="156210" y="50800"/>
                </a:lnTo>
                <a:lnTo>
                  <a:pt x="153279" y="44450"/>
                </a:lnTo>
                <a:lnTo>
                  <a:pt x="151145" y="36830"/>
                </a:lnTo>
                <a:lnTo>
                  <a:pt x="149798" y="29210"/>
                </a:lnTo>
                <a:lnTo>
                  <a:pt x="149225" y="21590"/>
                </a:lnTo>
                <a:lnTo>
                  <a:pt x="149098" y="19050"/>
                </a:lnTo>
                <a:lnTo>
                  <a:pt x="146938" y="17780"/>
                </a:lnTo>
                <a:close/>
              </a:path>
              <a:path w="356870" h="284480">
                <a:moveTo>
                  <a:pt x="243204" y="17780"/>
                </a:moveTo>
                <a:lnTo>
                  <a:pt x="237616" y="17780"/>
                </a:lnTo>
                <a:lnTo>
                  <a:pt x="235457" y="19050"/>
                </a:lnTo>
                <a:lnTo>
                  <a:pt x="235330" y="21590"/>
                </a:lnTo>
                <a:lnTo>
                  <a:pt x="234813" y="29210"/>
                </a:lnTo>
                <a:lnTo>
                  <a:pt x="233473" y="36830"/>
                </a:lnTo>
                <a:lnTo>
                  <a:pt x="231348" y="44450"/>
                </a:lnTo>
                <a:lnTo>
                  <a:pt x="228473" y="50800"/>
                </a:lnTo>
                <a:lnTo>
                  <a:pt x="227456" y="53340"/>
                </a:lnTo>
                <a:lnTo>
                  <a:pt x="228600" y="55880"/>
                </a:lnTo>
                <a:lnTo>
                  <a:pt x="231139" y="55880"/>
                </a:lnTo>
                <a:lnTo>
                  <a:pt x="231775" y="57150"/>
                </a:lnTo>
                <a:lnTo>
                  <a:pt x="235076" y="57150"/>
                </a:lnTo>
                <a:lnTo>
                  <a:pt x="236981" y="55880"/>
                </a:lnTo>
                <a:lnTo>
                  <a:pt x="245490" y="20319"/>
                </a:lnTo>
                <a:lnTo>
                  <a:pt x="243204" y="17780"/>
                </a:lnTo>
                <a:close/>
              </a:path>
              <a:path w="356870" h="284480">
                <a:moveTo>
                  <a:pt x="90297" y="11430"/>
                </a:moveTo>
                <a:lnTo>
                  <a:pt x="77342" y="11430"/>
                </a:lnTo>
                <a:lnTo>
                  <a:pt x="77342" y="16510"/>
                </a:lnTo>
                <a:lnTo>
                  <a:pt x="83947" y="16510"/>
                </a:lnTo>
                <a:lnTo>
                  <a:pt x="90297" y="17293"/>
                </a:lnTo>
                <a:lnTo>
                  <a:pt x="90297" y="11430"/>
                </a:lnTo>
                <a:close/>
              </a:path>
              <a:path w="356870" h="284480">
                <a:moveTo>
                  <a:pt x="279526" y="11430"/>
                </a:moveTo>
                <a:lnTo>
                  <a:pt x="266700" y="11430"/>
                </a:lnTo>
                <a:lnTo>
                  <a:pt x="266700" y="17288"/>
                </a:lnTo>
                <a:lnTo>
                  <a:pt x="273050" y="16510"/>
                </a:lnTo>
                <a:lnTo>
                  <a:pt x="279526" y="16510"/>
                </a:lnTo>
                <a:lnTo>
                  <a:pt x="279526" y="114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7472044" y="2376423"/>
            <a:ext cx="318770" cy="299720"/>
          </a:xfrm>
          <a:custGeom>
            <a:rect l="l" t="t" r="r" b="b"/>
            <a:pathLst>
              <a:path w="318770" h="299719">
                <a:moveTo>
                  <a:pt x="35432" y="203200"/>
                </a:moveTo>
                <a:lnTo>
                  <a:pt x="507" y="203200"/>
                </a:lnTo>
                <a:lnTo>
                  <a:pt x="0" y="204469"/>
                </a:lnTo>
                <a:lnTo>
                  <a:pt x="0" y="205739"/>
                </a:lnTo>
                <a:lnTo>
                  <a:pt x="507" y="205739"/>
                </a:lnTo>
                <a:lnTo>
                  <a:pt x="29547" y="245109"/>
                </a:lnTo>
                <a:lnTo>
                  <a:pt x="67182" y="275589"/>
                </a:lnTo>
                <a:lnTo>
                  <a:pt x="111200" y="293369"/>
                </a:lnTo>
                <a:lnTo>
                  <a:pt x="159384" y="299719"/>
                </a:lnTo>
                <a:lnTo>
                  <a:pt x="197946" y="294639"/>
                </a:lnTo>
                <a:lnTo>
                  <a:pt x="159384" y="294639"/>
                </a:lnTo>
                <a:lnTo>
                  <a:pt x="113758" y="288289"/>
                </a:lnTo>
                <a:lnTo>
                  <a:pt x="71929" y="271780"/>
                </a:lnTo>
                <a:lnTo>
                  <a:pt x="35887" y="243839"/>
                </a:lnTo>
                <a:lnTo>
                  <a:pt x="7620" y="208280"/>
                </a:lnTo>
                <a:lnTo>
                  <a:pt x="39316" y="208280"/>
                </a:lnTo>
                <a:lnTo>
                  <a:pt x="35432" y="203200"/>
                </a:lnTo>
                <a:close/>
              </a:path>
              <a:path w="318770" h="299719">
                <a:moveTo>
                  <a:pt x="316391" y="208280"/>
                </a:moveTo>
                <a:lnTo>
                  <a:pt x="311150" y="208280"/>
                </a:lnTo>
                <a:lnTo>
                  <a:pt x="282882" y="243839"/>
                </a:lnTo>
                <a:lnTo>
                  <a:pt x="246840" y="271780"/>
                </a:lnTo>
                <a:lnTo>
                  <a:pt x="205011" y="288289"/>
                </a:lnTo>
                <a:lnTo>
                  <a:pt x="159384" y="294639"/>
                </a:lnTo>
                <a:lnTo>
                  <a:pt x="197946" y="294639"/>
                </a:lnTo>
                <a:lnTo>
                  <a:pt x="207587" y="293369"/>
                </a:lnTo>
                <a:lnTo>
                  <a:pt x="251634" y="275589"/>
                </a:lnTo>
                <a:lnTo>
                  <a:pt x="289276" y="245109"/>
                </a:lnTo>
                <a:lnTo>
                  <a:pt x="316391" y="208280"/>
                </a:lnTo>
                <a:close/>
              </a:path>
              <a:path w="318770" h="299719">
                <a:moveTo>
                  <a:pt x="39316" y="208280"/>
                </a:moveTo>
                <a:lnTo>
                  <a:pt x="31750" y="208280"/>
                </a:lnTo>
                <a:lnTo>
                  <a:pt x="36365" y="214630"/>
                </a:lnTo>
                <a:lnTo>
                  <a:pt x="41243" y="219709"/>
                </a:lnTo>
                <a:lnTo>
                  <a:pt x="46358" y="226059"/>
                </a:lnTo>
                <a:lnTo>
                  <a:pt x="51688" y="231139"/>
                </a:lnTo>
                <a:lnTo>
                  <a:pt x="51943" y="231139"/>
                </a:lnTo>
                <a:lnTo>
                  <a:pt x="75160" y="250189"/>
                </a:lnTo>
                <a:lnTo>
                  <a:pt x="101282" y="262889"/>
                </a:lnTo>
                <a:lnTo>
                  <a:pt x="129595" y="271780"/>
                </a:lnTo>
                <a:lnTo>
                  <a:pt x="159384" y="274319"/>
                </a:lnTo>
                <a:lnTo>
                  <a:pt x="188892" y="271780"/>
                </a:lnTo>
                <a:lnTo>
                  <a:pt x="196908" y="269239"/>
                </a:lnTo>
                <a:lnTo>
                  <a:pt x="159384" y="269239"/>
                </a:lnTo>
                <a:lnTo>
                  <a:pt x="137814" y="267969"/>
                </a:lnTo>
                <a:lnTo>
                  <a:pt x="116935" y="262889"/>
                </a:lnTo>
                <a:lnTo>
                  <a:pt x="97055" y="255269"/>
                </a:lnTo>
                <a:lnTo>
                  <a:pt x="78485" y="245109"/>
                </a:lnTo>
                <a:lnTo>
                  <a:pt x="79291" y="241300"/>
                </a:lnTo>
                <a:lnTo>
                  <a:pt x="73025" y="241300"/>
                </a:lnTo>
                <a:lnTo>
                  <a:pt x="67309" y="237489"/>
                </a:lnTo>
                <a:lnTo>
                  <a:pt x="61849" y="233680"/>
                </a:lnTo>
                <a:lnTo>
                  <a:pt x="56769" y="228600"/>
                </a:lnTo>
                <a:lnTo>
                  <a:pt x="57716" y="223519"/>
                </a:lnTo>
                <a:lnTo>
                  <a:pt x="51943" y="223519"/>
                </a:lnTo>
                <a:lnTo>
                  <a:pt x="47559" y="218439"/>
                </a:lnTo>
                <a:lnTo>
                  <a:pt x="43354" y="213359"/>
                </a:lnTo>
                <a:lnTo>
                  <a:pt x="39316" y="208280"/>
                </a:lnTo>
                <a:close/>
              </a:path>
              <a:path w="318770" h="299719">
                <a:moveTo>
                  <a:pt x="193055" y="170180"/>
                </a:moveTo>
                <a:lnTo>
                  <a:pt x="159384" y="170180"/>
                </a:lnTo>
                <a:lnTo>
                  <a:pt x="189009" y="175259"/>
                </a:lnTo>
                <a:lnTo>
                  <a:pt x="214931" y="187959"/>
                </a:lnTo>
                <a:lnTo>
                  <a:pt x="233304" y="212089"/>
                </a:lnTo>
                <a:lnTo>
                  <a:pt x="240283" y="245109"/>
                </a:lnTo>
                <a:lnTo>
                  <a:pt x="221714" y="255269"/>
                </a:lnTo>
                <a:lnTo>
                  <a:pt x="201834" y="262889"/>
                </a:lnTo>
                <a:lnTo>
                  <a:pt x="180955" y="267969"/>
                </a:lnTo>
                <a:lnTo>
                  <a:pt x="159384" y="269239"/>
                </a:lnTo>
                <a:lnTo>
                  <a:pt x="196908" y="269239"/>
                </a:lnTo>
                <a:lnTo>
                  <a:pt x="216947" y="262889"/>
                </a:lnTo>
                <a:lnTo>
                  <a:pt x="242859" y="250189"/>
                </a:lnTo>
                <a:lnTo>
                  <a:pt x="254398" y="241300"/>
                </a:lnTo>
                <a:lnTo>
                  <a:pt x="245745" y="241300"/>
                </a:lnTo>
                <a:lnTo>
                  <a:pt x="243687" y="224789"/>
                </a:lnTo>
                <a:lnTo>
                  <a:pt x="238712" y="209550"/>
                </a:lnTo>
                <a:lnTo>
                  <a:pt x="230903" y="196850"/>
                </a:lnTo>
                <a:lnTo>
                  <a:pt x="220345" y="185419"/>
                </a:lnTo>
                <a:lnTo>
                  <a:pt x="207694" y="176530"/>
                </a:lnTo>
                <a:lnTo>
                  <a:pt x="193055" y="170180"/>
                </a:lnTo>
                <a:close/>
              </a:path>
              <a:path w="318770" h="299719">
                <a:moveTo>
                  <a:pt x="159384" y="165100"/>
                </a:moveTo>
                <a:lnTo>
                  <a:pt x="111075" y="176530"/>
                </a:lnTo>
                <a:lnTo>
                  <a:pt x="80057" y="209550"/>
                </a:lnTo>
                <a:lnTo>
                  <a:pt x="73025" y="241300"/>
                </a:lnTo>
                <a:lnTo>
                  <a:pt x="79291" y="241300"/>
                </a:lnTo>
                <a:lnTo>
                  <a:pt x="85465" y="212089"/>
                </a:lnTo>
                <a:lnTo>
                  <a:pt x="103838" y="187959"/>
                </a:lnTo>
                <a:lnTo>
                  <a:pt x="129760" y="175259"/>
                </a:lnTo>
                <a:lnTo>
                  <a:pt x="159384" y="170180"/>
                </a:lnTo>
                <a:lnTo>
                  <a:pt x="193055" y="170180"/>
                </a:lnTo>
                <a:lnTo>
                  <a:pt x="176821" y="166369"/>
                </a:lnTo>
                <a:lnTo>
                  <a:pt x="159384" y="165100"/>
                </a:lnTo>
                <a:close/>
              </a:path>
              <a:path w="318770" h="299719">
                <a:moveTo>
                  <a:pt x="246296" y="73659"/>
                </a:moveTo>
                <a:lnTo>
                  <a:pt x="236093" y="76200"/>
                </a:lnTo>
                <a:lnTo>
                  <a:pt x="232189" y="80009"/>
                </a:lnTo>
                <a:lnTo>
                  <a:pt x="230393" y="87630"/>
                </a:lnTo>
                <a:lnTo>
                  <a:pt x="230717" y="96519"/>
                </a:lnTo>
                <a:lnTo>
                  <a:pt x="233172" y="107950"/>
                </a:lnTo>
                <a:lnTo>
                  <a:pt x="260857" y="229869"/>
                </a:lnTo>
                <a:lnTo>
                  <a:pt x="256031" y="233680"/>
                </a:lnTo>
                <a:lnTo>
                  <a:pt x="251078" y="237489"/>
                </a:lnTo>
                <a:lnTo>
                  <a:pt x="245745" y="241300"/>
                </a:lnTo>
                <a:lnTo>
                  <a:pt x="254398" y="241300"/>
                </a:lnTo>
                <a:lnTo>
                  <a:pt x="265937" y="232409"/>
                </a:lnTo>
                <a:lnTo>
                  <a:pt x="271625" y="226059"/>
                </a:lnTo>
                <a:lnTo>
                  <a:pt x="272981" y="224789"/>
                </a:lnTo>
                <a:lnTo>
                  <a:pt x="265556" y="224789"/>
                </a:lnTo>
                <a:lnTo>
                  <a:pt x="238632" y="106680"/>
                </a:lnTo>
                <a:lnTo>
                  <a:pt x="236410" y="96519"/>
                </a:lnTo>
                <a:lnTo>
                  <a:pt x="235838" y="88900"/>
                </a:lnTo>
                <a:lnTo>
                  <a:pt x="236791" y="83819"/>
                </a:lnTo>
                <a:lnTo>
                  <a:pt x="239268" y="80009"/>
                </a:lnTo>
                <a:lnTo>
                  <a:pt x="246247" y="78739"/>
                </a:lnTo>
                <a:lnTo>
                  <a:pt x="262757" y="78739"/>
                </a:lnTo>
                <a:lnTo>
                  <a:pt x="257809" y="76200"/>
                </a:lnTo>
                <a:lnTo>
                  <a:pt x="246296" y="73659"/>
                </a:lnTo>
                <a:close/>
              </a:path>
              <a:path w="318770" h="299719">
                <a:moveTo>
                  <a:pt x="318261" y="203200"/>
                </a:moveTo>
                <a:lnTo>
                  <a:pt x="283209" y="203200"/>
                </a:lnTo>
                <a:lnTo>
                  <a:pt x="279165" y="209550"/>
                </a:lnTo>
                <a:lnTo>
                  <a:pt x="274859" y="214630"/>
                </a:lnTo>
                <a:lnTo>
                  <a:pt x="270315" y="219709"/>
                </a:lnTo>
                <a:lnTo>
                  <a:pt x="265556" y="224789"/>
                </a:lnTo>
                <a:lnTo>
                  <a:pt x="272981" y="224789"/>
                </a:lnTo>
                <a:lnTo>
                  <a:pt x="277050" y="220980"/>
                </a:lnTo>
                <a:lnTo>
                  <a:pt x="282190" y="214630"/>
                </a:lnTo>
                <a:lnTo>
                  <a:pt x="287020" y="208280"/>
                </a:lnTo>
                <a:lnTo>
                  <a:pt x="316391" y="208280"/>
                </a:lnTo>
                <a:lnTo>
                  <a:pt x="318261" y="205739"/>
                </a:lnTo>
                <a:lnTo>
                  <a:pt x="318770" y="205739"/>
                </a:lnTo>
                <a:lnTo>
                  <a:pt x="318770" y="204469"/>
                </a:lnTo>
                <a:lnTo>
                  <a:pt x="318261" y="203200"/>
                </a:lnTo>
                <a:close/>
              </a:path>
              <a:path w="318770" h="299719">
                <a:moveTo>
                  <a:pt x="168021" y="109219"/>
                </a:moveTo>
                <a:lnTo>
                  <a:pt x="73532" y="109219"/>
                </a:lnTo>
                <a:lnTo>
                  <a:pt x="73025" y="111759"/>
                </a:lnTo>
                <a:lnTo>
                  <a:pt x="51943" y="223519"/>
                </a:lnTo>
                <a:lnTo>
                  <a:pt x="57716" y="223519"/>
                </a:lnTo>
                <a:lnTo>
                  <a:pt x="70738" y="153669"/>
                </a:lnTo>
                <a:lnTo>
                  <a:pt x="101346" y="153669"/>
                </a:lnTo>
                <a:lnTo>
                  <a:pt x="102615" y="152400"/>
                </a:lnTo>
                <a:lnTo>
                  <a:pt x="102615" y="149859"/>
                </a:lnTo>
                <a:lnTo>
                  <a:pt x="101346" y="148589"/>
                </a:lnTo>
                <a:lnTo>
                  <a:pt x="71754" y="148589"/>
                </a:lnTo>
                <a:lnTo>
                  <a:pt x="74675" y="133350"/>
                </a:lnTo>
                <a:lnTo>
                  <a:pt x="125475" y="133350"/>
                </a:lnTo>
                <a:lnTo>
                  <a:pt x="126746" y="132080"/>
                </a:lnTo>
                <a:lnTo>
                  <a:pt x="126746" y="128269"/>
                </a:lnTo>
                <a:lnTo>
                  <a:pt x="125475" y="127000"/>
                </a:lnTo>
                <a:lnTo>
                  <a:pt x="75691" y="127000"/>
                </a:lnTo>
                <a:lnTo>
                  <a:pt x="77977" y="115569"/>
                </a:lnTo>
                <a:lnTo>
                  <a:pt x="168021" y="115569"/>
                </a:lnTo>
                <a:lnTo>
                  <a:pt x="169163" y="114300"/>
                </a:lnTo>
                <a:lnTo>
                  <a:pt x="169163" y="110489"/>
                </a:lnTo>
                <a:lnTo>
                  <a:pt x="168021" y="109219"/>
                </a:lnTo>
                <a:close/>
              </a:path>
              <a:path w="318770" h="299719">
                <a:moveTo>
                  <a:pt x="34162" y="201930"/>
                </a:moveTo>
                <a:lnTo>
                  <a:pt x="1904" y="201930"/>
                </a:lnTo>
                <a:lnTo>
                  <a:pt x="1015" y="203200"/>
                </a:lnTo>
                <a:lnTo>
                  <a:pt x="35051" y="203200"/>
                </a:lnTo>
                <a:lnTo>
                  <a:pt x="34162" y="201930"/>
                </a:lnTo>
                <a:close/>
              </a:path>
              <a:path w="318770" h="299719">
                <a:moveTo>
                  <a:pt x="316864" y="201930"/>
                </a:moveTo>
                <a:lnTo>
                  <a:pt x="284733" y="201930"/>
                </a:lnTo>
                <a:lnTo>
                  <a:pt x="283845" y="203200"/>
                </a:lnTo>
                <a:lnTo>
                  <a:pt x="317753" y="203200"/>
                </a:lnTo>
                <a:lnTo>
                  <a:pt x="316864" y="201930"/>
                </a:lnTo>
                <a:close/>
              </a:path>
              <a:path w="318770" h="299719">
                <a:moveTo>
                  <a:pt x="268350" y="0"/>
                </a:moveTo>
                <a:lnTo>
                  <a:pt x="252896" y="0"/>
                </a:lnTo>
                <a:lnTo>
                  <a:pt x="238125" y="2539"/>
                </a:lnTo>
                <a:lnTo>
                  <a:pt x="192676" y="30480"/>
                </a:lnTo>
                <a:lnTo>
                  <a:pt x="173227" y="86359"/>
                </a:lnTo>
                <a:lnTo>
                  <a:pt x="78351" y="86359"/>
                </a:lnTo>
                <a:lnTo>
                  <a:pt x="35036" y="113030"/>
                </a:lnTo>
                <a:lnTo>
                  <a:pt x="24383" y="152400"/>
                </a:lnTo>
                <a:lnTo>
                  <a:pt x="24764" y="153669"/>
                </a:lnTo>
                <a:lnTo>
                  <a:pt x="25780" y="153669"/>
                </a:lnTo>
                <a:lnTo>
                  <a:pt x="26543" y="154939"/>
                </a:lnTo>
                <a:lnTo>
                  <a:pt x="52324" y="154939"/>
                </a:lnTo>
                <a:lnTo>
                  <a:pt x="53594" y="153669"/>
                </a:lnTo>
                <a:lnTo>
                  <a:pt x="53594" y="152400"/>
                </a:lnTo>
                <a:lnTo>
                  <a:pt x="53909" y="148589"/>
                </a:lnTo>
                <a:lnTo>
                  <a:pt x="30225" y="148589"/>
                </a:lnTo>
                <a:lnTo>
                  <a:pt x="32813" y="133350"/>
                </a:lnTo>
                <a:lnTo>
                  <a:pt x="56387" y="100330"/>
                </a:lnTo>
                <a:lnTo>
                  <a:pt x="73263" y="92709"/>
                </a:lnTo>
                <a:lnTo>
                  <a:pt x="78801" y="92709"/>
                </a:lnTo>
                <a:lnTo>
                  <a:pt x="80899" y="91439"/>
                </a:lnTo>
                <a:lnTo>
                  <a:pt x="177291" y="91439"/>
                </a:lnTo>
                <a:lnTo>
                  <a:pt x="178434" y="90169"/>
                </a:lnTo>
                <a:lnTo>
                  <a:pt x="178561" y="88900"/>
                </a:lnTo>
                <a:lnTo>
                  <a:pt x="181653" y="68580"/>
                </a:lnTo>
                <a:lnTo>
                  <a:pt x="208406" y="21589"/>
                </a:lnTo>
                <a:lnTo>
                  <a:pt x="232933" y="10159"/>
                </a:lnTo>
                <a:lnTo>
                  <a:pt x="244786" y="6350"/>
                </a:lnTo>
                <a:lnTo>
                  <a:pt x="255270" y="6350"/>
                </a:lnTo>
                <a:lnTo>
                  <a:pt x="259587" y="5080"/>
                </a:lnTo>
                <a:lnTo>
                  <a:pt x="273557" y="5080"/>
                </a:lnTo>
                <a:lnTo>
                  <a:pt x="273684" y="3809"/>
                </a:lnTo>
                <a:lnTo>
                  <a:pt x="273303" y="2539"/>
                </a:lnTo>
                <a:lnTo>
                  <a:pt x="273050" y="1269"/>
                </a:lnTo>
                <a:lnTo>
                  <a:pt x="270890" y="1269"/>
                </a:lnTo>
                <a:lnTo>
                  <a:pt x="268350" y="0"/>
                </a:lnTo>
                <a:close/>
              </a:path>
              <a:path w="318770" h="299719">
                <a:moveTo>
                  <a:pt x="77724" y="102869"/>
                </a:moveTo>
                <a:lnTo>
                  <a:pt x="76834" y="102869"/>
                </a:lnTo>
                <a:lnTo>
                  <a:pt x="62565" y="109219"/>
                </a:lnTo>
                <a:lnTo>
                  <a:pt x="54022" y="121919"/>
                </a:lnTo>
                <a:lnTo>
                  <a:pt x="49742" y="137159"/>
                </a:lnTo>
                <a:lnTo>
                  <a:pt x="48259" y="148589"/>
                </a:lnTo>
                <a:lnTo>
                  <a:pt x="53909" y="148589"/>
                </a:lnTo>
                <a:lnTo>
                  <a:pt x="54119" y="146050"/>
                </a:lnTo>
                <a:lnTo>
                  <a:pt x="56657" y="132080"/>
                </a:lnTo>
                <a:lnTo>
                  <a:pt x="62648" y="118109"/>
                </a:lnTo>
                <a:lnTo>
                  <a:pt x="73532" y="109219"/>
                </a:lnTo>
                <a:lnTo>
                  <a:pt x="78994" y="109219"/>
                </a:lnTo>
                <a:lnTo>
                  <a:pt x="79628" y="106680"/>
                </a:lnTo>
                <a:lnTo>
                  <a:pt x="79755" y="105409"/>
                </a:lnTo>
                <a:lnTo>
                  <a:pt x="79501" y="105409"/>
                </a:lnTo>
                <a:lnTo>
                  <a:pt x="78485" y="104139"/>
                </a:lnTo>
                <a:lnTo>
                  <a:pt x="77724" y="102869"/>
                </a:lnTo>
                <a:close/>
              </a:path>
              <a:path w="318770" h="299719">
                <a:moveTo>
                  <a:pt x="262757" y="78739"/>
                </a:moveTo>
                <a:lnTo>
                  <a:pt x="246247" y="78739"/>
                </a:lnTo>
                <a:lnTo>
                  <a:pt x="255095" y="81280"/>
                </a:lnTo>
                <a:lnTo>
                  <a:pt x="263681" y="85089"/>
                </a:lnTo>
                <a:lnTo>
                  <a:pt x="269875" y="88900"/>
                </a:lnTo>
                <a:lnTo>
                  <a:pt x="279523" y="92709"/>
                </a:lnTo>
                <a:lnTo>
                  <a:pt x="289401" y="92709"/>
                </a:lnTo>
                <a:lnTo>
                  <a:pt x="298469" y="88900"/>
                </a:lnTo>
                <a:lnTo>
                  <a:pt x="299651" y="87630"/>
                </a:lnTo>
                <a:lnTo>
                  <a:pt x="280523" y="87630"/>
                </a:lnTo>
                <a:lnTo>
                  <a:pt x="273050" y="83819"/>
                </a:lnTo>
                <a:lnTo>
                  <a:pt x="267704" y="81280"/>
                </a:lnTo>
                <a:lnTo>
                  <a:pt x="262757" y="78739"/>
                </a:lnTo>
                <a:close/>
              </a:path>
              <a:path w="318770" h="299719">
                <a:moveTo>
                  <a:pt x="273050" y="5080"/>
                </a:moveTo>
                <a:lnTo>
                  <a:pt x="259587" y="5080"/>
                </a:lnTo>
                <a:lnTo>
                  <a:pt x="263144" y="6350"/>
                </a:lnTo>
                <a:lnTo>
                  <a:pt x="265683" y="6350"/>
                </a:lnTo>
                <a:lnTo>
                  <a:pt x="254634" y="21589"/>
                </a:lnTo>
                <a:lnTo>
                  <a:pt x="254253" y="21589"/>
                </a:lnTo>
                <a:lnTo>
                  <a:pt x="254000" y="22859"/>
                </a:lnTo>
                <a:lnTo>
                  <a:pt x="254253" y="24130"/>
                </a:lnTo>
                <a:lnTo>
                  <a:pt x="254761" y="24130"/>
                </a:lnTo>
                <a:lnTo>
                  <a:pt x="255397" y="25400"/>
                </a:lnTo>
                <a:lnTo>
                  <a:pt x="294894" y="50800"/>
                </a:lnTo>
                <a:lnTo>
                  <a:pt x="300597" y="55880"/>
                </a:lnTo>
                <a:lnTo>
                  <a:pt x="303656" y="63500"/>
                </a:lnTo>
                <a:lnTo>
                  <a:pt x="303859" y="71119"/>
                </a:lnTo>
                <a:lnTo>
                  <a:pt x="300989" y="78739"/>
                </a:lnTo>
                <a:lnTo>
                  <a:pt x="295374" y="83819"/>
                </a:lnTo>
                <a:lnTo>
                  <a:pt x="288258" y="87630"/>
                </a:lnTo>
                <a:lnTo>
                  <a:pt x="299651" y="87630"/>
                </a:lnTo>
                <a:lnTo>
                  <a:pt x="305561" y="81280"/>
                </a:lnTo>
                <a:lnTo>
                  <a:pt x="309298" y="72389"/>
                </a:lnTo>
                <a:lnTo>
                  <a:pt x="309070" y="62230"/>
                </a:lnTo>
                <a:lnTo>
                  <a:pt x="305151" y="53339"/>
                </a:lnTo>
                <a:lnTo>
                  <a:pt x="297814" y="45719"/>
                </a:lnTo>
                <a:lnTo>
                  <a:pt x="260857" y="21589"/>
                </a:lnTo>
                <a:lnTo>
                  <a:pt x="273050" y="5080"/>
                </a:lnTo>
                <a:close/>
              </a:path>
              <a:path w="318770" h="299719">
                <a:moveTo>
                  <a:pt x="254507" y="34289"/>
                </a:moveTo>
                <a:lnTo>
                  <a:pt x="245618" y="34289"/>
                </a:lnTo>
                <a:lnTo>
                  <a:pt x="242061" y="36830"/>
                </a:lnTo>
                <a:lnTo>
                  <a:pt x="242061" y="45719"/>
                </a:lnTo>
                <a:lnTo>
                  <a:pt x="245618" y="49530"/>
                </a:lnTo>
                <a:lnTo>
                  <a:pt x="254507" y="49530"/>
                </a:lnTo>
                <a:lnTo>
                  <a:pt x="258063" y="45719"/>
                </a:lnTo>
                <a:lnTo>
                  <a:pt x="258063" y="44450"/>
                </a:lnTo>
                <a:lnTo>
                  <a:pt x="248665" y="44450"/>
                </a:lnTo>
                <a:lnTo>
                  <a:pt x="247650" y="43180"/>
                </a:lnTo>
                <a:lnTo>
                  <a:pt x="247650" y="40639"/>
                </a:lnTo>
                <a:lnTo>
                  <a:pt x="248665" y="39369"/>
                </a:lnTo>
                <a:lnTo>
                  <a:pt x="258063" y="39369"/>
                </a:lnTo>
                <a:lnTo>
                  <a:pt x="258063" y="36830"/>
                </a:lnTo>
                <a:lnTo>
                  <a:pt x="254507" y="34289"/>
                </a:lnTo>
                <a:close/>
              </a:path>
              <a:path w="318770" h="299719">
                <a:moveTo>
                  <a:pt x="258063" y="39369"/>
                </a:moveTo>
                <a:lnTo>
                  <a:pt x="251459" y="39369"/>
                </a:lnTo>
                <a:lnTo>
                  <a:pt x="252475" y="40639"/>
                </a:lnTo>
                <a:lnTo>
                  <a:pt x="252475" y="43180"/>
                </a:lnTo>
                <a:lnTo>
                  <a:pt x="251459" y="44450"/>
                </a:lnTo>
                <a:lnTo>
                  <a:pt x="258063" y="44450"/>
                </a:lnTo>
                <a:lnTo>
                  <a:pt x="258063" y="393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4376928" y="2731007"/>
            <a:ext cx="925194" cy="1111250"/>
          </a:xfrm>
          <a:prstGeom prst="rect">
            <a:avLst/>
          </a:prstGeom>
          <a:solidFill>
            <a:srgbClr val="EC7C30">
              <a:alpha val="38822"/>
            </a:srgbClr>
          </a:solidFill>
        </p:spPr>
        <p:txBody>
          <a:bodyPr vert="horz" wrap="square" lIns="0" tIns="55879" rIns="0" bIns="0" rtlCol="0">
            <a:spAutoFit/>
          </a:bodyPr>
          <a:lstStyle/>
          <a:p>
            <a:pPr marL="25400" marR="95885">
              <a:lnSpc>
                <a:spcPct val="130000"/>
              </a:lnSpc>
              <a:spcBef>
                <a:spcPts val="439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母婴食品行业主要包 括奶粉、辅食、营养 品等多个子行业。 奶粉是母婴食品行业 </a:t>
            </a:r>
            <a:r>
              <a:rPr sz="700" spc="-10">
                <a:solidFill>
                  <a:srgbClr val="FFFFFF"/>
                </a:solidFill>
                <a:latin typeface="宋体"/>
                <a:cs typeface="宋体"/>
              </a:rPr>
              <a:t>的主要产品之一，辅 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食和营养品逐渐发展 壮大。</a:t>
            </a:r>
            <a:endParaRPr sz="7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4744592" y="2391536"/>
            <a:ext cx="50736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45">
                <a:solidFill>
                  <a:srgbClr val="E18799"/>
                </a:solidFill>
                <a:latin typeface="微软雅黑"/>
                <a:cs typeface="微软雅黑"/>
              </a:rPr>
              <a:t>母婴食品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844032" y="2391536"/>
            <a:ext cx="50736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45">
                <a:solidFill>
                  <a:srgbClr val="FFC000"/>
                </a:solidFill>
                <a:latin typeface="微软雅黑"/>
                <a:cs typeface="微软雅黑"/>
              </a:rPr>
              <a:t>母婴用品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816979" y="2391536"/>
            <a:ext cx="50736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45">
                <a:solidFill>
                  <a:srgbClr val="E18799"/>
                </a:solidFill>
                <a:latin typeface="微软雅黑"/>
                <a:cs typeface="微软雅黑"/>
              </a:rPr>
              <a:t>母婴服饰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7819770" y="2391536"/>
            <a:ext cx="508634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45">
                <a:solidFill>
                  <a:srgbClr val="FFC000"/>
                </a:solidFill>
                <a:latin typeface="微软雅黑"/>
                <a:cs typeface="微软雅黑"/>
              </a:rPr>
              <a:t>母婴关怀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5401055" y="2731007"/>
            <a:ext cx="923925" cy="1111250"/>
          </a:xfrm>
          <a:prstGeom prst="rect">
            <a:avLst/>
          </a:prstGeom>
          <a:solidFill>
            <a:srgbClr val="EC7C30">
              <a:alpha val="38822"/>
            </a:srgbClr>
          </a:solidFill>
        </p:spPr>
        <p:txBody>
          <a:bodyPr vert="horz" wrap="square" lIns="0" tIns="15875" rIns="0" bIns="0" rtlCol="0">
            <a:spAutoFit/>
          </a:bodyPr>
          <a:lstStyle/>
          <a:p>
            <a:pPr marL="24130">
              <a:lnSpc>
                <a:spcPct val="100000"/>
              </a:lnSpc>
              <a:spcBef>
                <a:spcPts val="12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母婴用品行业主要包</a:t>
            </a:r>
            <a:endParaRPr sz="700">
              <a:latin typeface="宋体"/>
              <a:cs typeface="宋体"/>
            </a:endParaRPr>
          </a:p>
          <a:p>
            <a:pPr marL="24130" marR="95250" algn="just">
              <a:lnSpc>
                <a:spcPct val="130000"/>
              </a:lnSpc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括奶瓶、尿不湿、婴 儿车、待产用品等多 个子行业。</a:t>
            </a:r>
            <a:endParaRPr sz="700">
              <a:latin typeface="宋体"/>
              <a:cs typeface="宋体"/>
            </a:endParaRPr>
          </a:p>
          <a:p>
            <a:pPr marL="24130" marR="95250" algn="just">
              <a:lnSpc>
                <a:spcPct val="130100"/>
              </a:lnSpc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尿不湿是母婴用品行 业的主要产品之一， </a:t>
            </a:r>
            <a:r>
              <a:rPr sz="700" spc="-10">
                <a:solidFill>
                  <a:srgbClr val="FFFFFF"/>
                </a:solidFill>
                <a:latin typeface="宋体"/>
                <a:cs typeface="宋体"/>
              </a:rPr>
              <a:t>奶瓶、婴儿车、安全 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座椅等也备受关注。</a:t>
            </a:r>
            <a:endParaRPr sz="700">
              <a:latin typeface="宋体"/>
              <a:cs typeface="宋体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6431279" y="2737104"/>
            <a:ext cx="923925" cy="1108075"/>
          </a:xfrm>
          <a:custGeom>
            <a:rect l="l" t="t" r="r" b="b"/>
            <a:pathLst>
              <a:path w="923925" h="1108075">
                <a:moveTo>
                  <a:pt x="0" y="1107948"/>
                </a:moveTo>
                <a:lnTo>
                  <a:pt x="923544" y="1107948"/>
                </a:lnTo>
                <a:lnTo>
                  <a:pt x="923544" y="0"/>
                </a:lnTo>
                <a:lnTo>
                  <a:pt x="0" y="0"/>
                </a:lnTo>
                <a:lnTo>
                  <a:pt x="0" y="1107948"/>
                </a:lnTo>
                <a:close/>
              </a:path>
            </a:pathLst>
          </a:custGeom>
          <a:solidFill>
            <a:srgbClr val="EC7C30">
              <a:alpha val="3882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 txBox="1"/>
          <p:nvPr/>
        </p:nvSpPr>
        <p:spPr>
          <a:xfrm>
            <a:off x="6431279" y="2707284"/>
            <a:ext cx="923925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" marR="95250" algn="just">
              <a:lnSpc>
                <a:spcPct val="130000"/>
              </a:lnSpc>
              <a:spcBef>
                <a:spcPts val="100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母婴服饰主要包括孕 产妇装、婴童鞋服等 多个子行业。</a:t>
            </a:r>
            <a:endParaRPr sz="700">
              <a:latin typeface="宋体"/>
              <a:cs typeface="宋体"/>
            </a:endParaRPr>
          </a:p>
          <a:p>
            <a:pPr marL="24130" marR="4445">
              <a:lnSpc>
                <a:spcPct val="130000"/>
              </a:lnSpc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婴幼儿服装是母婴服 饰行业的主要产品之 一，孕产妇装和配饰 也逐渐成为母婴服饰 行业的</a:t>
            </a: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重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要组</a:t>
            </a: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成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部分。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7459980" y="2729483"/>
            <a:ext cx="923925" cy="1114425"/>
          </a:xfrm>
          <a:prstGeom prst="rect">
            <a:avLst/>
          </a:prstGeom>
          <a:solidFill>
            <a:srgbClr val="EC7C30">
              <a:alpha val="38822"/>
            </a:srgbClr>
          </a:solidFill>
        </p:spPr>
        <p:txBody>
          <a:bodyPr vert="horz" wrap="square" lIns="0" tIns="55880" rIns="0" bIns="0" rtlCol="0">
            <a:spAutoFit/>
          </a:bodyPr>
          <a:lstStyle/>
          <a:p>
            <a:pPr marL="24765" marR="60960">
              <a:lnSpc>
                <a:spcPct val="130100"/>
              </a:lnSpc>
              <a:spcBef>
                <a:spcPts val="440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母婴关怀主要包括婴 童益智玩具、儿童乐 器、儿童</a:t>
            </a:r>
            <a:r>
              <a:rPr sz="700" spc="-80">
                <a:solidFill>
                  <a:srgbClr val="FFFFFF"/>
                </a:solidFill>
                <a:latin typeface="宋体"/>
                <a:cs typeface="宋体"/>
              </a:rPr>
              <a:t>/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育儿读物以 及孕产妇护理等多个 子行业。</a:t>
            </a:r>
            <a:endParaRPr sz="700">
              <a:latin typeface="宋体"/>
              <a:cs typeface="宋体"/>
            </a:endParaRPr>
          </a:p>
          <a:p>
            <a:pPr marL="24765" marR="95250">
              <a:lnSpc>
                <a:spcPct val="130000"/>
              </a:lnSpc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脑力开发型玩具高规 模、高增长。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4586478" y="3886606"/>
            <a:ext cx="506095" cy="539115"/>
          </a:xfrm>
          <a:prstGeom prst="rect">
            <a:avLst/>
          </a:prstGeom>
        </p:spPr>
        <p:txBody>
          <a:bodyPr vert="horz" wrap="square" lIns="0" tIns="5905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64"/>
              </a:spcBef>
            </a:pPr>
            <a:r>
              <a:rPr sz="900" b="1" spc="35">
                <a:solidFill>
                  <a:srgbClr val="E18799"/>
                </a:solidFill>
                <a:latin typeface="微软雅黑"/>
                <a:cs typeface="微软雅黑"/>
              </a:rPr>
              <a:t>市场份额</a:t>
            </a:r>
            <a:endParaRPr sz="9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sz="900" b="1" spc="40">
                <a:solidFill>
                  <a:srgbClr val="E18799"/>
                </a:solidFill>
                <a:latin typeface="微软雅黑"/>
                <a:cs typeface="微软雅黑"/>
              </a:rPr>
              <a:t>6%</a:t>
            </a:r>
            <a:endParaRPr sz="9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9"/>
              </a:spcBef>
            </a:pPr>
            <a:r>
              <a:rPr sz="700" b="1" spc="-10">
                <a:solidFill>
                  <a:srgbClr val="FFFFFF"/>
                </a:solidFill>
                <a:latin typeface="微软雅黑"/>
                <a:cs typeface="微软雅黑"/>
              </a:rPr>
              <a:t>同比</a:t>
            </a:r>
            <a:r>
              <a:rPr sz="700" b="1" spc="-40">
                <a:solidFill>
                  <a:srgbClr val="FFFFFF"/>
                </a:solidFill>
                <a:latin typeface="微软雅黑"/>
                <a:cs typeface="微软雅黑"/>
              </a:rPr>
              <a:t>+1</a:t>
            </a:r>
            <a:r>
              <a:rPr sz="700" b="1" spc="-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700" b="1" spc="30">
                <a:solidFill>
                  <a:srgbClr val="FFFFFF"/>
                </a:solidFill>
                <a:latin typeface="微软雅黑"/>
                <a:cs typeface="微软雅黑"/>
              </a:rPr>
              <a:t>9</a:t>
            </a:r>
            <a:r>
              <a:rPr sz="700" b="1" spc="-10">
                <a:solidFill>
                  <a:srgbClr val="FFFFFF"/>
                </a:solidFill>
                <a:latin typeface="微软雅黑"/>
                <a:cs typeface="微软雅黑"/>
              </a:rPr>
              <a:t>%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4393882" y="3956977"/>
            <a:ext cx="284289" cy="284289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 txBox="1"/>
          <p:nvPr/>
        </p:nvSpPr>
        <p:spPr>
          <a:xfrm>
            <a:off x="5594984" y="3886606"/>
            <a:ext cx="501015" cy="539115"/>
          </a:xfrm>
          <a:prstGeom prst="rect">
            <a:avLst/>
          </a:prstGeom>
        </p:spPr>
        <p:txBody>
          <a:bodyPr vert="horz" wrap="square" lIns="0" tIns="5905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64"/>
              </a:spcBef>
            </a:pPr>
            <a:r>
              <a:rPr sz="900" b="1" spc="35">
                <a:solidFill>
                  <a:srgbClr val="E18799"/>
                </a:solidFill>
                <a:latin typeface="微软雅黑"/>
                <a:cs typeface="微软雅黑"/>
              </a:rPr>
              <a:t>市场份额</a:t>
            </a:r>
            <a:endParaRPr sz="9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sz="900" b="1" spc="-20">
                <a:solidFill>
                  <a:srgbClr val="E18799"/>
                </a:solidFill>
                <a:latin typeface="微软雅黑"/>
                <a:cs typeface="微软雅黑"/>
              </a:rPr>
              <a:t>17%</a:t>
            </a:r>
            <a:endParaRPr sz="9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9"/>
              </a:spcBef>
            </a:pPr>
            <a:r>
              <a:rPr sz="700" b="1" spc="-10">
                <a:solidFill>
                  <a:srgbClr val="FFFFFF"/>
                </a:solidFill>
                <a:latin typeface="微软雅黑"/>
                <a:cs typeface="微软雅黑"/>
              </a:rPr>
              <a:t>同比</a:t>
            </a:r>
            <a:r>
              <a:rPr sz="700" b="1" spc="-30">
                <a:solidFill>
                  <a:srgbClr val="FFFFFF"/>
                </a:solidFill>
                <a:latin typeface="微软雅黑"/>
                <a:cs typeface="微软雅黑"/>
              </a:rPr>
              <a:t>+72%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6638925" y="3886606"/>
            <a:ext cx="501015" cy="539115"/>
          </a:xfrm>
          <a:prstGeom prst="rect">
            <a:avLst/>
          </a:prstGeom>
        </p:spPr>
        <p:txBody>
          <a:bodyPr vert="horz" wrap="square" lIns="0" tIns="5905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64"/>
              </a:spcBef>
            </a:pPr>
            <a:r>
              <a:rPr sz="900" b="1" spc="35">
                <a:solidFill>
                  <a:srgbClr val="E18799"/>
                </a:solidFill>
                <a:latin typeface="微软雅黑"/>
                <a:cs typeface="微软雅黑"/>
              </a:rPr>
              <a:t>市场份额</a:t>
            </a:r>
            <a:endParaRPr sz="9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sz="900" b="1" spc="40">
                <a:solidFill>
                  <a:srgbClr val="E18799"/>
                </a:solidFill>
                <a:latin typeface="微软雅黑"/>
                <a:cs typeface="微软雅黑"/>
              </a:rPr>
              <a:t>63%</a:t>
            </a:r>
            <a:endParaRPr sz="900">
              <a:latin typeface="微软雅黑"/>
              <a:cs typeface="微软雅黑"/>
            </a:endParaRPr>
          </a:p>
          <a:p>
            <a:pPr marL="635" algn="ctr">
              <a:lnSpc>
                <a:spcPct val="100000"/>
              </a:lnSpc>
              <a:spcBef>
                <a:spcPts val="309"/>
              </a:spcBef>
            </a:pPr>
            <a:r>
              <a:rPr sz="700" b="1" spc="-10">
                <a:solidFill>
                  <a:srgbClr val="FFFFFF"/>
                </a:solidFill>
                <a:latin typeface="微软雅黑"/>
                <a:cs typeface="微软雅黑"/>
              </a:rPr>
              <a:t>同</a:t>
            </a:r>
            <a:r>
              <a:rPr sz="700" b="1" spc="-5">
                <a:solidFill>
                  <a:srgbClr val="FFFFFF"/>
                </a:solidFill>
                <a:latin typeface="微软雅黑"/>
                <a:cs typeface="微软雅黑"/>
              </a:rPr>
              <a:t>比</a:t>
            </a:r>
            <a:r>
              <a:rPr sz="700" b="1" spc="-35">
                <a:solidFill>
                  <a:srgbClr val="FFFFFF"/>
                </a:solidFill>
                <a:latin typeface="微软雅黑"/>
                <a:cs typeface="微软雅黑"/>
              </a:rPr>
              <a:t>+61%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6360604" y="3753307"/>
            <a:ext cx="284289" cy="284289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 txBox="1"/>
          <p:nvPr/>
        </p:nvSpPr>
        <p:spPr>
          <a:xfrm>
            <a:off x="7670418" y="3886606"/>
            <a:ext cx="501015" cy="539115"/>
          </a:xfrm>
          <a:prstGeom prst="rect">
            <a:avLst/>
          </a:prstGeom>
        </p:spPr>
        <p:txBody>
          <a:bodyPr vert="horz" wrap="square" lIns="0" tIns="5905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64"/>
              </a:spcBef>
            </a:pPr>
            <a:r>
              <a:rPr sz="900" b="1" spc="35">
                <a:solidFill>
                  <a:srgbClr val="E18799"/>
                </a:solidFill>
                <a:latin typeface="微软雅黑"/>
                <a:cs typeface="微软雅黑"/>
              </a:rPr>
              <a:t>市场份额</a:t>
            </a:r>
            <a:endParaRPr sz="900">
              <a:latin typeface="微软雅黑"/>
              <a:cs typeface="微软雅黑"/>
            </a:endParaRPr>
          </a:p>
          <a:p>
            <a:pPr marL="635" algn="ctr">
              <a:lnSpc>
                <a:spcPct val="100000"/>
              </a:lnSpc>
              <a:spcBef>
                <a:spcPts val="370"/>
              </a:spcBef>
            </a:pPr>
            <a:r>
              <a:rPr sz="900" b="1">
                <a:solidFill>
                  <a:srgbClr val="E18799"/>
                </a:solidFill>
                <a:latin typeface="微软雅黑"/>
                <a:cs typeface="微软雅黑"/>
              </a:rPr>
              <a:t>14%</a:t>
            </a:r>
            <a:endParaRPr sz="9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9"/>
              </a:spcBef>
            </a:pPr>
            <a:r>
              <a:rPr sz="700" b="1" spc="-10">
                <a:solidFill>
                  <a:srgbClr val="FFFFFF"/>
                </a:solidFill>
                <a:latin typeface="微软雅黑"/>
                <a:cs typeface="微软雅黑"/>
              </a:rPr>
              <a:t>同比+58%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309778" y="4626037"/>
            <a:ext cx="438594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1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）MAT2022：2021.12-2022.11</a:t>
            </a:r>
            <a:r>
              <a:rPr sz="600" spc="-11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MAT2023：</a:t>
            </a:r>
            <a:r>
              <a:rPr sz="600" spc="-11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-15">
                <a:solidFill>
                  <a:srgbClr val="7E7E7E"/>
                </a:solidFill>
                <a:latin typeface="宋体"/>
                <a:cs typeface="宋体"/>
              </a:rPr>
              <a:t>2022.12-2023.11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114044" y="3497579"/>
            <a:ext cx="391795" cy="619125"/>
          </a:xfrm>
          <a:custGeom>
            <a:rect l="l" t="t" r="r" b="b"/>
            <a:pathLst>
              <a:path w="391794" h="619125">
                <a:moveTo>
                  <a:pt x="0" y="618743"/>
                </a:moveTo>
                <a:lnTo>
                  <a:pt x="391668" y="618743"/>
                </a:lnTo>
                <a:lnTo>
                  <a:pt x="391668" y="0"/>
                </a:lnTo>
                <a:lnTo>
                  <a:pt x="0" y="0"/>
                </a:lnTo>
                <a:lnTo>
                  <a:pt x="0" y="618743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311907" y="3204972"/>
            <a:ext cx="403860" cy="893444"/>
          </a:xfrm>
          <a:custGeom>
            <a:rect l="l" t="t" r="r" b="b"/>
            <a:pathLst>
              <a:path w="403860" h="893444">
                <a:moveTo>
                  <a:pt x="0" y="893063"/>
                </a:moveTo>
                <a:lnTo>
                  <a:pt x="403860" y="893063"/>
                </a:lnTo>
                <a:lnTo>
                  <a:pt x="403860" y="0"/>
                </a:lnTo>
                <a:lnTo>
                  <a:pt x="0" y="0"/>
                </a:lnTo>
                <a:lnTo>
                  <a:pt x="0" y="893063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502152" y="2695955"/>
            <a:ext cx="320040" cy="1412875"/>
          </a:xfrm>
          <a:custGeom>
            <a:rect l="l" t="t" r="r" b="b"/>
            <a:pathLst>
              <a:path w="320039" h="1412875">
                <a:moveTo>
                  <a:pt x="0" y="1412748"/>
                </a:moveTo>
                <a:lnTo>
                  <a:pt x="320039" y="1412748"/>
                </a:lnTo>
                <a:lnTo>
                  <a:pt x="320039" y="0"/>
                </a:lnTo>
                <a:lnTo>
                  <a:pt x="0" y="0"/>
                </a:lnTo>
                <a:lnTo>
                  <a:pt x="0" y="1412748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378713" y="3959352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6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63295" y="4018788"/>
            <a:ext cx="30480" cy="76200"/>
          </a:xfrm>
          <a:custGeom>
            <a:rect l="l" t="t" r="r" b="b"/>
            <a:pathLst>
              <a:path w="30478" h="76200">
                <a:moveTo>
                  <a:pt x="30480" y="0"/>
                </a:moveTo>
                <a:lnTo>
                  <a:pt x="0" y="0"/>
                </a:lnTo>
                <a:lnTo>
                  <a:pt x="0" y="76200"/>
                </a:lnTo>
                <a:lnTo>
                  <a:pt x="30480" y="76200"/>
                </a:lnTo>
                <a:lnTo>
                  <a:pt x="30480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577595" y="3947159"/>
            <a:ext cx="0" cy="147955"/>
          </a:xfrm>
          <a:custGeom>
            <a:rect l="l" t="t" r="r" b="b"/>
            <a:pathLst>
              <a:path h="147954">
                <a:moveTo>
                  <a:pt x="0" y="0"/>
                </a:moveTo>
                <a:lnTo>
                  <a:pt x="0" y="147827"/>
                </a:lnTo>
              </a:path>
            </a:pathLst>
          </a:custGeom>
          <a:ln w="3047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677418" y="3950208"/>
            <a:ext cx="0" cy="144780"/>
          </a:xfrm>
          <a:custGeom>
            <a:rect l="l" t="t" r="r" b="b"/>
            <a:pathLst>
              <a:path h="144779">
                <a:moveTo>
                  <a:pt x="0" y="0"/>
                </a:moveTo>
                <a:lnTo>
                  <a:pt x="0" y="144779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777240" y="3916679"/>
            <a:ext cx="0" cy="178435"/>
          </a:xfrm>
          <a:custGeom>
            <a:rect l="l" t="t" r="r" b="b"/>
            <a:pathLst>
              <a:path h="178435">
                <a:moveTo>
                  <a:pt x="0" y="0"/>
                </a:moveTo>
                <a:lnTo>
                  <a:pt x="0" y="178307"/>
                </a:lnTo>
              </a:path>
            </a:pathLst>
          </a:custGeom>
          <a:ln w="3047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876300" y="3948683"/>
            <a:ext cx="0" cy="146685"/>
          </a:xfrm>
          <a:custGeom>
            <a:rect l="l" t="t" r="r" b="b"/>
            <a:pathLst>
              <a:path h="146685">
                <a:moveTo>
                  <a:pt x="0" y="0"/>
                </a:moveTo>
                <a:lnTo>
                  <a:pt x="0" y="146303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976122" y="3947159"/>
            <a:ext cx="0" cy="147955"/>
          </a:xfrm>
          <a:custGeom>
            <a:rect l="l" t="t" r="r" b="b"/>
            <a:pathLst>
              <a:path h="147954">
                <a:moveTo>
                  <a:pt x="0" y="0"/>
                </a:moveTo>
                <a:lnTo>
                  <a:pt x="0" y="147827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1075944" y="3855720"/>
            <a:ext cx="0" cy="239395"/>
          </a:xfrm>
          <a:custGeom>
            <a:rect l="l" t="t" r="r" b="b"/>
            <a:pathLst>
              <a:path h="239395">
                <a:moveTo>
                  <a:pt x="0" y="0"/>
                </a:moveTo>
                <a:lnTo>
                  <a:pt x="0" y="239267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1175003" y="3811523"/>
            <a:ext cx="0" cy="283845"/>
          </a:xfrm>
          <a:custGeom>
            <a:rect l="l" t="t" r="r" b="b"/>
            <a:pathLst>
              <a:path h="283845">
                <a:moveTo>
                  <a:pt x="0" y="0"/>
                </a:moveTo>
                <a:lnTo>
                  <a:pt x="0" y="283464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1274825" y="3610355"/>
            <a:ext cx="0" cy="485140"/>
          </a:xfrm>
          <a:custGeom>
            <a:rect l="l" t="t" r="r" b="b"/>
            <a:pathLst>
              <a:path h="485139">
                <a:moveTo>
                  <a:pt x="0" y="0"/>
                </a:moveTo>
                <a:lnTo>
                  <a:pt x="0" y="484631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1373886" y="3662171"/>
            <a:ext cx="0" cy="433070"/>
          </a:xfrm>
          <a:custGeom>
            <a:rect l="l" t="t" r="r" b="b"/>
            <a:pathLst>
              <a:path h="433070">
                <a:moveTo>
                  <a:pt x="0" y="0"/>
                </a:moveTo>
                <a:lnTo>
                  <a:pt x="0" y="432815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1473708" y="3587496"/>
            <a:ext cx="0" cy="508000"/>
          </a:xfrm>
          <a:custGeom>
            <a:rect l="l" t="t" r="r" b="b"/>
            <a:pathLst>
              <a:path h="508000">
                <a:moveTo>
                  <a:pt x="0" y="0"/>
                </a:moveTo>
                <a:lnTo>
                  <a:pt x="0" y="507491"/>
                </a:lnTo>
              </a:path>
            </a:pathLst>
          </a:custGeom>
          <a:ln w="3047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1573530" y="3685032"/>
            <a:ext cx="0" cy="410209"/>
          </a:xfrm>
          <a:custGeom>
            <a:rect l="l" t="t" r="r" b="b"/>
            <a:pathLst>
              <a:path h="410209">
                <a:moveTo>
                  <a:pt x="0" y="0"/>
                </a:moveTo>
                <a:lnTo>
                  <a:pt x="0" y="409955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1672589" y="3794759"/>
            <a:ext cx="0" cy="300355"/>
          </a:xfrm>
          <a:custGeom>
            <a:rect l="l" t="t" r="r" b="b"/>
            <a:pathLst>
              <a:path h="300354">
                <a:moveTo>
                  <a:pt x="0" y="0"/>
                </a:moveTo>
                <a:lnTo>
                  <a:pt x="0" y="300227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1772411" y="3643883"/>
            <a:ext cx="0" cy="451484"/>
          </a:xfrm>
          <a:custGeom>
            <a:rect l="l" t="t" r="r" b="b"/>
            <a:pathLst>
              <a:path h="451484">
                <a:moveTo>
                  <a:pt x="0" y="0"/>
                </a:moveTo>
                <a:lnTo>
                  <a:pt x="0" y="451103"/>
                </a:lnTo>
              </a:path>
            </a:pathLst>
          </a:custGeom>
          <a:ln w="3047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1871472" y="3628644"/>
            <a:ext cx="0" cy="466725"/>
          </a:xfrm>
          <a:custGeom>
            <a:rect l="l" t="t" r="r" b="b"/>
            <a:pathLst>
              <a:path h="466725">
                <a:moveTo>
                  <a:pt x="0" y="0"/>
                </a:moveTo>
                <a:lnTo>
                  <a:pt x="0" y="466344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1971294" y="3581400"/>
            <a:ext cx="0" cy="513715"/>
          </a:xfrm>
          <a:custGeom>
            <a:rect l="l" t="t" r="r" b="b"/>
            <a:pathLst>
              <a:path h="513714">
                <a:moveTo>
                  <a:pt x="0" y="0"/>
                </a:moveTo>
                <a:lnTo>
                  <a:pt x="0" y="513588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2071116" y="3704844"/>
            <a:ext cx="0" cy="390525"/>
          </a:xfrm>
          <a:custGeom>
            <a:rect l="l" t="t" r="r" b="b"/>
            <a:pathLst>
              <a:path h="390525">
                <a:moveTo>
                  <a:pt x="0" y="0"/>
                </a:moveTo>
                <a:lnTo>
                  <a:pt x="0" y="390144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2170176" y="3756659"/>
            <a:ext cx="0" cy="338455"/>
          </a:xfrm>
          <a:custGeom>
            <a:rect l="l" t="t" r="r" b="b"/>
            <a:pathLst>
              <a:path h="338454">
                <a:moveTo>
                  <a:pt x="0" y="0"/>
                </a:moveTo>
                <a:lnTo>
                  <a:pt x="0" y="338327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2269998" y="3610355"/>
            <a:ext cx="0" cy="485140"/>
          </a:xfrm>
          <a:custGeom>
            <a:rect l="l" t="t" r="r" b="b"/>
            <a:pathLst>
              <a:path h="485139">
                <a:moveTo>
                  <a:pt x="0" y="0"/>
                </a:moveTo>
                <a:lnTo>
                  <a:pt x="0" y="484631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2369057" y="3497579"/>
            <a:ext cx="0" cy="597535"/>
          </a:xfrm>
          <a:custGeom>
            <a:rect l="l" t="t" r="r" b="b"/>
            <a:pathLst>
              <a:path h="597535">
                <a:moveTo>
                  <a:pt x="0" y="0"/>
                </a:moveTo>
                <a:lnTo>
                  <a:pt x="0" y="597407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2468879" y="3278123"/>
            <a:ext cx="0" cy="817244"/>
          </a:xfrm>
          <a:custGeom>
            <a:rect l="l" t="t" r="r" b="b"/>
            <a:pathLst>
              <a:path h="817244">
                <a:moveTo>
                  <a:pt x="0" y="0"/>
                </a:moveTo>
                <a:lnTo>
                  <a:pt x="0" y="816863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2568701" y="3383279"/>
            <a:ext cx="0" cy="711835"/>
          </a:xfrm>
          <a:custGeom>
            <a:rect l="l" t="t" r="r" b="b"/>
            <a:pathLst>
              <a:path h="711835">
                <a:moveTo>
                  <a:pt x="0" y="0"/>
                </a:moveTo>
                <a:lnTo>
                  <a:pt x="0" y="711707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2667761" y="3246119"/>
            <a:ext cx="0" cy="848994"/>
          </a:xfrm>
          <a:custGeom>
            <a:rect l="l" t="t" r="r" b="b"/>
            <a:pathLst>
              <a:path h="848994">
                <a:moveTo>
                  <a:pt x="0" y="0"/>
                </a:moveTo>
                <a:lnTo>
                  <a:pt x="0" y="848868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2767583" y="3630167"/>
            <a:ext cx="0" cy="464820"/>
          </a:xfrm>
          <a:custGeom>
            <a:rect l="l" t="t" r="r" b="b"/>
            <a:pathLst>
              <a:path h="464820">
                <a:moveTo>
                  <a:pt x="0" y="0"/>
                </a:moveTo>
                <a:lnTo>
                  <a:pt x="0" y="464820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2866644" y="3506723"/>
            <a:ext cx="0" cy="588645"/>
          </a:xfrm>
          <a:custGeom>
            <a:rect l="l" t="t" r="r" b="b"/>
            <a:pathLst>
              <a:path h="588645">
                <a:moveTo>
                  <a:pt x="0" y="0"/>
                </a:moveTo>
                <a:lnTo>
                  <a:pt x="0" y="588264"/>
                </a:lnTo>
              </a:path>
            </a:pathLst>
          </a:custGeom>
          <a:ln w="3047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2966466" y="3329940"/>
            <a:ext cx="0" cy="765175"/>
          </a:xfrm>
          <a:custGeom>
            <a:rect l="l" t="t" r="r" b="b"/>
            <a:pathLst>
              <a:path h="765175">
                <a:moveTo>
                  <a:pt x="0" y="0"/>
                </a:moveTo>
                <a:lnTo>
                  <a:pt x="0" y="765048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3066288" y="3307079"/>
            <a:ext cx="0" cy="788035"/>
          </a:xfrm>
          <a:custGeom>
            <a:rect l="l" t="t" r="r" b="b"/>
            <a:pathLst>
              <a:path h="788035">
                <a:moveTo>
                  <a:pt x="0" y="0"/>
                </a:moveTo>
                <a:lnTo>
                  <a:pt x="0" y="787907"/>
                </a:lnTo>
              </a:path>
            </a:pathLst>
          </a:custGeom>
          <a:ln w="3047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3165348" y="3241547"/>
            <a:ext cx="0" cy="853440"/>
          </a:xfrm>
          <a:custGeom>
            <a:rect l="l" t="t" r="r" b="b"/>
            <a:pathLst>
              <a:path h="853439">
                <a:moveTo>
                  <a:pt x="0" y="0"/>
                </a:moveTo>
                <a:lnTo>
                  <a:pt x="0" y="853439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3265170" y="3445764"/>
            <a:ext cx="0" cy="649605"/>
          </a:xfrm>
          <a:custGeom>
            <a:rect l="l" t="t" r="r" b="b"/>
            <a:pathLst>
              <a:path h="649604">
                <a:moveTo>
                  <a:pt x="0" y="0"/>
                </a:moveTo>
                <a:lnTo>
                  <a:pt x="0" y="649224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3364229" y="3528059"/>
            <a:ext cx="0" cy="567055"/>
          </a:xfrm>
          <a:custGeom>
            <a:rect l="l" t="t" r="r" b="b"/>
            <a:pathLst>
              <a:path h="567054">
                <a:moveTo>
                  <a:pt x="0" y="0"/>
                </a:moveTo>
                <a:lnTo>
                  <a:pt x="0" y="566927"/>
                </a:lnTo>
              </a:path>
            </a:pathLst>
          </a:custGeom>
          <a:ln w="320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3464052" y="3319271"/>
            <a:ext cx="0" cy="775970"/>
          </a:xfrm>
          <a:custGeom>
            <a:rect l="l" t="t" r="r" b="b"/>
            <a:pathLst>
              <a:path h="775970">
                <a:moveTo>
                  <a:pt x="0" y="0"/>
                </a:moveTo>
                <a:lnTo>
                  <a:pt x="0" y="775715"/>
                </a:lnTo>
              </a:path>
            </a:pathLst>
          </a:custGeom>
          <a:ln w="3047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3563873" y="3125723"/>
            <a:ext cx="0" cy="969644"/>
          </a:xfrm>
          <a:custGeom>
            <a:rect l="l" t="t" r="r" b="b"/>
            <a:pathLst>
              <a:path h="969644">
                <a:moveTo>
                  <a:pt x="0" y="0"/>
                </a:moveTo>
                <a:lnTo>
                  <a:pt x="0" y="969263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3662934" y="2874263"/>
            <a:ext cx="0" cy="1221105"/>
          </a:xfrm>
          <a:custGeom>
            <a:rect l="l" t="t" r="r" b="b"/>
            <a:pathLst>
              <a:path h="1221104">
                <a:moveTo>
                  <a:pt x="0" y="0"/>
                </a:moveTo>
                <a:lnTo>
                  <a:pt x="0" y="1220724"/>
                </a:lnTo>
              </a:path>
            </a:pathLst>
          </a:custGeom>
          <a:ln w="320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3762755" y="2743200"/>
            <a:ext cx="0" cy="1351915"/>
          </a:xfrm>
          <a:custGeom>
            <a:rect l="l" t="t" r="r" b="b"/>
            <a:pathLst>
              <a:path h="1351914">
                <a:moveTo>
                  <a:pt x="0" y="0"/>
                </a:moveTo>
                <a:lnTo>
                  <a:pt x="0" y="1351788"/>
                </a:lnTo>
              </a:path>
            </a:pathLst>
          </a:custGeom>
          <a:ln w="3048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379475" y="3278123"/>
            <a:ext cx="3383279" cy="573405"/>
          </a:xfrm>
          <a:custGeom>
            <a:rect l="l" t="t" r="r" b="b"/>
            <a:pathLst>
              <a:path w="3383279" h="573404">
                <a:moveTo>
                  <a:pt x="0" y="573024"/>
                </a:moveTo>
                <a:lnTo>
                  <a:pt x="0" y="573024"/>
                </a:lnTo>
                <a:lnTo>
                  <a:pt x="1094232" y="573024"/>
                </a:lnTo>
                <a:lnTo>
                  <a:pt x="1193292" y="289559"/>
                </a:lnTo>
                <a:lnTo>
                  <a:pt x="2289048" y="289559"/>
                </a:lnTo>
                <a:lnTo>
                  <a:pt x="2388108" y="0"/>
                </a:lnTo>
                <a:lnTo>
                  <a:pt x="3284220" y="0"/>
                </a:lnTo>
                <a:lnTo>
                  <a:pt x="3383279" y="0"/>
                </a:lnTo>
              </a:path>
            </a:pathLst>
          </a:custGeom>
          <a:ln w="1270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299189" y="4153460"/>
            <a:ext cx="3545204" cy="301625"/>
          </a:xfrm>
          <a:prstGeom prst="rect">
            <a:avLst/>
          </a:prstGeom>
        </p:spPr>
        <p:txBody>
          <a:bodyPr vert="vert270" wrap="square" lIns="0" tIns="17780" rIns="0" bIns="0" rtlCol="0">
            <a:spAutoFit/>
          </a:bodyPr>
          <a:lstStyle/>
          <a:p>
            <a:pPr marL="55244">
              <a:lnSpc>
                <a:spcPct val="100000"/>
              </a:lnSpc>
              <a:spcBef>
                <a:spcPts val="14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01</a:t>
            </a:r>
            <a:endParaRPr sz="800">
              <a:latin typeface="宋体"/>
              <a:cs typeface="宋体"/>
            </a:endParaRPr>
          </a:p>
          <a:p>
            <a:pPr marL="34290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03</a:t>
            </a:r>
            <a:endParaRPr sz="800">
              <a:latin typeface="宋体"/>
              <a:cs typeface="宋体"/>
            </a:endParaRPr>
          </a:p>
          <a:p>
            <a:pPr marL="33655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05</a:t>
            </a:r>
            <a:endParaRPr sz="800">
              <a:latin typeface="宋体"/>
              <a:cs typeface="宋体"/>
            </a:endParaRPr>
          </a:p>
          <a:p>
            <a:pPr marL="42545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07</a:t>
            </a:r>
            <a:endParaRPr sz="800">
              <a:latin typeface="宋体"/>
              <a:cs typeface="宋体"/>
            </a:endParaRPr>
          </a:p>
          <a:p>
            <a:pPr marL="33655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09</a:t>
            </a:r>
            <a:endParaRPr sz="800">
              <a:latin typeface="宋体"/>
              <a:cs typeface="宋体"/>
            </a:endParaRPr>
          </a:p>
          <a:p>
            <a:pPr marL="79375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endParaRPr sz="800">
              <a:latin typeface="宋体"/>
              <a:cs typeface="宋体"/>
            </a:endParaRPr>
          </a:p>
          <a:p>
            <a:pPr marL="36830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endParaRPr sz="800">
              <a:latin typeface="宋体"/>
              <a:cs typeface="宋体"/>
            </a:endParaRPr>
          </a:p>
          <a:p>
            <a:pPr marL="15240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endParaRPr sz="800">
              <a:latin typeface="宋体"/>
              <a:cs typeface="宋体"/>
            </a:endParaRPr>
          </a:p>
          <a:p>
            <a:pPr marL="15240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5</a:t>
            </a:r>
            <a:endParaRPr sz="800">
              <a:latin typeface="宋体"/>
              <a:cs typeface="宋体"/>
            </a:endParaRPr>
          </a:p>
          <a:p>
            <a:pPr marL="23495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7</a:t>
            </a:r>
            <a:endParaRPr sz="800">
              <a:latin typeface="宋体"/>
              <a:cs typeface="宋体"/>
            </a:endParaRPr>
          </a:p>
          <a:p>
            <a:pPr marL="15240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9</a:t>
            </a:r>
            <a:endParaRPr sz="800">
              <a:latin typeface="宋体"/>
              <a:cs typeface="宋体"/>
            </a:endParaRPr>
          </a:p>
          <a:p>
            <a:pPr marL="60960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endParaRPr sz="800">
              <a:latin typeface="宋体"/>
              <a:cs typeface="宋体"/>
            </a:endParaRPr>
          </a:p>
          <a:p>
            <a:pPr marL="34290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-01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-03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-05</a:t>
            </a:r>
            <a:endParaRPr sz="800">
              <a:latin typeface="宋体"/>
              <a:cs typeface="宋体"/>
            </a:endParaRPr>
          </a:p>
          <a:p>
            <a:pPr marL="20955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-07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-09</a:t>
            </a:r>
            <a:endParaRPr sz="800">
              <a:latin typeface="宋体"/>
              <a:cs typeface="宋体"/>
            </a:endParaRPr>
          </a:p>
          <a:p>
            <a:pPr marL="58419">
              <a:lnSpc>
                <a:spcPct val="100000"/>
              </a:lnSpc>
              <a:spcBef>
                <a:spcPts val="6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-11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455676" y="231800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331975" y="231800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1270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1616202" y="3014218"/>
            <a:ext cx="78168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2022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800" spc="-60">
                <a:solidFill>
                  <a:srgbClr val="7E7E7E"/>
                </a:solidFill>
                <a:latin typeface="宋体"/>
                <a:cs typeface="宋体"/>
              </a:rPr>
              <a:t>1-11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月 </a:t>
            </a:r>
            <a:r>
              <a:rPr sz="800" spc="260">
                <a:solidFill>
                  <a:srgbClr val="9279C3"/>
                </a:solidFill>
                <a:latin typeface="宋体"/>
                <a:cs typeface="宋体"/>
              </a:rPr>
              <a:t>GM</a:t>
            </a:r>
            <a:r>
              <a:rPr sz="800" spc="160">
                <a:solidFill>
                  <a:srgbClr val="9279C3"/>
                </a:solidFill>
                <a:latin typeface="宋体"/>
                <a:cs typeface="宋体"/>
              </a:rPr>
              <a:t>V</a:t>
            </a:r>
            <a:r>
              <a:rPr sz="800">
                <a:solidFill>
                  <a:srgbClr val="9279C3"/>
                </a:solidFill>
                <a:latin typeface="宋体"/>
                <a:cs typeface="宋体"/>
              </a:rPr>
              <a:t>同比</a:t>
            </a:r>
            <a:r>
              <a:rPr sz="800" spc="40">
                <a:solidFill>
                  <a:srgbClr val="9279C3"/>
                </a:solidFill>
                <a:latin typeface="宋体"/>
                <a:cs typeface="宋体"/>
              </a:rPr>
              <a:t>+1</a:t>
            </a:r>
            <a:r>
              <a:rPr sz="800" spc="35">
                <a:solidFill>
                  <a:srgbClr val="9279C3"/>
                </a:solidFill>
                <a:latin typeface="宋体"/>
                <a:cs typeface="宋体"/>
              </a:rPr>
              <a:t>27</a:t>
            </a:r>
            <a:r>
              <a:rPr sz="800" spc="280">
                <a:solidFill>
                  <a:srgbClr val="9279C3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795142" y="2621026"/>
            <a:ext cx="6502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2023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800" spc="-60">
                <a:solidFill>
                  <a:srgbClr val="7E7E7E"/>
                </a:solidFill>
                <a:latin typeface="宋体"/>
                <a:cs typeface="宋体"/>
              </a:rPr>
              <a:t>1-11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月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795142" y="2742946"/>
            <a:ext cx="74803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225">
                <a:solidFill>
                  <a:srgbClr val="9279C3"/>
                </a:solidFill>
                <a:latin typeface="宋体"/>
                <a:cs typeface="宋体"/>
              </a:rPr>
              <a:t>GMV</a:t>
            </a:r>
            <a:r>
              <a:rPr sz="800">
                <a:solidFill>
                  <a:srgbClr val="9279C3"/>
                </a:solidFill>
                <a:latin typeface="宋体"/>
                <a:cs typeface="宋体"/>
              </a:rPr>
              <a:t>同比</a:t>
            </a:r>
            <a:r>
              <a:rPr sz="800" spc="140">
                <a:solidFill>
                  <a:srgbClr val="9279C3"/>
                </a:solidFill>
                <a:latin typeface="宋体"/>
                <a:cs typeface="宋体"/>
              </a:rPr>
              <a:t>+64%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xfrm>
            <a:off x="304901" y="846277"/>
            <a:ext cx="535305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/>
              <a:t>抖音电商</a:t>
            </a:r>
            <a:r>
              <a:rPr sz="1600" spc="-25"/>
              <a:t>：9-12</a:t>
            </a:r>
            <a:r>
              <a:rPr sz="1600" spc="-5"/>
              <a:t>月为行业销售旺</a:t>
            </a:r>
            <a:r>
              <a:rPr sz="1600" spc="5"/>
              <a:t>季</a:t>
            </a:r>
            <a:r>
              <a:rPr sz="1600" spc="-5"/>
              <a:t>，换</a:t>
            </a:r>
            <a:r>
              <a:rPr sz="1600" spc="5"/>
              <a:t>季</a:t>
            </a:r>
            <a:r>
              <a:rPr sz="1600" spc="-5"/>
              <a:t>月份</a:t>
            </a:r>
            <a:r>
              <a:rPr sz="1600" spc="5"/>
              <a:t>迎</a:t>
            </a:r>
            <a:r>
              <a:rPr sz="1600" spc="-5"/>
              <a:t>增长</a:t>
            </a:r>
            <a:r>
              <a:rPr sz="1600" spc="5"/>
              <a:t>小</a:t>
            </a:r>
            <a:r>
              <a:rPr sz="1600" spc="-5"/>
              <a:t>高峰</a:t>
            </a:r>
            <a:endParaRPr sz="1600"/>
          </a:p>
        </p:txBody>
      </p:sp>
      <p:sp>
        <p:nvSpPr>
          <p:cNvPr id="48" name="object 48"/>
          <p:cNvSpPr txBox="1"/>
          <p:nvPr/>
        </p:nvSpPr>
        <p:spPr>
          <a:xfrm>
            <a:off x="298500" y="1187323"/>
            <a:ext cx="804481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每年的</a:t>
            </a:r>
            <a:r>
              <a:rPr sz="900" spc="-20">
                <a:solidFill>
                  <a:srgbClr val="585858"/>
                </a:solidFill>
                <a:latin typeface="宋体"/>
                <a:cs typeface="宋体"/>
              </a:rPr>
              <a:t>9-12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月为行业销售旺季，强力拉升全年</a:t>
            </a:r>
            <a:r>
              <a:rPr sz="900" spc="220">
                <a:solidFill>
                  <a:srgbClr val="585858"/>
                </a:solidFill>
                <a:latin typeface="宋体"/>
                <a:cs typeface="宋体"/>
              </a:rPr>
              <a:t>GMV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规模。分析师认为，考虑到坐月子的舒适性，秋冬月份生育率略高于其他月份，加之秋冬护理程序更复杂，  防寒保暖穿戴消费支出更大，婴童服饰和用品两大品类集中爆发，带动</a:t>
            </a:r>
            <a:r>
              <a:rPr sz="900" spc="85">
                <a:solidFill>
                  <a:srgbClr val="585858"/>
                </a:solidFill>
                <a:latin typeface="宋体"/>
                <a:cs typeface="宋体"/>
              </a:rPr>
              <a:t>9</a:t>
            </a:r>
            <a:r>
              <a:rPr sz="900" spc="-10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900" spc="-3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900" spc="-30">
                <a:solidFill>
                  <a:srgbClr val="585858"/>
                </a:solidFill>
                <a:latin typeface="宋体"/>
                <a:cs typeface="宋体"/>
              </a:rPr>
              <a:t>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月生意增长。</a:t>
            </a:r>
            <a:r>
              <a:rPr sz="900" spc="8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月适逢母亲节大促，且</a:t>
            </a:r>
            <a:r>
              <a:rPr sz="900" spc="8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月、</a:t>
            </a:r>
            <a:r>
              <a:rPr sz="900" spc="-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0月为春夏之交和秋冬之交，季节温差变 化显著，换季消费需求显著增长。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00024" y="1995931"/>
            <a:ext cx="2795270" cy="3873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20">
                <a:latin typeface="微软雅黑"/>
                <a:cs typeface="微软雅黑"/>
              </a:rPr>
              <a:t>21-23</a:t>
            </a:r>
            <a:r>
              <a:rPr sz="1000" b="1" spc="-5">
                <a:latin typeface="微软雅黑"/>
                <a:cs typeface="微软雅黑"/>
              </a:rPr>
              <a:t>年</a:t>
            </a:r>
            <a:r>
              <a:rPr sz="1000" b="1" spc="-105">
                <a:latin typeface="微软雅黑"/>
                <a:cs typeface="微软雅黑"/>
              </a:rPr>
              <a:t>11</a:t>
            </a:r>
            <a:r>
              <a:rPr sz="1000" b="1" spc="-5">
                <a:latin typeface="微软雅黑"/>
                <a:cs typeface="微软雅黑"/>
              </a:rPr>
              <a:t>月抖音电商母婴行业市场规模增</a:t>
            </a:r>
            <a:r>
              <a:rPr sz="1000" b="1" spc="5">
                <a:latin typeface="微软雅黑"/>
                <a:cs typeface="微软雅黑"/>
              </a:rPr>
              <a:t>长</a:t>
            </a:r>
            <a:r>
              <a:rPr sz="1000" b="1" spc="-5">
                <a:latin typeface="微软雅黑"/>
                <a:cs typeface="微软雅黑"/>
              </a:rPr>
              <a:t>趋势</a:t>
            </a:r>
            <a:endParaRPr sz="1000">
              <a:latin typeface="微软雅黑"/>
              <a:cs typeface="微软雅黑"/>
            </a:endParaRPr>
          </a:p>
          <a:p>
            <a:pPr marL="424815">
              <a:lnSpc>
                <a:spcPct val="100000"/>
              </a:lnSpc>
              <a:spcBef>
                <a:spcPts val="690"/>
              </a:spcBef>
              <a:tabLst>
                <a:tab pos="1301115"/>
              </a:tabLst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市场规模	月均</a:t>
            </a:r>
            <a:r>
              <a:rPr sz="800" spc="190">
                <a:solidFill>
                  <a:srgbClr val="7E7E7E"/>
                </a:solidFill>
                <a:latin typeface="宋体"/>
                <a:cs typeface="宋体"/>
              </a:rPr>
              <a:t>GMV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190238" y="1994153"/>
            <a:ext cx="27533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25">
                <a:latin typeface="微软雅黑"/>
                <a:cs typeface="微软雅黑"/>
              </a:rPr>
              <a:t>2023</a:t>
            </a:r>
            <a:r>
              <a:rPr sz="1000" b="1" spc="-5">
                <a:latin typeface="微软雅黑"/>
                <a:cs typeface="微软雅黑"/>
              </a:rPr>
              <a:t>年</a:t>
            </a:r>
            <a:r>
              <a:rPr sz="1000" b="1" spc="-90">
                <a:latin typeface="微软雅黑"/>
                <a:cs typeface="微软雅黑"/>
              </a:rPr>
              <a:t>1-11</a:t>
            </a:r>
            <a:r>
              <a:rPr sz="1000" b="1" spc="-5">
                <a:latin typeface="微软雅黑"/>
                <a:cs typeface="微软雅黑"/>
              </a:rPr>
              <a:t>月抖音电商母婴行业细分品类爆</a:t>
            </a:r>
            <a:r>
              <a:rPr sz="1000" b="1" spc="5">
                <a:latin typeface="微软雅黑"/>
                <a:cs typeface="微软雅黑"/>
              </a:rPr>
              <a:t>发</a:t>
            </a:r>
            <a:r>
              <a:rPr sz="1000" b="1" spc="-5">
                <a:latin typeface="微软雅黑"/>
                <a:cs typeface="微软雅黑"/>
              </a:rPr>
              <a:t>期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4110609" y="2266137"/>
            <a:ext cx="584200" cy="408940"/>
          </a:xfrm>
          <a:custGeom>
            <a:rect l="l" t="t" r="r" b="b"/>
            <a:pathLst>
              <a:path w="584200" h="408939">
                <a:moveTo>
                  <a:pt x="0" y="408736"/>
                </a:moveTo>
                <a:lnTo>
                  <a:pt x="583984" y="408736"/>
                </a:lnTo>
                <a:lnTo>
                  <a:pt x="583984" y="0"/>
                </a:lnTo>
                <a:lnTo>
                  <a:pt x="0" y="0"/>
                </a:lnTo>
                <a:lnTo>
                  <a:pt x="0" y="408736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4694554" y="2266137"/>
            <a:ext cx="302895" cy="408940"/>
          </a:xfrm>
          <a:custGeom>
            <a:rect l="l" t="t" r="r" b="b"/>
            <a:pathLst>
              <a:path w="302895" h="408939">
                <a:moveTo>
                  <a:pt x="0" y="408736"/>
                </a:moveTo>
                <a:lnTo>
                  <a:pt x="302272" y="408736"/>
                </a:lnTo>
                <a:lnTo>
                  <a:pt x="302272" y="0"/>
                </a:lnTo>
                <a:lnTo>
                  <a:pt x="0" y="0"/>
                </a:lnTo>
                <a:lnTo>
                  <a:pt x="0" y="408736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996815" y="2266048"/>
            <a:ext cx="3432810" cy="235585"/>
          </a:xfrm>
          <a:custGeom>
            <a:rect l="l" t="t" r="r" b="b"/>
            <a:pathLst>
              <a:path w="3432809" h="235585">
                <a:moveTo>
                  <a:pt x="0" y="235216"/>
                </a:moveTo>
                <a:lnTo>
                  <a:pt x="3432683" y="235216"/>
                </a:lnTo>
                <a:lnTo>
                  <a:pt x="3432683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4996815" y="2501353"/>
            <a:ext cx="286385" cy="173990"/>
          </a:xfrm>
          <a:custGeom>
            <a:rect l="l" t="t" r="r" b="b"/>
            <a:pathLst>
              <a:path w="286385" h="173989">
                <a:moveTo>
                  <a:pt x="0" y="173520"/>
                </a:moveTo>
                <a:lnTo>
                  <a:pt x="285915" y="173520"/>
                </a:lnTo>
                <a:lnTo>
                  <a:pt x="285915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282691" y="2501353"/>
            <a:ext cx="314325" cy="173990"/>
          </a:xfrm>
          <a:custGeom>
            <a:rect l="l" t="t" r="r" b="b"/>
            <a:pathLst>
              <a:path w="314325" h="173989">
                <a:moveTo>
                  <a:pt x="0" y="173520"/>
                </a:moveTo>
                <a:lnTo>
                  <a:pt x="313943" y="173520"/>
                </a:lnTo>
                <a:lnTo>
                  <a:pt x="313943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5596635" y="2501353"/>
            <a:ext cx="315595" cy="173990"/>
          </a:xfrm>
          <a:custGeom>
            <a:rect l="l" t="t" r="r" b="b"/>
            <a:pathLst>
              <a:path w="315595" h="173989">
                <a:moveTo>
                  <a:pt x="0" y="173520"/>
                </a:moveTo>
                <a:lnTo>
                  <a:pt x="315480" y="173520"/>
                </a:lnTo>
                <a:lnTo>
                  <a:pt x="315480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5912103" y="2501353"/>
            <a:ext cx="314325" cy="173990"/>
          </a:xfrm>
          <a:custGeom>
            <a:rect l="l" t="t" r="r" b="b"/>
            <a:pathLst>
              <a:path w="314325" h="173989">
                <a:moveTo>
                  <a:pt x="0" y="173520"/>
                </a:moveTo>
                <a:lnTo>
                  <a:pt x="313944" y="173520"/>
                </a:lnTo>
                <a:lnTo>
                  <a:pt x="313944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6226047" y="2501353"/>
            <a:ext cx="315595" cy="173990"/>
          </a:xfrm>
          <a:custGeom>
            <a:rect l="l" t="t" r="r" b="b"/>
            <a:pathLst>
              <a:path w="315595" h="173989">
                <a:moveTo>
                  <a:pt x="0" y="173520"/>
                </a:moveTo>
                <a:lnTo>
                  <a:pt x="315480" y="173520"/>
                </a:lnTo>
                <a:lnTo>
                  <a:pt x="315480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6541643" y="2501353"/>
            <a:ext cx="315595" cy="173990"/>
          </a:xfrm>
          <a:custGeom>
            <a:rect l="l" t="t" r="r" b="b"/>
            <a:pathLst>
              <a:path w="315595" h="173989">
                <a:moveTo>
                  <a:pt x="0" y="173520"/>
                </a:moveTo>
                <a:lnTo>
                  <a:pt x="315099" y="173520"/>
                </a:lnTo>
                <a:lnTo>
                  <a:pt x="315099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6856730" y="2501353"/>
            <a:ext cx="314325" cy="173990"/>
          </a:xfrm>
          <a:custGeom>
            <a:rect l="l" t="t" r="r" b="b"/>
            <a:pathLst>
              <a:path w="314325" h="173989">
                <a:moveTo>
                  <a:pt x="0" y="173520"/>
                </a:moveTo>
                <a:lnTo>
                  <a:pt x="314325" y="173520"/>
                </a:lnTo>
                <a:lnTo>
                  <a:pt x="314325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7171055" y="2501353"/>
            <a:ext cx="315595" cy="173990"/>
          </a:xfrm>
          <a:custGeom>
            <a:rect l="l" t="t" r="r" b="b"/>
            <a:pathLst>
              <a:path w="315595" h="173989">
                <a:moveTo>
                  <a:pt x="0" y="173520"/>
                </a:moveTo>
                <a:lnTo>
                  <a:pt x="315099" y="173520"/>
                </a:lnTo>
                <a:lnTo>
                  <a:pt x="315099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7486142" y="2501353"/>
            <a:ext cx="314325" cy="173990"/>
          </a:xfrm>
          <a:custGeom>
            <a:rect l="l" t="t" r="r" b="b"/>
            <a:pathLst>
              <a:path w="314325" h="173989">
                <a:moveTo>
                  <a:pt x="0" y="173520"/>
                </a:moveTo>
                <a:lnTo>
                  <a:pt x="313944" y="173520"/>
                </a:lnTo>
                <a:lnTo>
                  <a:pt x="313944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7800085" y="2501353"/>
            <a:ext cx="315595" cy="173990"/>
          </a:xfrm>
          <a:custGeom>
            <a:rect l="l" t="t" r="r" b="b"/>
            <a:pathLst>
              <a:path w="315595" h="173989">
                <a:moveTo>
                  <a:pt x="0" y="173520"/>
                </a:moveTo>
                <a:lnTo>
                  <a:pt x="315480" y="173520"/>
                </a:lnTo>
                <a:lnTo>
                  <a:pt x="315480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8115554" y="2501353"/>
            <a:ext cx="314325" cy="173990"/>
          </a:xfrm>
          <a:custGeom>
            <a:rect l="l" t="t" r="r" b="b"/>
            <a:pathLst>
              <a:path w="314325" h="173989">
                <a:moveTo>
                  <a:pt x="0" y="173520"/>
                </a:moveTo>
                <a:lnTo>
                  <a:pt x="313944" y="173520"/>
                </a:lnTo>
                <a:lnTo>
                  <a:pt x="313944" y="0"/>
                </a:lnTo>
                <a:lnTo>
                  <a:pt x="0" y="0"/>
                </a:lnTo>
                <a:lnTo>
                  <a:pt x="0" y="17352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7486142" y="2674861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7800085" y="2674861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D966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8115554" y="2674861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D966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6226047" y="2910065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7486142" y="2910065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7800085" y="2910065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8115554" y="2910065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6226047" y="3145269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6856730" y="3145269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4325" y="235216"/>
                </a:lnTo>
                <a:lnTo>
                  <a:pt x="314325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7171055" y="3380473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099" y="235216"/>
                </a:lnTo>
                <a:lnTo>
                  <a:pt x="315099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7486142" y="3380473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7800085" y="3380473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D966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8115554" y="3380473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6226047" y="3615677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7486142" y="3615677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7800085" y="3615677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8115554" y="3615677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6856730" y="3850894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4325" y="235216"/>
                </a:lnTo>
                <a:lnTo>
                  <a:pt x="314325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7171055" y="3850894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099" y="235216"/>
                </a:lnTo>
                <a:lnTo>
                  <a:pt x="315099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D966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7486142" y="3850894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7800085" y="3850894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8115554" y="3850894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7800085" y="4086110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8115554" y="4086110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7171055" y="4321327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099" y="235216"/>
                </a:lnTo>
                <a:lnTo>
                  <a:pt x="315099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7486142" y="4321327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7800085" y="4321327"/>
            <a:ext cx="315595" cy="235585"/>
          </a:xfrm>
          <a:custGeom>
            <a:rect l="l" t="t" r="r" b="b"/>
            <a:pathLst>
              <a:path w="315595" h="235585">
                <a:moveTo>
                  <a:pt x="0" y="235216"/>
                </a:moveTo>
                <a:lnTo>
                  <a:pt x="315480" y="235216"/>
                </a:lnTo>
                <a:lnTo>
                  <a:pt x="315480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8115554" y="4321327"/>
            <a:ext cx="314325" cy="235585"/>
          </a:xfrm>
          <a:custGeom>
            <a:rect l="l" t="t" r="r" b="b"/>
            <a:pathLst>
              <a:path w="314325" h="235585">
                <a:moveTo>
                  <a:pt x="0" y="235216"/>
                </a:moveTo>
                <a:lnTo>
                  <a:pt x="313944" y="235216"/>
                </a:lnTo>
                <a:lnTo>
                  <a:pt x="313944" y="0"/>
                </a:lnTo>
                <a:lnTo>
                  <a:pt x="0" y="0"/>
                </a:lnTo>
                <a:lnTo>
                  <a:pt x="0" y="235216"/>
                </a:lnTo>
                <a:close/>
              </a:path>
            </a:pathLst>
          </a:custGeom>
          <a:solidFill>
            <a:srgbClr val="FFE699">
              <a:alpha val="7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 txBox="1"/>
          <p:nvPr/>
        </p:nvSpPr>
        <p:spPr>
          <a:xfrm>
            <a:off x="7548753" y="2509266"/>
            <a:ext cx="8286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4800"/>
              </a:tabLst>
            </a:pPr>
            <a:r>
              <a:rPr sz="800" b="1" spc="-5">
                <a:solidFill>
                  <a:srgbClr val="FFFFFF"/>
                </a:solidFill>
                <a:latin typeface="微软雅黑"/>
                <a:cs typeface="微软雅黑"/>
              </a:rPr>
              <a:t>9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800" b="1" spc="-80">
                <a:solidFill>
                  <a:srgbClr val="FFFFFF"/>
                </a:solidFill>
                <a:latin typeface="微软雅黑"/>
                <a:cs typeface="微软雅黑"/>
              </a:rPr>
              <a:t>10 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月</a:t>
            </a:r>
            <a:r>
              <a:rPr sz="800" b="1" spc="15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800" b="1" spc="-175">
                <a:solidFill>
                  <a:srgbClr val="FFFFFF"/>
                </a:solidFill>
                <a:latin typeface="微软雅黑"/>
                <a:cs typeface="微软雅黑"/>
              </a:rPr>
              <a:t>11 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5041519" y="2733547"/>
            <a:ext cx="1993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5349366" y="2733547"/>
            <a:ext cx="18288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6.1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5655690" y="2733547"/>
            <a:ext cx="1993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7539608" y="2733547"/>
            <a:ext cx="2101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r>
              <a:rPr sz="600" spc="-60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7844408" y="2733547"/>
            <a:ext cx="2298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8158353" y="2733547"/>
            <a:ext cx="2311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5041519" y="2968879"/>
            <a:ext cx="1981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-4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5341746" y="2968879"/>
            <a:ext cx="1974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6.9%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5655690" y="2968879"/>
            <a:ext cx="1993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7528686" y="2968879"/>
            <a:ext cx="2311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7847456" y="2968879"/>
            <a:ext cx="2235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-6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8167496" y="2968879"/>
            <a:ext cx="211454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60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5044566" y="3203524"/>
            <a:ext cx="192405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600" spc="-7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80">
                <a:solidFill>
                  <a:srgbClr val="7E7E7E"/>
                </a:solidFill>
                <a:latin typeface="宋体"/>
                <a:cs typeface="宋体"/>
              </a:rPr>
              <a:t>7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5344795" y="3203524"/>
            <a:ext cx="19050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75">
                <a:solidFill>
                  <a:srgbClr val="7E7E7E"/>
                </a:solidFill>
                <a:latin typeface="宋体"/>
                <a:cs typeface="宋体"/>
              </a:rPr>
              <a:t>7</a:t>
            </a:r>
            <a:r>
              <a:rPr sz="600" spc="-80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5654166" y="3203524"/>
            <a:ext cx="201295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45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7545451" y="3203524"/>
            <a:ext cx="19812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9.9%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7859648" y="3203524"/>
            <a:ext cx="19812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9.9%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8175117" y="3203524"/>
            <a:ext cx="19685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15">
                <a:solidFill>
                  <a:srgbClr val="7E7E7E"/>
                </a:solidFill>
                <a:latin typeface="宋体"/>
                <a:cs typeface="宋体"/>
              </a:rPr>
              <a:t>9.</a:t>
            </a:r>
            <a:r>
              <a:rPr sz="600" spc="-2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5046090" y="3439159"/>
            <a:ext cx="1905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-75">
                <a:solidFill>
                  <a:srgbClr val="7E7E7E"/>
                </a:solidFill>
                <a:latin typeface="宋体"/>
                <a:cs typeface="宋体"/>
              </a:rPr>
              <a:t>.7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5352415" y="3439159"/>
            <a:ext cx="17653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70">
                <a:solidFill>
                  <a:srgbClr val="7E7E7E"/>
                </a:solidFill>
                <a:latin typeface="宋体"/>
                <a:cs typeface="宋体"/>
              </a:rPr>
              <a:t>7.1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5657215" y="3439159"/>
            <a:ext cx="19621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8.2%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7531734" y="3439159"/>
            <a:ext cx="2235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75">
                <a:solidFill>
                  <a:srgbClr val="7E7E7E"/>
                </a:solidFill>
                <a:latin typeface="宋体"/>
                <a:cs typeface="宋体"/>
              </a:rPr>
              <a:t>.7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7853553" y="3439159"/>
            <a:ext cx="211454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600" spc="-110">
                <a:solidFill>
                  <a:srgbClr val="7E7E7E"/>
                </a:solidFill>
                <a:latin typeface="宋体"/>
                <a:cs typeface="宋体"/>
              </a:rPr>
              <a:t>.1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8161401" y="3439159"/>
            <a:ext cx="2235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-6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5043042" y="3674465"/>
            <a:ext cx="19494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5343271" y="3674465"/>
            <a:ext cx="1930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25">
                <a:solidFill>
                  <a:srgbClr val="7E7E7E"/>
                </a:solidFill>
                <a:latin typeface="宋体"/>
                <a:cs typeface="宋体"/>
              </a:rPr>
              <a:t>7.</a:t>
            </a: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5663310" y="3674465"/>
            <a:ext cx="18224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9</a:t>
            </a:r>
            <a:r>
              <a:rPr sz="600" spc="-110">
                <a:solidFill>
                  <a:srgbClr val="7E7E7E"/>
                </a:solidFill>
                <a:latin typeface="宋体"/>
                <a:cs typeface="宋体"/>
              </a:rPr>
              <a:t>.1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7528686" y="3674465"/>
            <a:ext cx="2298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.6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7845932" y="3674465"/>
            <a:ext cx="2266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-6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8167496" y="3674465"/>
            <a:ext cx="2133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.6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5046090" y="3909771"/>
            <a:ext cx="1905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600" spc="-75">
                <a:solidFill>
                  <a:srgbClr val="7E7E7E"/>
                </a:solidFill>
                <a:latin typeface="宋体"/>
                <a:cs typeface="宋体"/>
              </a:rPr>
              <a:t>.7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5341746" y="3909771"/>
            <a:ext cx="1981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6.5%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5658739" y="3909771"/>
            <a:ext cx="1917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7.9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7538084" y="3909771"/>
            <a:ext cx="21272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7844408" y="3909771"/>
            <a:ext cx="2298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8158353" y="3909771"/>
            <a:ext cx="2298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.9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5041519" y="4145076"/>
            <a:ext cx="1974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.9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5343271" y="4145076"/>
            <a:ext cx="1930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25">
                <a:solidFill>
                  <a:srgbClr val="7E7E7E"/>
                </a:solidFill>
                <a:latin typeface="宋体"/>
                <a:cs typeface="宋体"/>
              </a:rPr>
              <a:t>7.</a:t>
            </a: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5657215" y="4145076"/>
            <a:ext cx="19621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9</a:t>
            </a: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7545451" y="4145076"/>
            <a:ext cx="1974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9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7852029" y="4145076"/>
            <a:ext cx="21272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5" name="object 135"/>
          <p:cNvSpPr txBox="1"/>
          <p:nvPr/>
        </p:nvSpPr>
        <p:spPr>
          <a:xfrm>
            <a:off x="8159877" y="4145076"/>
            <a:ext cx="2286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60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4134358" y="2716783"/>
            <a:ext cx="535940" cy="1795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婴童服饰</a:t>
            </a:r>
            <a:endParaRPr sz="800">
              <a:latin typeface="宋体"/>
              <a:cs typeface="宋体"/>
            </a:endParaRPr>
          </a:p>
          <a:p>
            <a:pPr marL="12700" marR="5080" indent="1270" algn="ctr">
              <a:lnSpc>
                <a:spcPct val="193000"/>
              </a:lnSpc>
              <a:spcBef>
                <a:spcPts val="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婴童用品 婴童关怀 婴童食品 孕产妇服饰 孕产妇关怀 孕产妇用品 孕产妇食品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5043042" y="4380382"/>
            <a:ext cx="19621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5344795" y="4380382"/>
            <a:ext cx="1917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25">
                <a:solidFill>
                  <a:srgbClr val="7E7E7E"/>
                </a:solidFill>
                <a:latin typeface="宋体"/>
                <a:cs typeface="宋体"/>
              </a:rPr>
              <a:t>6.7%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5655690" y="4380382"/>
            <a:ext cx="1981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60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4261358" y="2304669"/>
            <a:ext cx="3208655" cy="2192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2915">
              <a:lnSpc>
                <a:spcPts val="819"/>
              </a:lnSpc>
              <a:spcBef>
                <a:spcPts val="100"/>
              </a:spcBef>
              <a:tabLst>
                <a:tab pos="1882139"/>
              </a:tabLst>
            </a:pPr>
            <a:r>
              <a:rPr sz="1200" b="1" spc="-30" baseline="20833">
                <a:solidFill>
                  <a:srgbClr val="FFFFFF"/>
                </a:solidFill>
                <a:latin typeface="微软雅黑"/>
                <a:cs typeface="微软雅黑"/>
              </a:rPr>
              <a:t>2023	</a:t>
            </a:r>
            <a:r>
              <a:rPr sz="800" b="1" spc="-20">
                <a:solidFill>
                  <a:srgbClr val="FFFFFF"/>
                </a:solidFill>
                <a:latin typeface="微软雅黑"/>
                <a:cs typeface="微软雅黑"/>
              </a:rPr>
              <a:t>2023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800" b="1" spc="-150">
                <a:solidFill>
                  <a:srgbClr val="FFFFFF"/>
                </a:solidFill>
                <a:latin typeface="微软雅黑"/>
                <a:cs typeface="微软雅黑"/>
              </a:rPr>
              <a:t>1-11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月</a:t>
            </a:r>
            <a:r>
              <a:rPr sz="800" b="1" spc="-15">
                <a:solidFill>
                  <a:srgbClr val="FFFFFF"/>
                </a:solidFill>
                <a:latin typeface="微软雅黑"/>
                <a:cs typeface="微软雅黑"/>
              </a:rPr>
              <a:t>份</a:t>
            </a:r>
            <a:r>
              <a:rPr sz="800" b="1" spc="-70">
                <a:solidFill>
                  <a:srgbClr val="FFFFFF"/>
                </a:solidFill>
                <a:latin typeface="微软雅黑"/>
                <a:cs typeface="微软雅黑"/>
              </a:rPr>
              <a:t>GMV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占比</a:t>
            </a:r>
            <a:endParaRPr sz="800">
              <a:latin typeface="微软雅黑"/>
              <a:cs typeface="微软雅黑"/>
            </a:endParaRPr>
          </a:p>
          <a:p>
            <a:pPr marL="38100">
              <a:lnSpc>
                <a:spcPts val="819"/>
              </a:lnSpc>
              <a:tabLst>
                <a:tab pos="467359"/>
              </a:tabLst>
            </a:pPr>
            <a:r>
              <a:rPr sz="800" b="1" spc="10">
                <a:solidFill>
                  <a:srgbClr val="FFFFFF"/>
                </a:solidFill>
                <a:latin typeface="微软雅黑"/>
                <a:cs typeface="微软雅黑"/>
              </a:rPr>
              <a:t>品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类	</a:t>
            </a:r>
            <a:r>
              <a:rPr sz="800" b="1" spc="-60">
                <a:solidFill>
                  <a:srgbClr val="FFFFFF"/>
                </a:solidFill>
                <a:latin typeface="微软雅黑"/>
                <a:cs typeface="微软雅黑"/>
              </a:rPr>
              <a:t>GMV</a:t>
            </a:r>
            <a:endParaRPr sz="800">
              <a:latin typeface="微软雅黑"/>
              <a:cs typeface="微软雅黑"/>
            </a:endParaRPr>
          </a:p>
          <a:p>
            <a:pPr marL="481330">
              <a:lnSpc>
                <a:spcPct val="100000"/>
              </a:lnSpc>
              <a:spcBef>
                <a:spcPts val="5"/>
              </a:spcBef>
              <a:tabLst>
                <a:tab pos="1097280"/>
                <a:tab pos="1410970"/>
                <a:tab pos="1725295"/>
                <a:tab pos="2039620"/>
                <a:tab pos="2354580"/>
                <a:tab pos="2673985"/>
                <a:tab pos="2982595"/>
              </a:tabLst>
            </a:pPr>
            <a:r>
              <a:rPr sz="800" b="1" spc="10">
                <a:solidFill>
                  <a:srgbClr val="FFFFFF"/>
                </a:solidFill>
                <a:latin typeface="微软雅黑"/>
                <a:cs typeface="微软雅黑"/>
              </a:rPr>
              <a:t>占</a:t>
            </a:r>
            <a:r>
              <a:rPr sz="800" b="1">
                <a:solidFill>
                  <a:srgbClr val="FFFFFF"/>
                </a:solidFill>
                <a:latin typeface="微软雅黑"/>
                <a:cs typeface="微软雅黑"/>
              </a:rPr>
              <a:t>比   </a:t>
            </a:r>
            <a:r>
              <a:rPr sz="800" b="1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 spc="-262" baseline="3472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1200" b="1" spc="-44" baseline="3472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1200" b="1" spc="-30" baseline="3472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1200" b="1" spc="-30" baseline="3472">
                <a:solidFill>
                  <a:srgbClr val="FFFFFF"/>
                </a:solidFill>
                <a:latin typeface="微软雅黑"/>
                <a:cs typeface="微软雅黑"/>
              </a:rPr>
              <a:t>4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1200" b="1" spc="-7" baseline="3472">
                <a:solidFill>
                  <a:srgbClr val="FFFFFF"/>
                </a:solidFill>
                <a:latin typeface="微软雅黑"/>
                <a:cs typeface="微软雅黑"/>
              </a:rPr>
              <a:t>5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1200" b="1" spc="-15" baseline="3472">
                <a:solidFill>
                  <a:srgbClr val="FFFFFF"/>
                </a:solidFill>
                <a:latin typeface="微软雅黑"/>
                <a:cs typeface="微软雅黑"/>
              </a:rPr>
              <a:t>6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1200" b="1" spc="-97" baseline="3472">
                <a:solidFill>
                  <a:srgbClr val="FFFFFF"/>
                </a:solidFill>
                <a:latin typeface="微软雅黑"/>
                <a:cs typeface="微软雅黑"/>
              </a:rPr>
              <a:t>7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	</a:t>
            </a:r>
            <a:r>
              <a:rPr sz="1200" b="1" spc="30" baseline="3472">
                <a:solidFill>
                  <a:srgbClr val="FFFFFF"/>
                </a:solidFill>
                <a:latin typeface="微软雅黑"/>
                <a:cs typeface="微软雅黑"/>
              </a:rPr>
              <a:t>8</a:t>
            </a:r>
            <a:r>
              <a:rPr sz="1200" b="1" baseline="3472">
                <a:solidFill>
                  <a:srgbClr val="FFFFFF"/>
                </a:solidFill>
                <a:latin typeface="微软雅黑"/>
                <a:cs typeface="微软雅黑"/>
              </a:rPr>
              <a:t>月</a:t>
            </a:r>
            <a:endParaRPr sz="1200" baseline="3472">
              <a:latin typeface="微软雅黑"/>
              <a:cs typeface="微软雅黑"/>
            </a:endParaRPr>
          </a:p>
          <a:p>
            <a:pPr marL="1720850">
              <a:lnSpc>
                <a:spcPct val="100000"/>
              </a:lnSpc>
              <a:spcBef>
                <a:spcPts val="765"/>
              </a:spcBef>
              <a:tabLst>
                <a:tab pos="2034539"/>
                <a:tab pos="2351405"/>
                <a:tab pos="2666365"/>
                <a:tab pos="2979420"/>
              </a:tabLst>
            </a:pP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8.8%	8.8%	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5.9%	4.8%	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8.0%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宋体"/>
              <a:cs typeface="宋体"/>
            </a:endParaRPr>
          </a:p>
          <a:p>
            <a:pPr marL="1722120">
              <a:lnSpc>
                <a:spcPct val="100000"/>
              </a:lnSpc>
              <a:tabLst>
                <a:tab pos="2353310"/>
                <a:tab pos="2669540"/>
                <a:tab pos="2981325"/>
              </a:tabLst>
            </a:pP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9.5%  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15">
                <a:solidFill>
                  <a:srgbClr val="7E7E7E"/>
                </a:solidFill>
                <a:latin typeface="宋体"/>
                <a:cs typeface="宋体"/>
              </a:rPr>
              <a:t>10.4%	</a:t>
            </a: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9.3%	</a:t>
            </a:r>
            <a:r>
              <a:rPr sz="600" spc="25">
                <a:solidFill>
                  <a:srgbClr val="7E7E7E"/>
                </a:solidFill>
                <a:latin typeface="宋体"/>
                <a:cs typeface="宋体"/>
              </a:rPr>
              <a:t>7.8%	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9.0%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50">
              <a:latin typeface="宋体"/>
              <a:cs typeface="宋体"/>
            </a:endParaRPr>
          </a:p>
          <a:p>
            <a:pPr marL="1722120">
              <a:lnSpc>
                <a:spcPct val="100000"/>
              </a:lnSpc>
              <a:tabLst>
                <a:tab pos="2030095"/>
                <a:tab pos="2359025"/>
                <a:tab pos="2658745"/>
                <a:tab pos="2982595"/>
              </a:tabLst>
            </a:pP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8.4%	</a:t>
            </a:r>
            <a:r>
              <a:rPr sz="600" spc="-10">
                <a:solidFill>
                  <a:srgbClr val="7E7E7E"/>
                </a:solidFill>
                <a:latin typeface="宋体"/>
                <a:cs typeface="宋体"/>
              </a:rPr>
              <a:t>11.3%	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9.1%	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10.1%	</a:t>
            </a: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9.2%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宋体"/>
              <a:cs typeface="宋体"/>
            </a:endParaRPr>
          </a:p>
          <a:p>
            <a:pPr marL="1725295">
              <a:lnSpc>
                <a:spcPct val="100000"/>
              </a:lnSpc>
              <a:tabLst>
                <a:tab pos="2036445"/>
                <a:tab pos="2350135"/>
                <a:tab pos="2669540"/>
                <a:tab pos="2966085"/>
              </a:tabLst>
            </a:pPr>
            <a:r>
              <a:rPr sz="600" spc="20">
                <a:solidFill>
                  <a:srgbClr val="7E7E7E"/>
                </a:solidFill>
                <a:latin typeface="宋体"/>
                <a:cs typeface="宋体"/>
              </a:rPr>
              <a:t>7.4%	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9.6%	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8.8%	</a:t>
            </a:r>
            <a:r>
              <a:rPr sz="600" spc="25">
                <a:solidFill>
                  <a:srgbClr val="7E7E7E"/>
                </a:solidFill>
                <a:latin typeface="宋体"/>
                <a:cs typeface="宋体"/>
              </a:rPr>
              <a:t>7.0%	</a:t>
            </a:r>
            <a:r>
              <a:rPr sz="600" spc="20">
                <a:solidFill>
                  <a:srgbClr val="7E7E7E"/>
                </a:solidFill>
                <a:latin typeface="宋体"/>
                <a:cs typeface="宋体"/>
              </a:rPr>
              <a:t>10.9%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宋体"/>
              <a:cs typeface="宋体"/>
            </a:endParaRPr>
          </a:p>
          <a:p>
            <a:pPr marL="1724025">
              <a:lnSpc>
                <a:spcPct val="100000"/>
              </a:lnSpc>
              <a:tabLst>
                <a:tab pos="2021205"/>
                <a:tab pos="2359025"/>
                <a:tab pos="2669540"/>
                <a:tab pos="2981325"/>
              </a:tabLst>
            </a:pP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9.2%	</a:t>
            </a:r>
            <a:r>
              <a:rPr sz="600" spc="15">
                <a:solidFill>
                  <a:srgbClr val="7E7E7E"/>
                </a:solidFill>
                <a:latin typeface="宋体"/>
                <a:cs typeface="宋体"/>
              </a:rPr>
              <a:t>10.4%	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9.1%	</a:t>
            </a:r>
            <a:r>
              <a:rPr sz="600" spc="25">
                <a:solidFill>
                  <a:srgbClr val="7E7E7E"/>
                </a:solidFill>
                <a:latin typeface="宋体"/>
                <a:cs typeface="宋体"/>
              </a:rPr>
              <a:t>7.8%	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9.0%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50">
              <a:latin typeface="宋体"/>
              <a:cs typeface="宋体"/>
            </a:endParaRPr>
          </a:p>
          <a:p>
            <a:pPr marL="1720850">
              <a:lnSpc>
                <a:spcPct val="100000"/>
              </a:lnSpc>
              <a:spcBef>
                <a:spcPts val="5"/>
              </a:spcBef>
              <a:tabLst>
                <a:tab pos="2034539"/>
                <a:tab pos="2351405"/>
              </a:tabLst>
            </a:pP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5.8%	8.8%	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9.9%   </a:t>
            </a:r>
            <a:r>
              <a:rPr sz="600" spc="20">
                <a:solidFill>
                  <a:srgbClr val="7E7E7E"/>
                </a:solidFill>
                <a:latin typeface="宋体"/>
                <a:cs typeface="宋体"/>
              </a:rPr>
              <a:t>10.8% </a:t>
            </a:r>
            <a:r>
              <a:rPr sz="600" spc="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15">
                <a:solidFill>
                  <a:srgbClr val="7E7E7E"/>
                </a:solidFill>
                <a:latin typeface="宋体"/>
                <a:cs typeface="宋体"/>
              </a:rPr>
              <a:t>13.6%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50">
              <a:latin typeface="宋体"/>
              <a:cs typeface="宋体"/>
            </a:endParaRPr>
          </a:p>
          <a:p>
            <a:pPr marL="1724025">
              <a:lnSpc>
                <a:spcPct val="100000"/>
              </a:lnSpc>
              <a:tabLst>
                <a:tab pos="2036445"/>
                <a:tab pos="2351405"/>
                <a:tab pos="2669540"/>
                <a:tab pos="2981325"/>
              </a:tabLst>
            </a:pP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9.2%	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8.3%	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8.9%	</a:t>
            </a:r>
            <a:r>
              <a:rPr sz="600" spc="25">
                <a:solidFill>
                  <a:srgbClr val="7E7E7E"/>
                </a:solidFill>
                <a:latin typeface="宋体"/>
                <a:cs typeface="宋体"/>
              </a:rPr>
              <a:t>9.7%	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9.5%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宋体"/>
              <a:cs typeface="宋体"/>
            </a:endParaRPr>
          </a:p>
          <a:p>
            <a:pPr marL="1720850">
              <a:lnSpc>
                <a:spcPct val="100000"/>
              </a:lnSpc>
              <a:tabLst>
                <a:tab pos="2036445"/>
                <a:tab pos="2353310"/>
                <a:tab pos="2666365"/>
                <a:tab pos="2974975"/>
              </a:tabLst>
            </a:pP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8.9%	8.6%	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9.4%	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9.0%	</a:t>
            </a:r>
            <a:r>
              <a:rPr sz="600" spc="-10">
                <a:solidFill>
                  <a:srgbClr val="7E7E7E"/>
                </a:solidFill>
                <a:latin typeface="宋体"/>
                <a:cs typeface="宋体"/>
              </a:rPr>
              <a:t>11.3%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7528686" y="4380382"/>
            <a:ext cx="2311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45">
                <a:solidFill>
                  <a:srgbClr val="7E7E7E"/>
                </a:solidFill>
                <a:latin typeface="宋体"/>
                <a:cs typeface="宋体"/>
              </a:rPr>
              <a:t>.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7859648" y="4380382"/>
            <a:ext cx="1974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r>
              <a:rPr sz="600" spc="-110">
                <a:solidFill>
                  <a:srgbClr val="7E7E7E"/>
                </a:solidFill>
                <a:latin typeface="宋体"/>
                <a:cs typeface="宋体"/>
              </a:rPr>
              <a:t>.1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8158353" y="4380382"/>
            <a:ext cx="2298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-50">
                <a:solidFill>
                  <a:srgbClr val="7E7E7E"/>
                </a:solidFill>
                <a:latin typeface="宋体"/>
                <a:cs typeface="宋体"/>
              </a:rPr>
              <a:t>.5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4" name="object 144"/>
          <p:cNvSpPr/>
          <p:nvPr/>
        </p:nvSpPr>
        <p:spPr>
          <a:xfrm>
            <a:off x="4695444" y="2703576"/>
            <a:ext cx="276225" cy="201295"/>
          </a:xfrm>
          <a:custGeom>
            <a:rect l="l" t="t" r="r" b="b"/>
            <a:pathLst>
              <a:path w="276225" h="201294">
                <a:moveTo>
                  <a:pt x="275843" y="0"/>
                </a:moveTo>
                <a:lnTo>
                  <a:pt x="0" y="0"/>
                </a:lnTo>
                <a:lnTo>
                  <a:pt x="0" y="201168"/>
                </a:lnTo>
                <a:lnTo>
                  <a:pt x="275843" y="201168"/>
                </a:lnTo>
                <a:lnTo>
                  <a:pt x="27584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 flipH="1">
            <a:off x="4734305" y="2938272"/>
            <a:ext cx="0" cy="201295"/>
          </a:xfrm>
          <a:custGeom>
            <a:rect l="l" t="t" r="r" b="b"/>
            <a:pathLst>
              <a:path h="201294">
                <a:moveTo>
                  <a:pt x="0" y="0"/>
                </a:moveTo>
                <a:lnTo>
                  <a:pt x="0" y="201167"/>
                </a:lnTo>
              </a:path>
            </a:pathLst>
          </a:custGeom>
          <a:ln w="7772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 flipH="1">
            <a:off x="4726685" y="3172967"/>
            <a:ext cx="0" cy="201295"/>
          </a:xfrm>
          <a:custGeom>
            <a:rect l="l" t="t" r="r" b="b"/>
            <a:pathLst>
              <a:path h="201295">
                <a:moveTo>
                  <a:pt x="0" y="0"/>
                </a:moveTo>
                <a:lnTo>
                  <a:pt x="0" y="201168"/>
                </a:lnTo>
              </a:path>
            </a:pathLst>
          </a:custGeom>
          <a:ln w="624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 flipH="1">
            <a:off x="4709159" y="3407664"/>
            <a:ext cx="0" cy="201295"/>
          </a:xfrm>
          <a:custGeom>
            <a:rect l="l" t="t" r="r" b="b"/>
            <a:pathLst>
              <a:path h="201295">
                <a:moveTo>
                  <a:pt x="0" y="0"/>
                </a:moveTo>
                <a:lnTo>
                  <a:pt x="0" y="201168"/>
                </a:lnTo>
              </a:path>
            </a:pathLst>
          </a:custGeom>
          <a:ln w="27431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 flipH="1">
            <a:off x="4703826" y="3642359"/>
            <a:ext cx="0" cy="201295"/>
          </a:xfrm>
          <a:custGeom>
            <a:rect l="l" t="t" r="r" b="b"/>
            <a:pathLst>
              <a:path h="201295">
                <a:moveTo>
                  <a:pt x="0" y="0"/>
                </a:moveTo>
                <a:lnTo>
                  <a:pt x="0" y="201167"/>
                </a:lnTo>
              </a:path>
            </a:pathLst>
          </a:custGeom>
          <a:ln w="1676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 flipH="1">
            <a:off x="4697729" y="3877055"/>
            <a:ext cx="0" cy="200025"/>
          </a:xfrm>
          <a:custGeom>
            <a:rect l="l" t="t" r="r" b="b"/>
            <a:pathLst>
              <a:path h="200025">
                <a:moveTo>
                  <a:pt x="0" y="0"/>
                </a:moveTo>
                <a:lnTo>
                  <a:pt x="0" y="199643"/>
                </a:lnTo>
              </a:path>
            </a:pathLst>
          </a:custGeom>
          <a:ln w="4571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 flipH="1">
            <a:off x="4696967" y="4111752"/>
            <a:ext cx="0" cy="200025"/>
          </a:xfrm>
          <a:custGeom>
            <a:rect l="l" t="t" r="r" b="b"/>
            <a:pathLst>
              <a:path h="200025">
                <a:moveTo>
                  <a:pt x="0" y="0"/>
                </a:moveTo>
                <a:lnTo>
                  <a:pt x="0" y="199644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 flipH="1">
            <a:off x="4696205" y="4346447"/>
            <a:ext cx="0" cy="200025"/>
          </a:xfrm>
          <a:custGeom>
            <a:rect l="l" t="t" r="r" b="b"/>
            <a:pathLst>
              <a:path h="200025">
                <a:moveTo>
                  <a:pt x="0" y="0"/>
                </a:moveTo>
                <a:lnTo>
                  <a:pt x="0" y="199643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55" name="object 155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 txBox="1"/>
          <p:nvPr/>
        </p:nvSpPr>
        <p:spPr>
          <a:xfrm>
            <a:off x="309778" y="4626037"/>
            <a:ext cx="243713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550418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竞争格局：婴童市场处于红海竞争</a:t>
            </a:r>
            <a:r>
              <a:rPr sz="1600" spc="5"/>
              <a:t>，</a:t>
            </a:r>
            <a:r>
              <a:rPr sz="1600" spc="-5"/>
              <a:t>品牌</a:t>
            </a:r>
            <a:r>
              <a:rPr sz="1600" spc="5"/>
              <a:t>加</a:t>
            </a:r>
            <a:r>
              <a:rPr sz="1600" spc="-5"/>
              <a:t>速布</a:t>
            </a:r>
            <a:r>
              <a:rPr sz="1600" spc="5"/>
              <a:t>局</a:t>
            </a:r>
            <a:r>
              <a:rPr sz="1600" spc="-5"/>
              <a:t>孕产</a:t>
            </a:r>
            <a:r>
              <a:rPr sz="1600" spc="5"/>
              <a:t>妇</a:t>
            </a:r>
            <a:r>
              <a:rPr sz="1600" spc="-5"/>
              <a:t>市场</a:t>
            </a:r>
            <a:endParaRPr sz="1600"/>
          </a:p>
        </p:txBody>
      </p:sp>
      <p:sp>
        <p:nvSpPr>
          <p:cNvPr id="3" name="object 3"/>
          <p:cNvSpPr txBox="1"/>
          <p:nvPr/>
        </p:nvSpPr>
        <p:spPr>
          <a:xfrm>
            <a:off x="298500" y="1187323"/>
            <a:ext cx="802640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900" spc="85">
                <a:solidFill>
                  <a:srgbClr val="585858"/>
                </a:solidFill>
                <a:latin typeface="宋体"/>
                <a:cs typeface="宋体"/>
              </a:rPr>
              <a:t>9</a:t>
            </a:r>
            <a:r>
              <a:rPr sz="900" spc="-10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900" spc="-3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900" spc="-30">
                <a:solidFill>
                  <a:srgbClr val="585858"/>
                </a:solidFill>
                <a:latin typeface="宋体"/>
                <a:cs typeface="宋体"/>
              </a:rPr>
              <a:t>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月的销售旺季头部品牌市场份额进一步集中。婴童市场存在着大量的品牌，头部品牌的市场份额相对较低，处于红海竞争。品牌之间需要不断创新，打造差 异来吸引消费者的注意。相比之下，孕产妇市场品牌数量相对较少，行业集中度也相对较高，市场增速也比较快。对于中小品牌和新兴品牌来说，孕产妇市场具 有较大的发展潜力。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 flipH="1">
            <a:off x="836675" y="3221735"/>
            <a:ext cx="0" cy="948055"/>
          </a:xfrm>
          <a:custGeom>
            <a:rect l="l" t="t" r="r" b="b"/>
            <a:pathLst>
              <a:path h="948053">
                <a:moveTo>
                  <a:pt x="0" y="0"/>
                </a:moveTo>
                <a:lnTo>
                  <a:pt x="0" y="947927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969263" y="3241547"/>
            <a:ext cx="0" cy="928369"/>
          </a:xfrm>
          <a:custGeom>
            <a:rect l="l" t="t" r="r" b="b"/>
            <a:pathLst>
              <a:path h="928369">
                <a:moveTo>
                  <a:pt x="0" y="0"/>
                </a:moveTo>
                <a:lnTo>
                  <a:pt x="0" y="928115"/>
                </a:lnTo>
              </a:path>
            </a:pathLst>
          </a:custGeom>
          <a:ln w="3657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1101852" y="3304032"/>
            <a:ext cx="0" cy="866140"/>
          </a:xfrm>
          <a:custGeom>
            <a:rect l="l" t="t" r="r" b="b"/>
            <a:pathLst>
              <a:path h="866139">
                <a:moveTo>
                  <a:pt x="0" y="0"/>
                </a:moveTo>
                <a:lnTo>
                  <a:pt x="0" y="865631"/>
                </a:lnTo>
              </a:path>
            </a:pathLst>
          </a:custGeom>
          <a:ln w="3657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1234439" y="3183635"/>
            <a:ext cx="0" cy="986155"/>
          </a:xfrm>
          <a:custGeom>
            <a:rect l="l" t="t" r="r" b="b"/>
            <a:pathLst>
              <a:path h="986153">
                <a:moveTo>
                  <a:pt x="0" y="0"/>
                </a:moveTo>
                <a:lnTo>
                  <a:pt x="0" y="986027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1367789" y="3200400"/>
            <a:ext cx="0" cy="969644"/>
          </a:xfrm>
          <a:custGeom>
            <a:rect l="l" t="t" r="r" b="b"/>
            <a:pathLst>
              <a:path h="969644">
                <a:moveTo>
                  <a:pt x="0" y="0"/>
                </a:moveTo>
                <a:lnTo>
                  <a:pt x="0" y="969263"/>
                </a:lnTo>
              </a:path>
            </a:pathLst>
          </a:custGeom>
          <a:ln w="35052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1500377" y="3163823"/>
            <a:ext cx="0" cy="1005840"/>
          </a:xfrm>
          <a:custGeom>
            <a:rect l="l" t="t" r="r" b="b"/>
            <a:pathLst>
              <a:path h="1005839">
                <a:moveTo>
                  <a:pt x="0" y="0"/>
                </a:moveTo>
                <a:lnTo>
                  <a:pt x="0" y="1005839"/>
                </a:lnTo>
              </a:path>
            </a:pathLst>
          </a:custGeom>
          <a:ln w="35051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1633727" y="3223260"/>
            <a:ext cx="0" cy="946785"/>
          </a:xfrm>
          <a:custGeom>
            <a:rect l="l" t="t" r="r" b="b"/>
            <a:pathLst>
              <a:path h="946785">
                <a:moveTo>
                  <a:pt x="0" y="0"/>
                </a:moveTo>
                <a:lnTo>
                  <a:pt x="0" y="946403"/>
                </a:lnTo>
              </a:path>
            </a:pathLst>
          </a:custGeom>
          <a:ln w="3657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1766316" y="3259835"/>
            <a:ext cx="0" cy="909955"/>
          </a:xfrm>
          <a:custGeom>
            <a:rect l="l" t="t" r="r" b="b"/>
            <a:pathLst>
              <a:path h="909953">
                <a:moveTo>
                  <a:pt x="0" y="0"/>
                </a:moveTo>
                <a:lnTo>
                  <a:pt x="0" y="909827"/>
                </a:lnTo>
              </a:path>
            </a:pathLst>
          </a:custGeom>
          <a:ln w="3657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1898904" y="3255264"/>
            <a:ext cx="0" cy="914400"/>
          </a:xfrm>
          <a:custGeom>
            <a:rect l="l" t="t" r="r" b="b"/>
            <a:pathLst>
              <a:path h="914400">
                <a:moveTo>
                  <a:pt x="0" y="0"/>
                </a:moveTo>
                <a:lnTo>
                  <a:pt x="0" y="914400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2031492" y="3275076"/>
            <a:ext cx="0" cy="894715"/>
          </a:xfrm>
          <a:custGeom>
            <a:rect l="l" t="t" r="r" b="b"/>
            <a:pathLst>
              <a:path h="894714">
                <a:moveTo>
                  <a:pt x="0" y="0"/>
                </a:moveTo>
                <a:lnTo>
                  <a:pt x="0" y="894588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2164079" y="3252215"/>
            <a:ext cx="0" cy="917575"/>
          </a:xfrm>
          <a:custGeom>
            <a:rect l="l" t="t" r="r" b="b"/>
            <a:pathLst>
              <a:path h="917575">
                <a:moveTo>
                  <a:pt x="0" y="0"/>
                </a:moveTo>
                <a:lnTo>
                  <a:pt x="0" y="917448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2296667" y="3229355"/>
            <a:ext cx="0" cy="940435"/>
          </a:xfrm>
          <a:custGeom>
            <a:rect l="l" t="t" r="r" b="b"/>
            <a:pathLst>
              <a:path h="940435">
                <a:moveTo>
                  <a:pt x="0" y="0"/>
                </a:moveTo>
                <a:lnTo>
                  <a:pt x="0" y="940307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2429255" y="3249167"/>
            <a:ext cx="0" cy="920750"/>
          </a:xfrm>
          <a:custGeom>
            <a:rect l="l" t="t" r="r" b="b"/>
            <a:pathLst>
              <a:path h="920750">
                <a:moveTo>
                  <a:pt x="0" y="0"/>
                </a:moveTo>
                <a:lnTo>
                  <a:pt x="0" y="920495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2561844" y="3319271"/>
            <a:ext cx="0" cy="850900"/>
          </a:xfrm>
          <a:custGeom>
            <a:rect l="l" t="t" r="r" b="b"/>
            <a:pathLst>
              <a:path h="850900">
                <a:moveTo>
                  <a:pt x="0" y="0"/>
                </a:moveTo>
                <a:lnTo>
                  <a:pt x="0" y="850392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2694432" y="3203447"/>
            <a:ext cx="0" cy="966469"/>
          </a:xfrm>
          <a:custGeom>
            <a:rect l="l" t="t" r="r" b="b"/>
            <a:pathLst>
              <a:path h="966469">
                <a:moveTo>
                  <a:pt x="0" y="0"/>
                </a:moveTo>
                <a:lnTo>
                  <a:pt x="0" y="966215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2827020" y="3118104"/>
            <a:ext cx="0" cy="1051560"/>
          </a:xfrm>
          <a:custGeom>
            <a:rect l="l" t="t" r="r" b="b"/>
            <a:pathLst>
              <a:path h="1051560">
                <a:moveTo>
                  <a:pt x="0" y="0"/>
                </a:moveTo>
                <a:lnTo>
                  <a:pt x="0" y="1051559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2960370" y="3083051"/>
            <a:ext cx="0" cy="1087120"/>
          </a:xfrm>
          <a:custGeom>
            <a:rect l="l" t="t" r="r" b="b"/>
            <a:pathLst>
              <a:path h="1087120">
                <a:moveTo>
                  <a:pt x="0" y="0"/>
                </a:moveTo>
                <a:lnTo>
                  <a:pt x="0" y="1086612"/>
                </a:lnTo>
              </a:path>
            </a:pathLst>
          </a:custGeom>
          <a:ln w="35051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3092957" y="3064763"/>
            <a:ext cx="0" cy="1104900"/>
          </a:xfrm>
          <a:custGeom>
            <a:rect l="l" t="t" r="r" b="b"/>
            <a:pathLst>
              <a:path h="1104900">
                <a:moveTo>
                  <a:pt x="0" y="0"/>
                </a:moveTo>
                <a:lnTo>
                  <a:pt x="0" y="1104900"/>
                </a:lnTo>
              </a:path>
            </a:pathLst>
          </a:custGeom>
          <a:ln w="35051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3226307" y="3093719"/>
            <a:ext cx="0" cy="1076325"/>
          </a:xfrm>
          <a:custGeom>
            <a:rect l="l" t="t" r="r" b="b"/>
            <a:pathLst>
              <a:path h="1076325">
                <a:moveTo>
                  <a:pt x="0" y="0"/>
                </a:moveTo>
                <a:lnTo>
                  <a:pt x="0" y="1075944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3358896" y="3096767"/>
            <a:ext cx="0" cy="1073150"/>
          </a:xfrm>
          <a:custGeom>
            <a:rect l="l" t="t" r="r" b="b"/>
            <a:pathLst>
              <a:path h="1073150">
                <a:moveTo>
                  <a:pt x="0" y="0"/>
                </a:moveTo>
                <a:lnTo>
                  <a:pt x="0" y="1072895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3491484" y="2901695"/>
            <a:ext cx="0" cy="1268095"/>
          </a:xfrm>
          <a:custGeom>
            <a:rect l="l" t="t" r="r" b="b"/>
            <a:pathLst>
              <a:path h="1268095">
                <a:moveTo>
                  <a:pt x="0" y="0"/>
                </a:moveTo>
                <a:lnTo>
                  <a:pt x="0" y="1267968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3624071" y="2778251"/>
            <a:ext cx="0" cy="1391920"/>
          </a:xfrm>
          <a:custGeom>
            <a:rect l="l" t="t" r="r" b="b"/>
            <a:pathLst>
              <a:path h="1391920">
                <a:moveTo>
                  <a:pt x="0" y="0"/>
                </a:moveTo>
                <a:lnTo>
                  <a:pt x="0" y="1391412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3756659" y="2764535"/>
            <a:ext cx="0" cy="1405255"/>
          </a:xfrm>
          <a:custGeom>
            <a:rect l="l" t="t" r="r" b="b"/>
            <a:pathLst>
              <a:path h="1405254">
                <a:moveTo>
                  <a:pt x="0" y="0"/>
                </a:moveTo>
                <a:lnTo>
                  <a:pt x="0" y="1405127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3889247" y="2793491"/>
            <a:ext cx="0" cy="1376680"/>
          </a:xfrm>
          <a:custGeom>
            <a:rect l="l" t="t" r="r" b="b"/>
            <a:pathLst>
              <a:path h="1376679">
                <a:moveTo>
                  <a:pt x="0" y="0"/>
                </a:moveTo>
                <a:lnTo>
                  <a:pt x="0" y="1376171"/>
                </a:lnTo>
              </a:path>
            </a:pathLst>
          </a:custGeom>
          <a:ln w="36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37438" y="2778632"/>
            <a:ext cx="3053080" cy="645795"/>
          </a:xfrm>
          <a:custGeom>
            <a:rect l="l" t="t" r="r" b="b"/>
            <a:pathLst>
              <a:path w="3053079" h="645795">
                <a:moveTo>
                  <a:pt x="0" y="130175"/>
                </a:moveTo>
                <a:lnTo>
                  <a:pt x="26541" y="177576"/>
                </a:lnTo>
                <a:lnTo>
                  <a:pt x="53085" y="226654"/>
                </a:lnTo>
                <a:lnTo>
                  <a:pt x="79629" y="274878"/>
                </a:lnTo>
                <a:lnTo>
                  <a:pt x="106173" y="319719"/>
                </a:lnTo>
                <a:lnTo>
                  <a:pt x="132715" y="358648"/>
                </a:lnTo>
                <a:lnTo>
                  <a:pt x="165898" y="401431"/>
                </a:lnTo>
                <a:lnTo>
                  <a:pt x="199078" y="439070"/>
                </a:lnTo>
                <a:lnTo>
                  <a:pt x="232259" y="467233"/>
                </a:lnTo>
                <a:lnTo>
                  <a:pt x="265442" y="481584"/>
                </a:lnTo>
                <a:lnTo>
                  <a:pt x="298620" y="471229"/>
                </a:lnTo>
                <a:lnTo>
                  <a:pt x="331800" y="441801"/>
                </a:lnTo>
                <a:lnTo>
                  <a:pt x="364980" y="413468"/>
                </a:lnTo>
                <a:lnTo>
                  <a:pt x="398157" y="406400"/>
                </a:lnTo>
                <a:lnTo>
                  <a:pt x="431317" y="432359"/>
                </a:lnTo>
                <a:lnTo>
                  <a:pt x="464504" y="478440"/>
                </a:lnTo>
                <a:lnTo>
                  <a:pt x="497693" y="527808"/>
                </a:lnTo>
                <a:lnTo>
                  <a:pt x="530860" y="563626"/>
                </a:lnTo>
                <a:lnTo>
                  <a:pt x="564080" y="580530"/>
                </a:lnTo>
                <a:lnTo>
                  <a:pt x="597265" y="587803"/>
                </a:lnTo>
                <a:lnTo>
                  <a:pt x="630426" y="590575"/>
                </a:lnTo>
                <a:lnTo>
                  <a:pt x="663575" y="593979"/>
                </a:lnTo>
                <a:lnTo>
                  <a:pt x="696795" y="598191"/>
                </a:lnTo>
                <a:lnTo>
                  <a:pt x="729980" y="600916"/>
                </a:lnTo>
                <a:lnTo>
                  <a:pt x="763141" y="603283"/>
                </a:lnTo>
                <a:lnTo>
                  <a:pt x="796289" y="606425"/>
                </a:lnTo>
                <a:lnTo>
                  <a:pt x="829510" y="615771"/>
                </a:lnTo>
                <a:lnTo>
                  <a:pt x="862695" y="628999"/>
                </a:lnTo>
                <a:lnTo>
                  <a:pt x="895856" y="635607"/>
                </a:lnTo>
                <a:lnTo>
                  <a:pt x="955584" y="599826"/>
                </a:lnTo>
                <a:lnTo>
                  <a:pt x="982139" y="563006"/>
                </a:lnTo>
                <a:lnTo>
                  <a:pt x="1008676" y="518932"/>
                </a:lnTo>
                <a:lnTo>
                  <a:pt x="1035201" y="471901"/>
                </a:lnTo>
                <a:lnTo>
                  <a:pt x="1061720" y="426212"/>
                </a:lnTo>
                <a:lnTo>
                  <a:pt x="1088299" y="379581"/>
                </a:lnTo>
                <a:lnTo>
                  <a:pt x="1114854" y="329226"/>
                </a:lnTo>
                <a:lnTo>
                  <a:pt x="1141391" y="278463"/>
                </a:lnTo>
                <a:lnTo>
                  <a:pt x="1167916" y="230607"/>
                </a:lnTo>
                <a:lnTo>
                  <a:pt x="1194435" y="188976"/>
                </a:lnTo>
                <a:lnTo>
                  <a:pt x="1227655" y="141164"/>
                </a:lnTo>
                <a:lnTo>
                  <a:pt x="1260840" y="96901"/>
                </a:lnTo>
                <a:lnTo>
                  <a:pt x="1294001" y="64353"/>
                </a:lnTo>
                <a:lnTo>
                  <a:pt x="1327150" y="51689"/>
                </a:lnTo>
                <a:lnTo>
                  <a:pt x="1353729" y="66897"/>
                </a:lnTo>
                <a:lnTo>
                  <a:pt x="1380284" y="102734"/>
                </a:lnTo>
                <a:lnTo>
                  <a:pt x="1406821" y="144747"/>
                </a:lnTo>
                <a:lnTo>
                  <a:pt x="1433346" y="178481"/>
                </a:lnTo>
                <a:lnTo>
                  <a:pt x="1459864" y="189484"/>
                </a:lnTo>
                <a:lnTo>
                  <a:pt x="1482017" y="170782"/>
                </a:lnTo>
                <a:lnTo>
                  <a:pt x="1504155" y="131186"/>
                </a:lnTo>
                <a:lnTo>
                  <a:pt x="1526285" y="82502"/>
                </a:lnTo>
                <a:lnTo>
                  <a:pt x="1548416" y="36538"/>
                </a:lnTo>
                <a:lnTo>
                  <a:pt x="1570554" y="5101"/>
                </a:lnTo>
                <a:lnTo>
                  <a:pt x="1592707" y="0"/>
                </a:lnTo>
                <a:lnTo>
                  <a:pt x="1611648" y="21859"/>
                </a:lnTo>
                <a:lnTo>
                  <a:pt x="1630592" y="62703"/>
                </a:lnTo>
                <a:lnTo>
                  <a:pt x="1649540" y="116296"/>
                </a:lnTo>
                <a:lnTo>
                  <a:pt x="1668495" y="176397"/>
                </a:lnTo>
                <a:lnTo>
                  <a:pt x="1687458" y="236769"/>
                </a:lnTo>
                <a:lnTo>
                  <a:pt x="1706433" y="291175"/>
                </a:lnTo>
                <a:lnTo>
                  <a:pt x="1725422" y="333375"/>
                </a:lnTo>
                <a:lnTo>
                  <a:pt x="1758570" y="389034"/>
                </a:lnTo>
                <a:lnTo>
                  <a:pt x="1791731" y="434228"/>
                </a:lnTo>
                <a:lnTo>
                  <a:pt x="1824916" y="464587"/>
                </a:lnTo>
                <a:lnTo>
                  <a:pt x="1858137" y="475742"/>
                </a:lnTo>
                <a:lnTo>
                  <a:pt x="1884655" y="461367"/>
                </a:lnTo>
                <a:lnTo>
                  <a:pt x="1911180" y="426858"/>
                </a:lnTo>
                <a:lnTo>
                  <a:pt x="1937717" y="385362"/>
                </a:lnTo>
                <a:lnTo>
                  <a:pt x="1964272" y="350030"/>
                </a:lnTo>
                <a:lnTo>
                  <a:pt x="1990852" y="334010"/>
                </a:lnTo>
                <a:lnTo>
                  <a:pt x="2024000" y="350393"/>
                </a:lnTo>
                <a:lnTo>
                  <a:pt x="2057161" y="390398"/>
                </a:lnTo>
                <a:lnTo>
                  <a:pt x="2090346" y="432593"/>
                </a:lnTo>
                <a:lnTo>
                  <a:pt x="2123567" y="455549"/>
                </a:lnTo>
                <a:lnTo>
                  <a:pt x="2156715" y="446938"/>
                </a:lnTo>
                <a:lnTo>
                  <a:pt x="2189876" y="420385"/>
                </a:lnTo>
                <a:lnTo>
                  <a:pt x="2223061" y="393380"/>
                </a:lnTo>
                <a:lnTo>
                  <a:pt x="2256282" y="383413"/>
                </a:lnTo>
                <a:lnTo>
                  <a:pt x="2322591" y="422576"/>
                </a:lnTo>
                <a:lnTo>
                  <a:pt x="2355776" y="455904"/>
                </a:lnTo>
                <a:lnTo>
                  <a:pt x="2388997" y="490220"/>
                </a:lnTo>
                <a:lnTo>
                  <a:pt x="2422145" y="531258"/>
                </a:lnTo>
                <a:lnTo>
                  <a:pt x="2455306" y="579834"/>
                </a:lnTo>
                <a:lnTo>
                  <a:pt x="2488491" y="622432"/>
                </a:lnTo>
                <a:lnTo>
                  <a:pt x="2521712" y="645541"/>
                </a:lnTo>
                <a:lnTo>
                  <a:pt x="2554878" y="641804"/>
                </a:lnTo>
                <a:lnTo>
                  <a:pt x="2588069" y="619744"/>
                </a:lnTo>
                <a:lnTo>
                  <a:pt x="2621260" y="589373"/>
                </a:lnTo>
                <a:lnTo>
                  <a:pt x="2654427" y="560705"/>
                </a:lnTo>
                <a:lnTo>
                  <a:pt x="2687593" y="537112"/>
                </a:lnTo>
                <a:lnTo>
                  <a:pt x="2720784" y="513032"/>
                </a:lnTo>
                <a:lnTo>
                  <a:pt x="2753975" y="485070"/>
                </a:lnTo>
                <a:lnTo>
                  <a:pt x="2787141" y="449834"/>
                </a:lnTo>
                <a:lnTo>
                  <a:pt x="2813672" y="412426"/>
                </a:lnTo>
                <a:lnTo>
                  <a:pt x="2840221" y="367655"/>
                </a:lnTo>
                <a:lnTo>
                  <a:pt x="2866777" y="320684"/>
                </a:lnTo>
                <a:lnTo>
                  <a:pt x="2893326" y="276675"/>
                </a:lnTo>
                <a:lnTo>
                  <a:pt x="2919857" y="240792"/>
                </a:lnTo>
                <a:lnTo>
                  <a:pt x="2953023" y="209490"/>
                </a:lnTo>
                <a:lnTo>
                  <a:pt x="2986214" y="187356"/>
                </a:lnTo>
                <a:lnTo>
                  <a:pt x="3019405" y="168890"/>
                </a:lnTo>
                <a:lnTo>
                  <a:pt x="3052572" y="148590"/>
                </a:lnTo>
              </a:path>
            </a:pathLst>
          </a:custGeom>
          <a:ln w="28575">
            <a:solidFill>
              <a:srgbClr val="FFD2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4020692" y="4104233"/>
            <a:ext cx="1346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020692" y="3861917"/>
            <a:ext cx="13081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2%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020692" y="3134994"/>
            <a:ext cx="13525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8%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20692" y="2892679"/>
            <a:ext cx="1657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020692" y="2650058"/>
            <a:ext cx="16129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020692" y="2408301"/>
            <a:ext cx="1625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06044" y="4104233"/>
            <a:ext cx="736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67664" y="3861917"/>
            <a:ext cx="2120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32612" y="2892679"/>
            <a:ext cx="24701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37794" y="2650058"/>
            <a:ext cx="24130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35965" y="2408301"/>
            <a:ext cx="2438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655420" y="4269384"/>
            <a:ext cx="3115336" cy="24287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4131852" y="3057525"/>
            <a:ext cx="161290" cy="22288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CR5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995292" y="3258946"/>
            <a:ext cx="289560" cy="477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0480" algn="r">
              <a:lnSpc>
                <a:spcPts val="88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集</a:t>
            </a:r>
            <a:endParaRPr sz="800">
              <a:latin typeface="宋体"/>
              <a:cs typeface="宋体"/>
            </a:endParaRPr>
          </a:p>
          <a:p>
            <a:pPr marR="30480" algn="r">
              <a:lnSpc>
                <a:spcPts val="805"/>
              </a:lnSpc>
            </a:pPr>
            <a:r>
              <a:rPr sz="900" spc="179" baseline="9259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900" spc="217" baseline="9259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中</a:t>
            </a:r>
            <a:endParaRPr sz="800">
              <a:latin typeface="宋体"/>
              <a:cs typeface="宋体"/>
            </a:endParaRPr>
          </a:p>
          <a:p>
            <a:pPr marR="30480" algn="r">
              <a:lnSpc>
                <a:spcPts val="880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度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270"/>
              </a:spcBef>
            </a:pPr>
            <a:r>
              <a:rPr sz="600" spc="114">
                <a:solidFill>
                  <a:srgbClr val="7E7E7E"/>
                </a:solidFill>
                <a:latin typeface="宋体"/>
                <a:cs typeface="宋体"/>
              </a:rPr>
              <a:t>4%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278853" y="3059049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动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53453" y="3076828"/>
            <a:ext cx="451484" cy="65976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5"/>
              </a:spcBef>
            </a:pPr>
            <a:r>
              <a:rPr sz="1200" baseline="-27777">
                <a:solidFill>
                  <a:srgbClr val="7E7E7E"/>
                </a:solidFill>
                <a:latin typeface="宋体"/>
                <a:cs typeface="宋体"/>
              </a:rPr>
              <a:t>销</a:t>
            </a:r>
            <a:r>
              <a:rPr sz="1200" spc="247" baseline="-27777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8000</a:t>
            </a:r>
            <a:endParaRPr sz="600">
              <a:latin typeface="宋体"/>
              <a:cs typeface="宋体"/>
            </a:endParaRPr>
          </a:p>
          <a:p>
            <a:pPr marL="38100">
              <a:lnSpc>
                <a:spcPts val="825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ts val="805"/>
              </a:lnSpc>
            </a:pPr>
            <a:r>
              <a:rPr sz="1200" baseline="-6944">
                <a:solidFill>
                  <a:srgbClr val="7E7E7E"/>
                </a:solidFill>
                <a:latin typeface="宋体"/>
                <a:cs typeface="宋体"/>
              </a:rPr>
              <a:t>牌</a:t>
            </a:r>
            <a:r>
              <a:rPr sz="1200" spc="247" baseline="-694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6000</a:t>
            </a:r>
            <a:endParaRPr sz="600">
              <a:latin typeface="宋体"/>
              <a:cs typeface="宋体"/>
            </a:endParaRPr>
          </a:p>
          <a:p>
            <a:pPr marL="38100">
              <a:lnSpc>
                <a:spcPts val="940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数</a:t>
            </a:r>
            <a:endParaRPr sz="800">
              <a:latin typeface="宋体"/>
              <a:cs typeface="宋体"/>
            </a:endParaRPr>
          </a:p>
          <a:p>
            <a:pPr marL="224790">
              <a:lnSpc>
                <a:spcPct val="100000"/>
              </a:lnSpc>
              <a:spcBef>
                <a:spcPts val="225"/>
              </a:spcBef>
            </a:pP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4000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524255" y="232105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543050" y="232181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FD2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294538" y="1998344"/>
            <a:ext cx="2351405" cy="3879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MAT22-23</a:t>
            </a:r>
            <a:r>
              <a:rPr sz="1000" b="1" spc="-5">
                <a:latin typeface="微软雅黑"/>
                <a:cs typeface="微软雅黑"/>
              </a:rPr>
              <a:t>年抖音电商母婴行业</a:t>
            </a:r>
            <a:r>
              <a:rPr sz="1000" b="1" spc="5">
                <a:latin typeface="微软雅黑"/>
                <a:cs typeface="微软雅黑"/>
              </a:rPr>
              <a:t>竞</a:t>
            </a:r>
            <a:r>
              <a:rPr sz="1000" b="1" spc="-5">
                <a:latin typeface="微软雅黑"/>
                <a:cs typeface="微软雅黑"/>
              </a:rPr>
              <a:t>争格局</a:t>
            </a:r>
            <a:endParaRPr sz="1000">
              <a:latin typeface="微软雅黑"/>
              <a:cs typeface="微软雅黑"/>
            </a:endParaRPr>
          </a:p>
          <a:p>
            <a:pPr marL="499745">
              <a:lnSpc>
                <a:spcPct val="100000"/>
              </a:lnSpc>
              <a:spcBef>
                <a:spcPts val="695"/>
              </a:spcBef>
              <a:tabLst>
                <a:tab pos="1517650"/>
              </a:tabLst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动销品牌数	</a:t>
            </a:r>
            <a:r>
              <a:rPr sz="800" spc="120">
                <a:solidFill>
                  <a:srgbClr val="7E7E7E"/>
                </a:solidFill>
                <a:latin typeface="宋体"/>
                <a:cs typeface="宋体"/>
              </a:rPr>
              <a:t>CR8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市场集中度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8" name="object 48"/>
          <p:cNvSpPr/>
          <p:nvPr/>
        </p:nvSpPr>
        <p:spPr>
          <a:xfrm flipH="1">
            <a:off x="4913376" y="3197351"/>
            <a:ext cx="0" cy="867410"/>
          </a:xfrm>
          <a:custGeom>
            <a:rect l="l" t="t" r="r" b="b"/>
            <a:pathLst>
              <a:path h="867410">
                <a:moveTo>
                  <a:pt x="0" y="0"/>
                </a:moveTo>
                <a:lnTo>
                  <a:pt x="0" y="867156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 flipH="1">
            <a:off x="5044440" y="3217163"/>
            <a:ext cx="0" cy="847725"/>
          </a:xfrm>
          <a:custGeom>
            <a:rect l="l" t="t" r="r" b="b"/>
            <a:pathLst>
              <a:path h="847725">
                <a:moveTo>
                  <a:pt x="0" y="0"/>
                </a:moveTo>
                <a:lnTo>
                  <a:pt x="0" y="847344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 flipH="1">
            <a:off x="5173979" y="3275076"/>
            <a:ext cx="0" cy="789940"/>
          </a:xfrm>
          <a:custGeom>
            <a:rect l="l" t="t" r="r" b="b"/>
            <a:pathLst>
              <a:path h="789939">
                <a:moveTo>
                  <a:pt x="0" y="0"/>
                </a:moveTo>
                <a:lnTo>
                  <a:pt x="0" y="789432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 flipH="1">
            <a:off x="5303520" y="3168395"/>
            <a:ext cx="0" cy="896619"/>
          </a:xfrm>
          <a:custGeom>
            <a:rect l="l" t="t" r="r" b="b"/>
            <a:pathLst>
              <a:path h="896619">
                <a:moveTo>
                  <a:pt x="0" y="0"/>
                </a:moveTo>
                <a:lnTo>
                  <a:pt x="0" y="896112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 flipH="1">
            <a:off x="5434584" y="3182111"/>
            <a:ext cx="0" cy="882650"/>
          </a:xfrm>
          <a:custGeom>
            <a:rect l="l" t="t" r="r" b="b"/>
            <a:pathLst>
              <a:path h="882650">
                <a:moveTo>
                  <a:pt x="0" y="0"/>
                </a:moveTo>
                <a:lnTo>
                  <a:pt x="0" y="882395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 flipH="1">
            <a:off x="5564123" y="3148583"/>
            <a:ext cx="0" cy="916305"/>
          </a:xfrm>
          <a:custGeom>
            <a:rect l="l" t="t" r="r" b="b"/>
            <a:pathLst>
              <a:path h="916303">
                <a:moveTo>
                  <a:pt x="0" y="0"/>
                </a:moveTo>
                <a:lnTo>
                  <a:pt x="0" y="915923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5694426" y="3203447"/>
            <a:ext cx="0" cy="861060"/>
          </a:xfrm>
          <a:custGeom>
            <a:rect l="l" t="t" r="r" b="b"/>
            <a:pathLst>
              <a:path h="861060">
                <a:moveTo>
                  <a:pt x="0" y="0"/>
                </a:moveTo>
                <a:lnTo>
                  <a:pt x="0" y="861059"/>
                </a:lnTo>
              </a:path>
            </a:pathLst>
          </a:custGeom>
          <a:ln w="5334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 flipH="1">
            <a:off x="5824728" y="3236976"/>
            <a:ext cx="0" cy="828040"/>
          </a:xfrm>
          <a:custGeom>
            <a:rect l="l" t="t" r="r" b="b"/>
            <a:pathLst>
              <a:path h="828039">
                <a:moveTo>
                  <a:pt x="0" y="0"/>
                </a:moveTo>
                <a:lnTo>
                  <a:pt x="0" y="827532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5954267" y="3233927"/>
            <a:ext cx="0" cy="830580"/>
          </a:xfrm>
          <a:custGeom>
            <a:rect l="l" t="t" r="r" b="b"/>
            <a:pathLst>
              <a:path h="830578">
                <a:moveTo>
                  <a:pt x="0" y="0"/>
                </a:moveTo>
                <a:lnTo>
                  <a:pt x="0" y="830580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6084570" y="3252215"/>
            <a:ext cx="0" cy="812800"/>
          </a:xfrm>
          <a:custGeom>
            <a:rect l="l" t="t" r="r" b="b"/>
            <a:pathLst>
              <a:path h="812800">
                <a:moveTo>
                  <a:pt x="0" y="0"/>
                </a:moveTo>
                <a:lnTo>
                  <a:pt x="0" y="812292"/>
                </a:lnTo>
              </a:path>
            </a:pathLst>
          </a:custGeom>
          <a:ln w="5333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6214871" y="3232404"/>
            <a:ext cx="0" cy="832485"/>
          </a:xfrm>
          <a:custGeom>
            <a:rect l="l" t="t" r="r" b="b"/>
            <a:pathLst>
              <a:path h="832485">
                <a:moveTo>
                  <a:pt x="0" y="0"/>
                </a:moveTo>
                <a:lnTo>
                  <a:pt x="0" y="832103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6344411" y="3211067"/>
            <a:ext cx="0" cy="853440"/>
          </a:xfrm>
          <a:custGeom>
            <a:rect l="l" t="t" r="r" b="b"/>
            <a:pathLst>
              <a:path h="853439">
                <a:moveTo>
                  <a:pt x="0" y="0"/>
                </a:moveTo>
                <a:lnTo>
                  <a:pt x="0" y="853439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6474714" y="3229355"/>
            <a:ext cx="0" cy="835660"/>
          </a:xfrm>
          <a:custGeom>
            <a:rect l="l" t="t" r="r" b="b"/>
            <a:pathLst>
              <a:path h="835660">
                <a:moveTo>
                  <a:pt x="0" y="0"/>
                </a:moveTo>
                <a:lnTo>
                  <a:pt x="0" y="835151"/>
                </a:lnTo>
              </a:path>
            </a:pathLst>
          </a:custGeom>
          <a:ln w="5333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 flipH="1">
            <a:off x="6605016" y="3290315"/>
            <a:ext cx="0" cy="774700"/>
          </a:xfrm>
          <a:custGeom>
            <a:rect l="l" t="t" r="r" b="b"/>
            <a:pathLst>
              <a:path h="774700">
                <a:moveTo>
                  <a:pt x="0" y="0"/>
                </a:moveTo>
                <a:lnTo>
                  <a:pt x="0" y="774192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6734556" y="3188207"/>
            <a:ext cx="0" cy="876300"/>
          </a:xfrm>
          <a:custGeom>
            <a:rect l="l" t="t" r="r" b="b"/>
            <a:pathLst>
              <a:path h="876300">
                <a:moveTo>
                  <a:pt x="0" y="0"/>
                </a:moveTo>
                <a:lnTo>
                  <a:pt x="0" y="876300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 flipH="1">
            <a:off x="6865619" y="3113532"/>
            <a:ext cx="0" cy="951230"/>
          </a:xfrm>
          <a:custGeom>
            <a:rect l="l" t="t" r="r" b="b"/>
            <a:pathLst>
              <a:path h="951228">
                <a:moveTo>
                  <a:pt x="0" y="0"/>
                </a:moveTo>
                <a:lnTo>
                  <a:pt x="0" y="950976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 flipH="1">
            <a:off x="6995159" y="3081527"/>
            <a:ext cx="0" cy="982980"/>
          </a:xfrm>
          <a:custGeom>
            <a:rect l="l" t="t" r="r" b="b"/>
            <a:pathLst>
              <a:path h="982978">
                <a:moveTo>
                  <a:pt x="0" y="0"/>
                </a:moveTo>
                <a:lnTo>
                  <a:pt x="0" y="982979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7124700" y="3066288"/>
            <a:ext cx="0" cy="998219"/>
          </a:xfrm>
          <a:custGeom>
            <a:rect l="l" t="t" r="r" b="b"/>
            <a:pathLst>
              <a:path h="998219">
                <a:moveTo>
                  <a:pt x="0" y="0"/>
                </a:moveTo>
                <a:lnTo>
                  <a:pt x="0" y="998219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 flipH="1">
            <a:off x="7255764" y="3092195"/>
            <a:ext cx="0" cy="972819"/>
          </a:xfrm>
          <a:custGeom>
            <a:rect l="l" t="t" r="r" b="b"/>
            <a:pathLst>
              <a:path h="972819">
                <a:moveTo>
                  <a:pt x="0" y="0"/>
                </a:moveTo>
                <a:lnTo>
                  <a:pt x="0" y="972312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 flipH="1">
            <a:off x="7385304" y="3096767"/>
            <a:ext cx="0" cy="967740"/>
          </a:xfrm>
          <a:custGeom>
            <a:rect l="l" t="t" r="r" b="b"/>
            <a:pathLst>
              <a:path h="967739">
                <a:moveTo>
                  <a:pt x="0" y="0"/>
                </a:moveTo>
                <a:lnTo>
                  <a:pt x="0" y="967739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 flipH="1">
            <a:off x="7514843" y="2916935"/>
            <a:ext cx="0" cy="1148080"/>
          </a:xfrm>
          <a:custGeom>
            <a:rect l="l" t="t" r="r" b="b"/>
            <a:pathLst>
              <a:path h="1148079">
                <a:moveTo>
                  <a:pt x="0" y="0"/>
                </a:moveTo>
                <a:lnTo>
                  <a:pt x="0" y="1147571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7645907" y="2807207"/>
            <a:ext cx="0" cy="1257300"/>
          </a:xfrm>
          <a:custGeom>
            <a:rect l="l" t="t" r="r" b="b"/>
            <a:pathLst>
              <a:path h="1257300">
                <a:moveTo>
                  <a:pt x="0" y="0"/>
                </a:moveTo>
                <a:lnTo>
                  <a:pt x="0" y="1257300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 flipH="1">
            <a:off x="7775447" y="2796539"/>
            <a:ext cx="0" cy="1268095"/>
          </a:xfrm>
          <a:custGeom>
            <a:rect l="l" t="t" r="r" b="b"/>
            <a:pathLst>
              <a:path h="1268095">
                <a:moveTo>
                  <a:pt x="0" y="0"/>
                </a:moveTo>
                <a:lnTo>
                  <a:pt x="0" y="1267968"/>
                </a:lnTo>
              </a:path>
            </a:pathLst>
          </a:custGeom>
          <a:ln w="5181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 flipH="1">
            <a:off x="7904988" y="2822447"/>
            <a:ext cx="0" cy="1242060"/>
          </a:xfrm>
          <a:custGeom>
            <a:rect l="l" t="t" r="r" b="b"/>
            <a:pathLst>
              <a:path h="1242060">
                <a:moveTo>
                  <a:pt x="0" y="0"/>
                </a:moveTo>
                <a:lnTo>
                  <a:pt x="0" y="1242059"/>
                </a:lnTo>
              </a:path>
            </a:pathLst>
          </a:custGeom>
          <a:ln w="5181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4887467" y="3160776"/>
            <a:ext cx="52069" cy="36830"/>
          </a:xfrm>
          <a:custGeom>
            <a:rect l="l" t="t" r="r" b="b"/>
            <a:pathLst>
              <a:path w="52069" h="36830">
                <a:moveTo>
                  <a:pt x="51816" y="0"/>
                </a:moveTo>
                <a:lnTo>
                  <a:pt x="0" y="0"/>
                </a:lnTo>
                <a:lnTo>
                  <a:pt x="0" y="36575"/>
                </a:lnTo>
                <a:lnTo>
                  <a:pt x="51816" y="36575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5018532" y="3179063"/>
            <a:ext cx="52069" cy="38100"/>
          </a:xfrm>
          <a:custGeom>
            <a:rect l="l" t="t" r="r" b="b"/>
            <a:pathLst>
              <a:path w="52069" h="38100">
                <a:moveTo>
                  <a:pt x="51815" y="0"/>
                </a:moveTo>
                <a:lnTo>
                  <a:pt x="0" y="0"/>
                </a:lnTo>
                <a:lnTo>
                  <a:pt x="0" y="38100"/>
                </a:lnTo>
                <a:lnTo>
                  <a:pt x="51815" y="38100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5148071" y="3236976"/>
            <a:ext cx="52069" cy="38100"/>
          </a:xfrm>
          <a:custGeom>
            <a:rect l="l" t="t" r="r" b="b"/>
            <a:pathLst>
              <a:path w="52069" h="38100">
                <a:moveTo>
                  <a:pt x="51815" y="0"/>
                </a:moveTo>
                <a:lnTo>
                  <a:pt x="0" y="0"/>
                </a:lnTo>
                <a:lnTo>
                  <a:pt x="0" y="38100"/>
                </a:lnTo>
                <a:lnTo>
                  <a:pt x="51815" y="38100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5277611" y="3122676"/>
            <a:ext cx="52069" cy="45720"/>
          </a:xfrm>
          <a:custGeom>
            <a:rect l="l" t="t" r="r" b="b"/>
            <a:pathLst>
              <a:path w="52069" h="45719">
                <a:moveTo>
                  <a:pt x="51815" y="0"/>
                </a:moveTo>
                <a:lnTo>
                  <a:pt x="0" y="0"/>
                </a:lnTo>
                <a:lnTo>
                  <a:pt x="0" y="45719"/>
                </a:lnTo>
                <a:lnTo>
                  <a:pt x="51815" y="45719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5408676" y="3136391"/>
            <a:ext cx="52069" cy="45720"/>
          </a:xfrm>
          <a:custGeom>
            <a:rect l="l" t="t" r="r" b="b"/>
            <a:pathLst>
              <a:path w="52069" h="45719">
                <a:moveTo>
                  <a:pt x="51815" y="0"/>
                </a:moveTo>
                <a:lnTo>
                  <a:pt x="0" y="0"/>
                </a:lnTo>
                <a:lnTo>
                  <a:pt x="0" y="45719"/>
                </a:lnTo>
                <a:lnTo>
                  <a:pt x="51815" y="45719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5538215" y="3102863"/>
            <a:ext cx="52069" cy="45720"/>
          </a:xfrm>
          <a:custGeom>
            <a:rect l="l" t="t" r="r" b="b"/>
            <a:pathLst>
              <a:path w="52069" h="45719">
                <a:moveTo>
                  <a:pt x="51816" y="0"/>
                </a:moveTo>
                <a:lnTo>
                  <a:pt x="0" y="0"/>
                </a:lnTo>
                <a:lnTo>
                  <a:pt x="0" y="45720"/>
                </a:lnTo>
                <a:lnTo>
                  <a:pt x="51816" y="45720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5667755" y="3157727"/>
            <a:ext cx="53340" cy="45720"/>
          </a:xfrm>
          <a:custGeom>
            <a:rect l="l" t="t" r="r" b="b"/>
            <a:pathLst>
              <a:path w="53339" h="45719">
                <a:moveTo>
                  <a:pt x="53340" y="0"/>
                </a:moveTo>
                <a:lnTo>
                  <a:pt x="0" y="0"/>
                </a:lnTo>
                <a:lnTo>
                  <a:pt x="0" y="45719"/>
                </a:lnTo>
                <a:lnTo>
                  <a:pt x="53340" y="45719"/>
                </a:lnTo>
                <a:lnTo>
                  <a:pt x="53340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5798820" y="3194304"/>
            <a:ext cx="52069" cy="43180"/>
          </a:xfrm>
          <a:custGeom>
            <a:rect l="l" t="t" r="r" b="b"/>
            <a:pathLst>
              <a:path w="52069" h="43180">
                <a:moveTo>
                  <a:pt x="51815" y="0"/>
                </a:moveTo>
                <a:lnTo>
                  <a:pt x="0" y="0"/>
                </a:lnTo>
                <a:lnTo>
                  <a:pt x="0" y="42671"/>
                </a:lnTo>
                <a:lnTo>
                  <a:pt x="51815" y="42671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5928359" y="3189732"/>
            <a:ext cx="52069" cy="44450"/>
          </a:xfrm>
          <a:custGeom>
            <a:rect l="l" t="t" r="r" b="b"/>
            <a:pathLst>
              <a:path w="52069" h="44450">
                <a:moveTo>
                  <a:pt x="51815" y="0"/>
                </a:moveTo>
                <a:lnTo>
                  <a:pt x="0" y="0"/>
                </a:lnTo>
                <a:lnTo>
                  <a:pt x="0" y="44196"/>
                </a:lnTo>
                <a:lnTo>
                  <a:pt x="51815" y="44196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6057900" y="3209544"/>
            <a:ext cx="53340" cy="43180"/>
          </a:xfrm>
          <a:custGeom>
            <a:rect l="l" t="t" r="r" b="b"/>
            <a:pathLst>
              <a:path w="53339" h="43179">
                <a:moveTo>
                  <a:pt x="53339" y="0"/>
                </a:moveTo>
                <a:lnTo>
                  <a:pt x="0" y="0"/>
                </a:lnTo>
                <a:lnTo>
                  <a:pt x="0" y="42671"/>
                </a:lnTo>
                <a:lnTo>
                  <a:pt x="53339" y="42671"/>
                </a:lnTo>
                <a:lnTo>
                  <a:pt x="53339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6188964" y="3189732"/>
            <a:ext cx="52069" cy="43180"/>
          </a:xfrm>
          <a:custGeom>
            <a:rect l="l" t="t" r="r" b="b"/>
            <a:pathLst>
              <a:path w="52069" h="43180">
                <a:moveTo>
                  <a:pt x="51815" y="0"/>
                </a:moveTo>
                <a:lnTo>
                  <a:pt x="0" y="0"/>
                </a:lnTo>
                <a:lnTo>
                  <a:pt x="0" y="42672"/>
                </a:lnTo>
                <a:lnTo>
                  <a:pt x="51815" y="42672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6318503" y="3166872"/>
            <a:ext cx="52069" cy="44450"/>
          </a:xfrm>
          <a:custGeom>
            <a:rect l="l" t="t" r="r" b="b"/>
            <a:pathLst>
              <a:path w="52069" h="44450">
                <a:moveTo>
                  <a:pt x="51816" y="0"/>
                </a:moveTo>
                <a:lnTo>
                  <a:pt x="0" y="0"/>
                </a:lnTo>
                <a:lnTo>
                  <a:pt x="0" y="44195"/>
                </a:lnTo>
                <a:lnTo>
                  <a:pt x="51816" y="44195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6448044" y="3188207"/>
            <a:ext cx="53340" cy="41275"/>
          </a:xfrm>
          <a:custGeom>
            <a:rect l="l" t="t" r="r" b="b"/>
            <a:pathLst>
              <a:path w="53339" h="41275">
                <a:moveTo>
                  <a:pt x="53339" y="0"/>
                </a:moveTo>
                <a:lnTo>
                  <a:pt x="0" y="0"/>
                </a:lnTo>
                <a:lnTo>
                  <a:pt x="0" y="41148"/>
                </a:lnTo>
                <a:lnTo>
                  <a:pt x="53339" y="41148"/>
                </a:lnTo>
                <a:lnTo>
                  <a:pt x="53339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6579107" y="3252215"/>
            <a:ext cx="52069" cy="38100"/>
          </a:xfrm>
          <a:custGeom>
            <a:rect l="l" t="t" r="r" b="b"/>
            <a:pathLst>
              <a:path w="52069" h="38100">
                <a:moveTo>
                  <a:pt x="51816" y="0"/>
                </a:moveTo>
                <a:lnTo>
                  <a:pt x="0" y="0"/>
                </a:lnTo>
                <a:lnTo>
                  <a:pt x="0" y="38100"/>
                </a:lnTo>
                <a:lnTo>
                  <a:pt x="51816" y="38100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6708647" y="3140963"/>
            <a:ext cx="52069" cy="47625"/>
          </a:xfrm>
          <a:custGeom>
            <a:rect l="l" t="t" r="r" b="b"/>
            <a:pathLst>
              <a:path w="52069" h="47625">
                <a:moveTo>
                  <a:pt x="51816" y="0"/>
                </a:moveTo>
                <a:lnTo>
                  <a:pt x="0" y="0"/>
                </a:lnTo>
                <a:lnTo>
                  <a:pt x="0" y="47243"/>
                </a:lnTo>
                <a:lnTo>
                  <a:pt x="51816" y="47243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6839711" y="3060191"/>
            <a:ext cx="52069" cy="53340"/>
          </a:xfrm>
          <a:custGeom>
            <a:rect l="l" t="t" r="r" b="b"/>
            <a:pathLst>
              <a:path w="52069" h="53339">
                <a:moveTo>
                  <a:pt x="51816" y="0"/>
                </a:moveTo>
                <a:lnTo>
                  <a:pt x="0" y="0"/>
                </a:lnTo>
                <a:lnTo>
                  <a:pt x="0" y="53339"/>
                </a:lnTo>
                <a:lnTo>
                  <a:pt x="51816" y="53339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6969252" y="3028188"/>
            <a:ext cx="52069" cy="53340"/>
          </a:xfrm>
          <a:custGeom>
            <a:rect l="l" t="t" r="r" b="b"/>
            <a:pathLst>
              <a:path w="52069" h="53339">
                <a:moveTo>
                  <a:pt x="51816" y="0"/>
                </a:moveTo>
                <a:lnTo>
                  <a:pt x="0" y="0"/>
                </a:lnTo>
                <a:lnTo>
                  <a:pt x="0" y="53340"/>
                </a:lnTo>
                <a:lnTo>
                  <a:pt x="51816" y="53340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7098792" y="3008376"/>
            <a:ext cx="52069" cy="58419"/>
          </a:xfrm>
          <a:custGeom>
            <a:rect l="l" t="t" r="r" b="b"/>
            <a:pathLst>
              <a:path w="52069" h="58419">
                <a:moveTo>
                  <a:pt x="51815" y="0"/>
                </a:moveTo>
                <a:lnTo>
                  <a:pt x="0" y="0"/>
                </a:lnTo>
                <a:lnTo>
                  <a:pt x="0" y="57912"/>
                </a:lnTo>
                <a:lnTo>
                  <a:pt x="51815" y="57912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7229856" y="3035807"/>
            <a:ext cx="52069" cy="56515"/>
          </a:xfrm>
          <a:custGeom>
            <a:rect l="l" t="t" r="r" b="b"/>
            <a:pathLst>
              <a:path w="52069" h="56514">
                <a:moveTo>
                  <a:pt x="51816" y="0"/>
                </a:moveTo>
                <a:lnTo>
                  <a:pt x="0" y="0"/>
                </a:lnTo>
                <a:lnTo>
                  <a:pt x="0" y="56387"/>
                </a:lnTo>
                <a:lnTo>
                  <a:pt x="51816" y="56387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7359395" y="3040379"/>
            <a:ext cx="52069" cy="56515"/>
          </a:xfrm>
          <a:custGeom>
            <a:rect l="l" t="t" r="r" b="b"/>
            <a:pathLst>
              <a:path w="52069" h="56514">
                <a:moveTo>
                  <a:pt x="51815" y="0"/>
                </a:moveTo>
                <a:lnTo>
                  <a:pt x="0" y="0"/>
                </a:lnTo>
                <a:lnTo>
                  <a:pt x="0" y="56387"/>
                </a:lnTo>
                <a:lnTo>
                  <a:pt x="51815" y="56387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7488935" y="2852927"/>
            <a:ext cx="52069" cy="64135"/>
          </a:xfrm>
          <a:custGeom>
            <a:rect l="l" t="t" r="r" b="b"/>
            <a:pathLst>
              <a:path w="52069" h="64135">
                <a:moveTo>
                  <a:pt x="51816" y="0"/>
                </a:moveTo>
                <a:lnTo>
                  <a:pt x="0" y="0"/>
                </a:lnTo>
                <a:lnTo>
                  <a:pt x="0" y="64007"/>
                </a:lnTo>
                <a:lnTo>
                  <a:pt x="51816" y="64007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7620000" y="2734055"/>
            <a:ext cx="52069" cy="73660"/>
          </a:xfrm>
          <a:custGeom>
            <a:rect l="l" t="t" r="r" b="b"/>
            <a:pathLst>
              <a:path w="52069" h="73660">
                <a:moveTo>
                  <a:pt x="51816" y="0"/>
                </a:moveTo>
                <a:lnTo>
                  <a:pt x="0" y="0"/>
                </a:lnTo>
                <a:lnTo>
                  <a:pt x="0" y="73151"/>
                </a:lnTo>
                <a:lnTo>
                  <a:pt x="51816" y="73151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7749540" y="2720339"/>
            <a:ext cx="52069" cy="76200"/>
          </a:xfrm>
          <a:custGeom>
            <a:rect l="l" t="t" r="r" b="b"/>
            <a:pathLst>
              <a:path w="52069" h="76200">
                <a:moveTo>
                  <a:pt x="51815" y="0"/>
                </a:moveTo>
                <a:lnTo>
                  <a:pt x="0" y="0"/>
                </a:lnTo>
                <a:lnTo>
                  <a:pt x="0" y="76200"/>
                </a:lnTo>
                <a:lnTo>
                  <a:pt x="51815" y="76200"/>
                </a:lnTo>
                <a:lnTo>
                  <a:pt x="5181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7879080" y="2747772"/>
            <a:ext cx="52069" cy="74930"/>
          </a:xfrm>
          <a:custGeom>
            <a:rect l="l" t="t" r="r" b="b"/>
            <a:pathLst>
              <a:path w="52069" h="74930">
                <a:moveTo>
                  <a:pt x="51816" y="0"/>
                </a:moveTo>
                <a:lnTo>
                  <a:pt x="0" y="0"/>
                </a:lnTo>
                <a:lnTo>
                  <a:pt x="0" y="74675"/>
                </a:lnTo>
                <a:lnTo>
                  <a:pt x="51816" y="74675"/>
                </a:lnTo>
                <a:lnTo>
                  <a:pt x="5181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4914138" y="3753205"/>
            <a:ext cx="2992120" cy="140970"/>
          </a:xfrm>
          <a:custGeom>
            <a:rect l="l" t="t" r="r" b="b"/>
            <a:pathLst>
              <a:path w="2992120" h="140970">
                <a:moveTo>
                  <a:pt x="0" y="28549"/>
                </a:moveTo>
                <a:lnTo>
                  <a:pt x="32500" y="41593"/>
                </a:lnTo>
                <a:lnTo>
                  <a:pt x="65024" y="54997"/>
                </a:lnTo>
                <a:lnTo>
                  <a:pt x="97547" y="67686"/>
                </a:lnTo>
                <a:lnTo>
                  <a:pt x="162601" y="88077"/>
                </a:lnTo>
                <a:lnTo>
                  <a:pt x="227613" y="102760"/>
                </a:lnTo>
                <a:lnTo>
                  <a:pt x="260096" y="105727"/>
                </a:lnTo>
                <a:lnTo>
                  <a:pt x="292651" y="102784"/>
                </a:lnTo>
                <a:lnTo>
                  <a:pt x="325183" y="95305"/>
                </a:lnTo>
                <a:lnTo>
                  <a:pt x="357715" y="88148"/>
                </a:lnTo>
                <a:lnTo>
                  <a:pt x="390271" y="86169"/>
                </a:lnTo>
                <a:lnTo>
                  <a:pt x="422753" y="92206"/>
                </a:lnTo>
                <a:lnTo>
                  <a:pt x="455247" y="103160"/>
                </a:lnTo>
                <a:lnTo>
                  <a:pt x="487765" y="114949"/>
                </a:lnTo>
                <a:lnTo>
                  <a:pt x="520319" y="123494"/>
                </a:lnTo>
                <a:lnTo>
                  <a:pt x="585295" y="129436"/>
                </a:lnTo>
                <a:lnTo>
                  <a:pt x="650366" y="130682"/>
                </a:lnTo>
                <a:lnTo>
                  <a:pt x="682867" y="131009"/>
                </a:lnTo>
                <a:lnTo>
                  <a:pt x="715391" y="130665"/>
                </a:lnTo>
                <a:lnTo>
                  <a:pt x="747914" y="130266"/>
                </a:lnTo>
                <a:lnTo>
                  <a:pt x="780414" y="130428"/>
                </a:lnTo>
                <a:lnTo>
                  <a:pt x="812915" y="132571"/>
                </a:lnTo>
                <a:lnTo>
                  <a:pt x="845439" y="135940"/>
                </a:lnTo>
                <a:lnTo>
                  <a:pt x="877962" y="137919"/>
                </a:lnTo>
                <a:lnTo>
                  <a:pt x="910463" y="135889"/>
                </a:lnTo>
                <a:lnTo>
                  <a:pt x="943016" y="128470"/>
                </a:lnTo>
                <a:lnTo>
                  <a:pt x="975534" y="117278"/>
                </a:lnTo>
                <a:lnTo>
                  <a:pt x="1008028" y="104228"/>
                </a:lnTo>
                <a:lnTo>
                  <a:pt x="1040511" y="91236"/>
                </a:lnTo>
                <a:lnTo>
                  <a:pt x="1073066" y="77842"/>
                </a:lnTo>
                <a:lnTo>
                  <a:pt x="1105598" y="63349"/>
                </a:lnTo>
                <a:lnTo>
                  <a:pt x="1138130" y="49315"/>
                </a:lnTo>
                <a:lnTo>
                  <a:pt x="1203168" y="26647"/>
                </a:lnTo>
                <a:lnTo>
                  <a:pt x="1268180" y="9833"/>
                </a:lnTo>
                <a:lnTo>
                  <a:pt x="1300734" y="7289"/>
                </a:lnTo>
                <a:lnTo>
                  <a:pt x="1333234" y="12731"/>
                </a:lnTo>
                <a:lnTo>
                  <a:pt x="1365758" y="24190"/>
                </a:lnTo>
                <a:lnTo>
                  <a:pt x="1398281" y="35339"/>
                </a:lnTo>
                <a:lnTo>
                  <a:pt x="1430782" y="39852"/>
                </a:lnTo>
                <a:lnTo>
                  <a:pt x="1463282" y="32418"/>
                </a:lnTo>
                <a:lnTo>
                  <a:pt x="1495805" y="17621"/>
                </a:lnTo>
                <a:lnTo>
                  <a:pt x="1528329" y="3976"/>
                </a:lnTo>
                <a:lnTo>
                  <a:pt x="1560829" y="0"/>
                </a:lnTo>
                <a:lnTo>
                  <a:pt x="1593330" y="10588"/>
                </a:lnTo>
                <a:lnTo>
                  <a:pt x="1625853" y="30316"/>
                </a:lnTo>
                <a:lnTo>
                  <a:pt x="1658377" y="52247"/>
                </a:lnTo>
                <a:lnTo>
                  <a:pt x="1690878" y="69443"/>
                </a:lnTo>
                <a:lnTo>
                  <a:pt x="1723431" y="81186"/>
                </a:lnTo>
                <a:lnTo>
                  <a:pt x="1755949" y="90798"/>
                </a:lnTo>
                <a:lnTo>
                  <a:pt x="1788443" y="97400"/>
                </a:lnTo>
                <a:lnTo>
                  <a:pt x="1820926" y="100114"/>
                </a:lnTo>
                <a:lnTo>
                  <a:pt x="1853481" y="96192"/>
                </a:lnTo>
                <a:lnTo>
                  <a:pt x="1886013" y="86941"/>
                </a:lnTo>
                <a:lnTo>
                  <a:pt x="1918545" y="77561"/>
                </a:lnTo>
                <a:lnTo>
                  <a:pt x="1951101" y="73253"/>
                </a:lnTo>
                <a:lnTo>
                  <a:pt x="1983583" y="77228"/>
                </a:lnTo>
                <a:lnTo>
                  <a:pt x="2016077" y="86107"/>
                </a:lnTo>
                <a:lnTo>
                  <a:pt x="2048595" y="95179"/>
                </a:lnTo>
                <a:lnTo>
                  <a:pt x="2081148" y="99733"/>
                </a:lnTo>
                <a:lnTo>
                  <a:pt x="2113649" y="96828"/>
                </a:lnTo>
                <a:lnTo>
                  <a:pt x="2146173" y="89533"/>
                </a:lnTo>
                <a:lnTo>
                  <a:pt x="2178696" y="82179"/>
                </a:lnTo>
                <a:lnTo>
                  <a:pt x="2211196" y="79095"/>
                </a:lnTo>
                <a:lnTo>
                  <a:pt x="2276221" y="87785"/>
                </a:lnTo>
                <a:lnTo>
                  <a:pt x="2341244" y="103657"/>
                </a:lnTo>
                <a:lnTo>
                  <a:pt x="2406316" y="124925"/>
                </a:lnTo>
                <a:lnTo>
                  <a:pt x="2438810" y="135048"/>
                </a:lnTo>
                <a:lnTo>
                  <a:pt x="2471292" y="140411"/>
                </a:lnTo>
                <a:lnTo>
                  <a:pt x="2503846" y="139116"/>
                </a:lnTo>
                <a:lnTo>
                  <a:pt x="2536364" y="133276"/>
                </a:lnTo>
                <a:lnTo>
                  <a:pt x="2568858" y="125555"/>
                </a:lnTo>
                <a:lnTo>
                  <a:pt x="2601341" y="118617"/>
                </a:lnTo>
                <a:lnTo>
                  <a:pt x="2633896" y="113398"/>
                </a:lnTo>
                <a:lnTo>
                  <a:pt x="2666428" y="108400"/>
                </a:lnTo>
                <a:lnTo>
                  <a:pt x="2698960" y="102641"/>
                </a:lnTo>
                <a:lnTo>
                  <a:pt x="2731516" y="95135"/>
                </a:lnTo>
                <a:lnTo>
                  <a:pt x="2763998" y="84568"/>
                </a:lnTo>
                <a:lnTo>
                  <a:pt x="2796492" y="71808"/>
                </a:lnTo>
                <a:lnTo>
                  <a:pt x="2829010" y="59177"/>
                </a:lnTo>
                <a:lnTo>
                  <a:pt x="2861564" y="48996"/>
                </a:lnTo>
                <a:lnTo>
                  <a:pt x="2894064" y="42271"/>
                </a:lnTo>
                <a:lnTo>
                  <a:pt x="2926588" y="37642"/>
                </a:lnTo>
                <a:lnTo>
                  <a:pt x="2959111" y="33851"/>
                </a:lnTo>
                <a:lnTo>
                  <a:pt x="2991612" y="29641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4914138" y="2790063"/>
            <a:ext cx="2992120" cy="591820"/>
          </a:xfrm>
          <a:custGeom>
            <a:rect l="l" t="t" r="r" b="b"/>
            <a:pathLst>
              <a:path w="2992120" h="591820">
                <a:moveTo>
                  <a:pt x="0" y="243459"/>
                </a:moveTo>
                <a:lnTo>
                  <a:pt x="21662" y="198111"/>
                </a:lnTo>
                <a:lnTo>
                  <a:pt x="43339" y="147037"/>
                </a:lnTo>
                <a:lnTo>
                  <a:pt x="65024" y="95964"/>
                </a:lnTo>
                <a:lnTo>
                  <a:pt x="86708" y="50616"/>
                </a:lnTo>
                <a:lnTo>
                  <a:pt x="108385" y="16719"/>
                </a:lnTo>
                <a:lnTo>
                  <a:pt x="130048" y="0"/>
                </a:lnTo>
                <a:lnTo>
                  <a:pt x="156094" y="7295"/>
                </a:lnTo>
                <a:lnTo>
                  <a:pt x="182115" y="37671"/>
                </a:lnTo>
                <a:lnTo>
                  <a:pt x="208119" y="81226"/>
                </a:lnTo>
                <a:lnTo>
                  <a:pt x="234110" y="128060"/>
                </a:lnTo>
                <a:lnTo>
                  <a:pt x="260096" y="168275"/>
                </a:lnTo>
                <a:lnTo>
                  <a:pt x="292651" y="211806"/>
                </a:lnTo>
                <a:lnTo>
                  <a:pt x="325183" y="256397"/>
                </a:lnTo>
                <a:lnTo>
                  <a:pt x="357715" y="298773"/>
                </a:lnTo>
                <a:lnTo>
                  <a:pt x="390271" y="335661"/>
                </a:lnTo>
                <a:lnTo>
                  <a:pt x="422753" y="368365"/>
                </a:lnTo>
                <a:lnTo>
                  <a:pt x="455247" y="397843"/>
                </a:lnTo>
                <a:lnTo>
                  <a:pt x="487765" y="420582"/>
                </a:lnTo>
                <a:lnTo>
                  <a:pt x="520319" y="433069"/>
                </a:lnTo>
                <a:lnTo>
                  <a:pt x="552801" y="430285"/>
                </a:lnTo>
                <a:lnTo>
                  <a:pt x="585295" y="415464"/>
                </a:lnTo>
                <a:lnTo>
                  <a:pt x="617813" y="397476"/>
                </a:lnTo>
                <a:lnTo>
                  <a:pt x="650366" y="385191"/>
                </a:lnTo>
                <a:lnTo>
                  <a:pt x="682867" y="381341"/>
                </a:lnTo>
                <a:lnTo>
                  <a:pt x="715391" y="381063"/>
                </a:lnTo>
                <a:lnTo>
                  <a:pt x="747914" y="381833"/>
                </a:lnTo>
                <a:lnTo>
                  <a:pt x="780414" y="381126"/>
                </a:lnTo>
                <a:lnTo>
                  <a:pt x="812915" y="376614"/>
                </a:lnTo>
                <a:lnTo>
                  <a:pt x="845439" y="370173"/>
                </a:lnTo>
                <a:lnTo>
                  <a:pt x="877962" y="365589"/>
                </a:lnTo>
                <a:lnTo>
                  <a:pt x="910463" y="366649"/>
                </a:lnTo>
                <a:lnTo>
                  <a:pt x="943016" y="378122"/>
                </a:lnTo>
                <a:lnTo>
                  <a:pt x="975534" y="396811"/>
                </a:lnTo>
                <a:lnTo>
                  <a:pt x="1008028" y="414262"/>
                </a:lnTo>
                <a:lnTo>
                  <a:pt x="1040511" y="422021"/>
                </a:lnTo>
                <a:lnTo>
                  <a:pt x="1073066" y="414932"/>
                </a:lnTo>
                <a:lnTo>
                  <a:pt x="1105598" y="398462"/>
                </a:lnTo>
                <a:lnTo>
                  <a:pt x="1138130" y="380087"/>
                </a:lnTo>
                <a:lnTo>
                  <a:pt x="1170686" y="367284"/>
                </a:lnTo>
                <a:lnTo>
                  <a:pt x="1203168" y="364519"/>
                </a:lnTo>
                <a:lnTo>
                  <a:pt x="1235662" y="366982"/>
                </a:lnTo>
                <a:lnTo>
                  <a:pt x="1268180" y="368230"/>
                </a:lnTo>
                <a:lnTo>
                  <a:pt x="1333234" y="345777"/>
                </a:lnTo>
                <a:lnTo>
                  <a:pt x="1365758" y="323564"/>
                </a:lnTo>
                <a:lnTo>
                  <a:pt x="1398281" y="297207"/>
                </a:lnTo>
                <a:lnTo>
                  <a:pt x="1430782" y="268731"/>
                </a:lnTo>
                <a:lnTo>
                  <a:pt x="1463282" y="236146"/>
                </a:lnTo>
                <a:lnTo>
                  <a:pt x="1495805" y="199215"/>
                </a:lnTo>
                <a:lnTo>
                  <a:pt x="1528329" y="162593"/>
                </a:lnTo>
                <a:lnTo>
                  <a:pt x="1560829" y="130937"/>
                </a:lnTo>
                <a:lnTo>
                  <a:pt x="1593330" y="98079"/>
                </a:lnTo>
                <a:lnTo>
                  <a:pt x="1625853" y="64007"/>
                </a:lnTo>
                <a:lnTo>
                  <a:pt x="1658377" y="42604"/>
                </a:lnTo>
                <a:lnTo>
                  <a:pt x="1712585" y="75521"/>
                </a:lnTo>
                <a:lnTo>
                  <a:pt x="1734274" y="121995"/>
                </a:lnTo>
                <a:lnTo>
                  <a:pt x="1755949" y="178212"/>
                </a:lnTo>
                <a:lnTo>
                  <a:pt x="1777614" y="235213"/>
                </a:lnTo>
                <a:lnTo>
                  <a:pt x="1799271" y="284036"/>
                </a:lnTo>
                <a:lnTo>
                  <a:pt x="1820926" y="315722"/>
                </a:lnTo>
                <a:lnTo>
                  <a:pt x="1853481" y="326568"/>
                </a:lnTo>
                <a:lnTo>
                  <a:pt x="1886013" y="312293"/>
                </a:lnTo>
                <a:lnTo>
                  <a:pt x="1918545" y="292969"/>
                </a:lnTo>
                <a:lnTo>
                  <a:pt x="1951101" y="288671"/>
                </a:lnTo>
                <a:lnTo>
                  <a:pt x="1983583" y="308167"/>
                </a:lnTo>
                <a:lnTo>
                  <a:pt x="2016077" y="339677"/>
                </a:lnTo>
                <a:lnTo>
                  <a:pt x="2048595" y="372163"/>
                </a:lnTo>
                <a:lnTo>
                  <a:pt x="2081148" y="394588"/>
                </a:lnTo>
                <a:lnTo>
                  <a:pt x="2113649" y="403058"/>
                </a:lnTo>
                <a:lnTo>
                  <a:pt x="2146173" y="403764"/>
                </a:lnTo>
                <a:lnTo>
                  <a:pt x="2178696" y="400804"/>
                </a:lnTo>
                <a:lnTo>
                  <a:pt x="2211196" y="398272"/>
                </a:lnTo>
                <a:lnTo>
                  <a:pt x="2243697" y="393723"/>
                </a:lnTo>
                <a:lnTo>
                  <a:pt x="2276221" y="386080"/>
                </a:lnTo>
                <a:lnTo>
                  <a:pt x="2308744" y="381769"/>
                </a:lnTo>
                <a:lnTo>
                  <a:pt x="2341244" y="387223"/>
                </a:lnTo>
                <a:lnTo>
                  <a:pt x="2373798" y="406989"/>
                </a:lnTo>
                <a:lnTo>
                  <a:pt x="2406316" y="436768"/>
                </a:lnTo>
                <a:lnTo>
                  <a:pt x="2438810" y="469429"/>
                </a:lnTo>
                <a:lnTo>
                  <a:pt x="2471292" y="497840"/>
                </a:lnTo>
                <a:lnTo>
                  <a:pt x="2503846" y="521815"/>
                </a:lnTo>
                <a:lnTo>
                  <a:pt x="2536364" y="544576"/>
                </a:lnTo>
                <a:lnTo>
                  <a:pt x="2601341" y="578358"/>
                </a:lnTo>
                <a:lnTo>
                  <a:pt x="2666428" y="591804"/>
                </a:lnTo>
                <a:lnTo>
                  <a:pt x="2698960" y="591413"/>
                </a:lnTo>
                <a:lnTo>
                  <a:pt x="2731516" y="585724"/>
                </a:lnTo>
                <a:lnTo>
                  <a:pt x="2763998" y="571597"/>
                </a:lnTo>
                <a:lnTo>
                  <a:pt x="2796492" y="550338"/>
                </a:lnTo>
                <a:lnTo>
                  <a:pt x="2829010" y="527913"/>
                </a:lnTo>
                <a:lnTo>
                  <a:pt x="2861564" y="510286"/>
                </a:lnTo>
                <a:lnTo>
                  <a:pt x="2894064" y="499578"/>
                </a:lnTo>
                <a:lnTo>
                  <a:pt x="2926588" y="492347"/>
                </a:lnTo>
                <a:lnTo>
                  <a:pt x="2959111" y="486497"/>
                </a:lnTo>
                <a:lnTo>
                  <a:pt x="2991612" y="479933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 txBox="1"/>
          <p:nvPr/>
        </p:nvSpPr>
        <p:spPr>
          <a:xfrm>
            <a:off x="8036432" y="3999991"/>
            <a:ext cx="1346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8036432" y="3735730"/>
            <a:ext cx="1657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8036432" y="3471798"/>
            <a:ext cx="1778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8036432" y="2943605"/>
            <a:ext cx="18097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8036432" y="2679572"/>
            <a:ext cx="18097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4685157" y="3999991"/>
            <a:ext cx="736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4546853" y="3773525"/>
            <a:ext cx="2120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4544948" y="3547364"/>
            <a:ext cx="2133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4543805" y="3320922"/>
            <a:ext cx="21526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600" spc="6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4511802" y="2868294"/>
            <a:ext cx="24701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4516882" y="2641854"/>
            <a:ext cx="2413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4515103" y="2415285"/>
            <a:ext cx="2438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7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0" name="object 110"/>
          <p:cNvSpPr/>
          <p:nvPr/>
        </p:nvSpPr>
        <p:spPr>
          <a:xfrm>
            <a:off x="4732436" y="4165117"/>
            <a:ext cx="3057108" cy="24288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 txBox="1"/>
          <p:nvPr/>
        </p:nvSpPr>
        <p:spPr>
          <a:xfrm>
            <a:off x="8236238" y="3009138"/>
            <a:ext cx="161290" cy="22225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CR5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8011032" y="3173653"/>
            <a:ext cx="378460" cy="287020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R="30480" algn="r">
              <a:lnSpc>
                <a:spcPct val="100000"/>
              </a:lnSpc>
              <a:spcBef>
                <a:spcPts val="165"/>
              </a:spcBef>
            </a:pP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30%</a:t>
            </a:r>
            <a:r>
              <a:rPr sz="600" spc="-4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aseline="-13888">
                <a:solidFill>
                  <a:srgbClr val="7E7E7E"/>
                </a:solidFill>
                <a:latin typeface="宋体"/>
                <a:cs typeface="宋体"/>
              </a:rPr>
              <a:t>集</a:t>
            </a:r>
            <a:endParaRPr sz="1200" baseline="-13888">
              <a:latin typeface="宋体"/>
              <a:cs typeface="宋体"/>
            </a:endParaRPr>
          </a:p>
          <a:p>
            <a:pPr marR="30480" algn="r">
              <a:lnSpc>
                <a:spcPct val="100000"/>
              </a:lnSpc>
              <a:spcBef>
                <a:spcPts val="7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中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8236204" y="3415004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度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4357878" y="3068574"/>
            <a:ext cx="4267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aseline="31250">
                <a:solidFill>
                  <a:srgbClr val="7E7E7E"/>
                </a:solidFill>
                <a:latin typeface="宋体"/>
                <a:cs typeface="宋体"/>
              </a:rPr>
              <a:t>动</a:t>
            </a:r>
            <a:r>
              <a:rPr sz="1200" spc="-7" baseline="3125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8000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4383278" y="3112643"/>
            <a:ext cx="127635" cy="45465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algn="just">
              <a:lnSpc>
                <a:spcPts val="800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销 品 牌 数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6" name="object 116"/>
          <p:cNvSpPr/>
          <p:nvPr/>
        </p:nvSpPr>
        <p:spPr>
          <a:xfrm>
            <a:off x="4472940" y="232562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5539740" y="232562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6706361" y="232638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7462266" y="232638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 txBox="1"/>
          <p:nvPr/>
        </p:nvSpPr>
        <p:spPr>
          <a:xfrm>
            <a:off x="7720965" y="2175310"/>
            <a:ext cx="531495" cy="356870"/>
          </a:xfrm>
          <a:prstGeom prst="rect">
            <a:avLst/>
          </a:prstGeom>
        </p:spPr>
        <p:txBody>
          <a:bodyPr vert="horz" wrap="square" lIns="0" tIns="800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孕产妇</a:t>
            </a:r>
            <a:r>
              <a:rPr sz="800" spc="160">
                <a:solidFill>
                  <a:srgbClr val="7E7E7E"/>
                </a:solidFill>
                <a:latin typeface="宋体"/>
                <a:cs typeface="宋体"/>
              </a:rPr>
              <a:t>C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R8</a:t>
            </a:r>
            <a:endParaRPr sz="800">
              <a:latin typeface="宋体"/>
              <a:cs typeface="宋体"/>
            </a:endParaRPr>
          </a:p>
          <a:p>
            <a:pPr marL="327660">
              <a:lnSpc>
                <a:spcPct val="100000"/>
              </a:lnSpc>
              <a:spcBef>
                <a:spcPts val="400"/>
              </a:spcBef>
            </a:pP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60%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4393184" y="1997201"/>
            <a:ext cx="3342640" cy="3937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MAT22-23</a:t>
            </a:r>
            <a:r>
              <a:rPr sz="1000" b="1" spc="-5">
                <a:latin typeface="微软雅黑"/>
                <a:cs typeface="微软雅黑"/>
              </a:rPr>
              <a:t>年抖音电商母婴行业</a:t>
            </a:r>
            <a:r>
              <a:rPr sz="1000" b="1" spc="5">
                <a:latin typeface="微软雅黑"/>
                <a:cs typeface="微软雅黑"/>
              </a:rPr>
              <a:t>婴</a:t>
            </a:r>
            <a:r>
              <a:rPr sz="1000" b="1" spc="-5">
                <a:latin typeface="微软雅黑"/>
                <a:cs typeface="微软雅黑"/>
              </a:rPr>
              <a:t>童</a:t>
            </a:r>
            <a:r>
              <a:rPr sz="1000" b="1" spc="-125">
                <a:latin typeface="微软雅黑"/>
                <a:cs typeface="微软雅黑"/>
              </a:rPr>
              <a:t>&amp;</a:t>
            </a:r>
            <a:r>
              <a:rPr sz="1000" b="1" spc="-5">
                <a:latin typeface="微软雅黑"/>
                <a:cs typeface="微软雅黑"/>
              </a:rPr>
              <a:t>孕产</a:t>
            </a:r>
            <a:r>
              <a:rPr sz="1000" b="1" spc="5">
                <a:latin typeface="微软雅黑"/>
                <a:cs typeface="微软雅黑"/>
              </a:rPr>
              <a:t>妇</a:t>
            </a:r>
            <a:r>
              <a:rPr sz="1000" b="1" spc="-5">
                <a:latin typeface="微软雅黑"/>
                <a:cs typeface="微软雅黑"/>
              </a:rPr>
              <a:t>市场</a:t>
            </a:r>
            <a:r>
              <a:rPr sz="1000" b="1" spc="5">
                <a:latin typeface="微软雅黑"/>
                <a:cs typeface="微软雅黑"/>
              </a:rPr>
              <a:t>竞</a:t>
            </a:r>
            <a:r>
              <a:rPr sz="1000" b="1" spc="-5">
                <a:latin typeface="微软雅黑"/>
                <a:cs typeface="微软雅黑"/>
              </a:rPr>
              <a:t>争格局</a:t>
            </a:r>
            <a:endParaRPr sz="1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740"/>
              </a:spcBef>
              <a:tabLst>
                <a:tab pos="1066165"/>
                <a:tab pos="2233930"/>
              </a:tabLst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婴童动销品牌数	孕产妇动销品牌数	婴童</a:t>
            </a:r>
            <a:r>
              <a:rPr sz="800" spc="120">
                <a:solidFill>
                  <a:srgbClr val="7E7E7E"/>
                </a:solidFill>
                <a:latin typeface="宋体"/>
                <a:cs typeface="宋体"/>
              </a:rPr>
              <a:t>CR8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22" name="object 122"/>
          <p:cNvSpPr/>
          <p:nvPr/>
        </p:nvSpPr>
        <p:spPr>
          <a:xfrm>
            <a:off x="1964435" y="2791967"/>
            <a:ext cx="577850" cy="1384300"/>
          </a:xfrm>
          <a:custGeom>
            <a:rect l="l" t="t" r="r" b="b"/>
            <a:pathLst>
              <a:path w="577850" h="1384300">
                <a:moveTo>
                  <a:pt x="0" y="1383792"/>
                </a:moveTo>
                <a:lnTo>
                  <a:pt x="577595" y="1383792"/>
                </a:lnTo>
                <a:lnTo>
                  <a:pt x="577595" y="0"/>
                </a:lnTo>
                <a:lnTo>
                  <a:pt x="0" y="0"/>
                </a:lnTo>
                <a:lnTo>
                  <a:pt x="0" y="1383792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3567684" y="2723388"/>
            <a:ext cx="410209" cy="1457325"/>
          </a:xfrm>
          <a:custGeom>
            <a:rect l="l" t="t" r="r" b="b"/>
            <a:pathLst>
              <a:path w="410209" h="1457325">
                <a:moveTo>
                  <a:pt x="0" y="1456944"/>
                </a:moveTo>
                <a:lnTo>
                  <a:pt x="409956" y="1456944"/>
                </a:lnTo>
                <a:lnTo>
                  <a:pt x="409956" y="0"/>
                </a:lnTo>
                <a:lnTo>
                  <a:pt x="0" y="0"/>
                </a:lnTo>
                <a:lnTo>
                  <a:pt x="0" y="1456944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 txBox="1"/>
          <p:nvPr/>
        </p:nvSpPr>
        <p:spPr>
          <a:xfrm>
            <a:off x="5886958" y="2562225"/>
            <a:ext cx="271780" cy="188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050" spc="140">
                <a:solidFill>
                  <a:srgbClr val="FFC000"/>
                </a:solidFill>
                <a:latin typeface="宋体"/>
                <a:cs typeface="宋体"/>
              </a:rPr>
              <a:t>+6</a:t>
            </a:r>
            <a:r>
              <a:rPr sz="700" spc="240">
                <a:solidFill>
                  <a:srgbClr val="FFC000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5" name="object 125"/>
          <p:cNvSpPr/>
          <p:nvPr/>
        </p:nvSpPr>
        <p:spPr>
          <a:xfrm>
            <a:off x="5827776" y="2490216"/>
            <a:ext cx="358140" cy="358140"/>
          </a:xfrm>
          <a:custGeom>
            <a:rect l="l" t="t" r="r" b="b"/>
            <a:pathLst>
              <a:path w="358139" h="358139">
                <a:moveTo>
                  <a:pt x="179070" y="0"/>
                </a:moveTo>
                <a:lnTo>
                  <a:pt x="131453" y="6394"/>
                </a:lnTo>
                <a:lnTo>
                  <a:pt x="88674" y="24440"/>
                </a:lnTo>
                <a:lnTo>
                  <a:pt x="52435" y="52435"/>
                </a:lnTo>
                <a:lnTo>
                  <a:pt x="24440" y="88674"/>
                </a:lnTo>
                <a:lnTo>
                  <a:pt x="6394" y="131453"/>
                </a:lnTo>
                <a:lnTo>
                  <a:pt x="0" y="179069"/>
                </a:lnTo>
                <a:lnTo>
                  <a:pt x="6394" y="226686"/>
                </a:lnTo>
                <a:lnTo>
                  <a:pt x="24440" y="269465"/>
                </a:lnTo>
                <a:lnTo>
                  <a:pt x="52435" y="305704"/>
                </a:lnTo>
                <a:lnTo>
                  <a:pt x="88674" y="333699"/>
                </a:lnTo>
                <a:lnTo>
                  <a:pt x="131453" y="351745"/>
                </a:lnTo>
                <a:lnTo>
                  <a:pt x="179070" y="358139"/>
                </a:lnTo>
                <a:lnTo>
                  <a:pt x="226686" y="351745"/>
                </a:lnTo>
                <a:lnTo>
                  <a:pt x="269465" y="333699"/>
                </a:lnTo>
                <a:lnTo>
                  <a:pt x="279750" y="325754"/>
                </a:lnTo>
                <a:lnTo>
                  <a:pt x="202691" y="325754"/>
                </a:lnTo>
                <a:lnTo>
                  <a:pt x="154283" y="318119"/>
                </a:lnTo>
                <a:lnTo>
                  <a:pt x="112239" y="296859"/>
                </a:lnTo>
                <a:lnTo>
                  <a:pt x="79083" y="264444"/>
                </a:lnTo>
                <a:lnTo>
                  <a:pt x="57338" y="223342"/>
                </a:lnTo>
                <a:lnTo>
                  <a:pt x="49529" y="176021"/>
                </a:lnTo>
                <a:lnTo>
                  <a:pt x="57338" y="128715"/>
                </a:lnTo>
                <a:lnTo>
                  <a:pt x="79083" y="87644"/>
                </a:lnTo>
                <a:lnTo>
                  <a:pt x="112239" y="55266"/>
                </a:lnTo>
                <a:lnTo>
                  <a:pt x="154283" y="34038"/>
                </a:lnTo>
                <a:lnTo>
                  <a:pt x="202691" y="26415"/>
                </a:lnTo>
                <a:lnTo>
                  <a:pt x="272023" y="26415"/>
                </a:lnTo>
                <a:lnTo>
                  <a:pt x="269465" y="24440"/>
                </a:lnTo>
                <a:lnTo>
                  <a:pt x="226686" y="6394"/>
                </a:lnTo>
                <a:lnTo>
                  <a:pt x="179070" y="0"/>
                </a:lnTo>
                <a:close/>
              </a:path>
              <a:path w="358139" h="358139">
                <a:moveTo>
                  <a:pt x="272023" y="26415"/>
                </a:moveTo>
                <a:lnTo>
                  <a:pt x="202691" y="26415"/>
                </a:lnTo>
                <a:lnTo>
                  <a:pt x="251100" y="34038"/>
                </a:lnTo>
                <a:lnTo>
                  <a:pt x="293144" y="55266"/>
                </a:lnTo>
                <a:lnTo>
                  <a:pt x="326300" y="87644"/>
                </a:lnTo>
                <a:lnTo>
                  <a:pt x="348045" y="128715"/>
                </a:lnTo>
                <a:lnTo>
                  <a:pt x="355853" y="176021"/>
                </a:lnTo>
                <a:lnTo>
                  <a:pt x="348045" y="223342"/>
                </a:lnTo>
                <a:lnTo>
                  <a:pt x="326300" y="264444"/>
                </a:lnTo>
                <a:lnTo>
                  <a:pt x="293144" y="296859"/>
                </a:lnTo>
                <a:lnTo>
                  <a:pt x="251100" y="318119"/>
                </a:lnTo>
                <a:lnTo>
                  <a:pt x="202691" y="325754"/>
                </a:lnTo>
                <a:lnTo>
                  <a:pt x="279750" y="325754"/>
                </a:lnTo>
                <a:lnTo>
                  <a:pt x="305704" y="305704"/>
                </a:lnTo>
                <a:lnTo>
                  <a:pt x="333699" y="269465"/>
                </a:lnTo>
                <a:lnTo>
                  <a:pt x="351745" y="226686"/>
                </a:lnTo>
                <a:lnTo>
                  <a:pt x="358139" y="179069"/>
                </a:lnTo>
                <a:lnTo>
                  <a:pt x="351745" y="131453"/>
                </a:lnTo>
                <a:lnTo>
                  <a:pt x="333699" y="88674"/>
                </a:lnTo>
                <a:lnTo>
                  <a:pt x="305704" y="52435"/>
                </a:lnTo>
                <a:lnTo>
                  <a:pt x="272023" y="26415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 txBox="1"/>
          <p:nvPr/>
        </p:nvSpPr>
        <p:spPr>
          <a:xfrm>
            <a:off x="5343905" y="2462910"/>
            <a:ext cx="467359" cy="345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90">
                <a:solidFill>
                  <a:srgbClr val="7E7E7E"/>
                </a:solidFill>
                <a:latin typeface="宋体"/>
                <a:cs typeface="宋体"/>
              </a:rPr>
              <a:t>MAT2023</a:t>
            </a:r>
            <a:endParaRPr sz="7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婴童动销品 牌数同比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6502400" y="2458338"/>
            <a:ext cx="42164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90">
                <a:solidFill>
                  <a:srgbClr val="7E7E7E"/>
                </a:solidFill>
                <a:latin typeface="宋体"/>
                <a:cs typeface="宋体"/>
              </a:rPr>
              <a:t>MAT2023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6502400" y="2671698"/>
            <a:ext cx="46735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品牌数同比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6477000" y="2517470"/>
            <a:ext cx="916940" cy="1885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孕产妇动销</a:t>
            </a:r>
            <a:r>
              <a:rPr sz="700" spc="16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575" spc="232" baseline="-10582">
                <a:solidFill>
                  <a:srgbClr val="FFC000"/>
                </a:solidFill>
                <a:latin typeface="宋体"/>
                <a:cs typeface="宋体"/>
              </a:rPr>
              <a:t>+26</a:t>
            </a:r>
            <a:r>
              <a:rPr sz="1050" spc="232" baseline="-15873">
                <a:solidFill>
                  <a:srgbClr val="FFC000"/>
                </a:solidFill>
                <a:latin typeface="宋体"/>
                <a:cs typeface="宋体"/>
              </a:rPr>
              <a:t>%</a:t>
            </a:r>
            <a:endParaRPr sz="1050" baseline="-15873">
              <a:latin typeface="宋体"/>
              <a:cs typeface="宋体"/>
            </a:endParaRPr>
          </a:p>
        </p:txBody>
      </p:sp>
      <p:sp>
        <p:nvSpPr>
          <p:cNvPr id="130" name="object 130"/>
          <p:cNvSpPr/>
          <p:nvPr/>
        </p:nvSpPr>
        <p:spPr>
          <a:xfrm>
            <a:off x="6979919" y="2462783"/>
            <a:ext cx="358140" cy="358140"/>
          </a:xfrm>
          <a:custGeom>
            <a:rect l="l" t="t" r="r" b="b"/>
            <a:pathLst>
              <a:path w="358140" h="358139">
                <a:moveTo>
                  <a:pt x="179070" y="0"/>
                </a:moveTo>
                <a:lnTo>
                  <a:pt x="131453" y="6394"/>
                </a:lnTo>
                <a:lnTo>
                  <a:pt x="88674" y="24440"/>
                </a:lnTo>
                <a:lnTo>
                  <a:pt x="52435" y="52435"/>
                </a:lnTo>
                <a:lnTo>
                  <a:pt x="24440" y="88674"/>
                </a:lnTo>
                <a:lnTo>
                  <a:pt x="6394" y="131453"/>
                </a:lnTo>
                <a:lnTo>
                  <a:pt x="0" y="179069"/>
                </a:lnTo>
                <a:lnTo>
                  <a:pt x="6394" y="226686"/>
                </a:lnTo>
                <a:lnTo>
                  <a:pt x="24440" y="269465"/>
                </a:lnTo>
                <a:lnTo>
                  <a:pt x="52435" y="305704"/>
                </a:lnTo>
                <a:lnTo>
                  <a:pt x="88674" y="333699"/>
                </a:lnTo>
                <a:lnTo>
                  <a:pt x="131453" y="351745"/>
                </a:lnTo>
                <a:lnTo>
                  <a:pt x="179070" y="358139"/>
                </a:lnTo>
                <a:lnTo>
                  <a:pt x="226686" y="351745"/>
                </a:lnTo>
                <a:lnTo>
                  <a:pt x="269465" y="333699"/>
                </a:lnTo>
                <a:lnTo>
                  <a:pt x="279750" y="325754"/>
                </a:lnTo>
                <a:lnTo>
                  <a:pt x="202691" y="325754"/>
                </a:lnTo>
                <a:lnTo>
                  <a:pt x="154283" y="318119"/>
                </a:lnTo>
                <a:lnTo>
                  <a:pt x="112239" y="296859"/>
                </a:lnTo>
                <a:lnTo>
                  <a:pt x="79083" y="264444"/>
                </a:lnTo>
                <a:lnTo>
                  <a:pt x="57338" y="223342"/>
                </a:lnTo>
                <a:lnTo>
                  <a:pt x="49529" y="176021"/>
                </a:lnTo>
                <a:lnTo>
                  <a:pt x="57338" y="128715"/>
                </a:lnTo>
                <a:lnTo>
                  <a:pt x="79083" y="87644"/>
                </a:lnTo>
                <a:lnTo>
                  <a:pt x="112239" y="55266"/>
                </a:lnTo>
                <a:lnTo>
                  <a:pt x="154283" y="34038"/>
                </a:lnTo>
                <a:lnTo>
                  <a:pt x="202691" y="26415"/>
                </a:lnTo>
                <a:lnTo>
                  <a:pt x="272023" y="26415"/>
                </a:lnTo>
                <a:lnTo>
                  <a:pt x="269465" y="24440"/>
                </a:lnTo>
                <a:lnTo>
                  <a:pt x="226686" y="6394"/>
                </a:lnTo>
                <a:lnTo>
                  <a:pt x="179070" y="0"/>
                </a:lnTo>
                <a:close/>
              </a:path>
              <a:path w="358140" h="358139">
                <a:moveTo>
                  <a:pt x="272023" y="26415"/>
                </a:moveTo>
                <a:lnTo>
                  <a:pt x="202691" y="26415"/>
                </a:lnTo>
                <a:lnTo>
                  <a:pt x="251100" y="34038"/>
                </a:lnTo>
                <a:lnTo>
                  <a:pt x="293144" y="55266"/>
                </a:lnTo>
                <a:lnTo>
                  <a:pt x="326300" y="87644"/>
                </a:lnTo>
                <a:lnTo>
                  <a:pt x="348045" y="128715"/>
                </a:lnTo>
                <a:lnTo>
                  <a:pt x="355853" y="176021"/>
                </a:lnTo>
                <a:lnTo>
                  <a:pt x="348045" y="223342"/>
                </a:lnTo>
                <a:lnTo>
                  <a:pt x="326300" y="264444"/>
                </a:lnTo>
                <a:lnTo>
                  <a:pt x="293144" y="296859"/>
                </a:lnTo>
                <a:lnTo>
                  <a:pt x="251100" y="318119"/>
                </a:lnTo>
                <a:lnTo>
                  <a:pt x="202691" y="325754"/>
                </a:lnTo>
                <a:lnTo>
                  <a:pt x="279750" y="325754"/>
                </a:lnTo>
                <a:lnTo>
                  <a:pt x="305704" y="305704"/>
                </a:lnTo>
                <a:lnTo>
                  <a:pt x="333699" y="269465"/>
                </a:lnTo>
                <a:lnTo>
                  <a:pt x="351745" y="226686"/>
                </a:lnTo>
                <a:lnTo>
                  <a:pt x="358139" y="179069"/>
                </a:lnTo>
                <a:lnTo>
                  <a:pt x="351745" y="131453"/>
                </a:lnTo>
                <a:lnTo>
                  <a:pt x="333699" y="88674"/>
                </a:lnTo>
                <a:lnTo>
                  <a:pt x="305704" y="52435"/>
                </a:lnTo>
                <a:lnTo>
                  <a:pt x="272023" y="26415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34" name="object 134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752855" y="2784347"/>
            <a:ext cx="186055" cy="1384300"/>
          </a:xfrm>
          <a:custGeom>
            <a:rect l="l" t="t" r="r" b="b"/>
            <a:pathLst>
              <a:path w="186055" h="1384300">
                <a:moveTo>
                  <a:pt x="0" y="1383792"/>
                </a:moveTo>
                <a:lnTo>
                  <a:pt x="185928" y="1383792"/>
                </a:lnTo>
                <a:lnTo>
                  <a:pt x="185928" y="0"/>
                </a:lnTo>
                <a:lnTo>
                  <a:pt x="0" y="0"/>
                </a:lnTo>
                <a:lnTo>
                  <a:pt x="0" y="1383792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 txBox="1"/>
          <p:nvPr/>
        </p:nvSpPr>
        <p:spPr>
          <a:xfrm>
            <a:off x="309778" y="4626037"/>
            <a:ext cx="243713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443984" y="2212847"/>
            <a:ext cx="4044695" cy="235915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4538" y="1994153"/>
            <a:ext cx="29394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</a:t>
            </a:r>
            <a:r>
              <a:rPr sz="1000" b="1" spc="-10">
                <a:latin typeface="微软雅黑"/>
                <a:cs typeface="微软雅黑"/>
              </a:rPr>
              <a:t>T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22</a:t>
            </a:r>
            <a:r>
              <a:rPr sz="1000" b="1" spc="-30">
                <a:latin typeface="微软雅黑"/>
                <a:cs typeface="微软雅黑"/>
              </a:rPr>
              <a:t>-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23</a:t>
            </a:r>
            <a:r>
              <a:rPr sz="1000" b="1" spc="-5">
                <a:latin typeface="微软雅黑"/>
                <a:cs typeface="微软雅黑"/>
              </a:rPr>
              <a:t>抖音电商母婴行</a:t>
            </a:r>
            <a:r>
              <a:rPr sz="1000" b="1" spc="5">
                <a:latin typeface="微软雅黑"/>
                <a:cs typeface="微软雅黑"/>
              </a:rPr>
              <a:t>业</a:t>
            </a:r>
            <a:r>
              <a:rPr sz="1000" b="1" spc="-5">
                <a:latin typeface="微软雅黑"/>
                <a:cs typeface="微软雅黑"/>
              </a:rPr>
              <a:t>国内</a:t>
            </a:r>
            <a:r>
              <a:rPr sz="1000" b="1" spc="5">
                <a:latin typeface="微软雅黑"/>
                <a:cs typeface="微软雅黑"/>
              </a:rPr>
              <a:t>外</a:t>
            </a:r>
            <a:r>
              <a:rPr sz="1000" b="1" spc="-5">
                <a:latin typeface="微软雅黑"/>
                <a:cs typeface="微软雅黑"/>
              </a:rPr>
              <a:t>品牌</a:t>
            </a:r>
            <a:r>
              <a:rPr sz="1000" b="1" spc="5">
                <a:latin typeface="微软雅黑"/>
                <a:cs typeface="微软雅黑"/>
              </a:rPr>
              <a:t>占</a:t>
            </a:r>
            <a:r>
              <a:rPr sz="1000" b="1" spc="-5">
                <a:latin typeface="微软雅黑"/>
                <a:cs typeface="微软雅黑"/>
              </a:rPr>
              <a:t>比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408241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品牌：国产品牌占据主导，国际品</a:t>
            </a:r>
            <a:r>
              <a:rPr sz="1600" spc="5"/>
              <a:t>牌</a:t>
            </a:r>
            <a:r>
              <a:rPr sz="1600" spc="-5"/>
              <a:t>占比</a:t>
            </a:r>
            <a:r>
              <a:rPr sz="1600" spc="5"/>
              <a:t>提</a:t>
            </a:r>
            <a:r>
              <a:rPr sz="1600" spc="-5"/>
              <a:t>升</a:t>
            </a:r>
            <a:endParaRPr sz="1600"/>
          </a:p>
        </p:txBody>
      </p:sp>
      <p:sp>
        <p:nvSpPr>
          <p:cNvPr id="5" name="object 5"/>
          <p:cNvSpPr txBox="1"/>
          <p:nvPr/>
        </p:nvSpPr>
        <p:spPr>
          <a:xfrm>
            <a:off x="298500" y="1187323"/>
            <a:ext cx="7799705" cy="3822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相较于</a:t>
            </a:r>
            <a:r>
              <a:rPr sz="900" spc="65">
                <a:solidFill>
                  <a:srgbClr val="585858"/>
                </a:solidFill>
                <a:latin typeface="宋体"/>
                <a:cs typeface="宋体"/>
              </a:rPr>
              <a:t>2022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年，国产品牌（包含被国内品牌收购的国际品牌）在母婴行业中占据主导地位，但国际品牌占比小</a:t>
            </a:r>
            <a:r>
              <a:rPr sz="900" spc="-95">
                <a:solidFill>
                  <a:srgbClr val="585858"/>
                </a:solidFill>
                <a:latin typeface="宋体"/>
                <a:cs typeface="宋体"/>
              </a:rPr>
              <a:t>幅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提升。</a:t>
            </a: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在母婴服饰、母婴用品、母婴关怀此类外用赛道上，消费者显著青睐于国产品牌，在母婴食品赛道上，国际品牌占比近半，消费者在品牌选择上各</a:t>
            </a:r>
            <a:r>
              <a:rPr sz="900" spc="10">
                <a:solidFill>
                  <a:srgbClr val="585858"/>
                </a:solidFill>
                <a:latin typeface="宋体"/>
                <a:cs typeface="宋体"/>
              </a:rPr>
              <a:t>有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偏好。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0103" y="2526791"/>
            <a:ext cx="1773936" cy="17739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9597" y="2295525"/>
            <a:ext cx="9417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40">
                <a:solidFill>
                  <a:srgbClr val="7E7E7E"/>
                </a:solidFill>
                <a:latin typeface="微软雅黑"/>
                <a:cs typeface="微软雅黑"/>
              </a:rPr>
              <a:t>MAT2022-</a:t>
            </a:r>
            <a:r>
              <a:rPr sz="650" b="1" spc="-40">
                <a:solidFill>
                  <a:srgbClr val="7E7E7E"/>
                </a:solidFill>
                <a:latin typeface="微软雅黑"/>
                <a:cs typeface="微软雅黑"/>
              </a:rPr>
              <a:t>Top20</a:t>
            </a:r>
            <a:r>
              <a:rPr sz="650" b="1" spc="20">
                <a:solidFill>
                  <a:srgbClr val="7E7E7E"/>
                </a:solidFill>
                <a:latin typeface="微软雅黑"/>
                <a:cs typeface="微软雅黑"/>
              </a:rPr>
              <a:t>品牌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798064" y="2526791"/>
            <a:ext cx="1773936" cy="177393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289553" y="2305050"/>
            <a:ext cx="9436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35">
                <a:solidFill>
                  <a:srgbClr val="7E7E7E"/>
                </a:solidFill>
                <a:latin typeface="微软雅黑"/>
                <a:cs typeface="微软雅黑"/>
              </a:rPr>
              <a:t>MAT2023-</a:t>
            </a:r>
            <a:r>
              <a:rPr sz="650" b="1" spc="-35">
                <a:solidFill>
                  <a:srgbClr val="7E7E7E"/>
                </a:solidFill>
                <a:latin typeface="微软雅黑"/>
                <a:cs typeface="微软雅黑"/>
              </a:rPr>
              <a:t>Top20</a:t>
            </a:r>
            <a:r>
              <a:rPr sz="650" b="1" spc="5">
                <a:solidFill>
                  <a:srgbClr val="7E7E7E"/>
                </a:solidFill>
                <a:latin typeface="微软雅黑"/>
                <a:cs typeface="微软雅黑"/>
              </a:rPr>
              <a:t>品牌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339583" y="3742944"/>
            <a:ext cx="1052322" cy="27664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7261859" y="3549396"/>
            <a:ext cx="1353820" cy="80981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499604" y="3771900"/>
            <a:ext cx="734695" cy="190500"/>
          </a:xfrm>
          <a:custGeom>
            <a:rect l="l" t="t" r="r" b="b"/>
            <a:pathLst>
              <a:path w="734695" h="190500">
                <a:moveTo>
                  <a:pt x="367284" y="0"/>
                </a:moveTo>
                <a:lnTo>
                  <a:pt x="293271" y="1935"/>
                </a:lnTo>
                <a:lnTo>
                  <a:pt x="224331" y="7485"/>
                </a:lnTo>
                <a:lnTo>
                  <a:pt x="161943" y="16267"/>
                </a:lnTo>
                <a:lnTo>
                  <a:pt x="107584" y="27898"/>
                </a:lnTo>
                <a:lnTo>
                  <a:pt x="62733" y="41995"/>
                </a:lnTo>
                <a:lnTo>
                  <a:pt x="7462" y="76054"/>
                </a:lnTo>
                <a:lnTo>
                  <a:pt x="0" y="95250"/>
                </a:lnTo>
                <a:lnTo>
                  <a:pt x="7462" y="114445"/>
                </a:lnTo>
                <a:lnTo>
                  <a:pt x="62733" y="148504"/>
                </a:lnTo>
                <a:lnTo>
                  <a:pt x="107584" y="162601"/>
                </a:lnTo>
                <a:lnTo>
                  <a:pt x="161943" y="174232"/>
                </a:lnTo>
                <a:lnTo>
                  <a:pt x="224331" y="183014"/>
                </a:lnTo>
                <a:lnTo>
                  <a:pt x="293271" y="188564"/>
                </a:lnTo>
                <a:lnTo>
                  <a:pt x="367284" y="190500"/>
                </a:lnTo>
                <a:lnTo>
                  <a:pt x="441296" y="188564"/>
                </a:lnTo>
                <a:lnTo>
                  <a:pt x="510236" y="183014"/>
                </a:lnTo>
                <a:lnTo>
                  <a:pt x="572624" y="174232"/>
                </a:lnTo>
                <a:lnTo>
                  <a:pt x="626983" y="162601"/>
                </a:lnTo>
                <a:lnTo>
                  <a:pt x="671834" y="148504"/>
                </a:lnTo>
                <a:lnTo>
                  <a:pt x="727105" y="114445"/>
                </a:lnTo>
                <a:lnTo>
                  <a:pt x="734568" y="95250"/>
                </a:lnTo>
                <a:lnTo>
                  <a:pt x="727105" y="76054"/>
                </a:lnTo>
                <a:lnTo>
                  <a:pt x="671834" y="41995"/>
                </a:lnTo>
                <a:lnTo>
                  <a:pt x="626983" y="27898"/>
                </a:lnTo>
                <a:lnTo>
                  <a:pt x="572624" y="16267"/>
                </a:lnTo>
                <a:lnTo>
                  <a:pt x="510236" y="7485"/>
                </a:lnTo>
                <a:lnTo>
                  <a:pt x="441296" y="1935"/>
                </a:lnTo>
                <a:lnTo>
                  <a:pt x="36728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422135" y="4009644"/>
            <a:ext cx="1048512" cy="56235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419088" y="3858767"/>
            <a:ext cx="1053845" cy="27660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342888" y="3665220"/>
            <a:ext cx="1352295" cy="80981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580631" y="3887723"/>
            <a:ext cx="733425" cy="190500"/>
          </a:xfrm>
          <a:custGeom>
            <a:rect l="l" t="t" r="r" b="b"/>
            <a:pathLst>
              <a:path w="733425" h="190500">
                <a:moveTo>
                  <a:pt x="366522" y="0"/>
                </a:moveTo>
                <a:lnTo>
                  <a:pt x="292651" y="1935"/>
                </a:lnTo>
                <a:lnTo>
                  <a:pt x="223849" y="7485"/>
                </a:lnTo>
                <a:lnTo>
                  <a:pt x="161590" y="16267"/>
                </a:lnTo>
                <a:lnTo>
                  <a:pt x="107346" y="27898"/>
                </a:lnTo>
                <a:lnTo>
                  <a:pt x="62592" y="41995"/>
                </a:lnTo>
                <a:lnTo>
                  <a:pt x="7445" y="76054"/>
                </a:lnTo>
                <a:lnTo>
                  <a:pt x="0" y="95250"/>
                </a:lnTo>
                <a:lnTo>
                  <a:pt x="7445" y="114445"/>
                </a:lnTo>
                <a:lnTo>
                  <a:pt x="62592" y="148504"/>
                </a:lnTo>
                <a:lnTo>
                  <a:pt x="107346" y="162601"/>
                </a:lnTo>
                <a:lnTo>
                  <a:pt x="161590" y="174232"/>
                </a:lnTo>
                <a:lnTo>
                  <a:pt x="223849" y="183014"/>
                </a:lnTo>
                <a:lnTo>
                  <a:pt x="292651" y="188564"/>
                </a:lnTo>
                <a:lnTo>
                  <a:pt x="366522" y="190500"/>
                </a:lnTo>
                <a:lnTo>
                  <a:pt x="440392" y="188564"/>
                </a:lnTo>
                <a:lnTo>
                  <a:pt x="509194" y="183014"/>
                </a:lnTo>
                <a:lnTo>
                  <a:pt x="571453" y="174232"/>
                </a:lnTo>
                <a:lnTo>
                  <a:pt x="625697" y="162601"/>
                </a:lnTo>
                <a:lnTo>
                  <a:pt x="670451" y="148504"/>
                </a:lnTo>
                <a:lnTo>
                  <a:pt x="725598" y="114445"/>
                </a:lnTo>
                <a:lnTo>
                  <a:pt x="733044" y="95250"/>
                </a:lnTo>
                <a:lnTo>
                  <a:pt x="725598" y="76054"/>
                </a:lnTo>
                <a:lnTo>
                  <a:pt x="670451" y="41995"/>
                </a:lnTo>
                <a:lnTo>
                  <a:pt x="625697" y="27898"/>
                </a:lnTo>
                <a:lnTo>
                  <a:pt x="571453" y="16267"/>
                </a:lnTo>
                <a:lnTo>
                  <a:pt x="509194" y="7485"/>
                </a:lnTo>
                <a:lnTo>
                  <a:pt x="440392" y="1935"/>
                </a:lnTo>
                <a:lnTo>
                  <a:pt x="366522" y="0"/>
                </a:lnTo>
                <a:close/>
              </a:path>
            </a:pathLst>
          </a:custGeom>
          <a:solidFill>
            <a:srgbClr val="FF6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503164" y="4122420"/>
            <a:ext cx="1048512" cy="449579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498591" y="3974591"/>
            <a:ext cx="1052334" cy="27664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422391" y="3781044"/>
            <a:ext cx="1352295" cy="809815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660135" y="4003547"/>
            <a:ext cx="733425" cy="190500"/>
          </a:xfrm>
          <a:custGeom>
            <a:rect l="l" t="t" r="r" b="b"/>
            <a:pathLst>
              <a:path w="733425" h="190500">
                <a:moveTo>
                  <a:pt x="366522" y="0"/>
                </a:moveTo>
                <a:lnTo>
                  <a:pt x="292651" y="1935"/>
                </a:lnTo>
                <a:lnTo>
                  <a:pt x="223849" y="7485"/>
                </a:lnTo>
                <a:lnTo>
                  <a:pt x="161590" y="16267"/>
                </a:lnTo>
                <a:lnTo>
                  <a:pt x="107346" y="27898"/>
                </a:lnTo>
                <a:lnTo>
                  <a:pt x="62592" y="41995"/>
                </a:lnTo>
                <a:lnTo>
                  <a:pt x="7445" y="76054"/>
                </a:lnTo>
                <a:lnTo>
                  <a:pt x="0" y="95249"/>
                </a:lnTo>
                <a:lnTo>
                  <a:pt x="7445" y="114445"/>
                </a:lnTo>
                <a:lnTo>
                  <a:pt x="62592" y="148504"/>
                </a:lnTo>
                <a:lnTo>
                  <a:pt x="107346" y="162601"/>
                </a:lnTo>
                <a:lnTo>
                  <a:pt x="161590" y="174232"/>
                </a:lnTo>
                <a:lnTo>
                  <a:pt x="223849" y="183014"/>
                </a:lnTo>
                <a:lnTo>
                  <a:pt x="292651" y="188564"/>
                </a:lnTo>
                <a:lnTo>
                  <a:pt x="366522" y="190499"/>
                </a:lnTo>
                <a:lnTo>
                  <a:pt x="440392" y="188564"/>
                </a:lnTo>
                <a:lnTo>
                  <a:pt x="509194" y="183014"/>
                </a:lnTo>
                <a:lnTo>
                  <a:pt x="571453" y="174232"/>
                </a:lnTo>
                <a:lnTo>
                  <a:pt x="625697" y="162601"/>
                </a:lnTo>
                <a:lnTo>
                  <a:pt x="670451" y="148504"/>
                </a:lnTo>
                <a:lnTo>
                  <a:pt x="725598" y="114445"/>
                </a:lnTo>
                <a:lnTo>
                  <a:pt x="733043" y="95249"/>
                </a:lnTo>
                <a:lnTo>
                  <a:pt x="725598" y="76054"/>
                </a:lnTo>
                <a:lnTo>
                  <a:pt x="670451" y="41995"/>
                </a:lnTo>
                <a:lnTo>
                  <a:pt x="625697" y="27898"/>
                </a:lnTo>
                <a:lnTo>
                  <a:pt x="571453" y="16267"/>
                </a:lnTo>
                <a:lnTo>
                  <a:pt x="509194" y="7485"/>
                </a:lnTo>
                <a:lnTo>
                  <a:pt x="440392" y="1935"/>
                </a:lnTo>
                <a:lnTo>
                  <a:pt x="366522" y="0"/>
                </a:lnTo>
                <a:close/>
              </a:path>
            </a:pathLst>
          </a:custGeom>
          <a:solidFill>
            <a:srgbClr val="FF8D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582667" y="4241291"/>
            <a:ext cx="1048512" cy="330707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579620" y="4090415"/>
            <a:ext cx="1052334" cy="27664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4501896" y="3899915"/>
            <a:ext cx="1352296" cy="797928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4739640" y="4122420"/>
            <a:ext cx="733425" cy="178435"/>
          </a:xfrm>
          <a:custGeom>
            <a:rect l="l" t="t" r="r" b="b"/>
            <a:pathLst>
              <a:path w="733425" h="178435">
                <a:moveTo>
                  <a:pt x="366522" y="0"/>
                </a:moveTo>
                <a:lnTo>
                  <a:pt x="292651" y="1811"/>
                </a:lnTo>
                <a:lnTo>
                  <a:pt x="223849" y="7006"/>
                </a:lnTo>
                <a:lnTo>
                  <a:pt x="161590" y="15226"/>
                </a:lnTo>
                <a:lnTo>
                  <a:pt x="107346" y="26112"/>
                </a:lnTo>
                <a:lnTo>
                  <a:pt x="62592" y="39307"/>
                </a:lnTo>
                <a:lnTo>
                  <a:pt x="7445" y="71186"/>
                </a:lnTo>
                <a:lnTo>
                  <a:pt x="0" y="89153"/>
                </a:lnTo>
                <a:lnTo>
                  <a:pt x="7445" y="107121"/>
                </a:lnTo>
                <a:lnTo>
                  <a:pt x="62592" y="139000"/>
                </a:lnTo>
                <a:lnTo>
                  <a:pt x="107346" y="152195"/>
                </a:lnTo>
                <a:lnTo>
                  <a:pt x="161590" y="163081"/>
                </a:lnTo>
                <a:lnTo>
                  <a:pt x="223849" y="171301"/>
                </a:lnTo>
                <a:lnTo>
                  <a:pt x="292651" y="176496"/>
                </a:lnTo>
                <a:lnTo>
                  <a:pt x="366522" y="178307"/>
                </a:lnTo>
                <a:lnTo>
                  <a:pt x="440392" y="176496"/>
                </a:lnTo>
                <a:lnTo>
                  <a:pt x="509194" y="171301"/>
                </a:lnTo>
                <a:lnTo>
                  <a:pt x="571453" y="163081"/>
                </a:lnTo>
                <a:lnTo>
                  <a:pt x="625697" y="152195"/>
                </a:lnTo>
                <a:lnTo>
                  <a:pt x="670451" y="139000"/>
                </a:lnTo>
                <a:lnTo>
                  <a:pt x="725598" y="107121"/>
                </a:lnTo>
                <a:lnTo>
                  <a:pt x="733044" y="89153"/>
                </a:lnTo>
                <a:lnTo>
                  <a:pt x="725598" y="71186"/>
                </a:lnTo>
                <a:lnTo>
                  <a:pt x="670451" y="39307"/>
                </a:lnTo>
                <a:lnTo>
                  <a:pt x="625697" y="26112"/>
                </a:lnTo>
                <a:lnTo>
                  <a:pt x="571453" y="15226"/>
                </a:lnTo>
                <a:lnTo>
                  <a:pt x="509194" y="7006"/>
                </a:lnTo>
                <a:lnTo>
                  <a:pt x="440392" y="1811"/>
                </a:lnTo>
                <a:lnTo>
                  <a:pt x="366522" y="0"/>
                </a:lnTo>
                <a:close/>
              </a:path>
            </a:pathLst>
          </a:custGeom>
          <a:solidFill>
            <a:srgbClr val="F59CA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4864989" y="4120388"/>
            <a:ext cx="501015" cy="1689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30">
                <a:solidFill>
                  <a:srgbClr val="FFFFFF"/>
                </a:solidFill>
                <a:latin typeface="微软雅黑"/>
                <a:cs typeface="微软雅黑"/>
              </a:rPr>
              <a:t>母婴食品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797422" y="4013098"/>
            <a:ext cx="5010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35">
                <a:solidFill>
                  <a:srgbClr val="FFFFFF"/>
                </a:solidFill>
                <a:latin typeface="微软雅黑"/>
                <a:cs typeface="微软雅黑"/>
              </a:rPr>
              <a:t>母婴服饰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672833" y="3894531"/>
            <a:ext cx="5010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35">
                <a:solidFill>
                  <a:srgbClr val="FFFFFF"/>
                </a:solidFill>
                <a:latin typeface="微软雅黑"/>
                <a:cs typeface="微软雅黑"/>
              </a:rPr>
              <a:t>母婴用品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648702" y="3786936"/>
            <a:ext cx="5010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35">
                <a:solidFill>
                  <a:srgbClr val="FFFFFF"/>
                </a:solidFill>
                <a:latin typeface="微软雅黑"/>
                <a:cs typeface="微软雅黑"/>
              </a:rPr>
              <a:t>母婴关怀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616963" y="2706623"/>
            <a:ext cx="1438656" cy="405383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1705101" y="2921253"/>
            <a:ext cx="74930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b="1" spc="20">
                <a:solidFill>
                  <a:srgbClr val="F8CFA2"/>
                </a:solidFill>
                <a:latin typeface="微软雅黑"/>
                <a:cs typeface="微软雅黑"/>
              </a:rPr>
              <a:t>国产品牌</a:t>
            </a:r>
            <a:r>
              <a:rPr sz="650" b="1" spc="15">
                <a:solidFill>
                  <a:srgbClr val="F8CFA2"/>
                </a:solidFill>
                <a:latin typeface="微软雅黑"/>
                <a:cs typeface="微软雅黑"/>
              </a:rPr>
              <a:t>G</a:t>
            </a:r>
            <a:r>
              <a:rPr sz="650" b="1" spc="-40">
                <a:solidFill>
                  <a:srgbClr val="F8CFA2"/>
                </a:solidFill>
                <a:latin typeface="微软雅黑"/>
                <a:cs typeface="微软雅黑"/>
              </a:rPr>
              <a:t>M</a:t>
            </a:r>
            <a:r>
              <a:rPr sz="650" b="1" spc="45">
                <a:solidFill>
                  <a:srgbClr val="F8CFA2"/>
                </a:solidFill>
                <a:latin typeface="微软雅黑"/>
                <a:cs typeface="微软雅黑"/>
              </a:rPr>
              <a:t>V</a:t>
            </a:r>
            <a:r>
              <a:rPr sz="650" b="1" spc="20">
                <a:solidFill>
                  <a:srgbClr val="F8CFA2"/>
                </a:solidFill>
                <a:latin typeface="微软雅黑"/>
                <a:cs typeface="微软雅黑"/>
              </a:rPr>
              <a:t>占比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2667761" y="2739389"/>
            <a:ext cx="346075" cy="347980"/>
          </a:xfrm>
          <a:custGeom>
            <a:rect l="l" t="t" r="r" b="b"/>
            <a:pathLst>
              <a:path w="346075" h="347980">
                <a:moveTo>
                  <a:pt x="172974" y="0"/>
                </a:moveTo>
                <a:lnTo>
                  <a:pt x="127000" y="6201"/>
                </a:lnTo>
                <a:lnTo>
                  <a:pt x="85682" y="23706"/>
                </a:lnTo>
                <a:lnTo>
                  <a:pt x="50673" y="50863"/>
                </a:lnTo>
                <a:lnTo>
                  <a:pt x="23622" y="86021"/>
                </a:lnTo>
                <a:lnTo>
                  <a:pt x="6180" y="127529"/>
                </a:lnTo>
                <a:lnTo>
                  <a:pt x="0" y="173736"/>
                </a:lnTo>
                <a:lnTo>
                  <a:pt x="6180" y="219942"/>
                </a:lnTo>
                <a:lnTo>
                  <a:pt x="23622" y="261450"/>
                </a:lnTo>
                <a:lnTo>
                  <a:pt x="50673" y="296608"/>
                </a:lnTo>
                <a:lnTo>
                  <a:pt x="85682" y="323765"/>
                </a:lnTo>
                <a:lnTo>
                  <a:pt x="127000" y="341270"/>
                </a:lnTo>
                <a:lnTo>
                  <a:pt x="172974" y="347472"/>
                </a:lnTo>
                <a:lnTo>
                  <a:pt x="218948" y="341270"/>
                </a:lnTo>
                <a:lnTo>
                  <a:pt x="260265" y="323765"/>
                </a:lnTo>
                <a:lnTo>
                  <a:pt x="295275" y="296608"/>
                </a:lnTo>
                <a:lnTo>
                  <a:pt x="322325" y="261450"/>
                </a:lnTo>
                <a:lnTo>
                  <a:pt x="339767" y="219942"/>
                </a:lnTo>
                <a:lnTo>
                  <a:pt x="345948" y="173736"/>
                </a:lnTo>
                <a:lnTo>
                  <a:pt x="339767" y="127529"/>
                </a:lnTo>
                <a:lnTo>
                  <a:pt x="322325" y="86021"/>
                </a:lnTo>
                <a:lnTo>
                  <a:pt x="295275" y="50863"/>
                </a:lnTo>
                <a:lnTo>
                  <a:pt x="260265" y="23706"/>
                </a:lnTo>
                <a:lnTo>
                  <a:pt x="218948" y="6201"/>
                </a:lnTo>
                <a:lnTo>
                  <a:pt x="17297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2667761" y="2739389"/>
            <a:ext cx="346075" cy="347980"/>
          </a:xfrm>
          <a:custGeom>
            <a:rect l="l" t="t" r="r" b="b"/>
            <a:pathLst>
              <a:path w="346075" h="347980">
                <a:moveTo>
                  <a:pt x="0" y="173736"/>
                </a:moveTo>
                <a:lnTo>
                  <a:pt x="6180" y="127529"/>
                </a:lnTo>
                <a:lnTo>
                  <a:pt x="23622" y="86021"/>
                </a:lnTo>
                <a:lnTo>
                  <a:pt x="50673" y="50863"/>
                </a:lnTo>
                <a:lnTo>
                  <a:pt x="85682" y="23706"/>
                </a:lnTo>
                <a:lnTo>
                  <a:pt x="127000" y="6201"/>
                </a:lnTo>
                <a:lnTo>
                  <a:pt x="172974" y="0"/>
                </a:lnTo>
                <a:lnTo>
                  <a:pt x="218948" y="6201"/>
                </a:lnTo>
                <a:lnTo>
                  <a:pt x="260265" y="23706"/>
                </a:lnTo>
                <a:lnTo>
                  <a:pt x="295275" y="50863"/>
                </a:lnTo>
                <a:lnTo>
                  <a:pt x="322325" y="86021"/>
                </a:lnTo>
                <a:lnTo>
                  <a:pt x="339767" y="127529"/>
                </a:lnTo>
                <a:lnTo>
                  <a:pt x="345948" y="173736"/>
                </a:lnTo>
                <a:lnTo>
                  <a:pt x="339767" y="219942"/>
                </a:lnTo>
                <a:lnTo>
                  <a:pt x="322325" y="261450"/>
                </a:lnTo>
                <a:lnTo>
                  <a:pt x="295275" y="296608"/>
                </a:lnTo>
                <a:lnTo>
                  <a:pt x="260265" y="323765"/>
                </a:lnTo>
                <a:lnTo>
                  <a:pt x="218948" y="341270"/>
                </a:lnTo>
                <a:lnTo>
                  <a:pt x="172974" y="347472"/>
                </a:lnTo>
                <a:lnTo>
                  <a:pt x="127000" y="341270"/>
                </a:lnTo>
                <a:lnTo>
                  <a:pt x="85682" y="323765"/>
                </a:lnTo>
                <a:lnTo>
                  <a:pt x="50673" y="296608"/>
                </a:lnTo>
                <a:lnTo>
                  <a:pt x="23622" y="261450"/>
                </a:lnTo>
                <a:lnTo>
                  <a:pt x="6180" y="219942"/>
                </a:lnTo>
                <a:lnTo>
                  <a:pt x="0" y="173736"/>
                </a:lnTo>
                <a:close/>
              </a:path>
            </a:pathLst>
          </a:custGeom>
          <a:ln w="28574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1679701" y="2739898"/>
            <a:ext cx="1343660" cy="188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4"/>
              </a:spcBef>
            </a:pPr>
            <a:r>
              <a:rPr sz="650" b="1" spc="20">
                <a:solidFill>
                  <a:srgbClr val="F8CFA2"/>
                </a:solidFill>
                <a:latin typeface="微软雅黑"/>
                <a:cs typeface="微软雅黑"/>
              </a:rPr>
              <a:t>MAT2022TOP100品牌</a:t>
            </a:r>
            <a:r>
              <a:rPr sz="650" b="1" spc="120">
                <a:solidFill>
                  <a:srgbClr val="F8CFA2"/>
                </a:solidFill>
                <a:latin typeface="微软雅黑"/>
                <a:cs typeface="微软雅黑"/>
              </a:rPr>
              <a:t> </a:t>
            </a:r>
            <a:r>
              <a:rPr sz="1575" b="1" spc="-37" baseline="-31746">
                <a:solidFill>
                  <a:srgbClr val="FFC000"/>
                </a:solidFill>
                <a:latin typeface="微软雅黑"/>
                <a:cs typeface="微软雅黑"/>
              </a:rPr>
              <a:t>77%</a:t>
            </a:r>
            <a:endParaRPr sz="1575" baseline="-31746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528572" y="3832859"/>
            <a:ext cx="1740407" cy="405384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1980945" y="3888130"/>
            <a:ext cx="965835" cy="28765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650" b="1" spc="20">
                <a:solidFill>
                  <a:srgbClr val="E18799"/>
                </a:solidFill>
                <a:latin typeface="微软雅黑"/>
                <a:cs typeface="微软雅黑"/>
              </a:rPr>
              <a:t>MA</a:t>
            </a:r>
            <a:r>
              <a:rPr sz="650" b="1" spc="10">
                <a:solidFill>
                  <a:srgbClr val="E18799"/>
                </a:solidFill>
                <a:latin typeface="微软雅黑"/>
                <a:cs typeface="微软雅黑"/>
              </a:rPr>
              <a:t>T2</a:t>
            </a:r>
            <a:r>
              <a:rPr sz="650" b="1" spc="40">
                <a:solidFill>
                  <a:srgbClr val="E18799"/>
                </a:solidFill>
                <a:latin typeface="微软雅黑"/>
                <a:cs typeface="微软雅黑"/>
              </a:rPr>
              <a:t>0</a:t>
            </a:r>
            <a:r>
              <a:rPr sz="650" b="1" spc="30">
                <a:solidFill>
                  <a:srgbClr val="E18799"/>
                </a:solidFill>
                <a:latin typeface="微软雅黑"/>
                <a:cs typeface="微软雅黑"/>
              </a:rPr>
              <a:t>2</a:t>
            </a:r>
            <a:r>
              <a:rPr sz="650" b="1" spc="25">
                <a:solidFill>
                  <a:srgbClr val="E18799"/>
                </a:solidFill>
                <a:latin typeface="微软雅黑"/>
                <a:cs typeface="微软雅黑"/>
              </a:rPr>
              <a:t>3</a:t>
            </a:r>
            <a:r>
              <a:rPr sz="650" b="1" spc="35">
                <a:solidFill>
                  <a:srgbClr val="E18799"/>
                </a:solidFill>
                <a:latin typeface="微软雅黑"/>
                <a:cs typeface="微软雅黑"/>
              </a:rPr>
              <a:t>T</a:t>
            </a:r>
            <a:r>
              <a:rPr sz="650" b="1" spc="15">
                <a:solidFill>
                  <a:srgbClr val="E18799"/>
                </a:solidFill>
                <a:latin typeface="微软雅黑"/>
                <a:cs typeface="微软雅黑"/>
              </a:rPr>
              <a:t>O</a:t>
            </a:r>
            <a:r>
              <a:rPr sz="650" b="1" spc="50">
                <a:solidFill>
                  <a:srgbClr val="E18799"/>
                </a:solidFill>
                <a:latin typeface="微软雅黑"/>
                <a:cs typeface="微软雅黑"/>
              </a:rPr>
              <a:t>P</a:t>
            </a:r>
            <a:r>
              <a:rPr sz="650" b="1" spc="-60">
                <a:solidFill>
                  <a:srgbClr val="E18799"/>
                </a:solidFill>
                <a:latin typeface="微软雅黑"/>
                <a:cs typeface="微软雅黑"/>
              </a:rPr>
              <a:t>1</a:t>
            </a:r>
            <a:r>
              <a:rPr sz="650" b="1" spc="55">
                <a:solidFill>
                  <a:srgbClr val="E18799"/>
                </a:solidFill>
                <a:latin typeface="微软雅黑"/>
                <a:cs typeface="微软雅黑"/>
              </a:rPr>
              <a:t>0</a:t>
            </a:r>
            <a:r>
              <a:rPr sz="650" b="1" spc="50">
                <a:solidFill>
                  <a:srgbClr val="E18799"/>
                </a:solidFill>
                <a:latin typeface="微软雅黑"/>
                <a:cs typeface="微软雅黑"/>
              </a:rPr>
              <a:t>0</a:t>
            </a:r>
            <a:r>
              <a:rPr sz="650" b="1" spc="5">
                <a:solidFill>
                  <a:srgbClr val="E18799"/>
                </a:solidFill>
                <a:latin typeface="微软雅黑"/>
                <a:cs typeface="微软雅黑"/>
              </a:rPr>
              <a:t>品牌</a:t>
            </a:r>
            <a:endParaRPr sz="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650" b="1" spc="20">
                <a:solidFill>
                  <a:srgbClr val="E18799"/>
                </a:solidFill>
                <a:latin typeface="微软雅黑"/>
                <a:cs typeface="微软雅黑"/>
              </a:rPr>
              <a:t>国产品牌</a:t>
            </a:r>
            <a:r>
              <a:rPr sz="650" b="1" spc="5">
                <a:solidFill>
                  <a:srgbClr val="E18799"/>
                </a:solidFill>
                <a:latin typeface="微软雅黑"/>
                <a:cs typeface="微软雅黑"/>
              </a:rPr>
              <a:t>GMV</a:t>
            </a:r>
            <a:r>
              <a:rPr sz="650" b="1" spc="20">
                <a:solidFill>
                  <a:srgbClr val="E18799"/>
                </a:solidFill>
                <a:latin typeface="微软雅黑"/>
                <a:cs typeface="微软雅黑"/>
              </a:rPr>
              <a:t>占比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1570482" y="3865626"/>
            <a:ext cx="347980" cy="347980"/>
          </a:xfrm>
          <a:custGeom>
            <a:rect l="l" t="t" r="r" b="b"/>
            <a:pathLst>
              <a:path w="347980" h="347979">
                <a:moveTo>
                  <a:pt x="173736" y="0"/>
                </a:moveTo>
                <a:lnTo>
                  <a:pt x="127529" y="6206"/>
                </a:lnTo>
                <a:lnTo>
                  <a:pt x="86021" y="23720"/>
                </a:lnTo>
                <a:lnTo>
                  <a:pt x="50863" y="50887"/>
                </a:lnTo>
                <a:lnTo>
                  <a:pt x="23706" y="86049"/>
                </a:lnTo>
                <a:lnTo>
                  <a:pt x="6201" y="127551"/>
                </a:lnTo>
                <a:lnTo>
                  <a:pt x="0" y="173736"/>
                </a:lnTo>
                <a:lnTo>
                  <a:pt x="6201" y="219920"/>
                </a:lnTo>
                <a:lnTo>
                  <a:pt x="23706" y="261422"/>
                </a:lnTo>
                <a:lnTo>
                  <a:pt x="50863" y="296584"/>
                </a:lnTo>
                <a:lnTo>
                  <a:pt x="86021" y="323751"/>
                </a:lnTo>
                <a:lnTo>
                  <a:pt x="127529" y="341265"/>
                </a:lnTo>
                <a:lnTo>
                  <a:pt x="173736" y="347472"/>
                </a:lnTo>
                <a:lnTo>
                  <a:pt x="219942" y="341265"/>
                </a:lnTo>
                <a:lnTo>
                  <a:pt x="261450" y="323751"/>
                </a:lnTo>
                <a:lnTo>
                  <a:pt x="296608" y="296584"/>
                </a:lnTo>
                <a:lnTo>
                  <a:pt x="323765" y="261422"/>
                </a:lnTo>
                <a:lnTo>
                  <a:pt x="341270" y="219920"/>
                </a:lnTo>
                <a:lnTo>
                  <a:pt x="347472" y="173736"/>
                </a:lnTo>
                <a:lnTo>
                  <a:pt x="341270" y="127551"/>
                </a:lnTo>
                <a:lnTo>
                  <a:pt x="323765" y="86049"/>
                </a:lnTo>
                <a:lnTo>
                  <a:pt x="296608" y="50887"/>
                </a:lnTo>
                <a:lnTo>
                  <a:pt x="261450" y="23720"/>
                </a:lnTo>
                <a:lnTo>
                  <a:pt x="219942" y="6206"/>
                </a:lnTo>
                <a:lnTo>
                  <a:pt x="17373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570482" y="3865626"/>
            <a:ext cx="347980" cy="347980"/>
          </a:xfrm>
          <a:custGeom>
            <a:rect l="l" t="t" r="r" b="b"/>
            <a:pathLst>
              <a:path w="347980" h="347979">
                <a:moveTo>
                  <a:pt x="347472" y="173736"/>
                </a:moveTo>
                <a:lnTo>
                  <a:pt x="341270" y="127551"/>
                </a:lnTo>
                <a:lnTo>
                  <a:pt x="323765" y="86049"/>
                </a:lnTo>
                <a:lnTo>
                  <a:pt x="296608" y="50887"/>
                </a:lnTo>
                <a:lnTo>
                  <a:pt x="261450" y="23720"/>
                </a:lnTo>
                <a:lnTo>
                  <a:pt x="219942" y="6206"/>
                </a:lnTo>
                <a:lnTo>
                  <a:pt x="173736" y="0"/>
                </a:lnTo>
                <a:lnTo>
                  <a:pt x="127529" y="6206"/>
                </a:lnTo>
                <a:lnTo>
                  <a:pt x="86021" y="23720"/>
                </a:lnTo>
                <a:lnTo>
                  <a:pt x="50863" y="50887"/>
                </a:lnTo>
                <a:lnTo>
                  <a:pt x="23706" y="86049"/>
                </a:lnTo>
                <a:lnTo>
                  <a:pt x="6201" y="127551"/>
                </a:lnTo>
                <a:lnTo>
                  <a:pt x="0" y="173736"/>
                </a:lnTo>
                <a:lnTo>
                  <a:pt x="6201" y="219920"/>
                </a:lnTo>
                <a:lnTo>
                  <a:pt x="23706" y="261422"/>
                </a:lnTo>
                <a:lnTo>
                  <a:pt x="50863" y="296584"/>
                </a:lnTo>
                <a:lnTo>
                  <a:pt x="86021" y="323751"/>
                </a:lnTo>
                <a:lnTo>
                  <a:pt x="127529" y="341265"/>
                </a:lnTo>
                <a:lnTo>
                  <a:pt x="173736" y="347472"/>
                </a:lnTo>
                <a:lnTo>
                  <a:pt x="219942" y="341265"/>
                </a:lnTo>
                <a:lnTo>
                  <a:pt x="261450" y="323751"/>
                </a:lnTo>
                <a:lnTo>
                  <a:pt x="296608" y="296584"/>
                </a:lnTo>
                <a:lnTo>
                  <a:pt x="323765" y="261422"/>
                </a:lnTo>
                <a:lnTo>
                  <a:pt x="341270" y="219920"/>
                </a:lnTo>
                <a:lnTo>
                  <a:pt x="347472" y="173736"/>
                </a:lnTo>
                <a:close/>
              </a:path>
            </a:pathLst>
          </a:custGeom>
          <a:ln w="28575">
            <a:solidFill>
              <a:srgbClr val="F79A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1591436" y="3964025"/>
            <a:ext cx="316230" cy="188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050" b="1" spc="-30">
                <a:solidFill>
                  <a:srgbClr val="FF7480"/>
                </a:solidFill>
                <a:latin typeface="微软雅黑"/>
                <a:cs typeface="微软雅黑"/>
              </a:rPr>
              <a:t>7</a:t>
            </a:r>
            <a:r>
              <a:rPr sz="1050" b="1" spc="30">
                <a:solidFill>
                  <a:srgbClr val="FF7480"/>
                </a:solidFill>
                <a:latin typeface="微软雅黑"/>
                <a:cs typeface="微软雅黑"/>
              </a:rPr>
              <a:t>3</a:t>
            </a:r>
            <a:r>
              <a:rPr sz="1050" b="1">
                <a:solidFill>
                  <a:srgbClr val="FF7480"/>
                </a:solidFill>
                <a:latin typeface="微软雅黑"/>
                <a:cs typeface="微软雅黑"/>
              </a:rPr>
              <a:t>%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1853183" y="3520440"/>
            <a:ext cx="940435" cy="99060"/>
          </a:xfrm>
          <a:custGeom>
            <a:rect l="l" t="t" r="r" b="b"/>
            <a:pathLst>
              <a:path w="940435" h="99060">
                <a:moveTo>
                  <a:pt x="932942" y="0"/>
                </a:moveTo>
                <a:lnTo>
                  <a:pt x="7366" y="0"/>
                </a:lnTo>
                <a:lnTo>
                  <a:pt x="0" y="7366"/>
                </a:lnTo>
                <a:lnTo>
                  <a:pt x="0" y="91668"/>
                </a:lnTo>
                <a:lnTo>
                  <a:pt x="7366" y="99060"/>
                </a:lnTo>
                <a:lnTo>
                  <a:pt x="932942" y="99060"/>
                </a:lnTo>
                <a:lnTo>
                  <a:pt x="940308" y="91668"/>
                </a:lnTo>
                <a:lnTo>
                  <a:pt x="940308" y="7366"/>
                </a:lnTo>
                <a:lnTo>
                  <a:pt x="932942" y="0"/>
                </a:lnTo>
                <a:close/>
              </a:path>
            </a:pathLst>
          </a:custGeom>
          <a:solidFill>
            <a:srgbClr val="FFF1CC">
              <a:alpha val="4705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1869185" y="3334002"/>
            <a:ext cx="793750" cy="277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990"/>
              </a:lnSpc>
              <a:spcBef>
                <a:spcPts val="100"/>
              </a:spcBef>
            </a:pPr>
            <a:r>
              <a:rPr sz="850" spc="-50">
                <a:solidFill>
                  <a:srgbClr val="7E7E7E"/>
                </a:solidFill>
                <a:latin typeface="宋体"/>
                <a:cs typeface="宋体"/>
              </a:rPr>
              <a:t>国际品牌</a:t>
            </a:r>
            <a:r>
              <a:rPr sz="850" spc="165">
                <a:solidFill>
                  <a:srgbClr val="7E7E7E"/>
                </a:solidFill>
                <a:latin typeface="宋体"/>
                <a:cs typeface="宋体"/>
              </a:rPr>
              <a:t>G</a:t>
            </a:r>
            <a:endParaRPr sz="850">
              <a:latin typeface="宋体"/>
              <a:cs typeface="宋体"/>
            </a:endParaRPr>
          </a:p>
          <a:p>
            <a:pPr marL="12700">
              <a:lnSpc>
                <a:spcPts val="990"/>
              </a:lnSpc>
            </a:pPr>
            <a:r>
              <a:rPr sz="850" spc="180">
                <a:solidFill>
                  <a:srgbClr val="7E7E7E"/>
                </a:solidFill>
                <a:latin typeface="宋体"/>
                <a:cs typeface="宋体"/>
              </a:rPr>
              <a:t>MV</a:t>
            </a:r>
            <a:r>
              <a:rPr sz="850" spc="-50">
                <a:solidFill>
                  <a:srgbClr val="7E7E7E"/>
                </a:solidFill>
                <a:latin typeface="宋体"/>
                <a:cs typeface="宋体"/>
              </a:rPr>
              <a:t>占比逐步提升</a:t>
            </a:r>
            <a:endParaRPr sz="850">
              <a:latin typeface="宋体"/>
              <a:cs typeface="宋体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2638044" y="3311652"/>
            <a:ext cx="185928" cy="231647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4395978" y="1997709"/>
            <a:ext cx="36264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抖音电商母婴行业各赛</a:t>
            </a:r>
            <a:r>
              <a:rPr sz="1000" b="1" spc="5">
                <a:latin typeface="微软雅黑"/>
                <a:cs typeface="微软雅黑"/>
              </a:rPr>
              <a:t>道</a:t>
            </a:r>
            <a:r>
              <a:rPr sz="1000" b="1" spc="-5">
                <a:latin typeface="微软雅黑"/>
                <a:cs typeface="微软雅黑"/>
              </a:rPr>
              <a:t>国产</a:t>
            </a:r>
            <a:r>
              <a:rPr sz="1000" b="1" spc="5">
                <a:latin typeface="微软雅黑"/>
                <a:cs typeface="微软雅黑"/>
              </a:rPr>
              <a:t>品</a:t>
            </a:r>
            <a:r>
              <a:rPr sz="1000" b="1" spc="-5">
                <a:latin typeface="微软雅黑"/>
                <a:cs typeface="微软雅黑"/>
              </a:rPr>
              <a:t>牌占</a:t>
            </a:r>
            <a:r>
              <a:rPr sz="1000" b="1" spc="5">
                <a:latin typeface="微软雅黑"/>
                <a:cs typeface="微软雅黑"/>
              </a:rPr>
              <a:t>比</a:t>
            </a:r>
            <a:r>
              <a:rPr sz="1000" b="1" spc="-5">
                <a:latin typeface="微软雅黑"/>
                <a:cs typeface="微软雅黑"/>
              </a:rPr>
              <a:t>及</a:t>
            </a:r>
            <a:r>
              <a:rPr sz="1000" b="1" spc="5">
                <a:latin typeface="微软雅黑"/>
                <a:cs typeface="微软雅黑"/>
              </a:rPr>
              <a:t>TOP10品牌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4602479" y="3250691"/>
            <a:ext cx="931163" cy="589788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578858" y="2231897"/>
            <a:ext cx="881380" cy="881380"/>
          </a:xfrm>
          <a:custGeom>
            <a:rect l="l" t="t" r="r" b="b"/>
            <a:pathLst>
              <a:path w="881378" h="881380">
                <a:moveTo>
                  <a:pt x="440436" y="0"/>
                </a:moveTo>
                <a:lnTo>
                  <a:pt x="392452" y="2584"/>
                </a:lnTo>
                <a:lnTo>
                  <a:pt x="345964" y="10160"/>
                </a:lnTo>
                <a:lnTo>
                  <a:pt x="301239" y="22457"/>
                </a:lnTo>
                <a:lnTo>
                  <a:pt x="258548" y="39207"/>
                </a:lnTo>
                <a:lnTo>
                  <a:pt x="218157" y="60141"/>
                </a:lnTo>
                <a:lnTo>
                  <a:pt x="180337" y="84990"/>
                </a:lnTo>
                <a:lnTo>
                  <a:pt x="145357" y="113485"/>
                </a:lnTo>
                <a:lnTo>
                  <a:pt x="113485" y="145357"/>
                </a:lnTo>
                <a:lnTo>
                  <a:pt x="84990" y="180337"/>
                </a:lnTo>
                <a:lnTo>
                  <a:pt x="60141" y="218157"/>
                </a:lnTo>
                <a:lnTo>
                  <a:pt x="39207" y="258548"/>
                </a:lnTo>
                <a:lnTo>
                  <a:pt x="22457" y="301239"/>
                </a:lnTo>
                <a:lnTo>
                  <a:pt x="10160" y="345964"/>
                </a:lnTo>
                <a:lnTo>
                  <a:pt x="2584" y="392452"/>
                </a:lnTo>
                <a:lnTo>
                  <a:pt x="0" y="440436"/>
                </a:lnTo>
                <a:lnTo>
                  <a:pt x="2584" y="488419"/>
                </a:lnTo>
                <a:lnTo>
                  <a:pt x="10160" y="534907"/>
                </a:lnTo>
                <a:lnTo>
                  <a:pt x="22457" y="579632"/>
                </a:lnTo>
                <a:lnTo>
                  <a:pt x="39207" y="622323"/>
                </a:lnTo>
                <a:lnTo>
                  <a:pt x="60141" y="662714"/>
                </a:lnTo>
                <a:lnTo>
                  <a:pt x="84990" y="700534"/>
                </a:lnTo>
                <a:lnTo>
                  <a:pt x="113485" y="735514"/>
                </a:lnTo>
                <a:lnTo>
                  <a:pt x="145357" y="767386"/>
                </a:lnTo>
                <a:lnTo>
                  <a:pt x="180337" y="795881"/>
                </a:lnTo>
                <a:lnTo>
                  <a:pt x="218157" y="820730"/>
                </a:lnTo>
                <a:lnTo>
                  <a:pt x="258548" y="841664"/>
                </a:lnTo>
                <a:lnTo>
                  <a:pt x="301239" y="858414"/>
                </a:lnTo>
                <a:lnTo>
                  <a:pt x="345964" y="870711"/>
                </a:lnTo>
                <a:lnTo>
                  <a:pt x="392452" y="878287"/>
                </a:lnTo>
                <a:lnTo>
                  <a:pt x="440436" y="880871"/>
                </a:lnTo>
                <a:lnTo>
                  <a:pt x="488419" y="878287"/>
                </a:lnTo>
                <a:lnTo>
                  <a:pt x="534907" y="870711"/>
                </a:lnTo>
                <a:lnTo>
                  <a:pt x="579632" y="858414"/>
                </a:lnTo>
                <a:lnTo>
                  <a:pt x="622323" y="841664"/>
                </a:lnTo>
                <a:lnTo>
                  <a:pt x="662714" y="820730"/>
                </a:lnTo>
                <a:lnTo>
                  <a:pt x="700534" y="795881"/>
                </a:lnTo>
                <a:lnTo>
                  <a:pt x="735514" y="767386"/>
                </a:lnTo>
                <a:lnTo>
                  <a:pt x="767386" y="735514"/>
                </a:lnTo>
                <a:lnTo>
                  <a:pt x="795881" y="700534"/>
                </a:lnTo>
                <a:lnTo>
                  <a:pt x="820730" y="662714"/>
                </a:lnTo>
                <a:lnTo>
                  <a:pt x="841664" y="622323"/>
                </a:lnTo>
                <a:lnTo>
                  <a:pt x="858414" y="579632"/>
                </a:lnTo>
                <a:lnTo>
                  <a:pt x="870711" y="534907"/>
                </a:lnTo>
                <a:lnTo>
                  <a:pt x="878287" y="488419"/>
                </a:lnTo>
                <a:lnTo>
                  <a:pt x="880871" y="440436"/>
                </a:lnTo>
                <a:lnTo>
                  <a:pt x="878287" y="392452"/>
                </a:lnTo>
                <a:lnTo>
                  <a:pt x="870711" y="345964"/>
                </a:lnTo>
                <a:lnTo>
                  <a:pt x="858414" y="301239"/>
                </a:lnTo>
                <a:lnTo>
                  <a:pt x="841664" y="258548"/>
                </a:lnTo>
                <a:lnTo>
                  <a:pt x="820730" y="218157"/>
                </a:lnTo>
                <a:lnTo>
                  <a:pt x="795881" y="180337"/>
                </a:lnTo>
                <a:lnTo>
                  <a:pt x="767386" y="145357"/>
                </a:lnTo>
                <a:lnTo>
                  <a:pt x="735514" y="113485"/>
                </a:lnTo>
                <a:lnTo>
                  <a:pt x="700534" y="84990"/>
                </a:lnTo>
                <a:lnTo>
                  <a:pt x="662714" y="60141"/>
                </a:lnTo>
                <a:lnTo>
                  <a:pt x="622323" y="39207"/>
                </a:lnTo>
                <a:lnTo>
                  <a:pt x="579632" y="22457"/>
                </a:lnTo>
                <a:lnTo>
                  <a:pt x="534907" y="10160"/>
                </a:lnTo>
                <a:lnTo>
                  <a:pt x="488419" y="2584"/>
                </a:lnTo>
                <a:lnTo>
                  <a:pt x="440436" y="0"/>
                </a:lnTo>
                <a:close/>
              </a:path>
            </a:pathLst>
          </a:custGeom>
          <a:solidFill>
            <a:srgbClr val="F79AA3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4578858" y="2231897"/>
            <a:ext cx="881380" cy="881380"/>
          </a:xfrm>
          <a:custGeom>
            <a:rect l="l" t="t" r="r" b="b"/>
            <a:pathLst>
              <a:path w="881378" h="881380">
                <a:moveTo>
                  <a:pt x="0" y="440436"/>
                </a:moveTo>
                <a:lnTo>
                  <a:pt x="2584" y="392452"/>
                </a:lnTo>
                <a:lnTo>
                  <a:pt x="10160" y="345964"/>
                </a:lnTo>
                <a:lnTo>
                  <a:pt x="22457" y="301239"/>
                </a:lnTo>
                <a:lnTo>
                  <a:pt x="39207" y="258548"/>
                </a:lnTo>
                <a:lnTo>
                  <a:pt x="60141" y="218157"/>
                </a:lnTo>
                <a:lnTo>
                  <a:pt x="84990" y="180337"/>
                </a:lnTo>
                <a:lnTo>
                  <a:pt x="113485" y="145357"/>
                </a:lnTo>
                <a:lnTo>
                  <a:pt x="145357" y="113485"/>
                </a:lnTo>
                <a:lnTo>
                  <a:pt x="180337" y="84990"/>
                </a:lnTo>
                <a:lnTo>
                  <a:pt x="218157" y="60141"/>
                </a:lnTo>
                <a:lnTo>
                  <a:pt x="258548" y="39207"/>
                </a:lnTo>
                <a:lnTo>
                  <a:pt x="301239" y="22457"/>
                </a:lnTo>
                <a:lnTo>
                  <a:pt x="345964" y="10160"/>
                </a:lnTo>
                <a:lnTo>
                  <a:pt x="392452" y="2584"/>
                </a:lnTo>
                <a:lnTo>
                  <a:pt x="440436" y="0"/>
                </a:lnTo>
                <a:lnTo>
                  <a:pt x="488419" y="2584"/>
                </a:lnTo>
                <a:lnTo>
                  <a:pt x="534907" y="10160"/>
                </a:lnTo>
                <a:lnTo>
                  <a:pt x="579632" y="22457"/>
                </a:lnTo>
                <a:lnTo>
                  <a:pt x="622323" y="39207"/>
                </a:lnTo>
                <a:lnTo>
                  <a:pt x="662714" y="60141"/>
                </a:lnTo>
                <a:lnTo>
                  <a:pt x="700534" y="84990"/>
                </a:lnTo>
                <a:lnTo>
                  <a:pt x="735514" y="113485"/>
                </a:lnTo>
                <a:lnTo>
                  <a:pt x="767386" y="145357"/>
                </a:lnTo>
                <a:lnTo>
                  <a:pt x="795881" y="180337"/>
                </a:lnTo>
                <a:lnTo>
                  <a:pt x="820730" y="218157"/>
                </a:lnTo>
                <a:lnTo>
                  <a:pt x="841664" y="258548"/>
                </a:lnTo>
                <a:lnTo>
                  <a:pt x="858414" y="301239"/>
                </a:lnTo>
                <a:lnTo>
                  <a:pt x="870711" y="345964"/>
                </a:lnTo>
                <a:lnTo>
                  <a:pt x="878287" y="392452"/>
                </a:lnTo>
                <a:lnTo>
                  <a:pt x="880871" y="440436"/>
                </a:lnTo>
                <a:lnTo>
                  <a:pt x="878287" y="488419"/>
                </a:lnTo>
                <a:lnTo>
                  <a:pt x="870711" y="534907"/>
                </a:lnTo>
                <a:lnTo>
                  <a:pt x="858414" y="579632"/>
                </a:lnTo>
                <a:lnTo>
                  <a:pt x="841664" y="622323"/>
                </a:lnTo>
                <a:lnTo>
                  <a:pt x="820730" y="662714"/>
                </a:lnTo>
                <a:lnTo>
                  <a:pt x="795881" y="700534"/>
                </a:lnTo>
                <a:lnTo>
                  <a:pt x="767386" y="735514"/>
                </a:lnTo>
                <a:lnTo>
                  <a:pt x="735514" y="767386"/>
                </a:lnTo>
                <a:lnTo>
                  <a:pt x="700534" y="795881"/>
                </a:lnTo>
                <a:lnTo>
                  <a:pt x="662714" y="820730"/>
                </a:lnTo>
                <a:lnTo>
                  <a:pt x="622323" y="841664"/>
                </a:lnTo>
                <a:lnTo>
                  <a:pt x="579632" y="858414"/>
                </a:lnTo>
                <a:lnTo>
                  <a:pt x="534907" y="870711"/>
                </a:lnTo>
                <a:lnTo>
                  <a:pt x="488419" y="878287"/>
                </a:lnTo>
                <a:lnTo>
                  <a:pt x="440436" y="880871"/>
                </a:lnTo>
                <a:lnTo>
                  <a:pt x="392452" y="878287"/>
                </a:lnTo>
                <a:lnTo>
                  <a:pt x="345964" y="870711"/>
                </a:lnTo>
                <a:lnTo>
                  <a:pt x="301239" y="858414"/>
                </a:lnTo>
                <a:lnTo>
                  <a:pt x="258548" y="841664"/>
                </a:lnTo>
                <a:lnTo>
                  <a:pt x="218157" y="820730"/>
                </a:lnTo>
                <a:lnTo>
                  <a:pt x="180337" y="795881"/>
                </a:lnTo>
                <a:lnTo>
                  <a:pt x="145357" y="767386"/>
                </a:lnTo>
                <a:lnTo>
                  <a:pt x="113485" y="735514"/>
                </a:lnTo>
                <a:lnTo>
                  <a:pt x="84990" y="700534"/>
                </a:lnTo>
                <a:lnTo>
                  <a:pt x="60141" y="662714"/>
                </a:lnTo>
                <a:lnTo>
                  <a:pt x="39207" y="622323"/>
                </a:lnTo>
                <a:lnTo>
                  <a:pt x="22457" y="579632"/>
                </a:lnTo>
                <a:lnTo>
                  <a:pt x="10160" y="534907"/>
                </a:lnTo>
                <a:lnTo>
                  <a:pt x="2584" y="488419"/>
                </a:lnTo>
                <a:lnTo>
                  <a:pt x="0" y="440436"/>
                </a:lnTo>
                <a:close/>
              </a:path>
            </a:pathLst>
          </a:custGeom>
          <a:ln w="28575">
            <a:solidFill>
              <a:srgbClr val="F79AA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4596510" y="2353792"/>
            <a:ext cx="865505" cy="6248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85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7E7E7E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22225" algn="ctr">
              <a:lnSpc>
                <a:spcPct val="100000"/>
              </a:lnSpc>
              <a:spcBef>
                <a:spcPts val="540"/>
              </a:spcBef>
            </a:pPr>
            <a:r>
              <a:rPr sz="1400" b="1" spc="15">
                <a:solidFill>
                  <a:srgbClr val="7E7E7E"/>
                </a:solidFill>
                <a:latin typeface="微软雅黑"/>
                <a:cs typeface="微软雅黑"/>
              </a:rPr>
              <a:t>53%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5523738" y="2231897"/>
            <a:ext cx="881380" cy="881380"/>
          </a:xfrm>
          <a:custGeom>
            <a:rect l="l" t="t" r="r" b="b"/>
            <a:pathLst>
              <a:path w="881378" h="881380">
                <a:moveTo>
                  <a:pt x="440436" y="0"/>
                </a:moveTo>
                <a:lnTo>
                  <a:pt x="392452" y="2584"/>
                </a:lnTo>
                <a:lnTo>
                  <a:pt x="345964" y="10160"/>
                </a:lnTo>
                <a:lnTo>
                  <a:pt x="301239" y="22457"/>
                </a:lnTo>
                <a:lnTo>
                  <a:pt x="258548" y="39207"/>
                </a:lnTo>
                <a:lnTo>
                  <a:pt x="218157" y="60141"/>
                </a:lnTo>
                <a:lnTo>
                  <a:pt x="180337" y="84990"/>
                </a:lnTo>
                <a:lnTo>
                  <a:pt x="145357" y="113485"/>
                </a:lnTo>
                <a:lnTo>
                  <a:pt x="113485" y="145357"/>
                </a:lnTo>
                <a:lnTo>
                  <a:pt x="84990" y="180337"/>
                </a:lnTo>
                <a:lnTo>
                  <a:pt x="60141" y="218157"/>
                </a:lnTo>
                <a:lnTo>
                  <a:pt x="39207" y="258548"/>
                </a:lnTo>
                <a:lnTo>
                  <a:pt x="22457" y="301239"/>
                </a:lnTo>
                <a:lnTo>
                  <a:pt x="10160" y="345964"/>
                </a:lnTo>
                <a:lnTo>
                  <a:pt x="2584" y="392452"/>
                </a:lnTo>
                <a:lnTo>
                  <a:pt x="0" y="440436"/>
                </a:lnTo>
                <a:lnTo>
                  <a:pt x="2584" y="488419"/>
                </a:lnTo>
                <a:lnTo>
                  <a:pt x="10160" y="534907"/>
                </a:lnTo>
                <a:lnTo>
                  <a:pt x="22457" y="579632"/>
                </a:lnTo>
                <a:lnTo>
                  <a:pt x="39207" y="622323"/>
                </a:lnTo>
                <a:lnTo>
                  <a:pt x="60141" y="662714"/>
                </a:lnTo>
                <a:lnTo>
                  <a:pt x="84990" y="700534"/>
                </a:lnTo>
                <a:lnTo>
                  <a:pt x="113485" y="735514"/>
                </a:lnTo>
                <a:lnTo>
                  <a:pt x="145357" y="767386"/>
                </a:lnTo>
                <a:lnTo>
                  <a:pt x="180337" y="795881"/>
                </a:lnTo>
                <a:lnTo>
                  <a:pt x="218157" y="820730"/>
                </a:lnTo>
                <a:lnTo>
                  <a:pt x="258548" y="841664"/>
                </a:lnTo>
                <a:lnTo>
                  <a:pt x="301239" y="858414"/>
                </a:lnTo>
                <a:lnTo>
                  <a:pt x="345964" y="870711"/>
                </a:lnTo>
                <a:lnTo>
                  <a:pt x="392452" y="878287"/>
                </a:lnTo>
                <a:lnTo>
                  <a:pt x="440436" y="880871"/>
                </a:lnTo>
                <a:lnTo>
                  <a:pt x="488419" y="878287"/>
                </a:lnTo>
                <a:lnTo>
                  <a:pt x="534907" y="870711"/>
                </a:lnTo>
                <a:lnTo>
                  <a:pt x="579632" y="858414"/>
                </a:lnTo>
                <a:lnTo>
                  <a:pt x="622323" y="841664"/>
                </a:lnTo>
                <a:lnTo>
                  <a:pt x="662714" y="820730"/>
                </a:lnTo>
                <a:lnTo>
                  <a:pt x="700534" y="795881"/>
                </a:lnTo>
                <a:lnTo>
                  <a:pt x="735514" y="767386"/>
                </a:lnTo>
                <a:lnTo>
                  <a:pt x="767386" y="735514"/>
                </a:lnTo>
                <a:lnTo>
                  <a:pt x="795881" y="700534"/>
                </a:lnTo>
                <a:lnTo>
                  <a:pt x="820730" y="662714"/>
                </a:lnTo>
                <a:lnTo>
                  <a:pt x="841664" y="622323"/>
                </a:lnTo>
                <a:lnTo>
                  <a:pt x="858414" y="579632"/>
                </a:lnTo>
                <a:lnTo>
                  <a:pt x="870711" y="534907"/>
                </a:lnTo>
                <a:lnTo>
                  <a:pt x="878287" y="488419"/>
                </a:lnTo>
                <a:lnTo>
                  <a:pt x="880872" y="440436"/>
                </a:lnTo>
                <a:lnTo>
                  <a:pt x="878287" y="392452"/>
                </a:lnTo>
                <a:lnTo>
                  <a:pt x="870711" y="345964"/>
                </a:lnTo>
                <a:lnTo>
                  <a:pt x="858414" y="301239"/>
                </a:lnTo>
                <a:lnTo>
                  <a:pt x="841664" y="258548"/>
                </a:lnTo>
                <a:lnTo>
                  <a:pt x="820730" y="218157"/>
                </a:lnTo>
                <a:lnTo>
                  <a:pt x="795881" y="180337"/>
                </a:lnTo>
                <a:lnTo>
                  <a:pt x="767386" y="145357"/>
                </a:lnTo>
                <a:lnTo>
                  <a:pt x="735514" y="113485"/>
                </a:lnTo>
                <a:lnTo>
                  <a:pt x="700534" y="84990"/>
                </a:lnTo>
                <a:lnTo>
                  <a:pt x="662714" y="60141"/>
                </a:lnTo>
                <a:lnTo>
                  <a:pt x="622323" y="39207"/>
                </a:lnTo>
                <a:lnTo>
                  <a:pt x="579632" y="22457"/>
                </a:lnTo>
                <a:lnTo>
                  <a:pt x="534907" y="10160"/>
                </a:lnTo>
                <a:lnTo>
                  <a:pt x="488419" y="2584"/>
                </a:lnTo>
                <a:lnTo>
                  <a:pt x="440436" y="0"/>
                </a:lnTo>
                <a:close/>
              </a:path>
            </a:pathLst>
          </a:custGeom>
          <a:solidFill>
            <a:srgbClr val="FF8F7A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5523738" y="2231897"/>
            <a:ext cx="881380" cy="881380"/>
          </a:xfrm>
          <a:custGeom>
            <a:rect l="l" t="t" r="r" b="b"/>
            <a:pathLst>
              <a:path w="881378" h="881380">
                <a:moveTo>
                  <a:pt x="0" y="440436"/>
                </a:moveTo>
                <a:lnTo>
                  <a:pt x="2584" y="392452"/>
                </a:lnTo>
                <a:lnTo>
                  <a:pt x="10160" y="345964"/>
                </a:lnTo>
                <a:lnTo>
                  <a:pt x="22457" y="301239"/>
                </a:lnTo>
                <a:lnTo>
                  <a:pt x="39207" y="258548"/>
                </a:lnTo>
                <a:lnTo>
                  <a:pt x="60141" y="218157"/>
                </a:lnTo>
                <a:lnTo>
                  <a:pt x="84990" y="180337"/>
                </a:lnTo>
                <a:lnTo>
                  <a:pt x="113485" y="145357"/>
                </a:lnTo>
                <a:lnTo>
                  <a:pt x="145357" y="113485"/>
                </a:lnTo>
                <a:lnTo>
                  <a:pt x="180337" y="84990"/>
                </a:lnTo>
                <a:lnTo>
                  <a:pt x="218157" y="60141"/>
                </a:lnTo>
                <a:lnTo>
                  <a:pt x="258548" y="39207"/>
                </a:lnTo>
                <a:lnTo>
                  <a:pt x="301239" y="22457"/>
                </a:lnTo>
                <a:lnTo>
                  <a:pt x="345964" y="10160"/>
                </a:lnTo>
                <a:lnTo>
                  <a:pt x="392452" y="2584"/>
                </a:lnTo>
                <a:lnTo>
                  <a:pt x="440436" y="0"/>
                </a:lnTo>
                <a:lnTo>
                  <a:pt x="488419" y="2584"/>
                </a:lnTo>
                <a:lnTo>
                  <a:pt x="534907" y="10160"/>
                </a:lnTo>
                <a:lnTo>
                  <a:pt x="579632" y="22457"/>
                </a:lnTo>
                <a:lnTo>
                  <a:pt x="622323" y="39207"/>
                </a:lnTo>
                <a:lnTo>
                  <a:pt x="662714" y="60141"/>
                </a:lnTo>
                <a:lnTo>
                  <a:pt x="700534" y="84990"/>
                </a:lnTo>
                <a:lnTo>
                  <a:pt x="735514" y="113485"/>
                </a:lnTo>
                <a:lnTo>
                  <a:pt x="767386" y="145357"/>
                </a:lnTo>
                <a:lnTo>
                  <a:pt x="795881" y="180337"/>
                </a:lnTo>
                <a:lnTo>
                  <a:pt x="820730" y="218157"/>
                </a:lnTo>
                <a:lnTo>
                  <a:pt x="841664" y="258548"/>
                </a:lnTo>
                <a:lnTo>
                  <a:pt x="858414" y="301239"/>
                </a:lnTo>
                <a:lnTo>
                  <a:pt x="870711" y="345964"/>
                </a:lnTo>
                <a:lnTo>
                  <a:pt x="878287" y="392452"/>
                </a:lnTo>
                <a:lnTo>
                  <a:pt x="880872" y="440436"/>
                </a:lnTo>
                <a:lnTo>
                  <a:pt x="878287" y="488419"/>
                </a:lnTo>
                <a:lnTo>
                  <a:pt x="870711" y="534907"/>
                </a:lnTo>
                <a:lnTo>
                  <a:pt x="858414" y="579632"/>
                </a:lnTo>
                <a:lnTo>
                  <a:pt x="841664" y="622323"/>
                </a:lnTo>
                <a:lnTo>
                  <a:pt x="820730" y="662714"/>
                </a:lnTo>
                <a:lnTo>
                  <a:pt x="795881" y="700534"/>
                </a:lnTo>
                <a:lnTo>
                  <a:pt x="767386" y="735514"/>
                </a:lnTo>
                <a:lnTo>
                  <a:pt x="735514" y="767386"/>
                </a:lnTo>
                <a:lnTo>
                  <a:pt x="700534" y="795881"/>
                </a:lnTo>
                <a:lnTo>
                  <a:pt x="662714" y="820730"/>
                </a:lnTo>
                <a:lnTo>
                  <a:pt x="622323" y="841664"/>
                </a:lnTo>
                <a:lnTo>
                  <a:pt x="579632" y="858414"/>
                </a:lnTo>
                <a:lnTo>
                  <a:pt x="534907" y="870711"/>
                </a:lnTo>
                <a:lnTo>
                  <a:pt x="488419" y="878287"/>
                </a:lnTo>
                <a:lnTo>
                  <a:pt x="440436" y="880871"/>
                </a:lnTo>
                <a:lnTo>
                  <a:pt x="392452" y="878287"/>
                </a:lnTo>
                <a:lnTo>
                  <a:pt x="345964" y="870711"/>
                </a:lnTo>
                <a:lnTo>
                  <a:pt x="301239" y="858414"/>
                </a:lnTo>
                <a:lnTo>
                  <a:pt x="258548" y="841664"/>
                </a:lnTo>
                <a:lnTo>
                  <a:pt x="218157" y="820730"/>
                </a:lnTo>
                <a:lnTo>
                  <a:pt x="180337" y="795881"/>
                </a:lnTo>
                <a:lnTo>
                  <a:pt x="145357" y="767386"/>
                </a:lnTo>
                <a:lnTo>
                  <a:pt x="113485" y="735514"/>
                </a:lnTo>
                <a:lnTo>
                  <a:pt x="84990" y="700534"/>
                </a:lnTo>
                <a:lnTo>
                  <a:pt x="60141" y="662714"/>
                </a:lnTo>
                <a:lnTo>
                  <a:pt x="39207" y="622323"/>
                </a:lnTo>
                <a:lnTo>
                  <a:pt x="22457" y="579632"/>
                </a:lnTo>
                <a:lnTo>
                  <a:pt x="10160" y="534907"/>
                </a:lnTo>
                <a:lnTo>
                  <a:pt x="2584" y="488419"/>
                </a:lnTo>
                <a:lnTo>
                  <a:pt x="0" y="440436"/>
                </a:lnTo>
                <a:close/>
              </a:path>
            </a:pathLst>
          </a:custGeom>
          <a:ln w="28575">
            <a:solidFill>
              <a:srgbClr val="FF8F7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5542279" y="2353792"/>
            <a:ext cx="865505" cy="6248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85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7E7E7E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18415" algn="ctr">
              <a:lnSpc>
                <a:spcPct val="100000"/>
              </a:lnSpc>
              <a:spcBef>
                <a:spcPts val="540"/>
              </a:spcBef>
            </a:pPr>
            <a:r>
              <a:rPr sz="1400" b="1" spc="5">
                <a:solidFill>
                  <a:srgbClr val="7E7E7E"/>
                </a:solidFill>
                <a:latin typeface="微软雅黑"/>
                <a:cs typeface="微软雅黑"/>
              </a:rPr>
              <a:t>76%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5594603" y="3212591"/>
            <a:ext cx="879348" cy="577595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6470141" y="2231897"/>
            <a:ext cx="881380" cy="881380"/>
          </a:xfrm>
          <a:custGeom>
            <a:rect l="l" t="t" r="r" b="b"/>
            <a:pathLst>
              <a:path w="881378" h="881380">
                <a:moveTo>
                  <a:pt x="440436" y="0"/>
                </a:moveTo>
                <a:lnTo>
                  <a:pt x="392452" y="2584"/>
                </a:lnTo>
                <a:lnTo>
                  <a:pt x="345964" y="10160"/>
                </a:lnTo>
                <a:lnTo>
                  <a:pt x="301239" y="22457"/>
                </a:lnTo>
                <a:lnTo>
                  <a:pt x="258548" y="39207"/>
                </a:lnTo>
                <a:lnTo>
                  <a:pt x="218157" y="60141"/>
                </a:lnTo>
                <a:lnTo>
                  <a:pt x="180337" y="84990"/>
                </a:lnTo>
                <a:lnTo>
                  <a:pt x="145357" y="113485"/>
                </a:lnTo>
                <a:lnTo>
                  <a:pt x="113485" y="145357"/>
                </a:lnTo>
                <a:lnTo>
                  <a:pt x="84990" y="180337"/>
                </a:lnTo>
                <a:lnTo>
                  <a:pt x="60141" y="218157"/>
                </a:lnTo>
                <a:lnTo>
                  <a:pt x="39207" y="258548"/>
                </a:lnTo>
                <a:lnTo>
                  <a:pt x="22457" y="301239"/>
                </a:lnTo>
                <a:lnTo>
                  <a:pt x="10160" y="345964"/>
                </a:lnTo>
                <a:lnTo>
                  <a:pt x="2584" y="392452"/>
                </a:lnTo>
                <a:lnTo>
                  <a:pt x="0" y="440436"/>
                </a:lnTo>
                <a:lnTo>
                  <a:pt x="2584" y="488419"/>
                </a:lnTo>
                <a:lnTo>
                  <a:pt x="10160" y="534907"/>
                </a:lnTo>
                <a:lnTo>
                  <a:pt x="22457" y="579632"/>
                </a:lnTo>
                <a:lnTo>
                  <a:pt x="39207" y="622323"/>
                </a:lnTo>
                <a:lnTo>
                  <a:pt x="60141" y="662714"/>
                </a:lnTo>
                <a:lnTo>
                  <a:pt x="84990" y="700534"/>
                </a:lnTo>
                <a:lnTo>
                  <a:pt x="113485" y="735514"/>
                </a:lnTo>
                <a:lnTo>
                  <a:pt x="145357" y="767386"/>
                </a:lnTo>
                <a:lnTo>
                  <a:pt x="180337" y="795881"/>
                </a:lnTo>
                <a:lnTo>
                  <a:pt x="218157" y="820730"/>
                </a:lnTo>
                <a:lnTo>
                  <a:pt x="258548" y="841664"/>
                </a:lnTo>
                <a:lnTo>
                  <a:pt x="301239" y="858414"/>
                </a:lnTo>
                <a:lnTo>
                  <a:pt x="345964" y="870711"/>
                </a:lnTo>
                <a:lnTo>
                  <a:pt x="392452" y="878287"/>
                </a:lnTo>
                <a:lnTo>
                  <a:pt x="440436" y="880871"/>
                </a:lnTo>
                <a:lnTo>
                  <a:pt x="488419" y="878287"/>
                </a:lnTo>
                <a:lnTo>
                  <a:pt x="534907" y="870711"/>
                </a:lnTo>
                <a:lnTo>
                  <a:pt x="579632" y="858414"/>
                </a:lnTo>
                <a:lnTo>
                  <a:pt x="622323" y="841664"/>
                </a:lnTo>
                <a:lnTo>
                  <a:pt x="662714" y="820730"/>
                </a:lnTo>
                <a:lnTo>
                  <a:pt x="700534" y="795881"/>
                </a:lnTo>
                <a:lnTo>
                  <a:pt x="735514" y="767386"/>
                </a:lnTo>
                <a:lnTo>
                  <a:pt x="767386" y="735514"/>
                </a:lnTo>
                <a:lnTo>
                  <a:pt x="795881" y="700534"/>
                </a:lnTo>
                <a:lnTo>
                  <a:pt x="820730" y="662714"/>
                </a:lnTo>
                <a:lnTo>
                  <a:pt x="841664" y="622323"/>
                </a:lnTo>
                <a:lnTo>
                  <a:pt x="858414" y="579632"/>
                </a:lnTo>
                <a:lnTo>
                  <a:pt x="870711" y="534907"/>
                </a:lnTo>
                <a:lnTo>
                  <a:pt x="878287" y="488419"/>
                </a:lnTo>
                <a:lnTo>
                  <a:pt x="880872" y="440436"/>
                </a:lnTo>
                <a:lnTo>
                  <a:pt x="878287" y="392452"/>
                </a:lnTo>
                <a:lnTo>
                  <a:pt x="870711" y="345964"/>
                </a:lnTo>
                <a:lnTo>
                  <a:pt x="858414" y="301239"/>
                </a:lnTo>
                <a:lnTo>
                  <a:pt x="841664" y="258548"/>
                </a:lnTo>
                <a:lnTo>
                  <a:pt x="820730" y="218157"/>
                </a:lnTo>
                <a:lnTo>
                  <a:pt x="795881" y="180337"/>
                </a:lnTo>
                <a:lnTo>
                  <a:pt x="767386" y="145357"/>
                </a:lnTo>
                <a:lnTo>
                  <a:pt x="735514" y="113485"/>
                </a:lnTo>
                <a:lnTo>
                  <a:pt x="700534" y="84990"/>
                </a:lnTo>
                <a:lnTo>
                  <a:pt x="662714" y="60141"/>
                </a:lnTo>
                <a:lnTo>
                  <a:pt x="622323" y="39207"/>
                </a:lnTo>
                <a:lnTo>
                  <a:pt x="579632" y="22457"/>
                </a:lnTo>
                <a:lnTo>
                  <a:pt x="534907" y="10160"/>
                </a:lnTo>
                <a:lnTo>
                  <a:pt x="488419" y="2584"/>
                </a:lnTo>
                <a:lnTo>
                  <a:pt x="440436" y="0"/>
                </a:lnTo>
                <a:close/>
              </a:path>
            </a:pathLst>
          </a:custGeom>
          <a:solidFill>
            <a:srgbClr val="FF7480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6470141" y="2231897"/>
            <a:ext cx="881380" cy="881380"/>
          </a:xfrm>
          <a:custGeom>
            <a:rect l="l" t="t" r="r" b="b"/>
            <a:pathLst>
              <a:path w="881378" h="881380">
                <a:moveTo>
                  <a:pt x="0" y="440436"/>
                </a:moveTo>
                <a:lnTo>
                  <a:pt x="2584" y="392452"/>
                </a:lnTo>
                <a:lnTo>
                  <a:pt x="10160" y="345964"/>
                </a:lnTo>
                <a:lnTo>
                  <a:pt x="22457" y="301239"/>
                </a:lnTo>
                <a:lnTo>
                  <a:pt x="39207" y="258548"/>
                </a:lnTo>
                <a:lnTo>
                  <a:pt x="60141" y="218157"/>
                </a:lnTo>
                <a:lnTo>
                  <a:pt x="84990" y="180337"/>
                </a:lnTo>
                <a:lnTo>
                  <a:pt x="113485" y="145357"/>
                </a:lnTo>
                <a:lnTo>
                  <a:pt x="145357" y="113485"/>
                </a:lnTo>
                <a:lnTo>
                  <a:pt x="180337" y="84990"/>
                </a:lnTo>
                <a:lnTo>
                  <a:pt x="218157" y="60141"/>
                </a:lnTo>
                <a:lnTo>
                  <a:pt x="258548" y="39207"/>
                </a:lnTo>
                <a:lnTo>
                  <a:pt x="301239" y="22457"/>
                </a:lnTo>
                <a:lnTo>
                  <a:pt x="345964" y="10160"/>
                </a:lnTo>
                <a:lnTo>
                  <a:pt x="392452" y="2584"/>
                </a:lnTo>
                <a:lnTo>
                  <a:pt x="440436" y="0"/>
                </a:lnTo>
                <a:lnTo>
                  <a:pt x="488419" y="2584"/>
                </a:lnTo>
                <a:lnTo>
                  <a:pt x="534907" y="10160"/>
                </a:lnTo>
                <a:lnTo>
                  <a:pt x="579632" y="22457"/>
                </a:lnTo>
                <a:lnTo>
                  <a:pt x="622323" y="39207"/>
                </a:lnTo>
                <a:lnTo>
                  <a:pt x="662714" y="60141"/>
                </a:lnTo>
                <a:lnTo>
                  <a:pt x="700534" y="84990"/>
                </a:lnTo>
                <a:lnTo>
                  <a:pt x="735514" y="113485"/>
                </a:lnTo>
                <a:lnTo>
                  <a:pt x="767386" y="145357"/>
                </a:lnTo>
                <a:lnTo>
                  <a:pt x="795881" y="180337"/>
                </a:lnTo>
                <a:lnTo>
                  <a:pt x="820730" y="218157"/>
                </a:lnTo>
                <a:lnTo>
                  <a:pt x="841664" y="258548"/>
                </a:lnTo>
                <a:lnTo>
                  <a:pt x="858414" y="301239"/>
                </a:lnTo>
                <a:lnTo>
                  <a:pt x="870711" y="345964"/>
                </a:lnTo>
                <a:lnTo>
                  <a:pt x="878287" y="392452"/>
                </a:lnTo>
                <a:lnTo>
                  <a:pt x="880872" y="440436"/>
                </a:lnTo>
                <a:lnTo>
                  <a:pt x="878287" y="488419"/>
                </a:lnTo>
                <a:lnTo>
                  <a:pt x="870711" y="534907"/>
                </a:lnTo>
                <a:lnTo>
                  <a:pt x="858414" y="579632"/>
                </a:lnTo>
                <a:lnTo>
                  <a:pt x="841664" y="622323"/>
                </a:lnTo>
                <a:lnTo>
                  <a:pt x="820730" y="662714"/>
                </a:lnTo>
                <a:lnTo>
                  <a:pt x="795881" y="700534"/>
                </a:lnTo>
                <a:lnTo>
                  <a:pt x="767386" y="735514"/>
                </a:lnTo>
                <a:lnTo>
                  <a:pt x="735514" y="767386"/>
                </a:lnTo>
                <a:lnTo>
                  <a:pt x="700534" y="795881"/>
                </a:lnTo>
                <a:lnTo>
                  <a:pt x="662714" y="820730"/>
                </a:lnTo>
                <a:lnTo>
                  <a:pt x="622323" y="841664"/>
                </a:lnTo>
                <a:lnTo>
                  <a:pt x="579632" y="858414"/>
                </a:lnTo>
                <a:lnTo>
                  <a:pt x="534907" y="870711"/>
                </a:lnTo>
                <a:lnTo>
                  <a:pt x="488419" y="878287"/>
                </a:lnTo>
                <a:lnTo>
                  <a:pt x="440436" y="880871"/>
                </a:lnTo>
                <a:lnTo>
                  <a:pt x="392452" y="878287"/>
                </a:lnTo>
                <a:lnTo>
                  <a:pt x="345964" y="870711"/>
                </a:lnTo>
                <a:lnTo>
                  <a:pt x="301239" y="858414"/>
                </a:lnTo>
                <a:lnTo>
                  <a:pt x="258548" y="841664"/>
                </a:lnTo>
                <a:lnTo>
                  <a:pt x="218157" y="820730"/>
                </a:lnTo>
                <a:lnTo>
                  <a:pt x="180337" y="795881"/>
                </a:lnTo>
                <a:lnTo>
                  <a:pt x="145357" y="767386"/>
                </a:lnTo>
                <a:lnTo>
                  <a:pt x="113485" y="735514"/>
                </a:lnTo>
                <a:lnTo>
                  <a:pt x="84990" y="700534"/>
                </a:lnTo>
                <a:lnTo>
                  <a:pt x="60141" y="662714"/>
                </a:lnTo>
                <a:lnTo>
                  <a:pt x="39207" y="622323"/>
                </a:lnTo>
                <a:lnTo>
                  <a:pt x="22457" y="579632"/>
                </a:lnTo>
                <a:lnTo>
                  <a:pt x="10160" y="534907"/>
                </a:lnTo>
                <a:lnTo>
                  <a:pt x="2584" y="488419"/>
                </a:lnTo>
                <a:lnTo>
                  <a:pt x="0" y="440436"/>
                </a:lnTo>
                <a:close/>
              </a:path>
            </a:pathLst>
          </a:custGeom>
          <a:ln w="28574">
            <a:solidFill>
              <a:srgbClr val="FF74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6488938" y="2353792"/>
            <a:ext cx="865505" cy="6248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85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7E7E7E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18415" algn="ctr">
              <a:lnSpc>
                <a:spcPct val="100000"/>
              </a:lnSpc>
              <a:spcBef>
                <a:spcPts val="540"/>
              </a:spcBef>
            </a:pPr>
            <a:r>
              <a:rPr sz="1400" b="1" spc="5">
                <a:solidFill>
                  <a:srgbClr val="7E7E7E"/>
                </a:solidFill>
                <a:latin typeface="微软雅黑"/>
                <a:cs typeface="微软雅黑"/>
              </a:rPr>
              <a:t>76%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6569964" y="3229355"/>
            <a:ext cx="753897" cy="484631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7430261" y="2231897"/>
            <a:ext cx="881380" cy="881380"/>
          </a:xfrm>
          <a:custGeom>
            <a:rect l="l" t="t" r="r" b="b"/>
            <a:pathLst>
              <a:path w="881378" h="881380">
                <a:moveTo>
                  <a:pt x="440436" y="0"/>
                </a:moveTo>
                <a:lnTo>
                  <a:pt x="392452" y="2584"/>
                </a:lnTo>
                <a:lnTo>
                  <a:pt x="345964" y="10160"/>
                </a:lnTo>
                <a:lnTo>
                  <a:pt x="301239" y="22457"/>
                </a:lnTo>
                <a:lnTo>
                  <a:pt x="258548" y="39207"/>
                </a:lnTo>
                <a:lnTo>
                  <a:pt x="218157" y="60141"/>
                </a:lnTo>
                <a:lnTo>
                  <a:pt x="180337" y="84990"/>
                </a:lnTo>
                <a:lnTo>
                  <a:pt x="145357" y="113485"/>
                </a:lnTo>
                <a:lnTo>
                  <a:pt x="113485" y="145357"/>
                </a:lnTo>
                <a:lnTo>
                  <a:pt x="84990" y="180337"/>
                </a:lnTo>
                <a:lnTo>
                  <a:pt x="60141" y="218157"/>
                </a:lnTo>
                <a:lnTo>
                  <a:pt x="39207" y="258548"/>
                </a:lnTo>
                <a:lnTo>
                  <a:pt x="22457" y="301239"/>
                </a:lnTo>
                <a:lnTo>
                  <a:pt x="10160" y="345964"/>
                </a:lnTo>
                <a:lnTo>
                  <a:pt x="2584" y="392452"/>
                </a:lnTo>
                <a:lnTo>
                  <a:pt x="0" y="440436"/>
                </a:lnTo>
                <a:lnTo>
                  <a:pt x="2584" y="488419"/>
                </a:lnTo>
                <a:lnTo>
                  <a:pt x="10160" y="534907"/>
                </a:lnTo>
                <a:lnTo>
                  <a:pt x="22457" y="579632"/>
                </a:lnTo>
                <a:lnTo>
                  <a:pt x="39207" y="622323"/>
                </a:lnTo>
                <a:lnTo>
                  <a:pt x="60141" y="662714"/>
                </a:lnTo>
                <a:lnTo>
                  <a:pt x="84990" y="700534"/>
                </a:lnTo>
                <a:lnTo>
                  <a:pt x="113485" y="735514"/>
                </a:lnTo>
                <a:lnTo>
                  <a:pt x="145357" y="767386"/>
                </a:lnTo>
                <a:lnTo>
                  <a:pt x="180337" y="795881"/>
                </a:lnTo>
                <a:lnTo>
                  <a:pt x="218157" y="820730"/>
                </a:lnTo>
                <a:lnTo>
                  <a:pt x="258548" y="841664"/>
                </a:lnTo>
                <a:lnTo>
                  <a:pt x="301239" y="858414"/>
                </a:lnTo>
                <a:lnTo>
                  <a:pt x="345964" y="870711"/>
                </a:lnTo>
                <a:lnTo>
                  <a:pt x="392452" y="878287"/>
                </a:lnTo>
                <a:lnTo>
                  <a:pt x="440436" y="880871"/>
                </a:lnTo>
                <a:lnTo>
                  <a:pt x="488419" y="878287"/>
                </a:lnTo>
                <a:lnTo>
                  <a:pt x="534907" y="870711"/>
                </a:lnTo>
                <a:lnTo>
                  <a:pt x="579632" y="858414"/>
                </a:lnTo>
                <a:lnTo>
                  <a:pt x="622323" y="841664"/>
                </a:lnTo>
                <a:lnTo>
                  <a:pt x="662714" y="820730"/>
                </a:lnTo>
                <a:lnTo>
                  <a:pt x="700534" y="795881"/>
                </a:lnTo>
                <a:lnTo>
                  <a:pt x="735514" y="767386"/>
                </a:lnTo>
                <a:lnTo>
                  <a:pt x="767386" y="735514"/>
                </a:lnTo>
                <a:lnTo>
                  <a:pt x="795881" y="700534"/>
                </a:lnTo>
                <a:lnTo>
                  <a:pt x="820730" y="662714"/>
                </a:lnTo>
                <a:lnTo>
                  <a:pt x="841664" y="622323"/>
                </a:lnTo>
                <a:lnTo>
                  <a:pt x="858414" y="579632"/>
                </a:lnTo>
                <a:lnTo>
                  <a:pt x="870711" y="534907"/>
                </a:lnTo>
                <a:lnTo>
                  <a:pt x="878287" y="488419"/>
                </a:lnTo>
                <a:lnTo>
                  <a:pt x="880872" y="440436"/>
                </a:lnTo>
                <a:lnTo>
                  <a:pt x="878287" y="392452"/>
                </a:lnTo>
                <a:lnTo>
                  <a:pt x="870711" y="345964"/>
                </a:lnTo>
                <a:lnTo>
                  <a:pt x="858414" y="301239"/>
                </a:lnTo>
                <a:lnTo>
                  <a:pt x="841664" y="258548"/>
                </a:lnTo>
                <a:lnTo>
                  <a:pt x="820730" y="218157"/>
                </a:lnTo>
                <a:lnTo>
                  <a:pt x="795881" y="180337"/>
                </a:lnTo>
                <a:lnTo>
                  <a:pt x="767386" y="145357"/>
                </a:lnTo>
                <a:lnTo>
                  <a:pt x="735514" y="113485"/>
                </a:lnTo>
                <a:lnTo>
                  <a:pt x="700534" y="84990"/>
                </a:lnTo>
                <a:lnTo>
                  <a:pt x="662714" y="60141"/>
                </a:lnTo>
                <a:lnTo>
                  <a:pt x="622323" y="39207"/>
                </a:lnTo>
                <a:lnTo>
                  <a:pt x="579632" y="22457"/>
                </a:lnTo>
                <a:lnTo>
                  <a:pt x="534907" y="10160"/>
                </a:lnTo>
                <a:lnTo>
                  <a:pt x="488419" y="2584"/>
                </a:lnTo>
                <a:lnTo>
                  <a:pt x="440436" y="0"/>
                </a:lnTo>
                <a:close/>
              </a:path>
            </a:pathLst>
          </a:custGeom>
          <a:solidFill>
            <a:srgbClr val="FFB81F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7430261" y="2231897"/>
            <a:ext cx="881380" cy="881380"/>
          </a:xfrm>
          <a:custGeom>
            <a:rect l="l" t="t" r="r" b="b"/>
            <a:pathLst>
              <a:path w="881378" h="881380">
                <a:moveTo>
                  <a:pt x="0" y="440436"/>
                </a:moveTo>
                <a:lnTo>
                  <a:pt x="2584" y="392452"/>
                </a:lnTo>
                <a:lnTo>
                  <a:pt x="10160" y="345964"/>
                </a:lnTo>
                <a:lnTo>
                  <a:pt x="22457" y="301239"/>
                </a:lnTo>
                <a:lnTo>
                  <a:pt x="39207" y="258548"/>
                </a:lnTo>
                <a:lnTo>
                  <a:pt x="60141" y="218157"/>
                </a:lnTo>
                <a:lnTo>
                  <a:pt x="84990" y="180337"/>
                </a:lnTo>
                <a:lnTo>
                  <a:pt x="113485" y="145357"/>
                </a:lnTo>
                <a:lnTo>
                  <a:pt x="145357" y="113485"/>
                </a:lnTo>
                <a:lnTo>
                  <a:pt x="180337" y="84990"/>
                </a:lnTo>
                <a:lnTo>
                  <a:pt x="218157" y="60141"/>
                </a:lnTo>
                <a:lnTo>
                  <a:pt x="258548" y="39207"/>
                </a:lnTo>
                <a:lnTo>
                  <a:pt x="301239" y="22457"/>
                </a:lnTo>
                <a:lnTo>
                  <a:pt x="345964" y="10160"/>
                </a:lnTo>
                <a:lnTo>
                  <a:pt x="392452" y="2584"/>
                </a:lnTo>
                <a:lnTo>
                  <a:pt x="440436" y="0"/>
                </a:lnTo>
                <a:lnTo>
                  <a:pt x="488419" y="2584"/>
                </a:lnTo>
                <a:lnTo>
                  <a:pt x="534907" y="10160"/>
                </a:lnTo>
                <a:lnTo>
                  <a:pt x="579632" y="22457"/>
                </a:lnTo>
                <a:lnTo>
                  <a:pt x="622323" y="39207"/>
                </a:lnTo>
                <a:lnTo>
                  <a:pt x="662714" y="60141"/>
                </a:lnTo>
                <a:lnTo>
                  <a:pt x="700534" y="84990"/>
                </a:lnTo>
                <a:lnTo>
                  <a:pt x="735514" y="113485"/>
                </a:lnTo>
                <a:lnTo>
                  <a:pt x="767386" y="145357"/>
                </a:lnTo>
                <a:lnTo>
                  <a:pt x="795881" y="180337"/>
                </a:lnTo>
                <a:lnTo>
                  <a:pt x="820730" y="218157"/>
                </a:lnTo>
                <a:lnTo>
                  <a:pt x="841664" y="258548"/>
                </a:lnTo>
                <a:lnTo>
                  <a:pt x="858414" y="301239"/>
                </a:lnTo>
                <a:lnTo>
                  <a:pt x="870711" y="345964"/>
                </a:lnTo>
                <a:lnTo>
                  <a:pt x="878287" y="392452"/>
                </a:lnTo>
                <a:lnTo>
                  <a:pt x="880872" y="440436"/>
                </a:lnTo>
                <a:lnTo>
                  <a:pt x="878287" y="488419"/>
                </a:lnTo>
                <a:lnTo>
                  <a:pt x="870711" y="534907"/>
                </a:lnTo>
                <a:lnTo>
                  <a:pt x="858414" y="579632"/>
                </a:lnTo>
                <a:lnTo>
                  <a:pt x="841664" y="622323"/>
                </a:lnTo>
                <a:lnTo>
                  <a:pt x="820730" y="662714"/>
                </a:lnTo>
                <a:lnTo>
                  <a:pt x="795881" y="700534"/>
                </a:lnTo>
                <a:lnTo>
                  <a:pt x="767386" y="735514"/>
                </a:lnTo>
                <a:lnTo>
                  <a:pt x="735514" y="767386"/>
                </a:lnTo>
                <a:lnTo>
                  <a:pt x="700534" y="795881"/>
                </a:lnTo>
                <a:lnTo>
                  <a:pt x="662714" y="820730"/>
                </a:lnTo>
                <a:lnTo>
                  <a:pt x="622323" y="841664"/>
                </a:lnTo>
                <a:lnTo>
                  <a:pt x="579632" y="858414"/>
                </a:lnTo>
                <a:lnTo>
                  <a:pt x="534907" y="870711"/>
                </a:lnTo>
                <a:lnTo>
                  <a:pt x="488419" y="878287"/>
                </a:lnTo>
                <a:lnTo>
                  <a:pt x="440436" y="880871"/>
                </a:lnTo>
                <a:lnTo>
                  <a:pt x="392452" y="878287"/>
                </a:lnTo>
                <a:lnTo>
                  <a:pt x="345964" y="870711"/>
                </a:lnTo>
                <a:lnTo>
                  <a:pt x="301239" y="858414"/>
                </a:lnTo>
                <a:lnTo>
                  <a:pt x="258548" y="841664"/>
                </a:lnTo>
                <a:lnTo>
                  <a:pt x="218157" y="820730"/>
                </a:lnTo>
                <a:lnTo>
                  <a:pt x="180337" y="795881"/>
                </a:lnTo>
                <a:lnTo>
                  <a:pt x="145357" y="767386"/>
                </a:lnTo>
                <a:lnTo>
                  <a:pt x="113485" y="735514"/>
                </a:lnTo>
                <a:lnTo>
                  <a:pt x="84990" y="700534"/>
                </a:lnTo>
                <a:lnTo>
                  <a:pt x="60141" y="662714"/>
                </a:lnTo>
                <a:lnTo>
                  <a:pt x="39207" y="622323"/>
                </a:lnTo>
                <a:lnTo>
                  <a:pt x="22457" y="579632"/>
                </a:lnTo>
                <a:lnTo>
                  <a:pt x="10160" y="534907"/>
                </a:lnTo>
                <a:lnTo>
                  <a:pt x="2584" y="488419"/>
                </a:lnTo>
                <a:lnTo>
                  <a:pt x="0" y="440436"/>
                </a:lnTo>
                <a:close/>
              </a:path>
            </a:pathLst>
          </a:custGeom>
          <a:ln w="28575">
            <a:solidFill>
              <a:srgbClr val="FFB81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7448168" y="2353792"/>
            <a:ext cx="865505" cy="6248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85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7E7E7E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30480" algn="ctr">
              <a:lnSpc>
                <a:spcPct val="100000"/>
              </a:lnSpc>
              <a:spcBef>
                <a:spcPts val="540"/>
              </a:spcBef>
            </a:pPr>
            <a:r>
              <a:rPr sz="1400" b="1" spc="35">
                <a:solidFill>
                  <a:srgbClr val="7E7E7E"/>
                </a:solidFill>
                <a:latin typeface="微软雅黑"/>
                <a:cs typeface="微软雅黑"/>
              </a:rPr>
              <a:t>85%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7512177" y="3177539"/>
            <a:ext cx="693661" cy="545592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309778" y="4626037"/>
            <a:ext cx="243713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469201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价格段</a:t>
            </a:r>
            <a:r>
              <a:rPr sz="1600" spc="50"/>
              <a:t>：300</a:t>
            </a:r>
            <a:r>
              <a:rPr sz="1600" spc="-5"/>
              <a:t>元以上价格段</a:t>
            </a:r>
            <a:r>
              <a:rPr sz="1600" spc="5"/>
              <a:t>的</a:t>
            </a:r>
            <a:r>
              <a:rPr sz="1600" spc="-5"/>
              <a:t>品质</a:t>
            </a:r>
            <a:r>
              <a:rPr sz="1600" spc="5"/>
              <a:t>消</a:t>
            </a:r>
            <a:r>
              <a:rPr sz="1600" spc="-5"/>
              <a:t>费市</a:t>
            </a:r>
            <a:r>
              <a:rPr sz="1600" spc="5"/>
              <a:t>场</a:t>
            </a:r>
            <a:r>
              <a:rPr sz="1600" spc="-5"/>
              <a:t>加速</a:t>
            </a:r>
            <a:r>
              <a:rPr sz="1600" spc="5"/>
              <a:t>增</a:t>
            </a:r>
            <a:r>
              <a:rPr sz="1600" spc="-5"/>
              <a:t>长</a:t>
            </a:r>
            <a:endParaRPr sz="1600"/>
          </a:p>
        </p:txBody>
      </p:sp>
      <p:sp>
        <p:nvSpPr>
          <p:cNvPr id="3" name="object 3"/>
          <p:cNvSpPr txBox="1"/>
          <p:nvPr/>
        </p:nvSpPr>
        <p:spPr>
          <a:xfrm>
            <a:off x="298500" y="1187323"/>
            <a:ext cx="7966709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 spc="100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900" spc="9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900" spc="-10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900" spc="95">
                <a:solidFill>
                  <a:srgbClr val="585858"/>
                </a:solidFill>
                <a:latin typeface="宋体"/>
                <a:cs typeface="宋体"/>
              </a:rPr>
              <a:t>30</a:t>
            </a:r>
            <a:r>
              <a:rPr sz="900" spc="100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元为市场主流价格段，百元以下价格段市场品牌集中入驻，竞争激烈</a:t>
            </a:r>
            <a:r>
              <a:rPr sz="900" spc="5">
                <a:solidFill>
                  <a:srgbClr val="585858"/>
                </a:solidFill>
                <a:latin typeface="宋体"/>
                <a:cs typeface="宋体"/>
              </a:rPr>
              <a:t>，</a:t>
            </a:r>
            <a:r>
              <a:rPr sz="900" spc="-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0元以下价格段多品牌竞争，主要为婴童用品和福利引流产品，市场规模最低， 增长较缓慢。</a:t>
            </a: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900" spc="95">
                <a:solidFill>
                  <a:srgbClr val="585858"/>
                </a:solidFill>
                <a:latin typeface="宋体"/>
                <a:cs typeface="宋体"/>
              </a:rPr>
              <a:t>300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元以上价格段市场规模占比约</a:t>
            </a:r>
            <a:r>
              <a:rPr sz="900" spc="70">
                <a:solidFill>
                  <a:srgbClr val="585858"/>
                </a:solidFill>
                <a:latin typeface="宋体"/>
                <a:cs typeface="宋体"/>
              </a:rPr>
              <a:t>10%，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展现较高增长潜力。随着消费观念升级，消费者对品质高价母婴产品的消费意愿提升。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 flipH="1">
            <a:off x="742950" y="2994660"/>
            <a:ext cx="0" cy="965200"/>
          </a:xfrm>
          <a:custGeom>
            <a:rect l="l" t="t" r="r" b="b"/>
            <a:pathLst>
              <a:path h="965200">
                <a:moveTo>
                  <a:pt x="0" y="0"/>
                </a:moveTo>
                <a:lnTo>
                  <a:pt x="0" y="964691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970025" y="2676144"/>
            <a:ext cx="0" cy="1283335"/>
          </a:xfrm>
          <a:custGeom>
            <a:rect l="l" t="t" r="r" b="b"/>
            <a:pathLst>
              <a:path h="1283335">
                <a:moveTo>
                  <a:pt x="0" y="0"/>
                </a:moveTo>
                <a:lnTo>
                  <a:pt x="0" y="1283208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1197102" y="2869691"/>
            <a:ext cx="0" cy="1089660"/>
          </a:xfrm>
          <a:custGeom>
            <a:rect l="l" t="t" r="r" b="b"/>
            <a:pathLst>
              <a:path h="1089660">
                <a:moveTo>
                  <a:pt x="0" y="0"/>
                </a:moveTo>
                <a:lnTo>
                  <a:pt x="0" y="1089660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1424939" y="2863595"/>
            <a:ext cx="0" cy="1096010"/>
          </a:xfrm>
          <a:custGeom>
            <a:rect l="l" t="t" r="r" b="b"/>
            <a:pathLst>
              <a:path h="1096010">
                <a:moveTo>
                  <a:pt x="0" y="0"/>
                </a:moveTo>
                <a:lnTo>
                  <a:pt x="0" y="1095756"/>
                </a:lnTo>
              </a:path>
            </a:pathLst>
          </a:custGeom>
          <a:ln w="701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1652777" y="3177539"/>
            <a:ext cx="0" cy="782320"/>
          </a:xfrm>
          <a:custGeom>
            <a:rect l="l" t="t" r="r" b="b"/>
            <a:pathLst>
              <a:path h="782320">
                <a:moveTo>
                  <a:pt x="0" y="0"/>
                </a:moveTo>
                <a:lnTo>
                  <a:pt x="0" y="781812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1879854" y="3691127"/>
            <a:ext cx="0" cy="268605"/>
          </a:xfrm>
          <a:custGeom>
            <a:rect l="l" t="t" r="r" b="b"/>
            <a:pathLst>
              <a:path h="268604">
                <a:moveTo>
                  <a:pt x="0" y="0"/>
                </a:moveTo>
                <a:lnTo>
                  <a:pt x="0" y="268224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2106929" y="3791711"/>
            <a:ext cx="0" cy="167640"/>
          </a:xfrm>
          <a:custGeom>
            <a:rect l="l" t="t" r="r" b="b"/>
            <a:pathLst>
              <a:path h="167639">
                <a:moveTo>
                  <a:pt x="0" y="0"/>
                </a:moveTo>
                <a:lnTo>
                  <a:pt x="0" y="167640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2334005" y="3863340"/>
            <a:ext cx="0" cy="96520"/>
          </a:xfrm>
          <a:custGeom>
            <a:rect l="l" t="t" r="r" b="b"/>
            <a:pathLst>
              <a:path h="96520">
                <a:moveTo>
                  <a:pt x="0" y="0"/>
                </a:moveTo>
                <a:lnTo>
                  <a:pt x="0" y="96012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29412" y="3959352"/>
            <a:ext cx="1818639" cy="0"/>
          </a:xfrm>
          <a:custGeom>
            <a:rect l="l" t="t" r="r" b="b"/>
            <a:pathLst>
              <a:path w="1818639">
                <a:moveTo>
                  <a:pt x="0" y="0"/>
                </a:moveTo>
                <a:lnTo>
                  <a:pt x="181813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42950" y="2620517"/>
            <a:ext cx="1591310" cy="1295400"/>
          </a:xfrm>
          <a:custGeom>
            <a:rect l="l" t="t" r="r" b="b"/>
            <a:pathLst>
              <a:path w="1591310" h="1295400">
                <a:moveTo>
                  <a:pt x="0" y="1295400"/>
                </a:moveTo>
                <a:lnTo>
                  <a:pt x="227075" y="923544"/>
                </a:lnTo>
                <a:lnTo>
                  <a:pt x="454152" y="804672"/>
                </a:lnTo>
                <a:lnTo>
                  <a:pt x="681228" y="938784"/>
                </a:lnTo>
                <a:lnTo>
                  <a:pt x="909827" y="882396"/>
                </a:lnTo>
                <a:lnTo>
                  <a:pt x="1136904" y="329183"/>
                </a:lnTo>
                <a:lnTo>
                  <a:pt x="1363980" y="202692"/>
                </a:lnTo>
                <a:lnTo>
                  <a:pt x="1591056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2512567" y="3893921"/>
            <a:ext cx="1346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12567" y="3654653"/>
            <a:ext cx="1339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12567" y="3415029"/>
            <a:ext cx="1657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512567" y="2936239"/>
            <a:ext cx="1778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12567" y="2696972"/>
            <a:ext cx="17653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95">
                <a:solidFill>
                  <a:srgbClr val="7E7E7E"/>
                </a:solidFill>
                <a:latin typeface="宋体"/>
                <a:cs typeface="宋体"/>
              </a:rPr>
              <a:t>25%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9564" y="3893921"/>
            <a:ext cx="1346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6588" y="2744851"/>
            <a:ext cx="1778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64337" y="4186770"/>
            <a:ext cx="12827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91501" y="4289780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18882" y="4310811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346200" y="4354093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573657" y="4417491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800986" y="4438522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028444" y="4483328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64336" y="4017060"/>
            <a:ext cx="1751964" cy="48768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20">
                <a:solidFill>
                  <a:srgbClr val="7E7E7E"/>
                </a:solidFill>
                <a:latin typeface="宋体"/>
                <a:cs typeface="宋体"/>
              </a:rPr>
              <a:t>≥1000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2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500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-1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000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300-500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30"/>
              </a:spcBef>
            </a:pP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100-300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800" spc="30">
                <a:solidFill>
                  <a:srgbClr val="7E7E7E"/>
                </a:solidFill>
                <a:latin typeface="宋体"/>
                <a:cs typeface="宋体"/>
              </a:rPr>
              <a:t>50-100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3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30-50</a:t>
            </a:r>
            <a:endParaRPr sz="800">
              <a:latin typeface="宋体"/>
              <a:cs typeface="宋体"/>
            </a:endParaRPr>
          </a:p>
          <a:p>
            <a:pPr marL="13970">
              <a:lnSpc>
                <a:spcPct val="100000"/>
              </a:lnSpc>
              <a:spcBef>
                <a:spcPts val="830"/>
              </a:spcBef>
            </a:pPr>
            <a:r>
              <a:rPr sz="800" spc="15">
                <a:solidFill>
                  <a:srgbClr val="7E7E7E"/>
                </a:solidFill>
                <a:latin typeface="宋体"/>
                <a:cs typeface="宋体"/>
              </a:rPr>
              <a:t>10-30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800" spc="25">
                <a:solidFill>
                  <a:srgbClr val="7E7E7E"/>
                </a:solidFill>
                <a:latin typeface="宋体"/>
                <a:cs typeface="宋体"/>
              </a:rPr>
              <a:t>&lt;10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255520" y="4314469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666619" y="3028823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同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487167" y="3149854"/>
            <a:ext cx="3327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600" spc="60">
                <a:solidFill>
                  <a:srgbClr val="7E7E7E"/>
                </a:solidFill>
                <a:latin typeface="宋体"/>
                <a:cs typeface="宋体"/>
              </a:rPr>
              <a:t>15%</a:t>
            </a:r>
            <a:r>
              <a:rPr sz="600" spc="-21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aseline="10416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endParaRPr sz="1200" baseline="10416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666619" y="3233039"/>
            <a:ext cx="127635" cy="25019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800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增 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27545" y="3006344"/>
            <a:ext cx="36385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aseline="13888">
                <a:solidFill>
                  <a:srgbClr val="7E7E7E"/>
                </a:solidFill>
                <a:latin typeface="宋体"/>
                <a:cs typeface="宋体"/>
              </a:rPr>
              <a:t>品</a:t>
            </a:r>
            <a:r>
              <a:rPr sz="1200" spc="-127" baseline="13888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7E7E7E"/>
                </a:solidFill>
                <a:latin typeface="宋体"/>
                <a:cs typeface="宋体"/>
              </a:rPr>
              <a:t>15%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52945" y="3080639"/>
            <a:ext cx="313055" cy="64325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189865">
              <a:lnSpc>
                <a:spcPts val="800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牌 数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ts val="765"/>
              </a:lnSpc>
            </a:pPr>
            <a:r>
              <a:rPr sz="1200" baseline="3472">
                <a:solidFill>
                  <a:srgbClr val="7E7E7E"/>
                </a:solidFill>
                <a:latin typeface="宋体"/>
                <a:cs typeface="宋体"/>
              </a:rPr>
              <a:t>占</a:t>
            </a:r>
            <a:r>
              <a:rPr sz="1200" spc="-217" baseline="3472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10%</a:t>
            </a:r>
            <a:endParaRPr sz="600">
              <a:latin typeface="宋体"/>
              <a:cs typeface="宋体"/>
            </a:endParaRPr>
          </a:p>
          <a:p>
            <a:pPr marL="12700">
              <a:lnSpc>
                <a:spcPts val="850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endParaRPr sz="800">
              <a:latin typeface="宋体"/>
              <a:cs typeface="宋体"/>
            </a:endParaRPr>
          </a:p>
          <a:p>
            <a:pPr marL="191135">
              <a:lnSpc>
                <a:spcPct val="100000"/>
              </a:lnSpc>
              <a:spcBef>
                <a:spcPts val="77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09372" y="229514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948689" y="229438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294538" y="1904665"/>
            <a:ext cx="2399665" cy="66992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抖音电商母婴行业价格</a:t>
            </a:r>
            <a:r>
              <a:rPr sz="1000" b="1" spc="5">
                <a:latin typeface="微软雅黑"/>
                <a:cs typeface="微软雅黑"/>
              </a:rPr>
              <a:t>带</a:t>
            </a:r>
            <a:r>
              <a:rPr sz="1000" b="1" spc="-5">
                <a:latin typeface="微软雅黑"/>
                <a:cs typeface="微软雅黑"/>
              </a:rPr>
              <a:t>分布</a:t>
            </a:r>
            <a:endParaRPr sz="1000">
              <a:latin typeface="微软雅黑"/>
              <a:cs typeface="微软雅黑"/>
            </a:endParaRPr>
          </a:p>
          <a:p>
            <a:pPr marL="283845">
              <a:lnSpc>
                <a:spcPct val="100000"/>
              </a:lnSpc>
              <a:spcBef>
                <a:spcPts val="570"/>
              </a:spcBef>
              <a:tabLst>
                <a:tab pos="923925"/>
              </a:tabLst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品牌数	同比增速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700">
              <a:latin typeface="宋体"/>
              <a:cs typeface="宋体"/>
            </a:endParaRPr>
          </a:p>
          <a:p>
            <a:pPr marL="106680">
              <a:lnSpc>
                <a:spcPct val="100000"/>
              </a:lnSpc>
              <a:tabLst>
                <a:tab pos="2230120"/>
              </a:tabLst>
            </a:pP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600" spc="4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3435096" y="3880103"/>
            <a:ext cx="71755" cy="79375"/>
          </a:xfrm>
          <a:custGeom>
            <a:rect l="l" t="t" r="r" b="b"/>
            <a:pathLst>
              <a:path w="71754" h="79375">
                <a:moveTo>
                  <a:pt x="71627" y="0"/>
                </a:moveTo>
                <a:lnTo>
                  <a:pt x="0" y="0"/>
                </a:lnTo>
                <a:lnTo>
                  <a:pt x="0" y="79248"/>
                </a:lnTo>
                <a:lnTo>
                  <a:pt x="71627" y="79248"/>
                </a:lnTo>
                <a:lnTo>
                  <a:pt x="71627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3697985" y="3349752"/>
            <a:ext cx="0" cy="609600"/>
          </a:xfrm>
          <a:custGeom>
            <a:rect l="l" t="t" r="r" b="b"/>
            <a:pathLst>
              <a:path h="609600">
                <a:moveTo>
                  <a:pt x="0" y="0"/>
                </a:moveTo>
                <a:lnTo>
                  <a:pt x="0" y="609600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3925061" y="3243072"/>
            <a:ext cx="0" cy="716280"/>
          </a:xfrm>
          <a:custGeom>
            <a:rect l="l" t="t" r="r" b="b"/>
            <a:pathLst>
              <a:path h="716279">
                <a:moveTo>
                  <a:pt x="0" y="0"/>
                </a:moveTo>
                <a:lnTo>
                  <a:pt x="0" y="716279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4152138" y="2770632"/>
            <a:ext cx="0" cy="1188720"/>
          </a:xfrm>
          <a:custGeom>
            <a:rect l="l" t="t" r="r" b="b"/>
            <a:pathLst>
              <a:path h="1188720">
                <a:moveTo>
                  <a:pt x="0" y="0"/>
                </a:moveTo>
                <a:lnTo>
                  <a:pt x="0" y="1188720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4379214" y="2923032"/>
            <a:ext cx="0" cy="1036319"/>
          </a:xfrm>
          <a:custGeom>
            <a:rect l="l" t="t" r="r" b="b"/>
            <a:pathLst>
              <a:path h="1036319">
                <a:moveTo>
                  <a:pt x="0" y="0"/>
                </a:moveTo>
                <a:lnTo>
                  <a:pt x="0" y="1036320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4606290" y="3784091"/>
            <a:ext cx="0" cy="175260"/>
          </a:xfrm>
          <a:custGeom>
            <a:rect l="l" t="t" r="r" b="b"/>
            <a:pathLst>
              <a:path h="175260">
                <a:moveTo>
                  <a:pt x="0" y="0"/>
                </a:moveTo>
                <a:lnTo>
                  <a:pt x="0" y="175260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 flipH="1">
            <a:off x="4833365" y="3852671"/>
            <a:ext cx="0" cy="106680"/>
          </a:xfrm>
          <a:custGeom>
            <a:rect l="l" t="t" r="r" b="b"/>
            <a:pathLst>
              <a:path h="106679">
                <a:moveTo>
                  <a:pt x="0" y="0"/>
                </a:moveTo>
                <a:lnTo>
                  <a:pt x="0" y="106679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5060441" y="3840479"/>
            <a:ext cx="0" cy="119380"/>
          </a:xfrm>
          <a:custGeom>
            <a:rect l="l" t="t" r="r" b="b"/>
            <a:pathLst>
              <a:path h="119379">
                <a:moveTo>
                  <a:pt x="0" y="0"/>
                </a:moveTo>
                <a:lnTo>
                  <a:pt x="0" y="118871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357371" y="3959352"/>
            <a:ext cx="1816735" cy="0"/>
          </a:xfrm>
          <a:custGeom>
            <a:rect l="l" t="t" r="r" b="b"/>
            <a:pathLst>
              <a:path w="1816735">
                <a:moveTo>
                  <a:pt x="0" y="0"/>
                </a:moveTo>
                <a:lnTo>
                  <a:pt x="1816607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3470909" y="2625089"/>
            <a:ext cx="1590040" cy="757555"/>
          </a:xfrm>
          <a:custGeom>
            <a:rect l="l" t="t" r="r" b="b"/>
            <a:pathLst>
              <a:path w="1590039" h="757554">
                <a:moveTo>
                  <a:pt x="0" y="757428"/>
                </a:moveTo>
                <a:lnTo>
                  <a:pt x="227075" y="691896"/>
                </a:lnTo>
                <a:lnTo>
                  <a:pt x="454151" y="697992"/>
                </a:lnTo>
                <a:lnTo>
                  <a:pt x="681227" y="734568"/>
                </a:lnTo>
                <a:lnTo>
                  <a:pt x="908303" y="722376"/>
                </a:lnTo>
                <a:lnTo>
                  <a:pt x="1135379" y="390144"/>
                </a:lnTo>
                <a:lnTo>
                  <a:pt x="1362455" y="458724"/>
                </a:lnTo>
                <a:lnTo>
                  <a:pt x="1589531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5238750" y="3893921"/>
            <a:ext cx="1346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238750" y="3692448"/>
            <a:ext cx="1778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238750" y="3490976"/>
            <a:ext cx="18097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600" spc="8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238750" y="2886201"/>
            <a:ext cx="2133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158489" y="3893921"/>
            <a:ext cx="13462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160902" y="3692448"/>
            <a:ext cx="1339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128517" y="3490976"/>
            <a:ext cx="16573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3117850" y="2886201"/>
            <a:ext cx="17653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95">
                <a:solidFill>
                  <a:srgbClr val="7E7E7E"/>
                </a:solidFill>
                <a:latin typeface="宋体"/>
                <a:cs typeface="宋体"/>
              </a:rPr>
              <a:t>25%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3392932" y="4186758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3620008" y="4289780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3847084" y="4310811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073905" y="4354093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4300982" y="4417491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4528058" y="4438522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4755007" y="4483341"/>
            <a:ext cx="12827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3392966" y="4017060"/>
            <a:ext cx="1750060" cy="48768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20">
                <a:solidFill>
                  <a:srgbClr val="7E7E7E"/>
                </a:solidFill>
                <a:latin typeface="宋体"/>
                <a:cs typeface="宋体"/>
              </a:rPr>
              <a:t>≥1000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25"/>
              </a:spcBef>
            </a:pP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50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-1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300-500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30"/>
              </a:spcBef>
            </a:pP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100-300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800" spc="30">
                <a:solidFill>
                  <a:srgbClr val="7E7E7E"/>
                </a:solidFill>
                <a:latin typeface="宋体"/>
                <a:cs typeface="宋体"/>
              </a:rPr>
              <a:t>50-100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3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30-50</a:t>
            </a:r>
            <a:endParaRPr sz="800">
              <a:latin typeface="宋体"/>
              <a:cs typeface="宋体"/>
            </a:endParaRPr>
          </a:p>
          <a:p>
            <a:pPr marL="13970">
              <a:lnSpc>
                <a:spcPct val="100000"/>
              </a:lnSpc>
              <a:spcBef>
                <a:spcPts val="825"/>
              </a:spcBef>
            </a:pPr>
            <a:r>
              <a:rPr sz="800" spc="15">
                <a:solidFill>
                  <a:srgbClr val="7E7E7E"/>
                </a:solidFill>
                <a:latin typeface="宋体"/>
                <a:cs typeface="宋体"/>
              </a:rPr>
              <a:t>10-30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800" spc="25">
                <a:solidFill>
                  <a:srgbClr val="7E7E7E"/>
                </a:solidFill>
                <a:latin typeface="宋体"/>
                <a:cs typeface="宋体"/>
              </a:rPr>
              <a:t>&lt;10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4981955" y="4314469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5213350" y="3061538"/>
            <a:ext cx="36703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r>
              <a:rPr sz="600" spc="110">
                <a:solidFill>
                  <a:srgbClr val="7E7E7E"/>
                </a:solidFill>
                <a:latin typeface="宋体"/>
                <a:cs typeface="宋体"/>
              </a:rPr>
              <a:t>80%</a:t>
            </a:r>
            <a:r>
              <a:rPr sz="600" spc="-10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7" baseline="10416">
                <a:solidFill>
                  <a:srgbClr val="7E7E7E"/>
                </a:solidFill>
                <a:latin typeface="宋体"/>
                <a:cs typeface="宋体"/>
              </a:rPr>
              <a:t>同</a:t>
            </a:r>
            <a:endParaRPr sz="1200" baseline="10416">
              <a:latin typeface="宋体"/>
              <a:cs typeface="宋体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427090" y="3143707"/>
            <a:ext cx="12827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5213350" y="3263341"/>
            <a:ext cx="36703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60%</a:t>
            </a:r>
            <a:r>
              <a:rPr sz="600" spc="-9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7" baseline="10416">
                <a:solidFill>
                  <a:srgbClr val="7E7E7E"/>
                </a:solidFill>
                <a:latin typeface="宋体"/>
                <a:cs typeface="宋体"/>
              </a:rPr>
              <a:t>增</a:t>
            </a:r>
            <a:endParaRPr sz="1200" baseline="10416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427090" y="3347923"/>
            <a:ext cx="12827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2950082" y="2991358"/>
            <a:ext cx="343535" cy="213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86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销</a:t>
            </a:r>
            <a:endParaRPr sz="800">
              <a:latin typeface="宋体"/>
              <a:cs typeface="宋体"/>
            </a:endParaRPr>
          </a:p>
          <a:p>
            <a:pPr marL="178435">
              <a:lnSpc>
                <a:spcPts val="620"/>
              </a:lnSpc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6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2950082" y="3093466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售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2950082" y="3195573"/>
            <a:ext cx="344805" cy="21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85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额</a:t>
            </a:r>
            <a:endParaRPr sz="800">
              <a:latin typeface="宋体"/>
              <a:cs typeface="宋体"/>
            </a:endParaRPr>
          </a:p>
          <a:p>
            <a:pPr marL="193040">
              <a:lnSpc>
                <a:spcPts val="610"/>
              </a:lnSpc>
            </a:pPr>
            <a:r>
              <a:rPr sz="6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600" spc="19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2950082" y="3297682"/>
            <a:ext cx="127635" cy="25019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800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占 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3304032" y="229514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3561969" y="2218182"/>
            <a:ext cx="3321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销售额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5" name="object 75"/>
          <p:cNvSpPr/>
          <p:nvPr/>
        </p:nvSpPr>
        <p:spPr>
          <a:xfrm flipH="1">
            <a:off x="6268973" y="3419855"/>
            <a:ext cx="0" cy="539750"/>
          </a:xfrm>
          <a:custGeom>
            <a:rect l="l" t="t" r="r" b="b"/>
            <a:pathLst>
              <a:path h="539750">
                <a:moveTo>
                  <a:pt x="0" y="0"/>
                </a:moveTo>
                <a:lnTo>
                  <a:pt x="0" y="539495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 flipH="1">
            <a:off x="6497573" y="2717291"/>
            <a:ext cx="0" cy="1242060"/>
          </a:xfrm>
          <a:custGeom>
            <a:rect l="l" t="t" r="r" b="b"/>
            <a:pathLst>
              <a:path h="1242060">
                <a:moveTo>
                  <a:pt x="0" y="0"/>
                </a:moveTo>
                <a:lnTo>
                  <a:pt x="0" y="1242060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 flipH="1">
            <a:off x="6726173" y="3220211"/>
            <a:ext cx="0" cy="739140"/>
          </a:xfrm>
          <a:custGeom>
            <a:rect l="l" t="t" r="r" b="b"/>
            <a:pathLst>
              <a:path h="739139">
                <a:moveTo>
                  <a:pt x="0" y="0"/>
                </a:moveTo>
                <a:lnTo>
                  <a:pt x="0" y="739140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 flipH="1">
            <a:off x="6953250" y="3272027"/>
            <a:ext cx="0" cy="687705"/>
          </a:xfrm>
          <a:custGeom>
            <a:rect l="l" t="t" r="r" b="b"/>
            <a:pathLst>
              <a:path h="687704">
                <a:moveTo>
                  <a:pt x="0" y="0"/>
                </a:moveTo>
                <a:lnTo>
                  <a:pt x="0" y="687324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 flipH="1">
            <a:off x="7181850" y="3691127"/>
            <a:ext cx="0" cy="268605"/>
          </a:xfrm>
          <a:custGeom>
            <a:rect l="l" t="t" r="r" b="b"/>
            <a:pathLst>
              <a:path h="268604">
                <a:moveTo>
                  <a:pt x="0" y="0"/>
                </a:moveTo>
                <a:lnTo>
                  <a:pt x="0" y="268224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7374635" y="3939540"/>
            <a:ext cx="71755" cy="20320"/>
          </a:xfrm>
          <a:custGeom>
            <a:rect l="l" t="t" r="r" b="b"/>
            <a:pathLst>
              <a:path w="71754" h="20320">
                <a:moveTo>
                  <a:pt x="71628" y="0"/>
                </a:moveTo>
                <a:lnTo>
                  <a:pt x="0" y="0"/>
                </a:lnTo>
                <a:lnTo>
                  <a:pt x="0" y="19812"/>
                </a:lnTo>
                <a:lnTo>
                  <a:pt x="71628" y="19812"/>
                </a:lnTo>
                <a:lnTo>
                  <a:pt x="71628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7603235" y="3953255"/>
            <a:ext cx="71755" cy="6350"/>
          </a:xfrm>
          <a:custGeom>
            <a:rect l="l" t="t" r="r" b="b"/>
            <a:pathLst>
              <a:path w="71754" h="6350">
                <a:moveTo>
                  <a:pt x="71628" y="0"/>
                </a:moveTo>
                <a:lnTo>
                  <a:pt x="0" y="0"/>
                </a:lnTo>
                <a:lnTo>
                  <a:pt x="0" y="6095"/>
                </a:lnTo>
                <a:lnTo>
                  <a:pt x="71628" y="6095"/>
                </a:lnTo>
                <a:lnTo>
                  <a:pt x="71628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7831835" y="3956303"/>
            <a:ext cx="71755" cy="3175"/>
          </a:xfrm>
          <a:custGeom>
            <a:rect l="l" t="t" r="r" b="b"/>
            <a:pathLst>
              <a:path w="71754" h="3175">
                <a:moveTo>
                  <a:pt x="71628" y="0"/>
                </a:moveTo>
                <a:lnTo>
                  <a:pt x="0" y="0"/>
                </a:lnTo>
                <a:lnTo>
                  <a:pt x="0" y="3048"/>
                </a:lnTo>
                <a:lnTo>
                  <a:pt x="71628" y="3048"/>
                </a:lnTo>
                <a:lnTo>
                  <a:pt x="71628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6155435" y="3959352"/>
            <a:ext cx="1826260" cy="0"/>
          </a:xfrm>
          <a:custGeom>
            <a:rect l="l" t="t" r="r" b="b"/>
            <a:pathLst>
              <a:path w="1826257">
                <a:moveTo>
                  <a:pt x="0" y="0"/>
                </a:moveTo>
                <a:lnTo>
                  <a:pt x="182575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6268973" y="2785110"/>
            <a:ext cx="1598930" cy="944880"/>
          </a:xfrm>
          <a:custGeom>
            <a:rect l="l" t="t" r="r" b="b"/>
            <a:pathLst>
              <a:path w="1598929" h="944878">
                <a:moveTo>
                  <a:pt x="0" y="944879"/>
                </a:moveTo>
                <a:lnTo>
                  <a:pt x="228600" y="608076"/>
                </a:lnTo>
                <a:lnTo>
                  <a:pt x="457200" y="608076"/>
                </a:lnTo>
                <a:lnTo>
                  <a:pt x="684276" y="644651"/>
                </a:lnTo>
                <a:lnTo>
                  <a:pt x="912876" y="632460"/>
                </a:lnTo>
                <a:lnTo>
                  <a:pt x="1141476" y="348995"/>
                </a:lnTo>
                <a:lnTo>
                  <a:pt x="1370076" y="425195"/>
                </a:lnTo>
                <a:lnTo>
                  <a:pt x="1598676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85" name="object 85"/>
          <p:cNvGraphicFramePr>
            <a:graphicFrameLocks noGrp="1"/>
          </p:cNvGraphicFramePr>
          <p:nvPr/>
        </p:nvGraphicFramePr>
        <p:xfrm>
          <a:off x="3094608" y="2460955"/>
          <a:ext cx="5182870" cy="3663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72210"/>
                <a:gridCol w="1413510"/>
                <a:gridCol w="1390015"/>
                <a:gridCol w="1208405"/>
              </a:tblGrid>
              <a:tr h="178409">
                <a:tc>
                  <a:txBody>
                    <a:bodyPr vert="horz" wrap="square"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600" spc="9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35%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34925" marB="0"/>
                </a:tc>
                <a:tc>
                  <a:txBody>
                    <a:bodyPr vert="horz" wrap="square"/>
                    <a:lstStyle/>
                    <a:p>
                      <a:pPr marR="236220" algn="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1</a:t>
                      </a:r>
                      <a:r>
                        <a:rPr sz="600" spc="-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40</a:t>
                      </a: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34925" marB="0"/>
                </a:tc>
                <a:tc>
                  <a:txBody>
                    <a:bodyPr vert="horz" wrap="square"/>
                    <a:lstStyle/>
                    <a:p>
                      <a:pPr marL="24384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600" spc="10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40%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16</a:t>
                      </a:r>
                      <a:r>
                        <a:rPr sz="600" spc="-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0</a:t>
                      </a: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</a:tr>
              <a:tr h="187553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600" spc="10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30%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57785" marB="0"/>
                </a:tc>
                <a:tc>
                  <a:txBody>
                    <a:bodyPr vert="horz" wrap="square"/>
                    <a:lstStyle/>
                    <a:p>
                      <a:pPr marR="237490" algn="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12</a:t>
                      </a:r>
                      <a:r>
                        <a:rPr sz="600" spc="-1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0</a:t>
                      </a: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57785" marB="0"/>
                </a:tc>
                <a:tc>
                  <a:txBody>
                    <a:bodyPr vert="horz" wrap="square"/>
                    <a:lstStyle/>
                    <a:p>
                      <a:pPr marL="24574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600" spc="9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35%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40005" marB="0"/>
                </a:tc>
                <a:tc>
                  <a:txBody>
                    <a:bodyPr vert="horz" wrap="square"/>
                    <a:lstStyle/>
                    <a:p>
                      <a:pPr marR="25400" algn="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1</a:t>
                      </a:r>
                      <a:r>
                        <a:rPr sz="600" spc="-5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40</a:t>
                      </a:r>
                      <a:r>
                        <a:rPr sz="600">
                          <a:solidFill>
                            <a:srgbClr val="7E7E7E"/>
                          </a:solidFill>
                          <a:latin typeface="宋体"/>
                          <a:cs typeface="宋体"/>
                        </a:rPr>
                        <a:t>%</a:t>
                      </a:r>
                      <a:endParaRPr sz="600">
                        <a:latin typeface="宋体"/>
                        <a:cs typeface="宋体"/>
                      </a:endParaRPr>
                    </a:p>
                  </a:txBody>
                  <a:tcPr marL="0" marR="0" marT="40005" marB="0"/>
                </a:tc>
              </a:tr>
            </a:tbl>
          </a:graphicData>
        </a:graphic>
      </p:graphicFrame>
      <p:sp>
        <p:nvSpPr>
          <p:cNvPr id="86" name="object 86"/>
          <p:cNvSpPr txBox="1"/>
          <p:nvPr/>
        </p:nvSpPr>
        <p:spPr>
          <a:xfrm>
            <a:off x="6191377" y="4186758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6419596" y="4289780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6647942" y="4310811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6876288" y="4354093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7104506" y="4417491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7332853" y="4438522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7561326" y="4483341"/>
            <a:ext cx="12827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6191411" y="4017060"/>
            <a:ext cx="1759585" cy="48768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20">
                <a:solidFill>
                  <a:srgbClr val="7E7E7E"/>
                </a:solidFill>
                <a:latin typeface="宋体"/>
                <a:cs typeface="宋体"/>
              </a:rPr>
              <a:t>≥1000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35"/>
              </a:spcBef>
            </a:pP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50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-1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300-500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40"/>
              </a:spcBef>
            </a:pP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100-300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35"/>
              </a:spcBef>
            </a:pPr>
            <a:r>
              <a:rPr sz="800" spc="30">
                <a:solidFill>
                  <a:srgbClr val="7E7E7E"/>
                </a:solidFill>
                <a:latin typeface="宋体"/>
                <a:cs typeface="宋体"/>
              </a:rPr>
              <a:t>50-100</a:t>
            </a:r>
            <a:endParaRPr sz="800">
              <a:latin typeface="宋体"/>
              <a:cs typeface="宋体"/>
            </a:endParaRPr>
          </a:p>
          <a:p>
            <a:pPr marL="13335">
              <a:lnSpc>
                <a:spcPct val="100000"/>
              </a:lnSpc>
              <a:spcBef>
                <a:spcPts val="84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30-50</a:t>
            </a:r>
            <a:endParaRPr sz="800">
              <a:latin typeface="宋体"/>
              <a:cs typeface="宋体"/>
            </a:endParaRPr>
          </a:p>
          <a:p>
            <a:pPr marL="13970">
              <a:lnSpc>
                <a:spcPct val="100000"/>
              </a:lnSpc>
              <a:spcBef>
                <a:spcPts val="835"/>
              </a:spcBef>
            </a:pPr>
            <a:r>
              <a:rPr sz="800" spc="15">
                <a:solidFill>
                  <a:srgbClr val="7E7E7E"/>
                </a:solidFill>
                <a:latin typeface="宋体"/>
                <a:cs typeface="宋体"/>
              </a:rPr>
              <a:t>10-30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800" spc="25">
                <a:solidFill>
                  <a:srgbClr val="7E7E7E"/>
                </a:solidFill>
                <a:latin typeface="宋体"/>
                <a:cs typeface="宋体"/>
              </a:rPr>
              <a:t>&lt;10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7789671" y="4314469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8021701" y="2799169"/>
            <a:ext cx="367665" cy="340995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40"/>
              </a:spcBef>
            </a:pPr>
            <a:r>
              <a:rPr sz="600" spc="55">
                <a:solidFill>
                  <a:srgbClr val="7E7E7E"/>
                </a:solidFill>
                <a:latin typeface="宋体"/>
                <a:cs typeface="宋体"/>
              </a:rPr>
              <a:t>120%</a:t>
            </a:r>
            <a:endParaRPr sz="6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459"/>
              </a:spcBef>
            </a:pPr>
            <a:r>
              <a:rPr sz="600" spc="70">
                <a:solidFill>
                  <a:srgbClr val="7E7E7E"/>
                </a:solidFill>
                <a:latin typeface="宋体"/>
                <a:cs typeface="宋体"/>
              </a:rPr>
              <a:t>100%</a:t>
            </a:r>
            <a:r>
              <a:rPr sz="1200" baseline="-31250">
                <a:solidFill>
                  <a:srgbClr val="7E7E7E"/>
                </a:solidFill>
                <a:latin typeface="宋体"/>
                <a:cs typeface="宋体"/>
              </a:rPr>
              <a:t>同</a:t>
            </a:r>
            <a:endParaRPr sz="1200" baseline="-31250">
              <a:latin typeface="宋体"/>
              <a:cs typeface="宋体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8021701" y="3166998"/>
            <a:ext cx="3676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600" spc="110">
                <a:solidFill>
                  <a:srgbClr val="7E7E7E"/>
                </a:solidFill>
                <a:latin typeface="宋体"/>
                <a:cs typeface="宋体"/>
              </a:rPr>
              <a:t>80%</a:t>
            </a:r>
            <a:r>
              <a:rPr sz="600" spc="-10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aseline="10416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endParaRPr sz="1200" baseline="10416">
              <a:latin typeface="宋体"/>
              <a:cs typeface="宋体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8021701" y="3250057"/>
            <a:ext cx="367665" cy="760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0480" algn="r">
              <a:lnSpc>
                <a:spcPts val="88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增</a:t>
            </a:r>
            <a:endParaRPr sz="800">
              <a:latin typeface="宋体"/>
              <a:cs typeface="宋体"/>
            </a:endParaRPr>
          </a:p>
          <a:p>
            <a:pPr marR="30480" algn="r">
              <a:lnSpc>
                <a:spcPts val="880"/>
              </a:lnSpc>
            </a:pPr>
            <a:r>
              <a:rPr sz="900" spc="157" baseline="9259">
                <a:solidFill>
                  <a:srgbClr val="7E7E7E"/>
                </a:solidFill>
                <a:latin typeface="宋体"/>
                <a:cs typeface="宋体"/>
              </a:rPr>
              <a:t>60%</a:t>
            </a:r>
            <a:r>
              <a:rPr sz="900" spc="-187" baseline="9259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速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545"/>
              </a:spcBef>
            </a:pP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40%</a:t>
            </a:r>
            <a:endParaRPr sz="6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660"/>
              </a:spcBef>
            </a:pPr>
            <a:r>
              <a:rPr sz="600" spc="95">
                <a:solidFill>
                  <a:srgbClr val="7E7E7E"/>
                </a:solidFill>
                <a:latin typeface="宋体"/>
                <a:cs typeface="宋体"/>
              </a:rPr>
              <a:t>20%</a:t>
            </a:r>
            <a:endParaRPr sz="6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66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5733796" y="2799169"/>
            <a:ext cx="384175" cy="340995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89865">
              <a:lnSpc>
                <a:spcPct val="100000"/>
              </a:lnSpc>
              <a:spcBef>
                <a:spcPts val="440"/>
              </a:spcBef>
            </a:pP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30%</a:t>
            </a:r>
            <a:endParaRPr sz="6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459"/>
              </a:spcBef>
            </a:pPr>
            <a:r>
              <a:rPr sz="1200" baseline="-31250">
                <a:solidFill>
                  <a:srgbClr val="7E7E7E"/>
                </a:solidFill>
                <a:latin typeface="宋体"/>
                <a:cs typeface="宋体"/>
              </a:rPr>
              <a:t>销</a:t>
            </a:r>
            <a:r>
              <a:rPr sz="1200" spc="-104" baseline="-3125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95">
                <a:solidFill>
                  <a:srgbClr val="7E7E7E"/>
                </a:solidFill>
                <a:latin typeface="宋体"/>
                <a:cs typeface="宋体"/>
              </a:rPr>
              <a:t>25%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5733796" y="3166998"/>
            <a:ext cx="3829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aseline="10416">
                <a:solidFill>
                  <a:srgbClr val="7E7E7E"/>
                </a:solidFill>
                <a:latin typeface="宋体"/>
                <a:cs typeface="宋体"/>
              </a:rPr>
              <a:t>量</a:t>
            </a:r>
            <a:r>
              <a:rPr sz="1200" spc="-67" baseline="10416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95">
                <a:solidFill>
                  <a:srgbClr val="7E7E7E"/>
                </a:solidFill>
                <a:latin typeface="宋体"/>
                <a:cs typeface="宋体"/>
              </a:rPr>
              <a:t>20%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5733796" y="3250057"/>
            <a:ext cx="384175" cy="760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88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占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ts val="880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r>
              <a:rPr sz="800" spc="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900" spc="89" baseline="9259">
                <a:solidFill>
                  <a:srgbClr val="7E7E7E"/>
                </a:solidFill>
                <a:latin typeface="宋体"/>
                <a:cs typeface="宋体"/>
              </a:rPr>
              <a:t>15%</a:t>
            </a:r>
            <a:endParaRPr sz="900" baseline="9259">
              <a:latin typeface="宋体"/>
              <a:cs typeface="宋体"/>
            </a:endParaRPr>
          </a:p>
          <a:p>
            <a:pPr marL="205104">
              <a:lnSpc>
                <a:spcPct val="100000"/>
              </a:lnSpc>
              <a:spcBef>
                <a:spcPts val="545"/>
              </a:spcBef>
            </a:pPr>
            <a:r>
              <a:rPr sz="600" spc="65">
                <a:solidFill>
                  <a:srgbClr val="7E7E7E"/>
                </a:solidFill>
                <a:latin typeface="宋体"/>
                <a:cs typeface="宋体"/>
              </a:rPr>
              <a:t>10%</a:t>
            </a:r>
            <a:endParaRPr sz="600">
              <a:latin typeface="宋体"/>
              <a:cs typeface="宋体"/>
            </a:endParaRPr>
          </a:p>
          <a:p>
            <a:pPr marL="236854">
              <a:lnSpc>
                <a:spcPct val="100000"/>
              </a:lnSpc>
              <a:spcBef>
                <a:spcPts val="66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600">
              <a:latin typeface="宋体"/>
              <a:cs typeface="宋体"/>
            </a:endParaRPr>
          </a:p>
          <a:p>
            <a:pPr marL="234950">
              <a:lnSpc>
                <a:spcPct val="100000"/>
              </a:lnSpc>
              <a:spcBef>
                <a:spcPts val="660"/>
              </a:spcBef>
            </a:pPr>
            <a:r>
              <a:rPr sz="600" spc="12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01" name="object 101"/>
          <p:cNvSpPr/>
          <p:nvPr/>
        </p:nvSpPr>
        <p:spPr>
          <a:xfrm>
            <a:off x="5800344" y="229514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 txBox="1"/>
          <p:nvPr/>
        </p:nvSpPr>
        <p:spPr>
          <a:xfrm>
            <a:off x="6057646" y="2218182"/>
            <a:ext cx="22987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销量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6323838" y="229438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 txBox="1"/>
          <p:nvPr/>
        </p:nvSpPr>
        <p:spPr>
          <a:xfrm>
            <a:off x="6582536" y="2218182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同比增速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5" name="object 105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8" name="object 108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 txBox="1"/>
          <p:nvPr/>
        </p:nvSpPr>
        <p:spPr>
          <a:xfrm>
            <a:off x="309778" y="4626037"/>
            <a:ext cx="243713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429323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消费者：主要为三、四线城市、</a:t>
            </a:r>
            <a:r>
              <a:rPr sz="1600" spc="40"/>
              <a:t>24-40</a:t>
            </a:r>
            <a:r>
              <a:rPr sz="1600" spc="5"/>
              <a:t>岁</a:t>
            </a:r>
            <a:r>
              <a:rPr sz="1600" spc="-5"/>
              <a:t>的女性</a:t>
            </a:r>
            <a:endParaRPr sz="1600"/>
          </a:p>
        </p:txBody>
      </p:sp>
      <p:sp>
        <p:nvSpPr>
          <p:cNvPr id="3" name="object 3"/>
          <p:cNvSpPr txBox="1"/>
          <p:nvPr/>
        </p:nvSpPr>
        <p:spPr>
          <a:xfrm>
            <a:off x="298500" y="1192529"/>
            <a:ext cx="8014334" cy="73914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母婴行业兴趣消费者主要为分布在三、四线城市，年龄在</a:t>
            </a:r>
            <a:r>
              <a:rPr sz="900" spc="40">
                <a:solidFill>
                  <a:srgbClr val="585858"/>
                </a:solidFill>
                <a:latin typeface="宋体"/>
                <a:cs typeface="宋体"/>
              </a:rPr>
              <a:t>24-40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岁之间的女性。</a:t>
            </a:r>
            <a:endParaRPr sz="900">
              <a:latin typeface="宋体"/>
              <a:cs typeface="宋体"/>
            </a:endParaRPr>
          </a:p>
          <a:p>
            <a:pPr marL="12700" marR="5080">
              <a:lnSpc>
                <a:spcPct val="130000"/>
              </a:lnSpc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高线城市消费者对母婴相关内容的</a:t>
            </a:r>
            <a:r>
              <a:rPr sz="900" spc="20">
                <a:solidFill>
                  <a:srgbClr val="585858"/>
                </a:solidFill>
                <a:latin typeface="宋体"/>
                <a:cs typeface="宋体"/>
              </a:rPr>
              <a:t>TGI水平处于低位，主要由于其生活节奏快、生活压力较大，整体婚育意愿较低，但</a:t>
            </a:r>
            <a:r>
              <a:rPr sz="900" spc="5">
                <a:solidFill>
                  <a:srgbClr val="585858"/>
                </a:solidFill>
                <a:latin typeface="宋体"/>
                <a:cs typeface="宋体"/>
              </a:rPr>
              <a:t>相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较于</a:t>
            </a:r>
            <a:r>
              <a:rPr sz="900" spc="75">
                <a:solidFill>
                  <a:srgbClr val="585858"/>
                </a:solidFill>
                <a:latin typeface="宋体"/>
                <a:cs typeface="宋体"/>
              </a:rPr>
              <a:t>20</a:t>
            </a:r>
            <a:r>
              <a:rPr sz="900" spc="70">
                <a:solidFill>
                  <a:srgbClr val="585858"/>
                </a:solidFill>
                <a:latin typeface="宋体"/>
                <a:cs typeface="宋体"/>
              </a:rPr>
              <a:t>2</a:t>
            </a:r>
            <a:r>
              <a:rPr sz="900" spc="50">
                <a:solidFill>
                  <a:srgbClr val="585858"/>
                </a:solidFill>
                <a:latin typeface="宋体"/>
                <a:cs typeface="宋体"/>
              </a:rPr>
              <a:t>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年，新一线和二线城市消费者 对母婴产品的兴趣提升；由于养育观念和家庭分工的变化，男性消费者占比和</a:t>
            </a:r>
            <a:r>
              <a:rPr sz="900" spc="20">
                <a:solidFill>
                  <a:srgbClr val="585858"/>
                </a:solidFill>
                <a:latin typeface="宋体"/>
                <a:cs typeface="宋体"/>
              </a:rPr>
              <a:t>TGI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指数小幅提升；当代人晚婚晚育渐成趋势</a:t>
            </a:r>
            <a:r>
              <a:rPr sz="900" spc="5">
                <a:solidFill>
                  <a:srgbClr val="585858"/>
                </a:solidFill>
                <a:latin typeface="宋体"/>
                <a:cs typeface="宋体"/>
              </a:rPr>
              <a:t>，31-40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岁的</a:t>
            </a:r>
            <a:r>
              <a:rPr sz="900" spc="110">
                <a:solidFill>
                  <a:srgbClr val="585858"/>
                </a:solidFill>
                <a:latin typeface="宋体"/>
                <a:cs typeface="宋体"/>
              </a:rPr>
              <a:t>80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、</a:t>
            </a:r>
            <a:r>
              <a:rPr sz="900" spc="95">
                <a:solidFill>
                  <a:srgbClr val="585858"/>
                </a:solidFill>
                <a:latin typeface="宋体"/>
                <a:cs typeface="宋体"/>
              </a:rPr>
              <a:t>90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后群体</a:t>
            </a:r>
            <a:r>
              <a:rPr sz="900" spc="-10">
                <a:solidFill>
                  <a:srgbClr val="585858"/>
                </a:solidFill>
                <a:latin typeface="宋体"/>
                <a:cs typeface="宋体"/>
              </a:rPr>
              <a:t>占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比和 </a:t>
            </a:r>
            <a:r>
              <a:rPr sz="900" spc="20">
                <a:solidFill>
                  <a:srgbClr val="585858"/>
                </a:solidFill>
                <a:latin typeface="宋体"/>
                <a:cs typeface="宋体"/>
              </a:rPr>
              <a:t>TGI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显著提升，该群体消费力整体水平较高。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55904" y="3793235"/>
            <a:ext cx="78105" cy="530860"/>
          </a:xfrm>
          <a:custGeom>
            <a:rect l="l" t="t" r="r" b="b"/>
            <a:pathLst>
              <a:path w="78105" h="530860">
                <a:moveTo>
                  <a:pt x="0" y="530352"/>
                </a:moveTo>
                <a:lnTo>
                  <a:pt x="77724" y="530352"/>
                </a:lnTo>
                <a:lnTo>
                  <a:pt x="77724" y="0"/>
                </a:lnTo>
                <a:lnTo>
                  <a:pt x="0" y="0"/>
                </a:lnTo>
                <a:lnTo>
                  <a:pt x="0" y="530352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101852" y="3044951"/>
            <a:ext cx="78105" cy="1278890"/>
          </a:xfrm>
          <a:custGeom>
            <a:rect l="l" t="t" r="r" b="b"/>
            <a:pathLst>
              <a:path w="78105" h="1278889">
                <a:moveTo>
                  <a:pt x="0" y="1278636"/>
                </a:moveTo>
                <a:lnTo>
                  <a:pt x="77724" y="1278636"/>
                </a:lnTo>
                <a:lnTo>
                  <a:pt x="77724" y="0"/>
                </a:lnTo>
                <a:lnTo>
                  <a:pt x="0" y="0"/>
                </a:lnTo>
                <a:lnTo>
                  <a:pt x="0" y="1278636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1488186" y="3070860"/>
            <a:ext cx="0" cy="1252855"/>
          </a:xfrm>
          <a:custGeom>
            <a:rect l="l" t="t" r="r" b="b"/>
            <a:pathLst>
              <a:path h="1252854">
                <a:moveTo>
                  <a:pt x="0" y="0"/>
                </a:moveTo>
                <a:lnTo>
                  <a:pt x="0" y="1252727"/>
                </a:lnTo>
              </a:path>
            </a:pathLst>
          </a:custGeom>
          <a:ln w="77723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795272" y="2705100"/>
            <a:ext cx="78105" cy="1618615"/>
          </a:xfrm>
          <a:custGeom>
            <a:rect l="l" t="t" r="r" b="b"/>
            <a:pathLst>
              <a:path w="78105" h="1618614">
                <a:moveTo>
                  <a:pt x="0" y="1618488"/>
                </a:moveTo>
                <a:lnTo>
                  <a:pt x="77724" y="1618488"/>
                </a:lnTo>
                <a:lnTo>
                  <a:pt x="77724" y="0"/>
                </a:lnTo>
                <a:lnTo>
                  <a:pt x="0" y="0"/>
                </a:lnTo>
                <a:lnTo>
                  <a:pt x="0" y="1618488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142744" y="2912363"/>
            <a:ext cx="78105" cy="1411605"/>
          </a:xfrm>
          <a:custGeom>
            <a:rect l="l" t="t" r="r" b="b"/>
            <a:pathLst>
              <a:path w="78105" h="1411604">
                <a:moveTo>
                  <a:pt x="0" y="1411224"/>
                </a:moveTo>
                <a:lnTo>
                  <a:pt x="77724" y="1411224"/>
                </a:lnTo>
                <a:lnTo>
                  <a:pt x="77724" y="0"/>
                </a:lnTo>
                <a:lnTo>
                  <a:pt x="0" y="0"/>
                </a:lnTo>
                <a:lnTo>
                  <a:pt x="0" y="1411224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2527554" y="3531108"/>
            <a:ext cx="0" cy="792480"/>
          </a:xfrm>
          <a:custGeom>
            <a:rect l="l" t="t" r="r" b="b"/>
            <a:pathLst>
              <a:path h="792479">
                <a:moveTo>
                  <a:pt x="0" y="0"/>
                </a:moveTo>
                <a:lnTo>
                  <a:pt x="0" y="792479"/>
                </a:lnTo>
              </a:path>
            </a:pathLst>
          </a:custGeom>
          <a:ln w="77724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33627" y="3791711"/>
            <a:ext cx="78105" cy="532130"/>
          </a:xfrm>
          <a:custGeom>
            <a:rect l="l" t="t" r="r" b="b"/>
            <a:pathLst>
              <a:path w="78105" h="532129">
                <a:moveTo>
                  <a:pt x="0" y="531876"/>
                </a:moveTo>
                <a:lnTo>
                  <a:pt x="77724" y="531876"/>
                </a:lnTo>
                <a:lnTo>
                  <a:pt x="77724" y="0"/>
                </a:lnTo>
                <a:lnTo>
                  <a:pt x="0" y="0"/>
                </a:lnTo>
                <a:lnTo>
                  <a:pt x="0" y="531876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179575" y="3043427"/>
            <a:ext cx="78105" cy="1280160"/>
          </a:xfrm>
          <a:custGeom>
            <a:rect l="l" t="t" r="r" b="b"/>
            <a:pathLst>
              <a:path w="78105" h="1280160">
                <a:moveTo>
                  <a:pt x="0" y="1280159"/>
                </a:moveTo>
                <a:lnTo>
                  <a:pt x="77724" y="1280159"/>
                </a:lnTo>
                <a:lnTo>
                  <a:pt x="77724" y="0"/>
                </a:lnTo>
                <a:lnTo>
                  <a:pt x="0" y="0"/>
                </a:lnTo>
                <a:lnTo>
                  <a:pt x="0" y="1280159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1565910" y="3057144"/>
            <a:ext cx="0" cy="1266825"/>
          </a:xfrm>
          <a:custGeom>
            <a:rect l="l" t="t" r="r" b="b"/>
            <a:pathLst>
              <a:path h="1266825">
                <a:moveTo>
                  <a:pt x="0" y="0"/>
                </a:moveTo>
                <a:lnTo>
                  <a:pt x="0" y="1266444"/>
                </a:lnTo>
              </a:path>
            </a:pathLst>
          </a:custGeom>
          <a:ln w="7772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872995" y="2695955"/>
            <a:ext cx="78105" cy="1628139"/>
          </a:xfrm>
          <a:custGeom>
            <a:rect l="l" t="t" r="r" b="b"/>
            <a:pathLst>
              <a:path w="78105" h="1628139">
                <a:moveTo>
                  <a:pt x="0" y="1627632"/>
                </a:moveTo>
                <a:lnTo>
                  <a:pt x="77724" y="1627632"/>
                </a:lnTo>
                <a:lnTo>
                  <a:pt x="77724" y="0"/>
                </a:lnTo>
                <a:lnTo>
                  <a:pt x="0" y="0"/>
                </a:lnTo>
                <a:lnTo>
                  <a:pt x="0" y="1627632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220467" y="2909316"/>
            <a:ext cx="78105" cy="1414780"/>
          </a:xfrm>
          <a:custGeom>
            <a:rect l="l" t="t" r="r" b="b"/>
            <a:pathLst>
              <a:path w="78105" h="1414779">
                <a:moveTo>
                  <a:pt x="0" y="1414271"/>
                </a:moveTo>
                <a:lnTo>
                  <a:pt x="77724" y="1414271"/>
                </a:lnTo>
                <a:lnTo>
                  <a:pt x="77724" y="0"/>
                </a:lnTo>
                <a:lnTo>
                  <a:pt x="0" y="0"/>
                </a:lnTo>
                <a:lnTo>
                  <a:pt x="0" y="1414271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2605277" y="3515867"/>
            <a:ext cx="0" cy="807720"/>
          </a:xfrm>
          <a:custGeom>
            <a:rect l="l" t="t" r="r" b="b"/>
            <a:pathLst>
              <a:path h="807720">
                <a:moveTo>
                  <a:pt x="0" y="0"/>
                </a:moveTo>
                <a:lnTo>
                  <a:pt x="0" y="807720"/>
                </a:lnTo>
              </a:path>
            </a:pathLst>
          </a:custGeom>
          <a:ln w="7772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59891" y="4323588"/>
            <a:ext cx="2080260" cy="0"/>
          </a:xfrm>
          <a:custGeom>
            <a:rect l="l" t="t" r="r" b="b"/>
            <a:pathLst>
              <a:path w="2080260">
                <a:moveTo>
                  <a:pt x="0" y="0"/>
                </a:moveTo>
                <a:lnTo>
                  <a:pt x="2080259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32866" y="2798826"/>
            <a:ext cx="1734820" cy="996950"/>
          </a:xfrm>
          <a:custGeom>
            <a:rect l="l" t="t" r="r" b="b"/>
            <a:pathLst>
              <a:path w="1734820" h="996950">
                <a:moveTo>
                  <a:pt x="0" y="527304"/>
                </a:moveTo>
                <a:lnTo>
                  <a:pt x="347472" y="996696"/>
                </a:lnTo>
                <a:lnTo>
                  <a:pt x="693420" y="704088"/>
                </a:lnTo>
                <a:lnTo>
                  <a:pt x="1040891" y="59436"/>
                </a:lnTo>
                <a:lnTo>
                  <a:pt x="1386840" y="0"/>
                </a:lnTo>
                <a:lnTo>
                  <a:pt x="1734312" y="644652"/>
                </a:lnTo>
              </a:path>
            </a:pathLst>
          </a:custGeom>
          <a:ln w="285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832866" y="2916173"/>
            <a:ext cx="1734820" cy="821690"/>
          </a:xfrm>
          <a:custGeom>
            <a:rect l="l" t="t" r="r" b="b"/>
            <a:pathLst>
              <a:path w="1734820" h="821689">
                <a:moveTo>
                  <a:pt x="0" y="821435"/>
                </a:moveTo>
                <a:lnTo>
                  <a:pt x="347472" y="469391"/>
                </a:lnTo>
                <a:lnTo>
                  <a:pt x="693420" y="469391"/>
                </a:lnTo>
                <a:lnTo>
                  <a:pt x="1040891" y="59436"/>
                </a:lnTo>
                <a:lnTo>
                  <a:pt x="1386840" y="0"/>
                </a:lnTo>
                <a:lnTo>
                  <a:pt x="1734312" y="527304"/>
                </a:lnTo>
              </a:path>
            </a:pathLst>
          </a:custGeom>
          <a:ln w="28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818578" y="3150869"/>
            <a:ext cx="1763395" cy="0"/>
          </a:xfrm>
          <a:custGeom>
            <a:rect l="l" t="t" r="r" b="b"/>
            <a:pathLst>
              <a:path w="1763395">
                <a:moveTo>
                  <a:pt x="0" y="0"/>
                </a:moveTo>
                <a:lnTo>
                  <a:pt x="1762887" y="0"/>
                </a:lnTo>
              </a:path>
            </a:pathLst>
          </a:custGeom>
          <a:ln w="28575">
            <a:solidFill>
              <a:srgbClr val="9279C3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2830829" y="4241393"/>
            <a:ext cx="1543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80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830829" y="3947871"/>
            <a:ext cx="15113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90">
                <a:solidFill>
                  <a:srgbClr val="7E7E7E"/>
                </a:solidFill>
                <a:latin typeface="宋体"/>
                <a:cs typeface="宋体"/>
              </a:rPr>
              <a:t>85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830829" y="3654653"/>
            <a:ext cx="15113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90">
                <a:solidFill>
                  <a:srgbClr val="7E7E7E"/>
                </a:solidFill>
                <a:latin typeface="宋体"/>
                <a:cs typeface="宋体"/>
              </a:rPr>
              <a:t>90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830829" y="2774696"/>
            <a:ext cx="1905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 spc="90">
                <a:solidFill>
                  <a:srgbClr val="7E7E7E"/>
                </a:solidFill>
                <a:latin typeface="宋体"/>
                <a:cs typeface="宋体"/>
              </a:rPr>
              <a:t>05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97560" y="4241393"/>
            <a:ext cx="17335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7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00608" y="3889349"/>
            <a:ext cx="1701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6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40563" y="2833497"/>
            <a:ext cx="22987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180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19124" y="4407509"/>
            <a:ext cx="19634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2830"/>
                <a:tab pos="1399540"/>
                <a:tab pos="1746250"/>
              </a:tabLst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一线 </a:t>
            </a: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新一线 </a:t>
            </a:r>
            <a:r>
              <a:rPr sz="800" spc="-8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二线	三线	四线	五线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830829" y="3004794"/>
            <a:ext cx="233679" cy="50482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800" spc="35">
                <a:solidFill>
                  <a:srgbClr val="7E7E7E"/>
                </a:solidFill>
                <a:latin typeface="宋体"/>
                <a:cs typeface="宋体"/>
              </a:rPr>
              <a:t>100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ts val="905"/>
              </a:lnSpc>
              <a:spcBef>
                <a:spcPts val="5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城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ts val="905"/>
              </a:lnSpc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9</a:t>
            </a:r>
            <a:r>
              <a:rPr sz="800" spc="-4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1200" baseline="3472">
                <a:solidFill>
                  <a:srgbClr val="7E7E7E"/>
                </a:solidFill>
                <a:latin typeface="宋体"/>
                <a:cs typeface="宋体"/>
              </a:rPr>
              <a:t>市</a:t>
            </a:r>
            <a:endParaRPr sz="1200" baseline="3472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937036" y="3453765"/>
            <a:ext cx="161290" cy="18542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G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I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18097" y="3157962"/>
            <a:ext cx="378460" cy="53022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20"/>
              </a:spcBef>
            </a:pPr>
            <a:r>
              <a:rPr sz="1200" spc="172" baseline="-24305">
                <a:solidFill>
                  <a:srgbClr val="7E7E7E"/>
                </a:solidFill>
                <a:latin typeface="宋体"/>
                <a:cs typeface="宋体"/>
              </a:rPr>
              <a:t>城</a:t>
            </a: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15%</a:t>
            </a:r>
            <a:endParaRPr sz="800">
              <a:latin typeface="宋体"/>
              <a:cs typeface="宋体"/>
            </a:endParaRPr>
          </a:p>
          <a:p>
            <a:pPr marL="38100" marR="229870">
              <a:lnSpc>
                <a:spcPts val="810"/>
              </a:lnSpc>
              <a:spcBef>
                <a:spcPts val="36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 占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ts val="800"/>
              </a:lnSpc>
            </a:pPr>
            <a:r>
              <a:rPr sz="800" spc="90">
                <a:solidFill>
                  <a:srgbClr val="7E7E7E"/>
                </a:solidFill>
                <a:latin typeface="宋体"/>
                <a:cs typeface="宋体"/>
              </a:rPr>
              <a:t>比10%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483108" y="2278379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935479" y="227837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82345" y="245440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936242" y="2454401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2192782" y="2140432"/>
            <a:ext cx="806450" cy="488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25730">
              <a:lnSpc>
                <a:spcPct val="145000"/>
              </a:lnSpc>
              <a:spcBef>
                <a:spcPts val="100"/>
              </a:spcBef>
            </a:pPr>
            <a:r>
              <a:rPr sz="800" spc="295">
                <a:solidFill>
                  <a:srgbClr val="7E7E7E"/>
                </a:solidFill>
                <a:latin typeface="宋体"/>
                <a:cs typeface="宋体"/>
              </a:rPr>
              <a:t>M</a:t>
            </a:r>
            <a:r>
              <a:rPr sz="800" spc="105">
                <a:solidFill>
                  <a:srgbClr val="7E7E7E"/>
                </a:solidFill>
                <a:latin typeface="宋体"/>
                <a:cs typeface="宋体"/>
              </a:rPr>
              <a:t>A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占比  </a:t>
            </a: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MAT2023TGI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ts val="865"/>
              </a:lnSpc>
            </a:pPr>
            <a:r>
              <a:rPr sz="800" spc="-30">
                <a:solidFill>
                  <a:srgbClr val="7E7E7E"/>
                </a:solidFill>
                <a:latin typeface="宋体"/>
                <a:cs typeface="宋体"/>
              </a:rPr>
              <a:t>110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161538" y="2001138"/>
            <a:ext cx="9112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消费者性别分布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94538" y="1939173"/>
            <a:ext cx="1129030" cy="69024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000" b="1" spc="-5">
                <a:latin typeface="微软雅黑"/>
                <a:cs typeface="微软雅黑"/>
              </a:rPr>
              <a:t>消费者城市分布</a:t>
            </a:r>
            <a:endParaRPr sz="1000">
              <a:latin typeface="微软雅黑"/>
              <a:cs typeface="微软雅黑"/>
            </a:endParaRPr>
          </a:p>
          <a:p>
            <a:pPr marL="457200" marR="5080">
              <a:lnSpc>
                <a:spcPts val="1390"/>
              </a:lnSpc>
              <a:spcBef>
                <a:spcPts val="55"/>
              </a:spcBef>
            </a:pPr>
            <a:r>
              <a:rPr sz="800" spc="295">
                <a:solidFill>
                  <a:srgbClr val="7E7E7E"/>
                </a:solidFill>
                <a:latin typeface="宋体"/>
                <a:cs typeface="宋体"/>
              </a:rPr>
              <a:t>M</a:t>
            </a:r>
            <a:r>
              <a:rPr sz="800" spc="105">
                <a:solidFill>
                  <a:srgbClr val="7E7E7E"/>
                </a:solidFill>
                <a:latin typeface="宋体"/>
                <a:cs typeface="宋体"/>
              </a:rPr>
              <a:t>A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占比  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MAT2022TGI</a:t>
            </a:r>
            <a:endParaRPr sz="800">
              <a:latin typeface="宋体"/>
              <a:cs typeface="宋体"/>
            </a:endParaRPr>
          </a:p>
          <a:p>
            <a:pPr marL="61594">
              <a:lnSpc>
                <a:spcPts val="750"/>
              </a:lnSpc>
            </a:pPr>
            <a:r>
              <a:rPr sz="800" spc="125">
                <a:solidFill>
                  <a:srgbClr val="7E7E7E"/>
                </a:solidFill>
                <a:latin typeface="宋体"/>
                <a:cs typeface="宋体"/>
              </a:rPr>
              <a:t>25%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5989320" y="3781044"/>
            <a:ext cx="97790" cy="544195"/>
          </a:xfrm>
          <a:custGeom>
            <a:rect l="l" t="t" r="r" b="b"/>
            <a:pathLst>
              <a:path w="97789" h="544195">
                <a:moveTo>
                  <a:pt x="97535" y="0"/>
                </a:moveTo>
                <a:lnTo>
                  <a:pt x="0" y="0"/>
                </a:lnTo>
                <a:lnTo>
                  <a:pt x="0" y="544068"/>
                </a:lnTo>
                <a:lnTo>
                  <a:pt x="97535" y="544068"/>
                </a:lnTo>
                <a:lnTo>
                  <a:pt x="97535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423659" y="2933700"/>
            <a:ext cx="97790" cy="1391920"/>
          </a:xfrm>
          <a:custGeom>
            <a:rect l="l" t="t" r="r" b="b"/>
            <a:pathLst>
              <a:path w="97790" h="1391920">
                <a:moveTo>
                  <a:pt x="97536" y="0"/>
                </a:moveTo>
                <a:lnTo>
                  <a:pt x="0" y="0"/>
                </a:lnTo>
                <a:lnTo>
                  <a:pt x="0" y="1391412"/>
                </a:lnTo>
                <a:lnTo>
                  <a:pt x="97536" y="1391412"/>
                </a:lnTo>
                <a:lnTo>
                  <a:pt x="97536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858000" y="2825495"/>
            <a:ext cx="97790" cy="1499870"/>
          </a:xfrm>
          <a:custGeom>
            <a:rect l="l" t="t" r="r" b="b"/>
            <a:pathLst>
              <a:path w="97790" h="1499870">
                <a:moveTo>
                  <a:pt x="97535" y="0"/>
                </a:moveTo>
                <a:lnTo>
                  <a:pt x="0" y="0"/>
                </a:lnTo>
                <a:lnTo>
                  <a:pt x="0" y="1499616"/>
                </a:lnTo>
                <a:lnTo>
                  <a:pt x="97535" y="1499616"/>
                </a:lnTo>
                <a:lnTo>
                  <a:pt x="97535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7292340" y="3758183"/>
            <a:ext cx="97790" cy="567055"/>
          </a:xfrm>
          <a:custGeom>
            <a:rect l="l" t="t" r="r" b="b"/>
            <a:pathLst>
              <a:path w="97790" h="567054">
                <a:moveTo>
                  <a:pt x="97535" y="0"/>
                </a:moveTo>
                <a:lnTo>
                  <a:pt x="0" y="0"/>
                </a:lnTo>
                <a:lnTo>
                  <a:pt x="0" y="566927"/>
                </a:lnTo>
                <a:lnTo>
                  <a:pt x="97535" y="566927"/>
                </a:lnTo>
                <a:lnTo>
                  <a:pt x="97535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7726680" y="3950208"/>
            <a:ext cx="97790" cy="375285"/>
          </a:xfrm>
          <a:custGeom>
            <a:rect l="l" t="t" r="r" b="b"/>
            <a:pathLst>
              <a:path w="97790" h="375285">
                <a:moveTo>
                  <a:pt x="97536" y="0"/>
                </a:moveTo>
                <a:lnTo>
                  <a:pt x="0" y="0"/>
                </a:lnTo>
                <a:lnTo>
                  <a:pt x="0" y="374903"/>
                </a:lnTo>
                <a:lnTo>
                  <a:pt x="97536" y="374903"/>
                </a:lnTo>
                <a:lnTo>
                  <a:pt x="97536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6086855" y="3902964"/>
            <a:ext cx="97790" cy="422275"/>
          </a:xfrm>
          <a:custGeom>
            <a:rect l="l" t="t" r="r" b="b"/>
            <a:pathLst>
              <a:path w="97789" h="422275">
                <a:moveTo>
                  <a:pt x="97536" y="0"/>
                </a:moveTo>
                <a:lnTo>
                  <a:pt x="0" y="0"/>
                </a:lnTo>
                <a:lnTo>
                  <a:pt x="0" y="422148"/>
                </a:lnTo>
                <a:lnTo>
                  <a:pt x="97536" y="422148"/>
                </a:lnTo>
                <a:lnTo>
                  <a:pt x="97536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6521195" y="3049523"/>
            <a:ext cx="97790" cy="1275715"/>
          </a:xfrm>
          <a:custGeom>
            <a:rect l="l" t="t" r="r" b="b"/>
            <a:pathLst>
              <a:path w="97790" h="1275714">
                <a:moveTo>
                  <a:pt x="97535" y="0"/>
                </a:moveTo>
                <a:lnTo>
                  <a:pt x="0" y="0"/>
                </a:lnTo>
                <a:lnTo>
                  <a:pt x="0" y="1275588"/>
                </a:lnTo>
                <a:lnTo>
                  <a:pt x="97535" y="1275588"/>
                </a:lnTo>
                <a:lnTo>
                  <a:pt x="9753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6955535" y="2714244"/>
            <a:ext cx="97790" cy="1610995"/>
          </a:xfrm>
          <a:custGeom>
            <a:rect l="l" t="t" r="r" b="b"/>
            <a:pathLst>
              <a:path w="97790" h="1610995">
                <a:moveTo>
                  <a:pt x="97536" y="0"/>
                </a:moveTo>
                <a:lnTo>
                  <a:pt x="0" y="0"/>
                </a:lnTo>
                <a:lnTo>
                  <a:pt x="0" y="1610868"/>
                </a:lnTo>
                <a:lnTo>
                  <a:pt x="97536" y="1610868"/>
                </a:lnTo>
                <a:lnTo>
                  <a:pt x="97536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7389876" y="3774947"/>
            <a:ext cx="97790" cy="550545"/>
          </a:xfrm>
          <a:custGeom>
            <a:rect l="l" t="t" r="r" b="b"/>
            <a:pathLst>
              <a:path w="97790" h="550545">
                <a:moveTo>
                  <a:pt x="97535" y="0"/>
                </a:moveTo>
                <a:lnTo>
                  <a:pt x="0" y="0"/>
                </a:lnTo>
                <a:lnTo>
                  <a:pt x="0" y="550163"/>
                </a:lnTo>
                <a:lnTo>
                  <a:pt x="97535" y="550163"/>
                </a:lnTo>
                <a:lnTo>
                  <a:pt x="9753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7824216" y="3808476"/>
            <a:ext cx="97790" cy="516890"/>
          </a:xfrm>
          <a:custGeom>
            <a:rect l="l" t="t" r="r" b="b"/>
            <a:pathLst>
              <a:path w="97790" h="516889">
                <a:moveTo>
                  <a:pt x="97535" y="0"/>
                </a:moveTo>
                <a:lnTo>
                  <a:pt x="0" y="0"/>
                </a:lnTo>
                <a:lnTo>
                  <a:pt x="0" y="516636"/>
                </a:lnTo>
                <a:lnTo>
                  <a:pt x="97535" y="516636"/>
                </a:lnTo>
                <a:lnTo>
                  <a:pt x="97535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5870447" y="4325111"/>
            <a:ext cx="2170430" cy="0"/>
          </a:xfrm>
          <a:custGeom>
            <a:rect l="l" t="t" r="r" b="b"/>
            <a:pathLst>
              <a:path w="2170429">
                <a:moveTo>
                  <a:pt x="0" y="0"/>
                </a:moveTo>
                <a:lnTo>
                  <a:pt x="217017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6087617" y="2853689"/>
            <a:ext cx="1736089" cy="913130"/>
          </a:xfrm>
          <a:custGeom>
            <a:rect l="l" t="t" r="r" b="b"/>
            <a:pathLst>
              <a:path w="1736089" h="913128">
                <a:moveTo>
                  <a:pt x="0" y="260604"/>
                </a:moveTo>
                <a:lnTo>
                  <a:pt x="434339" y="0"/>
                </a:lnTo>
                <a:lnTo>
                  <a:pt x="868680" y="556260"/>
                </a:lnTo>
                <a:lnTo>
                  <a:pt x="1303020" y="762000"/>
                </a:lnTo>
                <a:lnTo>
                  <a:pt x="1735836" y="912876"/>
                </a:lnTo>
              </a:path>
            </a:pathLst>
          </a:custGeom>
          <a:ln w="285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6087617" y="2794254"/>
            <a:ext cx="1736089" cy="1114425"/>
          </a:xfrm>
          <a:custGeom>
            <a:rect l="l" t="t" r="r" b="b"/>
            <a:pathLst>
              <a:path w="1736089" h="1114425">
                <a:moveTo>
                  <a:pt x="0" y="601979"/>
                </a:moveTo>
                <a:lnTo>
                  <a:pt x="434339" y="0"/>
                </a:lnTo>
                <a:lnTo>
                  <a:pt x="868680" y="230124"/>
                </a:lnTo>
                <a:lnTo>
                  <a:pt x="1303020" y="783335"/>
                </a:lnTo>
                <a:lnTo>
                  <a:pt x="1735836" y="1114044"/>
                </a:lnTo>
              </a:path>
            </a:pathLst>
          </a:custGeom>
          <a:ln w="28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6073330" y="3353561"/>
            <a:ext cx="1764664" cy="0"/>
          </a:xfrm>
          <a:custGeom>
            <a:rect l="l" t="t" r="r" b="b"/>
            <a:pathLst>
              <a:path w="1764664">
                <a:moveTo>
                  <a:pt x="0" y="0"/>
                </a:moveTo>
                <a:lnTo>
                  <a:pt x="1764411" y="0"/>
                </a:lnTo>
              </a:path>
            </a:pathLst>
          </a:custGeom>
          <a:ln w="28575">
            <a:solidFill>
              <a:srgbClr val="9279C3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5554726" y="3148711"/>
            <a:ext cx="22669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16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5549010" y="2492755"/>
            <a:ext cx="233045" cy="585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800" spc="180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800">
              <a:latin typeface="宋体"/>
              <a:cs typeface="宋体"/>
            </a:endParaRPr>
          </a:p>
          <a:p>
            <a:pPr marL="15240">
              <a:lnSpc>
                <a:spcPct val="100000"/>
              </a:lnSpc>
              <a:spcBef>
                <a:spcPts val="765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 spc="16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 spc="180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5893434" y="4408423"/>
            <a:ext cx="21488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18-23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岁</a:t>
            </a:r>
            <a:r>
              <a:rPr sz="800" spc="8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35">
                <a:solidFill>
                  <a:srgbClr val="7E7E7E"/>
                </a:solidFill>
                <a:latin typeface="宋体"/>
                <a:cs typeface="宋体"/>
              </a:rPr>
              <a:t>24-30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岁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31-40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岁</a:t>
            </a:r>
            <a:r>
              <a:rPr sz="800" spc="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41-50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岁</a:t>
            </a:r>
            <a:r>
              <a:rPr sz="800" spc="-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51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岁以上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8107426" y="3270250"/>
            <a:ext cx="2444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10</a:t>
            </a:r>
            <a:r>
              <a:rPr sz="1200" spc="-1207" baseline="3125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8236204" y="3312033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龄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8107426" y="3392932"/>
            <a:ext cx="281940" cy="99758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70"/>
              </a:spcBef>
            </a:pP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80</a:t>
            </a:r>
            <a:r>
              <a:rPr sz="1200" baseline="27777">
                <a:solidFill>
                  <a:srgbClr val="7E7E7E"/>
                </a:solidFill>
                <a:latin typeface="宋体"/>
                <a:cs typeface="宋体"/>
              </a:rPr>
              <a:t>段</a:t>
            </a:r>
            <a:endParaRPr sz="1200" baseline="27777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570"/>
              </a:spcBef>
            </a:pPr>
            <a:r>
              <a:rPr sz="800" spc="85">
                <a:solidFill>
                  <a:srgbClr val="7E7E7E"/>
                </a:solidFill>
                <a:latin typeface="宋体"/>
                <a:cs typeface="宋体"/>
              </a:rPr>
              <a:t>60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570"/>
              </a:spcBef>
            </a:pP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40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57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20</a:t>
            </a:r>
            <a:endParaRPr sz="8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570"/>
              </a:spcBef>
            </a:pP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8236238" y="3511677"/>
            <a:ext cx="161290" cy="18542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-5">
                <a:solidFill>
                  <a:srgbClr val="7E7E7E"/>
                </a:solidFill>
                <a:latin typeface="宋体"/>
                <a:cs typeface="宋体"/>
              </a:rPr>
              <a:t>G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I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5483605" y="3187064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483605" y="3289172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龄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483605" y="3493389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占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458205" y="3367532"/>
            <a:ext cx="349250" cy="10229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1115" algn="r">
              <a:lnSpc>
                <a:spcPct val="100000"/>
              </a:lnSpc>
              <a:spcBef>
                <a:spcPts val="100"/>
              </a:spcBef>
            </a:pPr>
            <a:r>
              <a:rPr sz="1200" spc="-405" baseline="-13888">
                <a:solidFill>
                  <a:srgbClr val="7E7E7E"/>
                </a:solidFill>
                <a:latin typeface="宋体"/>
                <a:cs typeface="宋体"/>
              </a:rPr>
              <a:t>段</a:t>
            </a: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180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800">
              <a:latin typeface="宋体"/>
              <a:cs typeface="宋体"/>
            </a:endParaRPr>
          </a:p>
          <a:p>
            <a:pPr marL="123189" marR="30480" indent="-85725" algn="r">
              <a:lnSpc>
                <a:spcPct val="171800"/>
              </a:lnSpc>
              <a:spcBef>
                <a:spcPts val="150"/>
              </a:spcBef>
            </a:pPr>
            <a:r>
              <a:rPr sz="800" spc="-110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r>
              <a:rPr sz="1200" spc="-135" baseline="3472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247" baseline="3472">
                <a:solidFill>
                  <a:srgbClr val="7E7E7E"/>
                </a:solidFill>
                <a:latin typeface="宋体"/>
                <a:cs typeface="宋体"/>
              </a:rPr>
              <a:t>5%  </a:t>
            </a: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 spc="180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800">
              <a:latin typeface="宋体"/>
              <a:cs typeface="宋体"/>
            </a:endParaRPr>
          </a:p>
          <a:p>
            <a:pPr marR="30480" algn="r">
              <a:lnSpc>
                <a:spcPct val="100000"/>
              </a:lnSpc>
              <a:spcBef>
                <a:spcPts val="760"/>
              </a:spcBef>
            </a:pPr>
            <a:r>
              <a:rPr sz="800" spc="16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800">
              <a:latin typeface="宋体"/>
              <a:cs typeface="宋体"/>
            </a:endParaRPr>
          </a:p>
          <a:p>
            <a:pPr marR="30480" algn="r">
              <a:lnSpc>
                <a:spcPct val="100000"/>
              </a:lnSpc>
              <a:spcBef>
                <a:spcPts val="760"/>
              </a:spcBef>
            </a:pPr>
            <a:r>
              <a:rPr sz="800" spc="17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5740908" y="233324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5563870" y="2002916"/>
            <a:ext cx="1118870" cy="395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消费者年龄分布</a:t>
            </a:r>
            <a:endParaRPr sz="1000">
              <a:latin typeface="微软雅黑"/>
              <a:cs typeface="微软雅黑"/>
            </a:endParaRPr>
          </a:p>
          <a:p>
            <a:pPr marL="446405">
              <a:lnSpc>
                <a:spcPct val="100000"/>
              </a:lnSpc>
              <a:spcBef>
                <a:spcPts val="755"/>
              </a:spcBef>
            </a:pPr>
            <a:r>
              <a:rPr sz="800" spc="105">
                <a:solidFill>
                  <a:srgbClr val="7E7E7E"/>
                </a:solidFill>
                <a:latin typeface="宋体"/>
                <a:cs typeface="宋体"/>
              </a:rPr>
              <a:t>MAT2022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7220711" y="233324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5740146" y="250469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5998209" y="2422398"/>
            <a:ext cx="63627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MAT2022TGI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7219950" y="250469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 txBox="1"/>
          <p:nvPr/>
        </p:nvSpPr>
        <p:spPr>
          <a:xfrm>
            <a:off x="7452994" y="2200503"/>
            <a:ext cx="898525" cy="10236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41200"/>
              </a:lnSpc>
              <a:spcBef>
                <a:spcPts val="100"/>
              </a:spcBef>
            </a:pPr>
            <a:r>
              <a:rPr sz="800" spc="110">
                <a:solidFill>
                  <a:srgbClr val="7E7E7E"/>
                </a:solidFill>
                <a:latin typeface="宋体"/>
                <a:cs typeface="宋体"/>
              </a:rPr>
              <a:t>MAT2023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占比 </a:t>
            </a: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MAT2023TGI</a:t>
            </a:r>
            <a:r>
              <a:rPr sz="800" spc="-15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52" baseline="-38194">
                <a:solidFill>
                  <a:srgbClr val="7E7E7E"/>
                </a:solidFill>
                <a:latin typeface="宋体"/>
                <a:cs typeface="宋体"/>
              </a:rPr>
              <a:t>180</a:t>
            </a:r>
            <a:endParaRPr sz="1200" baseline="-38194">
              <a:latin typeface="宋体"/>
              <a:cs typeface="宋体"/>
            </a:endParaRPr>
          </a:p>
          <a:p>
            <a:pPr marR="33655" algn="r">
              <a:lnSpc>
                <a:spcPct val="100000"/>
              </a:lnSpc>
              <a:spcBef>
                <a:spcPts val="1125"/>
              </a:spcBef>
            </a:pPr>
            <a:r>
              <a:rPr sz="800" spc="25">
                <a:solidFill>
                  <a:srgbClr val="7E7E7E"/>
                </a:solidFill>
                <a:latin typeface="宋体"/>
                <a:cs typeface="宋体"/>
              </a:rPr>
              <a:t>160</a:t>
            </a:r>
            <a:endParaRPr sz="800">
              <a:latin typeface="宋体"/>
              <a:cs typeface="宋体"/>
            </a:endParaRPr>
          </a:p>
          <a:p>
            <a:pPr marR="35560" algn="r">
              <a:lnSpc>
                <a:spcPct val="100000"/>
              </a:lnSpc>
              <a:spcBef>
                <a:spcPts val="565"/>
              </a:spcBef>
            </a:pPr>
            <a:r>
              <a:rPr sz="800" spc="25">
                <a:solidFill>
                  <a:srgbClr val="7E7E7E"/>
                </a:solidFill>
                <a:latin typeface="宋体"/>
                <a:cs typeface="宋体"/>
              </a:rPr>
              <a:t>140</a:t>
            </a:r>
            <a:endParaRPr sz="800">
              <a:latin typeface="宋体"/>
              <a:cs typeface="宋体"/>
            </a:endParaRPr>
          </a:p>
          <a:p>
            <a:pPr marR="36195" algn="r">
              <a:lnSpc>
                <a:spcPct val="100000"/>
              </a:lnSpc>
              <a:spcBef>
                <a:spcPts val="575"/>
              </a:spcBef>
            </a:pP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3501004" y="3530375"/>
            <a:ext cx="146499" cy="1464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3385441" y="3688940"/>
            <a:ext cx="376555" cy="614680"/>
          </a:xfrm>
          <a:custGeom>
            <a:rect l="l" t="t" r="r" b="b"/>
            <a:pathLst>
              <a:path w="376554" h="614679">
                <a:moveTo>
                  <a:pt x="374852" y="262853"/>
                </a:moveTo>
                <a:lnTo>
                  <a:pt x="313408" y="51205"/>
                </a:lnTo>
                <a:lnTo>
                  <a:pt x="311701" y="42670"/>
                </a:lnTo>
                <a:lnTo>
                  <a:pt x="306581" y="35843"/>
                </a:lnTo>
                <a:lnTo>
                  <a:pt x="299753" y="32429"/>
                </a:lnTo>
                <a:lnTo>
                  <a:pt x="283752" y="23095"/>
                </a:lnTo>
                <a:lnTo>
                  <a:pt x="266471" y="15361"/>
                </a:lnTo>
                <a:lnTo>
                  <a:pt x="228068" y="3413"/>
                </a:lnTo>
                <a:lnTo>
                  <a:pt x="188812" y="0"/>
                </a:lnTo>
                <a:lnTo>
                  <a:pt x="178838" y="293"/>
                </a:lnTo>
                <a:lnTo>
                  <a:pt x="129715" y="8187"/>
                </a:lnTo>
                <a:lnTo>
                  <a:pt x="93873" y="22855"/>
                </a:lnTo>
                <a:lnTo>
                  <a:pt x="64217" y="51205"/>
                </a:lnTo>
                <a:lnTo>
                  <a:pt x="1066" y="262853"/>
                </a:lnTo>
                <a:lnTo>
                  <a:pt x="12587" y="299336"/>
                </a:lnTo>
                <a:lnTo>
                  <a:pt x="28375" y="307231"/>
                </a:lnTo>
                <a:lnTo>
                  <a:pt x="31788" y="307231"/>
                </a:lnTo>
                <a:lnTo>
                  <a:pt x="35202" y="307231"/>
                </a:lnTo>
                <a:lnTo>
                  <a:pt x="67631" y="283335"/>
                </a:lnTo>
                <a:lnTo>
                  <a:pt x="120541" y="104117"/>
                </a:lnTo>
                <a:lnTo>
                  <a:pt x="120541" y="163856"/>
                </a:lnTo>
                <a:lnTo>
                  <a:pt x="57390" y="375504"/>
                </a:lnTo>
                <a:lnTo>
                  <a:pt x="103473" y="375504"/>
                </a:lnTo>
                <a:lnTo>
                  <a:pt x="103473" y="614463"/>
                </a:lnTo>
                <a:lnTo>
                  <a:pt x="171745" y="614463"/>
                </a:lnTo>
                <a:lnTo>
                  <a:pt x="171745" y="375504"/>
                </a:lnTo>
                <a:lnTo>
                  <a:pt x="205880" y="375504"/>
                </a:lnTo>
                <a:lnTo>
                  <a:pt x="205880" y="614463"/>
                </a:lnTo>
                <a:lnTo>
                  <a:pt x="274152" y="614463"/>
                </a:lnTo>
                <a:lnTo>
                  <a:pt x="274152" y="375504"/>
                </a:lnTo>
                <a:lnTo>
                  <a:pt x="320235" y="375504"/>
                </a:lnTo>
                <a:lnTo>
                  <a:pt x="257084" y="163856"/>
                </a:lnTo>
                <a:lnTo>
                  <a:pt x="257084" y="104117"/>
                </a:lnTo>
                <a:lnTo>
                  <a:pt x="309994" y="283335"/>
                </a:lnTo>
                <a:lnTo>
                  <a:pt x="315301" y="293549"/>
                </a:lnTo>
                <a:lnTo>
                  <a:pt x="323008" y="301043"/>
                </a:lnTo>
                <a:lnTo>
                  <a:pt x="332316" y="305657"/>
                </a:lnTo>
                <a:lnTo>
                  <a:pt x="342423" y="307231"/>
                </a:lnTo>
                <a:lnTo>
                  <a:pt x="345837" y="307231"/>
                </a:lnTo>
                <a:lnTo>
                  <a:pt x="349250" y="307231"/>
                </a:lnTo>
                <a:lnTo>
                  <a:pt x="352664" y="305524"/>
                </a:lnTo>
                <a:lnTo>
                  <a:pt x="364051" y="299336"/>
                </a:lnTo>
                <a:lnTo>
                  <a:pt x="372078" y="289309"/>
                </a:lnTo>
                <a:lnTo>
                  <a:pt x="375945" y="276721"/>
                </a:lnTo>
                <a:lnTo>
                  <a:pt x="374852" y="262853"/>
                </a:lnTo>
                <a:close/>
              </a:path>
            </a:pathLst>
          </a:custGeom>
          <a:ln w="9956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3500151" y="2238023"/>
            <a:ext cx="146499" cy="1464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3385654" y="2396588"/>
            <a:ext cx="375920" cy="614680"/>
          </a:xfrm>
          <a:custGeom>
            <a:rect l="l" t="t" r="r" b="b"/>
            <a:pathLst>
              <a:path w="375920" h="614680">
                <a:moveTo>
                  <a:pt x="373785" y="266266"/>
                </a:moveTo>
                <a:lnTo>
                  <a:pt x="325995" y="63153"/>
                </a:lnTo>
                <a:lnTo>
                  <a:pt x="299753" y="32509"/>
                </a:lnTo>
                <a:lnTo>
                  <a:pt x="263911" y="13894"/>
                </a:lnTo>
                <a:lnTo>
                  <a:pt x="215908" y="2133"/>
                </a:lnTo>
                <a:lnTo>
                  <a:pt x="187746" y="0"/>
                </a:lnTo>
                <a:lnTo>
                  <a:pt x="173665" y="613"/>
                </a:lnTo>
                <a:lnTo>
                  <a:pt x="131422" y="8534"/>
                </a:lnTo>
                <a:lnTo>
                  <a:pt x="93019" y="23469"/>
                </a:lnTo>
                <a:lnTo>
                  <a:pt x="59737" y="46084"/>
                </a:lnTo>
                <a:lnTo>
                  <a:pt x="1706" y="267973"/>
                </a:lnTo>
                <a:lnTo>
                  <a:pt x="1706" y="269680"/>
                </a:lnTo>
                <a:lnTo>
                  <a:pt x="0" y="273094"/>
                </a:lnTo>
                <a:lnTo>
                  <a:pt x="0" y="276507"/>
                </a:lnTo>
                <a:lnTo>
                  <a:pt x="2693" y="289762"/>
                </a:lnTo>
                <a:lnTo>
                  <a:pt x="10027" y="300617"/>
                </a:lnTo>
                <a:lnTo>
                  <a:pt x="20881" y="307951"/>
                </a:lnTo>
                <a:lnTo>
                  <a:pt x="34135" y="310644"/>
                </a:lnTo>
                <a:lnTo>
                  <a:pt x="45203" y="308564"/>
                </a:lnTo>
                <a:lnTo>
                  <a:pt x="54830" y="302963"/>
                </a:lnTo>
                <a:lnTo>
                  <a:pt x="62217" y="294803"/>
                </a:lnTo>
                <a:lnTo>
                  <a:pt x="66564" y="285042"/>
                </a:lnTo>
                <a:lnTo>
                  <a:pt x="102407" y="136547"/>
                </a:lnTo>
                <a:lnTo>
                  <a:pt x="102407" y="614463"/>
                </a:lnTo>
                <a:lnTo>
                  <a:pt x="170678" y="614463"/>
                </a:lnTo>
                <a:lnTo>
                  <a:pt x="170678" y="307231"/>
                </a:lnTo>
                <a:lnTo>
                  <a:pt x="204814" y="307231"/>
                </a:lnTo>
                <a:lnTo>
                  <a:pt x="204814" y="614463"/>
                </a:lnTo>
                <a:lnTo>
                  <a:pt x="273085" y="614463"/>
                </a:lnTo>
                <a:lnTo>
                  <a:pt x="273085" y="134840"/>
                </a:lnTo>
                <a:lnTo>
                  <a:pt x="308927" y="283335"/>
                </a:lnTo>
                <a:lnTo>
                  <a:pt x="313274" y="293096"/>
                </a:lnTo>
                <a:lnTo>
                  <a:pt x="320661" y="301257"/>
                </a:lnTo>
                <a:lnTo>
                  <a:pt x="330289" y="306857"/>
                </a:lnTo>
                <a:lnTo>
                  <a:pt x="341356" y="308937"/>
                </a:lnTo>
                <a:lnTo>
                  <a:pt x="354610" y="306244"/>
                </a:lnTo>
                <a:lnTo>
                  <a:pt x="365465" y="298910"/>
                </a:lnTo>
                <a:lnTo>
                  <a:pt x="372798" y="288055"/>
                </a:lnTo>
                <a:lnTo>
                  <a:pt x="375492" y="274801"/>
                </a:lnTo>
                <a:lnTo>
                  <a:pt x="375492" y="271387"/>
                </a:lnTo>
                <a:lnTo>
                  <a:pt x="373785" y="267973"/>
                </a:lnTo>
                <a:lnTo>
                  <a:pt x="373785" y="266266"/>
                </a:lnTo>
                <a:close/>
              </a:path>
            </a:pathLst>
          </a:custGeom>
          <a:ln w="9956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3216910" y="3069081"/>
            <a:ext cx="400685" cy="2482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720" marR="5080" indent="-33655">
              <a:lnSpc>
                <a:spcPct val="104299"/>
              </a:lnSpc>
              <a:spcBef>
                <a:spcPts val="95"/>
              </a:spcBef>
            </a:pPr>
            <a:r>
              <a:rPr sz="700" spc="30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r>
              <a:rPr sz="700" spc="145">
                <a:solidFill>
                  <a:srgbClr val="7E7E7E"/>
                </a:solidFill>
                <a:latin typeface="宋体"/>
                <a:cs typeface="宋体"/>
              </a:rPr>
              <a:t>30%  </a:t>
            </a:r>
            <a:r>
              <a:rPr sz="700" spc="45">
                <a:solidFill>
                  <a:srgbClr val="7E7E7E"/>
                </a:solidFill>
                <a:latin typeface="宋体"/>
                <a:cs typeface="宋体"/>
              </a:rPr>
              <a:t>TGI=57</a:t>
            </a:r>
            <a:endParaRPr sz="700">
              <a:latin typeface="宋体"/>
              <a:cs typeface="宋体"/>
            </a:endParaRPr>
          </a:p>
        </p:txBody>
      </p:sp>
      <p:sp>
        <p:nvSpPr>
          <p:cNvPr id="75" name="object 75"/>
          <p:cNvSpPr/>
          <p:nvPr/>
        </p:nvSpPr>
        <p:spPr>
          <a:xfrm flipH="1">
            <a:off x="3522197" y="2770639"/>
            <a:ext cx="0" cy="240665"/>
          </a:xfrm>
          <a:custGeom>
            <a:rect l="l" t="t" r="r" b="b"/>
            <a:pathLst>
              <a:path h="240664">
                <a:moveTo>
                  <a:pt x="0" y="0"/>
                </a:moveTo>
                <a:lnTo>
                  <a:pt x="0" y="240339"/>
                </a:lnTo>
              </a:path>
            </a:pathLst>
          </a:custGeom>
          <a:ln w="68271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 flipH="1">
            <a:off x="3624604" y="2770639"/>
            <a:ext cx="0" cy="240665"/>
          </a:xfrm>
          <a:custGeom>
            <a:rect l="l" t="t" r="r" b="b"/>
            <a:pathLst>
              <a:path h="240664">
                <a:moveTo>
                  <a:pt x="0" y="0"/>
                </a:moveTo>
                <a:lnTo>
                  <a:pt x="0" y="240339"/>
                </a:lnTo>
              </a:path>
            </a:pathLst>
          </a:custGeom>
          <a:ln w="68271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3385441" y="3756659"/>
            <a:ext cx="376555" cy="547370"/>
          </a:xfrm>
          <a:custGeom>
            <a:rect l="l" t="t" r="r" b="b"/>
            <a:pathLst>
              <a:path w="376554" h="547370">
                <a:moveTo>
                  <a:pt x="171745" y="308027"/>
                </a:moveTo>
                <a:lnTo>
                  <a:pt x="103473" y="308027"/>
                </a:lnTo>
                <a:lnTo>
                  <a:pt x="103473" y="546778"/>
                </a:lnTo>
                <a:lnTo>
                  <a:pt x="171745" y="546778"/>
                </a:lnTo>
                <a:lnTo>
                  <a:pt x="171745" y="308027"/>
                </a:lnTo>
                <a:close/>
              </a:path>
              <a:path w="376554" h="547370">
                <a:moveTo>
                  <a:pt x="274152" y="308027"/>
                </a:moveTo>
                <a:lnTo>
                  <a:pt x="205880" y="308027"/>
                </a:lnTo>
                <a:lnTo>
                  <a:pt x="205880" y="546778"/>
                </a:lnTo>
                <a:lnTo>
                  <a:pt x="274152" y="546778"/>
                </a:lnTo>
                <a:lnTo>
                  <a:pt x="274152" y="308027"/>
                </a:lnTo>
                <a:close/>
              </a:path>
              <a:path w="376554" h="547370">
                <a:moveTo>
                  <a:pt x="257084" y="36877"/>
                </a:moveTo>
                <a:lnTo>
                  <a:pt x="120541" y="36877"/>
                </a:lnTo>
                <a:lnTo>
                  <a:pt x="120541" y="96564"/>
                </a:lnTo>
                <a:lnTo>
                  <a:pt x="57390" y="308027"/>
                </a:lnTo>
                <a:lnTo>
                  <a:pt x="320235" y="308027"/>
                </a:lnTo>
                <a:lnTo>
                  <a:pt x="257084" y="96564"/>
                </a:lnTo>
                <a:lnTo>
                  <a:pt x="257084" y="36877"/>
                </a:lnTo>
                <a:close/>
              </a:path>
              <a:path w="376554" h="547370">
                <a:moveTo>
                  <a:pt x="318053" y="0"/>
                </a:moveTo>
                <a:lnTo>
                  <a:pt x="59442" y="0"/>
                </a:lnTo>
                <a:lnTo>
                  <a:pt x="1066" y="195474"/>
                </a:lnTo>
                <a:lnTo>
                  <a:pt x="0" y="209330"/>
                </a:lnTo>
                <a:lnTo>
                  <a:pt x="4053" y="221907"/>
                </a:lnTo>
                <a:lnTo>
                  <a:pt x="12587" y="231926"/>
                </a:lnTo>
                <a:lnTo>
                  <a:pt x="28375" y="239813"/>
                </a:lnTo>
                <a:lnTo>
                  <a:pt x="35202" y="239813"/>
                </a:lnTo>
                <a:lnTo>
                  <a:pt x="67631" y="215938"/>
                </a:lnTo>
                <a:lnTo>
                  <a:pt x="120541" y="36877"/>
                </a:lnTo>
                <a:lnTo>
                  <a:pt x="328769" y="36877"/>
                </a:lnTo>
                <a:lnTo>
                  <a:pt x="318053" y="0"/>
                </a:lnTo>
                <a:close/>
              </a:path>
              <a:path w="376554" h="547370">
                <a:moveTo>
                  <a:pt x="328769" y="36877"/>
                </a:moveTo>
                <a:lnTo>
                  <a:pt x="257084" y="36877"/>
                </a:lnTo>
                <a:lnTo>
                  <a:pt x="309994" y="215938"/>
                </a:lnTo>
                <a:lnTo>
                  <a:pt x="315301" y="226143"/>
                </a:lnTo>
                <a:lnTo>
                  <a:pt x="323008" y="233631"/>
                </a:lnTo>
                <a:lnTo>
                  <a:pt x="332316" y="238241"/>
                </a:lnTo>
                <a:lnTo>
                  <a:pt x="342423" y="239813"/>
                </a:lnTo>
                <a:lnTo>
                  <a:pt x="349250" y="239813"/>
                </a:lnTo>
                <a:lnTo>
                  <a:pt x="352664" y="238107"/>
                </a:lnTo>
                <a:lnTo>
                  <a:pt x="364051" y="231926"/>
                </a:lnTo>
                <a:lnTo>
                  <a:pt x="372078" y="221907"/>
                </a:lnTo>
                <a:lnTo>
                  <a:pt x="375945" y="209330"/>
                </a:lnTo>
                <a:lnTo>
                  <a:pt x="374852" y="195474"/>
                </a:lnTo>
                <a:lnTo>
                  <a:pt x="328769" y="36877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 txBox="1"/>
          <p:nvPr/>
        </p:nvSpPr>
        <p:spPr>
          <a:xfrm>
            <a:off x="3201416" y="4313935"/>
            <a:ext cx="394335" cy="2489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4765" marR="5080" indent="-12700">
              <a:lnSpc>
                <a:spcPct val="104600"/>
              </a:lnSpc>
              <a:spcBef>
                <a:spcPts val="90"/>
              </a:spcBef>
            </a:pPr>
            <a:r>
              <a:rPr sz="700" spc="30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r>
              <a:rPr sz="700" spc="25">
                <a:solidFill>
                  <a:srgbClr val="7E7E7E"/>
                </a:solidFill>
                <a:latin typeface="宋体"/>
                <a:cs typeface="宋体"/>
              </a:rPr>
              <a:t>7</a:t>
            </a:r>
            <a:r>
              <a:rPr sz="700" spc="1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700" spc="250">
                <a:solidFill>
                  <a:srgbClr val="7E7E7E"/>
                </a:solidFill>
                <a:latin typeface="宋体"/>
                <a:cs typeface="宋体"/>
              </a:rPr>
              <a:t>%  </a:t>
            </a:r>
            <a:r>
              <a:rPr sz="700" spc="30">
                <a:solidFill>
                  <a:srgbClr val="7E7E7E"/>
                </a:solidFill>
                <a:latin typeface="宋体"/>
                <a:cs typeface="宋体"/>
              </a:rPr>
              <a:t>TGI=147</a:t>
            </a:r>
            <a:endParaRPr sz="700">
              <a:latin typeface="宋体"/>
              <a:cs typeface="宋体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4725663" y="3530379"/>
            <a:ext cx="146238" cy="1464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4610317" y="3688940"/>
            <a:ext cx="375285" cy="614680"/>
          </a:xfrm>
          <a:custGeom>
            <a:rect l="l" t="t" r="r" b="b"/>
            <a:pathLst>
              <a:path w="375285" h="614679">
                <a:moveTo>
                  <a:pt x="374161" y="262853"/>
                </a:moveTo>
                <a:lnTo>
                  <a:pt x="312830" y="51205"/>
                </a:lnTo>
                <a:lnTo>
                  <a:pt x="311127" y="42670"/>
                </a:lnTo>
                <a:lnTo>
                  <a:pt x="306016" y="35843"/>
                </a:lnTo>
                <a:lnTo>
                  <a:pt x="299201" y="32429"/>
                </a:lnTo>
                <a:lnTo>
                  <a:pt x="283230" y="23095"/>
                </a:lnTo>
                <a:lnTo>
                  <a:pt x="265980" y="15361"/>
                </a:lnTo>
                <a:lnTo>
                  <a:pt x="227648" y="3413"/>
                </a:lnTo>
                <a:lnTo>
                  <a:pt x="188465" y="0"/>
                </a:lnTo>
                <a:lnTo>
                  <a:pt x="178509" y="293"/>
                </a:lnTo>
                <a:lnTo>
                  <a:pt x="129476" y="8187"/>
                </a:lnTo>
                <a:lnTo>
                  <a:pt x="93700" y="22855"/>
                </a:lnTo>
                <a:lnTo>
                  <a:pt x="64099" y="51205"/>
                </a:lnTo>
                <a:lnTo>
                  <a:pt x="1064" y="262853"/>
                </a:lnTo>
                <a:lnTo>
                  <a:pt x="12564" y="299336"/>
                </a:lnTo>
                <a:lnTo>
                  <a:pt x="28323" y="307231"/>
                </a:lnTo>
                <a:lnTo>
                  <a:pt x="31730" y="307231"/>
                </a:lnTo>
                <a:lnTo>
                  <a:pt x="35137" y="307231"/>
                </a:lnTo>
                <a:lnTo>
                  <a:pt x="67506" y="283335"/>
                </a:lnTo>
                <a:lnTo>
                  <a:pt x="120319" y="104117"/>
                </a:lnTo>
                <a:lnTo>
                  <a:pt x="120319" y="163856"/>
                </a:lnTo>
                <a:lnTo>
                  <a:pt x="57284" y="375504"/>
                </a:lnTo>
                <a:lnTo>
                  <a:pt x="103283" y="375504"/>
                </a:lnTo>
                <a:lnTo>
                  <a:pt x="103283" y="614463"/>
                </a:lnTo>
                <a:lnTo>
                  <a:pt x="171428" y="614463"/>
                </a:lnTo>
                <a:lnTo>
                  <a:pt x="171428" y="375504"/>
                </a:lnTo>
                <a:lnTo>
                  <a:pt x="205501" y="375504"/>
                </a:lnTo>
                <a:lnTo>
                  <a:pt x="205501" y="614463"/>
                </a:lnTo>
                <a:lnTo>
                  <a:pt x="273647" y="614463"/>
                </a:lnTo>
                <a:lnTo>
                  <a:pt x="273647" y="375504"/>
                </a:lnTo>
                <a:lnTo>
                  <a:pt x="319645" y="375504"/>
                </a:lnTo>
                <a:lnTo>
                  <a:pt x="256610" y="163856"/>
                </a:lnTo>
                <a:lnTo>
                  <a:pt x="256610" y="104117"/>
                </a:lnTo>
                <a:lnTo>
                  <a:pt x="309423" y="283335"/>
                </a:lnTo>
                <a:lnTo>
                  <a:pt x="314720" y="293549"/>
                </a:lnTo>
                <a:lnTo>
                  <a:pt x="322413" y="301043"/>
                </a:lnTo>
                <a:lnTo>
                  <a:pt x="331704" y="305657"/>
                </a:lnTo>
                <a:lnTo>
                  <a:pt x="341792" y="307231"/>
                </a:lnTo>
                <a:lnTo>
                  <a:pt x="345200" y="307231"/>
                </a:lnTo>
                <a:lnTo>
                  <a:pt x="348607" y="307231"/>
                </a:lnTo>
                <a:lnTo>
                  <a:pt x="352014" y="305524"/>
                </a:lnTo>
                <a:lnTo>
                  <a:pt x="363381" y="299336"/>
                </a:lnTo>
                <a:lnTo>
                  <a:pt x="371393" y="289309"/>
                </a:lnTo>
                <a:lnTo>
                  <a:pt x="375253" y="276721"/>
                </a:lnTo>
                <a:lnTo>
                  <a:pt x="374161" y="262853"/>
                </a:lnTo>
                <a:close/>
              </a:path>
            </a:pathLst>
          </a:custGeom>
          <a:ln w="9942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4724811" y="2238027"/>
            <a:ext cx="146238" cy="1464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4610530" y="2396588"/>
            <a:ext cx="375285" cy="614680"/>
          </a:xfrm>
          <a:custGeom>
            <a:rect l="l" t="t" r="r" b="b"/>
            <a:pathLst>
              <a:path w="375285" h="614680">
                <a:moveTo>
                  <a:pt x="373097" y="266266"/>
                </a:moveTo>
                <a:lnTo>
                  <a:pt x="325395" y="63153"/>
                </a:lnTo>
                <a:lnTo>
                  <a:pt x="299201" y="32509"/>
                </a:lnTo>
                <a:lnTo>
                  <a:pt x="263425" y="13894"/>
                </a:lnTo>
                <a:lnTo>
                  <a:pt x="215510" y="2133"/>
                </a:lnTo>
                <a:lnTo>
                  <a:pt x="187400" y="0"/>
                </a:lnTo>
                <a:lnTo>
                  <a:pt x="173345" y="613"/>
                </a:lnTo>
                <a:lnTo>
                  <a:pt x="131180" y="8534"/>
                </a:lnTo>
                <a:lnTo>
                  <a:pt x="92848" y="23469"/>
                </a:lnTo>
                <a:lnTo>
                  <a:pt x="59627" y="46084"/>
                </a:lnTo>
                <a:lnTo>
                  <a:pt x="1703" y="267973"/>
                </a:lnTo>
                <a:lnTo>
                  <a:pt x="1703" y="269680"/>
                </a:lnTo>
                <a:lnTo>
                  <a:pt x="0" y="273094"/>
                </a:lnTo>
                <a:lnTo>
                  <a:pt x="0" y="276507"/>
                </a:lnTo>
                <a:lnTo>
                  <a:pt x="2688" y="289762"/>
                </a:lnTo>
                <a:lnTo>
                  <a:pt x="10008" y="300617"/>
                </a:lnTo>
                <a:lnTo>
                  <a:pt x="20842" y="307951"/>
                </a:lnTo>
                <a:lnTo>
                  <a:pt x="34072" y="310644"/>
                </a:lnTo>
                <a:lnTo>
                  <a:pt x="45119" y="308564"/>
                </a:lnTo>
                <a:lnTo>
                  <a:pt x="54729" y="302963"/>
                </a:lnTo>
                <a:lnTo>
                  <a:pt x="62103" y="294803"/>
                </a:lnTo>
                <a:lnTo>
                  <a:pt x="66441" y="285042"/>
                </a:lnTo>
                <a:lnTo>
                  <a:pt x="102218" y="136547"/>
                </a:lnTo>
                <a:lnTo>
                  <a:pt x="102218" y="614463"/>
                </a:lnTo>
                <a:lnTo>
                  <a:pt x="170364" y="614463"/>
                </a:lnTo>
                <a:lnTo>
                  <a:pt x="170364" y="307231"/>
                </a:lnTo>
                <a:lnTo>
                  <a:pt x="204436" y="307231"/>
                </a:lnTo>
                <a:lnTo>
                  <a:pt x="204436" y="614463"/>
                </a:lnTo>
                <a:lnTo>
                  <a:pt x="272582" y="614463"/>
                </a:lnTo>
                <a:lnTo>
                  <a:pt x="272582" y="134840"/>
                </a:lnTo>
                <a:lnTo>
                  <a:pt x="308358" y="283335"/>
                </a:lnTo>
                <a:lnTo>
                  <a:pt x="312697" y="293096"/>
                </a:lnTo>
                <a:lnTo>
                  <a:pt x="320071" y="301257"/>
                </a:lnTo>
                <a:lnTo>
                  <a:pt x="329680" y="306857"/>
                </a:lnTo>
                <a:lnTo>
                  <a:pt x="340728" y="308937"/>
                </a:lnTo>
                <a:lnTo>
                  <a:pt x="353957" y="306244"/>
                </a:lnTo>
                <a:lnTo>
                  <a:pt x="364791" y="298910"/>
                </a:lnTo>
                <a:lnTo>
                  <a:pt x="372112" y="288055"/>
                </a:lnTo>
                <a:lnTo>
                  <a:pt x="374800" y="274801"/>
                </a:lnTo>
                <a:lnTo>
                  <a:pt x="374800" y="271387"/>
                </a:lnTo>
                <a:lnTo>
                  <a:pt x="373097" y="267973"/>
                </a:lnTo>
                <a:lnTo>
                  <a:pt x="373097" y="266266"/>
                </a:lnTo>
                <a:close/>
              </a:path>
            </a:pathLst>
          </a:custGeom>
          <a:ln w="9942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 txBox="1"/>
          <p:nvPr/>
        </p:nvSpPr>
        <p:spPr>
          <a:xfrm>
            <a:off x="4756150" y="3069081"/>
            <a:ext cx="394970" cy="2482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 marR="5080" indent="-26034">
              <a:lnSpc>
                <a:spcPct val="104299"/>
              </a:lnSpc>
              <a:spcBef>
                <a:spcPts val="95"/>
              </a:spcBef>
            </a:pPr>
            <a:r>
              <a:rPr sz="700" spc="30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r>
              <a:rPr sz="700" spc="130">
                <a:solidFill>
                  <a:srgbClr val="7E7E7E"/>
                </a:solidFill>
                <a:latin typeface="宋体"/>
                <a:cs typeface="宋体"/>
              </a:rPr>
              <a:t>32%  </a:t>
            </a:r>
            <a:r>
              <a:rPr sz="700" spc="60">
                <a:solidFill>
                  <a:srgbClr val="7E7E7E"/>
                </a:solidFill>
                <a:latin typeface="宋体"/>
                <a:cs typeface="宋体"/>
              </a:rPr>
              <a:t>TGI=60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4" name="object 84"/>
          <p:cNvSpPr/>
          <p:nvPr/>
        </p:nvSpPr>
        <p:spPr>
          <a:xfrm flipH="1">
            <a:off x="4746822" y="2734063"/>
            <a:ext cx="0" cy="277495"/>
          </a:xfrm>
          <a:custGeom>
            <a:rect l="l" t="t" r="r" b="b"/>
            <a:pathLst>
              <a:path h="277494">
                <a:moveTo>
                  <a:pt x="0" y="0"/>
                </a:moveTo>
                <a:lnTo>
                  <a:pt x="0" y="276935"/>
                </a:lnTo>
              </a:path>
            </a:pathLst>
          </a:custGeom>
          <a:ln w="6814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 flipH="1">
            <a:off x="4849040" y="2734063"/>
            <a:ext cx="0" cy="277495"/>
          </a:xfrm>
          <a:custGeom>
            <a:rect l="l" t="t" r="r" b="b"/>
            <a:pathLst>
              <a:path h="277494">
                <a:moveTo>
                  <a:pt x="0" y="0"/>
                </a:moveTo>
                <a:lnTo>
                  <a:pt x="0" y="276935"/>
                </a:lnTo>
              </a:path>
            </a:pathLst>
          </a:custGeom>
          <a:ln w="6814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4610317" y="3793237"/>
            <a:ext cx="375285" cy="510540"/>
          </a:xfrm>
          <a:custGeom>
            <a:rect l="l" t="t" r="r" b="b"/>
            <a:pathLst>
              <a:path w="375285" h="510539">
                <a:moveTo>
                  <a:pt x="171428" y="271671"/>
                </a:moveTo>
                <a:lnTo>
                  <a:pt x="103283" y="271671"/>
                </a:lnTo>
                <a:lnTo>
                  <a:pt x="103283" y="510217"/>
                </a:lnTo>
                <a:lnTo>
                  <a:pt x="171428" y="510217"/>
                </a:lnTo>
                <a:lnTo>
                  <a:pt x="171428" y="271671"/>
                </a:lnTo>
                <a:close/>
              </a:path>
              <a:path w="375285" h="510539">
                <a:moveTo>
                  <a:pt x="273647" y="271671"/>
                </a:moveTo>
                <a:lnTo>
                  <a:pt x="205501" y="271671"/>
                </a:lnTo>
                <a:lnTo>
                  <a:pt x="205501" y="510217"/>
                </a:lnTo>
                <a:lnTo>
                  <a:pt x="273647" y="510217"/>
                </a:lnTo>
                <a:lnTo>
                  <a:pt x="273647" y="271671"/>
                </a:lnTo>
                <a:close/>
              </a:path>
              <a:path w="375285" h="510539">
                <a:moveTo>
                  <a:pt x="256610" y="752"/>
                </a:moveTo>
                <a:lnTo>
                  <a:pt x="120319" y="752"/>
                </a:lnTo>
                <a:lnTo>
                  <a:pt x="120319" y="60388"/>
                </a:lnTo>
                <a:lnTo>
                  <a:pt x="57284" y="271671"/>
                </a:lnTo>
                <a:lnTo>
                  <a:pt x="319645" y="271671"/>
                </a:lnTo>
                <a:lnTo>
                  <a:pt x="256610" y="60388"/>
                </a:lnTo>
                <a:lnTo>
                  <a:pt x="256610" y="752"/>
                </a:lnTo>
                <a:close/>
              </a:path>
              <a:path w="375285" h="510539">
                <a:moveTo>
                  <a:pt x="327945" y="0"/>
                </a:moveTo>
                <a:lnTo>
                  <a:pt x="48565" y="0"/>
                </a:lnTo>
                <a:lnTo>
                  <a:pt x="1064" y="159214"/>
                </a:lnTo>
                <a:lnTo>
                  <a:pt x="0" y="173058"/>
                </a:lnTo>
                <a:lnTo>
                  <a:pt x="4046" y="185624"/>
                </a:lnTo>
                <a:lnTo>
                  <a:pt x="12564" y="195635"/>
                </a:lnTo>
                <a:lnTo>
                  <a:pt x="28323" y="203515"/>
                </a:lnTo>
                <a:lnTo>
                  <a:pt x="35137" y="203515"/>
                </a:lnTo>
                <a:lnTo>
                  <a:pt x="67506" y="179661"/>
                </a:lnTo>
                <a:lnTo>
                  <a:pt x="120319" y="752"/>
                </a:lnTo>
                <a:lnTo>
                  <a:pt x="328163" y="752"/>
                </a:lnTo>
                <a:lnTo>
                  <a:pt x="327945" y="0"/>
                </a:lnTo>
                <a:close/>
              </a:path>
              <a:path w="375285" h="510539">
                <a:moveTo>
                  <a:pt x="328163" y="752"/>
                </a:moveTo>
                <a:lnTo>
                  <a:pt x="256610" y="752"/>
                </a:lnTo>
                <a:lnTo>
                  <a:pt x="309423" y="179661"/>
                </a:lnTo>
                <a:lnTo>
                  <a:pt x="314720" y="189857"/>
                </a:lnTo>
                <a:lnTo>
                  <a:pt x="322413" y="197338"/>
                </a:lnTo>
                <a:lnTo>
                  <a:pt x="331704" y="201944"/>
                </a:lnTo>
                <a:lnTo>
                  <a:pt x="341792" y="203515"/>
                </a:lnTo>
                <a:lnTo>
                  <a:pt x="348607" y="203515"/>
                </a:lnTo>
                <a:lnTo>
                  <a:pt x="352014" y="201811"/>
                </a:lnTo>
                <a:lnTo>
                  <a:pt x="363381" y="195635"/>
                </a:lnTo>
                <a:lnTo>
                  <a:pt x="371393" y="185624"/>
                </a:lnTo>
                <a:lnTo>
                  <a:pt x="375253" y="173058"/>
                </a:lnTo>
                <a:lnTo>
                  <a:pt x="374161" y="159214"/>
                </a:lnTo>
                <a:lnTo>
                  <a:pt x="328163" y="752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 txBox="1"/>
          <p:nvPr/>
        </p:nvSpPr>
        <p:spPr>
          <a:xfrm>
            <a:off x="4822316" y="4313935"/>
            <a:ext cx="402590" cy="2489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6034" marR="5080" indent="-13970">
              <a:lnSpc>
                <a:spcPct val="104600"/>
              </a:lnSpc>
              <a:spcBef>
                <a:spcPts val="90"/>
              </a:spcBef>
            </a:pPr>
            <a:r>
              <a:rPr sz="700" spc="30">
                <a:solidFill>
                  <a:srgbClr val="7E7E7E"/>
                </a:solidFill>
                <a:latin typeface="宋体"/>
                <a:cs typeface="宋体"/>
              </a:rPr>
              <a:t>占比</a:t>
            </a:r>
            <a:r>
              <a:rPr sz="700" spc="85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700" spc="175">
                <a:solidFill>
                  <a:srgbClr val="7E7E7E"/>
                </a:solidFill>
                <a:latin typeface="宋体"/>
                <a:cs typeface="宋体"/>
              </a:rPr>
              <a:t>8%  </a:t>
            </a:r>
            <a:r>
              <a:rPr sz="700" spc="40">
                <a:solidFill>
                  <a:srgbClr val="7E7E7E"/>
                </a:solidFill>
                <a:latin typeface="宋体"/>
                <a:cs typeface="宋体"/>
              </a:rPr>
              <a:t>TGI=145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8" name="object 88"/>
          <p:cNvSpPr/>
          <p:nvPr/>
        </p:nvSpPr>
        <p:spPr>
          <a:xfrm>
            <a:off x="4026408" y="3278123"/>
            <a:ext cx="409955" cy="43586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92" name="object 92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 txBox="1"/>
          <p:nvPr/>
        </p:nvSpPr>
        <p:spPr>
          <a:xfrm>
            <a:off x="309778" y="4626037"/>
            <a:ext cx="279400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 spc="50">
                <a:solidFill>
                  <a:srgbClr val="7E7E7E"/>
                </a:solidFill>
                <a:latin typeface="宋体"/>
                <a:cs typeface="宋体"/>
              </a:rPr>
              <a:t>）&amp;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巨量算数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89852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市场总结</a:t>
            </a:r>
            <a:r>
              <a:rPr sz="1600" spc="25"/>
              <a:t>:</a:t>
            </a:r>
            <a:endParaRPr sz="1600"/>
          </a:p>
        </p:txBody>
      </p:sp>
      <p:sp>
        <p:nvSpPr>
          <p:cNvPr id="3" name="object 3"/>
          <p:cNvSpPr txBox="1"/>
          <p:nvPr/>
        </p:nvSpPr>
        <p:spPr>
          <a:xfrm>
            <a:off x="294538" y="3906113"/>
            <a:ext cx="1631950" cy="863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" spc="5">
                <a:solidFill>
                  <a:srgbClr val="FFFFFF"/>
                </a:solidFill>
                <a:latin typeface="宋体"/>
                <a:cs typeface="宋体"/>
              </a:rPr>
              <a:t>数据来源：</a:t>
            </a:r>
            <a:r>
              <a:rPr sz="400" spc="-5">
                <a:solidFill>
                  <a:srgbClr val="FFFFFF"/>
                </a:solidFill>
                <a:latin typeface="宋体"/>
                <a:cs typeface="宋体"/>
              </a:rPr>
              <a:t>蝉魔方</a:t>
            </a:r>
            <a:r>
              <a:rPr sz="400" spc="-1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400" spc="20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400" spc="-9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400" spc="5">
                <a:solidFill>
                  <a:srgbClr val="FFFFFF"/>
                </a:solidFill>
                <a:latin typeface="宋体"/>
                <a:cs typeface="宋体"/>
              </a:rPr>
              <a:t>（蝉妈妈旗</a:t>
            </a:r>
            <a:r>
              <a:rPr sz="400" spc="-5">
                <a:solidFill>
                  <a:srgbClr val="FFFFFF"/>
                </a:solidFill>
                <a:latin typeface="宋体"/>
                <a:cs typeface="宋体"/>
              </a:rPr>
              <a:t>下行</a:t>
            </a:r>
            <a:r>
              <a:rPr sz="400" spc="5">
                <a:solidFill>
                  <a:srgbClr val="FFFFFF"/>
                </a:solidFill>
                <a:latin typeface="宋体"/>
                <a:cs typeface="宋体"/>
              </a:rPr>
              <a:t>业</a:t>
            </a:r>
            <a:r>
              <a:rPr sz="400" spc="-5">
                <a:solidFill>
                  <a:srgbClr val="FFFFFF"/>
                </a:solidFill>
                <a:latin typeface="宋体"/>
                <a:cs typeface="宋体"/>
              </a:rPr>
              <a:t>研究</a:t>
            </a:r>
            <a:r>
              <a:rPr sz="400" spc="5">
                <a:solidFill>
                  <a:srgbClr val="FFFFFF"/>
                </a:solidFill>
                <a:latin typeface="宋体"/>
                <a:cs typeface="宋体"/>
              </a:rPr>
              <a:t>数</a:t>
            </a:r>
            <a:r>
              <a:rPr sz="400" spc="-5">
                <a:solidFill>
                  <a:srgbClr val="FFFFFF"/>
                </a:solidFill>
                <a:latin typeface="宋体"/>
                <a:cs typeface="宋体"/>
              </a:rPr>
              <a:t>据平</a:t>
            </a:r>
            <a:r>
              <a:rPr sz="400" spc="5">
                <a:solidFill>
                  <a:srgbClr val="FFFFFF"/>
                </a:solidFill>
                <a:latin typeface="宋体"/>
                <a:cs typeface="宋体"/>
              </a:rPr>
              <a:t>台</a:t>
            </a:r>
            <a:r>
              <a:rPr sz="400" spc="-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23088" y="1572767"/>
            <a:ext cx="7489190" cy="2232660"/>
          </a:xfrm>
          <a:custGeom>
            <a:rect l="l" t="t" r="r" b="b"/>
            <a:pathLst>
              <a:path w="7489190" h="2232660">
                <a:moveTo>
                  <a:pt x="7488935" y="0"/>
                </a:moveTo>
                <a:lnTo>
                  <a:pt x="367182" y="0"/>
                </a:lnTo>
                <a:lnTo>
                  <a:pt x="321122" y="2859"/>
                </a:lnTo>
                <a:lnTo>
                  <a:pt x="276771" y="11210"/>
                </a:lnTo>
                <a:lnTo>
                  <a:pt x="234470" y="24708"/>
                </a:lnTo>
                <a:lnTo>
                  <a:pt x="194566" y="43009"/>
                </a:lnTo>
                <a:lnTo>
                  <a:pt x="157401" y="65770"/>
                </a:lnTo>
                <a:lnTo>
                  <a:pt x="123320" y="92646"/>
                </a:lnTo>
                <a:lnTo>
                  <a:pt x="92666" y="123295"/>
                </a:lnTo>
                <a:lnTo>
                  <a:pt x="65785" y="157373"/>
                </a:lnTo>
                <a:lnTo>
                  <a:pt x="43020" y="194535"/>
                </a:lnTo>
                <a:lnTo>
                  <a:pt x="24715" y="234438"/>
                </a:lnTo>
                <a:lnTo>
                  <a:pt x="11213" y="276738"/>
                </a:lnTo>
                <a:lnTo>
                  <a:pt x="2860" y="321092"/>
                </a:lnTo>
                <a:lnTo>
                  <a:pt x="0" y="367157"/>
                </a:lnTo>
                <a:lnTo>
                  <a:pt x="0" y="2232660"/>
                </a:lnTo>
                <a:lnTo>
                  <a:pt x="7121779" y="2232660"/>
                </a:lnTo>
                <a:lnTo>
                  <a:pt x="7167843" y="2229799"/>
                </a:lnTo>
                <a:lnTo>
                  <a:pt x="7212197" y="2221446"/>
                </a:lnTo>
                <a:lnTo>
                  <a:pt x="7254497" y="2207945"/>
                </a:lnTo>
                <a:lnTo>
                  <a:pt x="7294400" y="2189640"/>
                </a:lnTo>
                <a:lnTo>
                  <a:pt x="7331562" y="2166875"/>
                </a:lnTo>
                <a:lnTo>
                  <a:pt x="7365640" y="2139995"/>
                </a:lnTo>
                <a:lnTo>
                  <a:pt x="7396289" y="2109343"/>
                </a:lnTo>
                <a:lnTo>
                  <a:pt x="7423165" y="2075264"/>
                </a:lnTo>
                <a:lnTo>
                  <a:pt x="7445926" y="2038102"/>
                </a:lnTo>
                <a:lnTo>
                  <a:pt x="7464227" y="1998200"/>
                </a:lnTo>
                <a:lnTo>
                  <a:pt x="7477725" y="1955904"/>
                </a:lnTo>
                <a:lnTo>
                  <a:pt x="7486076" y="1911557"/>
                </a:lnTo>
                <a:lnTo>
                  <a:pt x="7488935" y="1865503"/>
                </a:lnTo>
                <a:lnTo>
                  <a:pt x="7488935" y="0"/>
                </a:lnTo>
                <a:close/>
              </a:path>
            </a:pathLst>
          </a:custGeom>
          <a:solidFill>
            <a:srgbClr val="622854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296669" y="1941322"/>
            <a:ext cx="5200015" cy="140652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4460" indent="-112395">
              <a:lnSpc>
                <a:spcPct val="100000"/>
              </a:lnSpc>
              <a:spcBef>
                <a:spcPts val="114"/>
              </a:spcBef>
              <a:buSzPct val="90476"/>
              <a:buAutoNum type="arabicPeriod"/>
              <a:tabLst>
                <a:tab pos="125095"/>
              </a:tabLst>
            </a:pPr>
            <a:r>
              <a:rPr sz="1050" b="1" spc="15">
                <a:latin typeface="微软雅黑"/>
                <a:cs typeface="微软雅黑"/>
              </a:rPr>
              <a:t>行业生意</a:t>
            </a:r>
            <a:r>
              <a:rPr sz="1050" b="1" spc="15">
                <a:solidFill>
                  <a:srgbClr val="9279C3"/>
                </a:solidFill>
                <a:latin typeface="微软雅黑"/>
                <a:cs typeface="微软雅黑"/>
              </a:rPr>
              <a:t>提质扩</a:t>
            </a:r>
            <a:r>
              <a:rPr sz="1050" b="1">
                <a:solidFill>
                  <a:srgbClr val="9279C3"/>
                </a:solidFill>
                <a:latin typeface="微软雅黑"/>
                <a:cs typeface="微软雅黑"/>
              </a:rPr>
              <a:t>容</a:t>
            </a:r>
            <a:r>
              <a:rPr sz="1050" b="1" spc="45">
                <a:latin typeface="微软雅黑"/>
                <a:cs typeface="微软雅黑"/>
              </a:rPr>
              <a:t>，300</a:t>
            </a:r>
            <a:r>
              <a:rPr sz="1050" b="1" spc="5">
                <a:latin typeface="微软雅黑"/>
                <a:cs typeface="微软雅黑"/>
              </a:rPr>
              <a:t>元</a:t>
            </a:r>
            <a:r>
              <a:rPr sz="1050" b="1" spc="15">
                <a:latin typeface="微软雅黑"/>
                <a:cs typeface="微软雅黑"/>
              </a:rPr>
              <a:t>以上</a:t>
            </a:r>
            <a:r>
              <a:rPr sz="1050" b="1" spc="5">
                <a:latin typeface="微软雅黑"/>
                <a:cs typeface="微软雅黑"/>
              </a:rPr>
              <a:t>品</a:t>
            </a:r>
            <a:r>
              <a:rPr sz="1050" b="1" spc="15">
                <a:latin typeface="微软雅黑"/>
                <a:cs typeface="微软雅黑"/>
              </a:rPr>
              <a:t>质</a:t>
            </a:r>
            <a:r>
              <a:rPr sz="1050" b="1" spc="5">
                <a:latin typeface="微软雅黑"/>
                <a:cs typeface="微软雅黑"/>
              </a:rPr>
              <a:t>高</a:t>
            </a:r>
            <a:r>
              <a:rPr sz="1050" b="1" spc="15">
                <a:latin typeface="微软雅黑"/>
                <a:cs typeface="微软雅黑"/>
              </a:rPr>
              <a:t>价</a:t>
            </a:r>
            <a:r>
              <a:rPr sz="1050" b="1" spc="5">
                <a:latin typeface="微软雅黑"/>
                <a:cs typeface="微软雅黑"/>
              </a:rPr>
              <a:t>市</a:t>
            </a:r>
            <a:r>
              <a:rPr sz="1050" b="1" spc="15">
                <a:latin typeface="微软雅黑"/>
                <a:cs typeface="微软雅黑"/>
              </a:rPr>
              <a:t>场</a:t>
            </a:r>
            <a:r>
              <a:rPr sz="1050" b="1" spc="5">
                <a:latin typeface="微软雅黑"/>
                <a:cs typeface="微软雅黑"/>
              </a:rPr>
              <a:t>高</a:t>
            </a:r>
            <a:r>
              <a:rPr sz="1050" b="1" spc="15">
                <a:latin typeface="微软雅黑"/>
                <a:cs typeface="微软雅黑"/>
              </a:rPr>
              <a:t>增长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΢"/>
              <a:buAutoNum type="arabicPeriod"/>
            </a:pPr>
            <a:endParaRPr sz="1050">
              <a:latin typeface="微软雅黑"/>
              <a:cs typeface="微软雅黑"/>
            </a:endParaRPr>
          </a:p>
          <a:p>
            <a:pPr marL="189230" indent="-177165">
              <a:lnSpc>
                <a:spcPct val="100000"/>
              </a:lnSpc>
              <a:buSzPct val="90476"/>
              <a:buAutoNum type="arabicPeriod"/>
              <a:tabLst>
                <a:tab pos="189865"/>
              </a:tabLst>
            </a:pPr>
            <a:r>
              <a:rPr sz="1050" b="1" spc="15">
                <a:latin typeface="微软雅黑"/>
                <a:cs typeface="微软雅黑"/>
              </a:rPr>
              <a:t>婴童市场主导</a:t>
            </a:r>
            <a:r>
              <a:rPr sz="1050" b="1">
                <a:latin typeface="微软雅黑"/>
                <a:cs typeface="微软雅黑"/>
              </a:rPr>
              <a:t>成</a:t>
            </a:r>
            <a:r>
              <a:rPr sz="1050" b="1" spc="15">
                <a:latin typeface="微软雅黑"/>
                <a:cs typeface="微软雅黑"/>
              </a:rPr>
              <a:t>交</a:t>
            </a:r>
            <a:r>
              <a:rPr sz="1050" b="1">
                <a:latin typeface="微软雅黑"/>
                <a:cs typeface="微软雅黑"/>
              </a:rPr>
              <a:t>，</a:t>
            </a:r>
            <a:r>
              <a:rPr sz="1050" b="1" spc="15">
                <a:latin typeface="微软雅黑"/>
                <a:cs typeface="微软雅黑"/>
              </a:rPr>
              <a:t>但市</a:t>
            </a:r>
            <a:r>
              <a:rPr sz="1050" b="1">
                <a:latin typeface="微软雅黑"/>
                <a:cs typeface="微软雅黑"/>
              </a:rPr>
              <a:t>场</a:t>
            </a:r>
            <a:r>
              <a:rPr sz="1050" b="1" spc="15">
                <a:latin typeface="微软雅黑"/>
                <a:cs typeface="微软雅黑"/>
              </a:rPr>
              <a:t>竞</a:t>
            </a:r>
            <a:r>
              <a:rPr sz="1050" b="1">
                <a:latin typeface="微软雅黑"/>
                <a:cs typeface="微软雅黑"/>
              </a:rPr>
              <a:t>争</a:t>
            </a:r>
            <a:r>
              <a:rPr sz="1050" b="1" spc="15">
                <a:latin typeface="微软雅黑"/>
                <a:cs typeface="微软雅黑"/>
              </a:rPr>
              <a:t>压</a:t>
            </a:r>
            <a:r>
              <a:rPr sz="1050" b="1">
                <a:latin typeface="微软雅黑"/>
                <a:cs typeface="微软雅黑"/>
              </a:rPr>
              <a:t>力</a:t>
            </a:r>
            <a:r>
              <a:rPr sz="1050" b="1" spc="15">
                <a:latin typeface="微软雅黑"/>
                <a:cs typeface="微软雅黑"/>
              </a:rPr>
              <a:t>大</a:t>
            </a:r>
            <a:r>
              <a:rPr sz="1050" b="1">
                <a:latin typeface="微软雅黑"/>
                <a:cs typeface="微软雅黑"/>
              </a:rPr>
              <a:t>，</a:t>
            </a:r>
            <a:r>
              <a:rPr sz="1050" b="1" spc="15">
                <a:latin typeface="微软雅黑"/>
                <a:cs typeface="微软雅黑"/>
              </a:rPr>
              <a:t>孕</a:t>
            </a:r>
            <a:r>
              <a:rPr sz="1050" b="1">
                <a:latin typeface="微软雅黑"/>
                <a:cs typeface="微软雅黑"/>
              </a:rPr>
              <a:t>产</a:t>
            </a:r>
            <a:r>
              <a:rPr sz="1050" b="1" spc="15">
                <a:latin typeface="微软雅黑"/>
                <a:cs typeface="微软雅黑"/>
              </a:rPr>
              <a:t>妇市</a:t>
            </a:r>
            <a:r>
              <a:rPr sz="1050" b="1">
                <a:latin typeface="微软雅黑"/>
                <a:cs typeface="微软雅黑"/>
              </a:rPr>
              <a:t>场</a:t>
            </a:r>
            <a:r>
              <a:rPr sz="1050" b="1" spc="15">
                <a:latin typeface="微软雅黑"/>
                <a:cs typeface="微软雅黑"/>
              </a:rPr>
              <a:t>展</a:t>
            </a:r>
            <a:r>
              <a:rPr sz="1050" b="1">
                <a:latin typeface="微软雅黑"/>
                <a:cs typeface="微软雅黑"/>
              </a:rPr>
              <a:t>现</a:t>
            </a:r>
            <a:r>
              <a:rPr sz="1050" b="1" spc="15">
                <a:latin typeface="微软雅黑"/>
                <a:cs typeface="微软雅黑"/>
              </a:rPr>
              <a:t>高</a:t>
            </a:r>
            <a:r>
              <a:rPr sz="1050" b="1">
                <a:latin typeface="微软雅黑"/>
                <a:cs typeface="微软雅黑"/>
              </a:rPr>
              <a:t>增</a:t>
            </a:r>
            <a:r>
              <a:rPr sz="1050" b="1" spc="15">
                <a:latin typeface="微软雅黑"/>
                <a:cs typeface="微软雅黑"/>
              </a:rPr>
              <a:t>长</a:t>
            </a:r>
            <a:r>
              <a:rPr sz="1050" b="1">
                <a:latin typeface="微软雅黑"/>
                <a:cs typeface="微软雅黑"/>
              </a:rPr>
              <a:t>潜</a:t>
            </a:r>
            <a:r>
              <a:rPr sz="1050" b="1" spc="15">
                <a:latin typeface="微软雅黑"/>
                <a:cs typeface="微软雅黑"/>
              </a:rPr>
              <a:t>力</a:t>
            </a:r>
            <a:r>
              <a:rPr sz="1050" b="1">
                <a:latin typeface="微软雅黑"/>
                <a:cs typeface="微软雅黑"/>
              </a:rPr>
              <a:t>，</a:t>
            </a:r>
            <a:r>
              <a:rPr sz="1050" b="1" spc="15">
                <a:latin typeface="微软雅黑"/>
                <a:cs typeface="微软雅黑"/>
              </a:rPr>
              <a:t>品牌</a:t>
            </a:r>
            <a:r>
              <a:rPr sz="1050" b="1">
                <a:latin typeface="微软雅黑"/>
                <a:cs typeface="微软雅黑"/>
              </a:rPr>
              <a:t>加</a:t>
            </a:r>
            <a:r>
              <a:rPr sz="1050" b="1" spc="15">
                <a:latin typeface="微软雅黑"/>
                <a:cs typeface="微软雅黑"/>
              </a:rPr>
              <a:t>速</a:t>
            </a:r>
            <a:r>
              <a:rPr sz="1050" b="1">
                <a:latin typeface="微软雅黑"/>
                <a:cs typeface="微软雅黑"/>
              </a:rPr>
              <a:t>入</a:t>
            </a:r>
            <a:r>
              <a:rPr sz="1050" b="1" spc="15">
                <a:latin typeface="微软雅黑"/>
                <a:cs typeface="微软雅黑"/>
              </a:rPr>
              <a:t>局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΢"/>
              <a:buAutoNum type="arabicPeriod"/>
            </a:pPr>
            <a:endParaRPr sz="1050">
              <a:latin typeface="微软雅黑"/>
              <a:cs typeface="微软雅黑"/>
            </a:endParaRPr>
          </a:p>
          <a:p>
            <a:pPr marL="140970" indent="-128905">
              <a:lnSpc>
                <a:spcPct val="100000"/>
              </a:lnSpc>
              <a:buSzPct val="90476"/>
              <a:buAutoNum type="arabicPeriod"/>
              <a:tabLst>
                <a:tab pos="141605"/>
              </a:tabLst>
            </a:pPr>
            <a:r>
              <a:rPr sz="1050" b="1" spc="15">
                <a:latin typeface="微软雅黑"/>
                <a:cs typeface="微软雅黑"/>
              </a:rPr>
              <a:t>国产品牌占据</a:t>
            </a:r>
            <a:r>
              <a:rPr sz="1050" b="1">
                <a:latin typeface="微软雅黑"/>
                <a:cs typeface="微软雅黑"/>
              </a:rPr>
              <a:t>主</a:t>
            </a:r>
            <a:r>
              <a:rPr sz="1050" b="1" spc="15">
                <a:latin typeface="微软雅黑"/>
                <a:cs typeface="微软雅黑"/>
              </a:rPr>
              <a:t>导</a:t>
            </a:r>
            <a:r>
              <a:rPr sz="1050" b="1">
                <a:latin typeface="微软雅黑"/>
                <a:cs typeface="微软雅黑"/>
              </a:rPr>
              <a:t>地</a:t>
            </a:r>
            <a:r>
              <a:rPr sz="1050" b="1" spc="15">
                <a:latin typeface="微软雅黑"/>
                <a:cs typeface="微软雅黑"/>
              </a:rPr>
              <a:t>位</a:t>
            </a:r>
            <a:r>
              <a:rPr sz="1050" b="1">
                <a:latin typeface="微软雅黑"/>
                <a:cs typeface="微软雅黑"/>
              </a:rPr>
              <a:t>，</a:t>
            </a:r>
            <a:r>
              <a:rPr sz="1050" b="1" spc="15">
                <a:latin typeface="微软雅黑"/>
                <a:cs typeface="微软雅黑"/>
              </a:rPr>
              <a:t>国</a:t>
            </a:r>
            <a:r>
              <a:rPr sz="1050" b="1">
                <a:latin typeface="微软雅黑"/>
                <a:cs typeface="微软雅黑"/>
              </a:rPr>
              <a:t>际</a:t>
            </a:r>
            <a:r>
              <a:rPr sz="1050" b="1" spc="15">
                <a:latin typeface="微软雅黑"/>
                <a:cs typeface="微软雅黑"/>
              </a:rPr>
              <a:t>品</a:t>
            </a:r>
            <a:r>
              <a:rPr sz="1050" b="1">
                <a:latin typeface="微软雅黑"/>
                <a:cs typeface="微软雅黑"/>
              </a:rPr>
              <a:t>牌</a:t>
            </a:r>
            <a:r>
              <a:rPr sz="1050" b="1" spc="15">
                <a:latin typeface="微软雅黑"/>
                <a:cs typeface="微软雅黑"/>
              </a:rPr>
              <a:t>占比</a:t>
            </a:r>
            <a:r>
              <a:rPr sz="1050" b="1">
                <a:latin typeface="微软雅黑"/>
                <a:cs typeface="微软雅黑"/>
              </a:rPr>
              <a:t>提</a:t>
            </a:r>
            <a:r>
              <a:rPr sz="1050" b="1" spc="15">
                <a:latin typeface="微软雅黑"/>
                <a:cs typeface="微软雅黑"/>
              </a:rPr>
              <a:t>升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/>
            </a:pPr>
            <a:endParaRPr sz="1000">
              <a:latin typeface="微软雅黑"/>
              <a:cs typeface="微软雅黑"/>
            </a:endParaRPr>
          </a:p>
          <a:p>
            <a:pPr marL="142875" indent="-130810">
              <a:lnSpc>
                <a:spcPct val="100000"/>
              </a:lnSpc>
              <a:spcBef>
                <a:spcPts val="5"/>
              </a:spcBef>
              <a:buSzPct val="90476"/>
              <a:buAutoNum type="arabicPeriod"/>
              <a:tabLst>
                <a:tab pos="143510"/>
              </a:tabLst>
            </a:pPr>
            <a:r>
              <a:rPr sz="1050" b="1" spc="15">
                <a:latin typeface="微软雅黑"/>
                <a:cs typeface="微软雅黑"/>
              </a:rPr>
              <a:t>衣着服饰是母婴消</a:t>
            </a:r>
            <a:r>
              <a:rPr sz="1050" b="1" spc="5">
                <a:latin typeface="微软雅黑"/>
                <a:cs typeface="微软雅黑"/>
              </a:rPr>
              <a:t>费</a:t>
            </a:r>
            <a:r>
              <a:rPr sz="1050" b="1" spc="15">
                <a:latin typeface="微软雅黑"/>
                <a:cs typeface="微软雅黑"/>
              </a:rPr>
              <a:t>者</a:t>
            </a:r>
            <a:r>
              <a:rPr sz="1050" b="1" spc="5">
                <a:latin typeface="微软雅黑"/>
                <a:cs typeface="微软雅黑"/>
              </a:rPr>
              <a:t>核</a:t>
            </a:r>
            <a:r>
              <a:rPr sz="1050" b="1" spc="15">
                <a:latin typeface="微软雅黑"/>
                <a:cs typeface="微软雅黑"/>
              </a:rPr>
              <a:t>心</a:t>
            </a:r>
            <a:r>
              <a:rPr sz="1050" b="1" spc="5">
                <a:latin typeface="微软雅黑"/>
                <a:cs typeface="微软雅黑"/>
              </a:rPr>
              <a:t>需</a:t>
            </a:r>
            <a:r>
              <a:rPr sz="1050" b="1" spc="15">
                <a:latin typeface="微软雅黑"/>
                <a:cs typeface="微软雅黑"/>
              </a:rPr>
              <a:t>求</a:t>
            </a:r>
            <a:r>
              <a:rPr sz="1050" b="1" spc="20">
                <a:latin typeface="微软雅黑"/>
                <a:cs typeface="微软雅黑"/>
              </a:rPr>
              <a:t>，</a:t>
            </a:r>
            <a:r>
              <a:rPr sz="1050" b="1" spc="10">
                <a:latin typeface="微软雅黑"/>
                <a:cs typeface="微软雅黑"/>
              </a:rPr>
              <a:t> </a:t>
            </a:r>
            <a:r>
              <a:rPr sz="1050" b="1" spc="15">
                <a:latin typeface="微软雅黑"/>
                <a:cs typeface="微软雅黑"/>
              </a:rPr>
              <a:t>进而驱动</a:t>
            </a:r>
            <a:r>
              <a:rPr sz="1050" b="1" spc="-10">
                <a:latin typeface="微软雅黑"/>
                <a:cs typeface="微软雅黑"/>
              </a:rPr>
              <a:t>9-12</a:t>
            </a:r>
            <a:r>
              <a:rPr sz="1050" b="1" spc="20">
                <a:latin typeface="微软雅黑"/>
                <a:cs typeface="微软雅黑"/>
              </a:rPr>
              <a:t>月</a:t>
            </a:r>
            <a:r>
              <a:rPr sz="1050" b="1" spc="15">
                <a:latin typeface="微软雅黑"/>
                <a:cs typeface="微软雅黑"/>
              </a:rPr>
              <a:t>秋</a:t>
            </a:r>
            <a:r>
              <a:rPr sz="1050" b="1" spc="20">
                <a:latin typeface="微软雅黑"/>
                <a:cs typeface="微软雅黑"/>
              </a:rPr>
              <a:t>冬</a:t>
            </a:r>
            <a:r>
              <a:rPr sz="1050" b="1">
                <a:latin typeface="微软雅黑"/>
                <a:cs typeface="微软雅黑"/>
              </a:rPr>
              <a:t>换</a:t>
            </a:r>
            <a:r>
              <a:rPr sz="1050" b="1" spc="20">
                <a:latin typeface="微软雅黑"/>
                <a:cs typeface="微软雅黑"/>
              </a:rPr>
              <a:t>季</a:t>
            </a:r>
            <a:r>
              <a:rPr sz="1050" b="1">
                <a:latin typeface="微软雅黑"/>
                <a:cs typeface="微软雅黑"/>
              </a:rPr>
              <a:t>月</a:t>
            </a:r>
            <a:r>
              <a:rPr sz="1050" b="1" spc="20">
                <a:latin typeface="微软雅黑"/>
                <a:cs typeface="微软雅黑"/>
              </a:rPr>
              <a:t>份</a:t>
            </a:r>
            <a:r>
              <a:rPr sz="1050" b="1">
                <a:latin typeface="微软雅黑"/>
                <a:cs typeface="微软雅黑"/>
              </a:rPr>
              <a:t>成</a:t>
            </a:r>
            <a:r>
              <a:rPr sz="1050" b="1" spc="20">
                <a:latin typeface="微软雅黑"/>
                <a:cs typeface="微软雅黑"/>
              </a:rPr>
              <a:t>为</a:t>
            </a:r>
            <a:r>
              <a:rPr sz="1050" b="1">
                <a:latin typeface="微软雅黑"/>
                <a:cs typeface="微软雅黑"/>
              </a:rPr>
              <a:t>行</a:t>
            </a:r>
            <a:r>
              <a:rPr sz="1050" b="1" spc="20">
                <a:latin typeface="微软雅黑"/>
                <a:cs typeface="微软雅黑"/>
              </a:rPr>
              <a:t>业</a:t>
            </a:r>
            <a:r>
              <a:rPr sz="1050" b="1">
                <a:latin typeface="微软雅黑"/>
                <a:cs typeface="微软雅黑"/>
              </a:rPr>
              <a:t>销</a:t>
            </a:r>
            <a:r>
              <a:rPr sz="1050" b="1" spc="20">
                <a:latin typeface="微软雅黑"/>
                <a:cs typeface="微软雅黑"/>
              </a:rPr>
              <a:t>售</a:t>
            </a:r>
            <a:r>
              <a:rPr sz="1050" b="1" spc="15">
                <a:latin typeface="微软雅黑"/>
                <a:cs typeface="微软雅黑"/>
              </a:rPr>
              <a:t>旺</a:t>
            </a:r>
            <a:r>
              <a:rPr sz="1050" b="1" spc="20">
                <a:latin typeface="微软雅黑"/>
                <a:cs typeface="微软雅黑"/>
              </a:rPr>
              <a:t>季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309778" y="4626037"/>
            <a:ext cx="279400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 spc="50">
                <a:solidFill>
                  <a:srgbClr val="7E7E7E"/>
                </a:solidFill>
                <a:latin typeface="宋体"/>
                <a:cs typeface="宋体"/>
              </a:rPr>
              <a:t>）&amp;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巨量算数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4843" y="732535"/>
            <a:ext cx="408559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/>
              <a:t>细分行业趋势洞察</a:t>
            </a:r>
            <a:endParaRPr sz="4000"/>
          </a:p>
        </p:txBody>
      </p:sp>
      <p:sp>
        <p:nvSpPr>
          <p:cNvPr id="6" name="object 6"/>
          <p:cNvSpPr txBox="1"/>
          <p:nvPr/>
        </p:nvSpPr>
        <p:spPr>
          <a:xfrm>
            <a:off x="290575" y="3684828"/>
            <a:ext cx="2361565" cy="831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82725">
              <a:lnSpc>
                <a:spcPct val="100000"/>
              </a:lnSpc>
              <a:spcBef>
                <a:spcPts val="100"/>
              </a:spcBef>
            </a:pPr>
            <a:r>
              <a:rPr sz="1200" b="1" spc="-55">
                <a:solidFill>
                  <a:srgbClr val="E18799"/>
                </a:solidFill>
                <a:latin typeface="Tahoma"/>
                <a:cs typeface="Tahoma"/>
              </a:rPr>
              <a:t>CH</a:t>
            </a:r>
            <a:r>
              <a:rPr sz="1200" b="1" spc="-60">
                <a:solidFill>
                  <a:srgbClr val="E18799"/>
                </a:solidFill>
                <a:latin typeface="Tahoma"/>
                <a:cs typeface="Tahoma"/>
              </a:rPr>
              <a:t>A</a:t>
            </a:r>
            <a:r>
              <a:rPr sz="1200" b="1" spc="-65">
                <a:solidFill>
                  <a:srgbClr val="E18799"/>
                </a:solidFill>
                <a:latin typeface="Tahoma"/>
                <a:cs typeface="Tahoma"/>
              </a:rPr>
              <a:t>N</a:t>
            </a:r>
            <a:r>
              <a:rPr sz="1200" b="1" spc="-70">
                <a:solidFill>
                  <a:srgbClr val="E18799"/>
                </a:solidFill>
                <a:latin typeface="Tahoma"/>
                <a:cs typeface="Tahoma"/>
              </a:rPr>
              <a:t>M</a:t>
            </a:r>
            <a:r>
              <a:rPr sz="1200" b="1" spc="-80">
                <a:solidFill>
                  <a:srgbClr val="E18799"/>
                </a:solidFill>
                <a:latin typeface="Tahoma"/>
                <a:cs typeface="Tahoma"/>
              </a:rPr>
              <a:t>A</a:t>
            </a:r>
            <a:r>
              <a:rPr sz="1200" b="1" spc="-60">
                <a:solidFill>
                  <a:srgbClr val="E18799"/>
                </a:solidFill>
                <a:latin typeface="Tahoma"/>
                <a:cs typeface="Tahoma"/>
              </a:rPr>
              <a:t>M</a:t>
            </a:r>
            <a:r>
              <a:rPr sz="1200" b="1" spc="-50">
                <a:solidFill>
                  <a:srgbClr val="E18799"/>
                </a:solidFill>
                <a:latin typeface="Tahoma"/>
                <a:cs typeface="Tahoma"/>
              </a:rPr>
              <a:t>A  </a:t>
            </a:r>
            <a:r>
              <a:rPr sz="1200" b="1" spc="-60">
                <a:solidFill>
                  <a:srgbClr val="E18799"/>
                </a:solidFill>
                <a:latin typeface="Tahoma"/>
                <a:cs typeface="Tahoma"/>
              </a:rPr>
              <a:t>DATA  </a:t>
            </a:r>
            <a:r>
              <a:rPr sz="1200" b="1" spc="-80">
                <a:solidFill>
                  <a:srgbClr val="E18799"/>
                </a:solidFill>
                <a:latin typeface="Tahoma"/>
                <a:cs typeface="Tahoma"/>
              </a:rPr>
              <a:t>REPORT</a:t>
            </a:r>
            <a:endParaRPr sz="12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1050" b="1" spc="-75">
                <a:solidFill>
                  <a:srgbClr val="E18799"/>
                </a:solidFill>
                <a:latin typeface="Tahoma"/>
                <a:cs typeface="Tahoma"/>
              </a:rPr>
              <a:t>©2023 </a:t>
            </a:r>
            <a:r>
              <a:rPr sz="1050" b="1" spc="-70">
                <a:solidFill>
                  <a:srgbClr val="E18799"/>
                </a:solidFill>
                <a:latin typeface="Tahoma"/>
                <a:cs typeface="Tahoma"/>
              </a:rPr>
              <a:t>chanmama </a:t>
            </a:r>
            <a:r>
              <a:rPr sz="1050" b="1" spc="-75">
                <a:solidFill>
                  <a:srgbClr val="E18799"/>
                </a:solidFill>
                <a:latin typeface="Tahoma"/>
                <a:cs typeface="Tahoma"/>
              </a:rPr>
              <a:t>All </a:t>
            </a:r>
            <a:r>
              <a:rPr sz="1050" b="1" spc="-85">
                <a:solidFill>
                  <a:srgbClr val="E18799"/>
                </a:solidFill>
                <a:latin typeface="Tahoma"/>
                <a:cs typeface="Tahoma"/>
              </a:rPr>
              <a:t>Rights</a:t>
            </a:r>
            <a:r>
              <a:rPr sz="1050" b="1" spc="-80">
                <a:solidFill>
                  <a:srgbClr val="E18799"/>
                </a:solidFill>
                <a:latin typeface="Tahoma"/>
                <a:cs typeface="Tahoma"/>
              </a:rPr>
              <a:t> </a:t>
            </a:r>
            <a:r>
              <a:rPr sz="1050" b="1" spc="-70">
                <a:solidFill>
                  <a:srgbClr val="E18799"/>
                </a:solidFill>
                <a:latin typeface="Tahoma"/>
                <a:cs typeface="Tahoma"/>
              </a:rPr>
              <a:t>Reserved</a:t>
            </a:r>
            <a:endParaRPr sz="1050">
              <a:latin typeface="Tahoma"/>
              <a:cs typeface="Tahom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592446" y="1807768"/>
            <a:ext cx="1719580" cy="2755900"/>
          </a:xfrm>
          <a:custGeom>
            <a:rect l="l" t="t" r="r" b="b"/>
            <a:pathLst>
              <a:path w="1719579" h="2755900">
                <a:moveTo>
                  <a:pt x="1052798" y="12700"/>
                </a:moveTo>
                <a:lnTo>
                  <a:pt x="664799" y="12700"/>
                </a:lnTo>
                <a:lnTo>
                  <a:pt x="620114" y="25400"/>
                </a:lnTo>
                <a:lnTo>
                  <a:pt x="576876" y="50800"/>
                </a:lnTo>
                <a:lnTo>
                  <a:pt x="535086" y="63500"/>
                </a:lnTo>
                <a:lnTo>
                  <a:pt x="494744" y="88900"/>
                </a:lnTo>
                <a:lnTo>
                  <a:pt x="455850" y="101600"/>
                </a:lnTo>
                <a:lnTo>
                  <a:pt x="418404" y="139700"/>
                </a:lnTo>
                <a:lnTo>
                  <a:pt x="382407" y="165100"/>
                </a:lnTo>
                <a:lnTo>
                  <a:pt x="347858" y="190500"/>
                </a:lnTo>
                <a:lnTo>
                  <a:pt x="314759" y="228600"/>
                </a:lnTo>
                <a:lnTo>
                  <a:pt x="283108" y="266700"/>
                </a:lnTo>
                <a:lnTo>
                  <a:pt x="252907" y="304800"/>
                </a:lnTo>
                <a:lnTo>
                  <a:pt x="224154" y="355600"/>
                </a:lnTo>
                <a:lnTo>
                  <a:pt x="203309" y="393700"/>
                </a:lnTo>
                <a:lnTo>
                  <a:pt x="183482" y="419100"/>
                </a:lnTo>
                <a:lnTo>
                  <a:pt x="164671" y="457200"/>
                </a:lnTo>
                <a:lnTo>
                  <a:pt x="146879" y="508000"/>
                </a:lnTo>
                <a:lnTo>
                  <a:pt x="130104" y="546100"/>
                </a:lnTo>
                <a:lnTo>
                  <a:pt x="114346" y="584200"/>
                </a:lnTo>
                <a:lnTo>
                  <a:pt x="99605" y="622300"/>
                </a:lnTo>
                <a:lnTo>
                  <a:pt x="85882" y="673100"/>
                </a:lnTo>
                <a:lnTo>
                  <a:pt x="73175" y="723900"/>
                </a:lnTo>
                <a:lnTo>
                  <a:pt x="61486" y="762000"/>
                </a:lnTo>
                <a:lnTo>
                  <a:pt x="50813" y="812800"/>
                </a:lnTo>
                <a:lnTo>
                  <a:pt x="41157" y="863600"/>
                </a:lnTo>
                <a:lnTo>
                  <a:pt x="32519" y="914400"/>
                </a:lnTo>
                <a:lnTo>
                  <a:pt x="24896" y="965200"/>
                </a:lnTo>
                <a:lnTo>
                  <a:pt x="18290" y="1028700"/>
                </a:lnTo>
                <a:lnTo>
                  <a:pt x="12701" y="1079500"/>
                </a:lnTo>
                <a:lnTo>
                  <a:pt x="8128" y="1130300"/>
                </a:lnTo>
                <a:lnTo>
                  <a:pt x="4572" y="1193800"/>
                </a:lnTo>
                <a:lnTo>
                  <a:pt x="2032" y="1257300"/>
                </a:lnTo>
                <a:lnTo>
                  <a:pt x="508" y="1320800"/>
                </a:lnTo>
                <a:lnTo>
                  <a:pt x="0" y="1384300"/>
                </a:lnTo>
                <a:lnTo>
                  <a:pt x="508" y="1435100"/>
                </a:lnTo>
                <a:lnTo>
                  <a:pt x="2032" y="1498600"/>
                </a:lnTo>
                <a:lnTo>
                  <a:pt x="4572" y="1562100"/>
                </a:lnTo>
                <a:lnTo>
                  <a:pt x="8128" y="1625600"/>
                </a:lnTo>
                <a:lnTo>
                  <a:pt x="12701" y="1676400"/>
                </a:lnTo>
                <a:lnTo>
                  <a:pt x="18290" y="1727200"/>
                </a:lnTo>
                <a:lnTo>
                  <a:pt x="24896" y="1790700"/>
                </a:lnTo>
                <a:lnTo>
                  <a:pt x="32519" y="1841500"/>
                </a:lnTo>
                <a:lnTo>
                  <a:pt x="41157" y="1892300"/>
                </a:lnTo>
                <a:lnTo>
                  <a:pt x="50813" y="1943100"/>
                </a:lnTo>
                <a:lnTo>
                  <a:pt x="61486" y="1993900"/>
                </a:lnTo>
                <a:lnTo>
                  <a:pt x="73175" y="2032000"/>
                </a:lnTo>
                <a:lnTo>
                  <a:pt x="85882" y="2082800"/>
                </a:lnTo>
                <a:lnTo>
                  <a:pt x="99605" y="2133600"/>
                </a:lnTo>
                <a:lnTo>
                  <a:pt x="114346" y="2171700"/>
                </a:lnTo>
                <a:lnTo>
                  <a:pt x="130104" y="2209800"/>
                </a:lnTo>
                <a:lnTo>
                  <a:pt x="146879" y="2247900"/>
                </a:lnTo>
                <a:lnTo>
                  <a:pt x="164671" y="2298700"/>
                </a:lnTo>
                <a:lnTo>
                  <a:pt x="183482" y="2336800"/>
                </a:lnTo>
                <a:lnTo>
                  <a:pt x="203309" y="2362200"/>
                </a:lnTo>
                <a:lnTo>
                  <a:pt x="224154" y="2400300"/>
                </a:lnTo>
                <a:lnTo>
                  <a:pt x="252907" y="2451100"/>
                </a:lnTo>
                <a:lnTo>
                  <a:pt x="283108" y="2489200"/>
                </a:lnTo>
                <a:lnTo>
                  <a:pt x="314759" y="2527300"/>
                </a:lnTo>
                <a:lnTo>
                  <a:pt x="347858" y="2565400"/>
                </a:lnTo>
                <a:lnTo>
                  <a:pt x="382407" y="2590800"/>
                </a:lnTo>
                <a:lnTo>
                  <a:pt x="418404" y="2616200"/>
                </a:lnTo>
                <a:lnTo>
                  <a:pt x="455850" y="2654300"/>
                </a:lnTo>
                <a:lnTo>
                  <a:pt x="494744" y="2667000"/>
                </a:lnTo>
                <a:lnTo>
                  <a:pt x="535086" y="2692400"/>
                </a:lnTo>
                <a:lnTo>
                  <a:pt x="576876" y="2717800"/>
                </a:lnTo>
                <a:lnTo>
                  <a:pt x="620114" y="2730500"/>
                </a:lnTo>
                <a:lnTo>
                  <a:pt x="710931" y="2755900"/>
                </a:lnTo>
                <a:lnTo>
                  <a:pt x="1006316" y="2755900"/>
                </a:lnTo>
                <a:lnTo>
                  <a:pt x="1097803" y="2730500"/>
                </a:lnTo>
                <a:lnTo>
                  <a:pt x="1141333" y="2717800"/>
                </a:lnTo>
                <a:lnTo>
                  <a:pt x="1183386" y="2692400"/>
                </a:lnTo>
                <a:lnTo>
                  <a:pt x="1223962" y="2667000"/>
                </a:lnTo>
                <a:lnTo>
                  <a:pt x="1263062" y="2654300"/>
                </a:lnTo>
                <a:lnTo>
                  <a:pt x="1300686" y="2616200"/>
                </a:lnTo>
                <a:lnTo>
                  <a:pt x="1336833" y="2590800"/>
                </a:lnTo>
                <a:lnTo>
                  <a:pt x="1371504" y="2565400"/>
                </a:lnTo>
                <a:lnTo>
                  <a:pt x="759374" y="2565400"/>
                </a:lnTo>
                <a:lnTo>
                  <a:pt x="712894" y="2552700"/>
                </a:lnTo>
                <a:lnTo>
                  <a:pt x="668306" y="2540000"/>
                </a:lnTo>
                <a:lnTo>
                  <a:pt x="625610" y="2514600"/>
                </a:lnTo>
                <a:lnTo>
                  <a:pt x="584803" y="2489200"/>
                </a:lnTo>
                <a:lnTo>
                  <a:pt x="545885" y="2463800"/>
                </a:lnTo>
                <a:lnTo>
                  <a:pt x="508856" y="2438400"/>
                </a:lnTo>
                <a:lnTo>
                  <a:pt x="473713" y="2400300"/>
                </a:lnTo>
                <a:lnTo>
                  <a:pt x="440458" y="2362200"/>
                </a:lnTo>
                <a:lnTo>
                  <a:pt x="409088" y="2311400"/>
                </a:lnTo>
                <a:lnTo>
                  <a:pt x="379602" y="2260600"/>
                </a:lnTo>
                <a:lnTo>
                  <a:pt x="361102" y="2222500"/>
                </a:lnTo>
                <a:lnTo>
                  <a:pt x="343657" y="2184400"/>
                </a:lnTo>
                <a:lnTo>
                  <a:pt x="327269" y="2146300"/>
                </a:lnTo>
                <a:lnTo>
                  <a:pt x="311936" y="2108200"/>
                </a:lnTo>
                <a:lnTo>
                  <a:pt x="297661" y="2070100"/>
                </a:lnTo>
                <a:lnTo>
                  <a:pt x="284442" y="2032000"/>
                </a:lnTo>
                <a:lnTo>
                  <a:pt x="272280" y="1981200"/>
                </a:lnTo>
                <a:lnTo>
                  <a:pt x="261174" y="1930400"/>
                </a:lnTo>
                <a:lnTo>
                  <a:pt x="251126" y="1892300"/>
                </a:lnTo>
                <a:lnTo>
                  <a:pt x="242135" y="1841500"/>
                </a:lnTo>
                <a:lnTo>
                  <a:pt x="234201" y="1790700"/>
                </a:lnTo>
                <a:lnTo>
                  <a:pt x="227325" y="1727200"/>
                </a:lnTo>
                <a:lnTo>
                  <a:pt x="221506" y="1676400"/>
                </a:lnTo>
                <a:lnTo>
                  <a:pt x="216745" y="1625600"/>
                </a:lnTo>
                <a:lnTo>
                  <a:pt x="213041" y="1562100"/>
                </a:lnTo>
                <a:lnTo>
                  <a:pt x="210396" y="1498600"/>
                </a:lnTo>
                <a:lnTo>
                  <a:pt x="208809" y="1435100"/>
                </a:lnTo>
                <a:lnTo>
                  <a:pt x="208279" y="1384300"/>
                </a:lnTo>
                <a:lnTo>
                  <a:pt x="208809" y="1320800"/>
                </a:lnTo>
                <a:lnTo>
                  <a:pt x="210396" y="1257300"/>
                </a:lnTo>
                <a:lnTo>
                  <a:pt x="213041" y="1193800"/>
                </a:lnTo>
                <a:lnTo>
                  <a:pt x="216745" y="1143000"/>
                </a:lnTo>
                <a:lnTo>
                  <a:pt x="221506" y="1079500"/>
                </a:lnTo>
                <a:lnTo>
                  <a:pt x="227325" y="1028700"/>
                </a:lnTo>
                <a:lnTo>
                  <a:pt x="234201" y="977900"/>
                </a:lnTo>
                <a:lnTo>
                  <a:pt x="242135" y="927100"/>
                </a:lnTo>
                <a:lnTo>
                  <a:pt x="251126" y="876300"/>
                </a:lnTo>
                <a:lnTo>
                  <a:pt x="261174" y="825500"/>
                </a:lnTo>
                <a:lnTo>
                  <a:pt x="272280" y="774700"/>
                </a:lnTo>
                <a:lnTo>
                  <a:pt x="284442" y="736600"/>
                </a:lnTo>
                <a:lnTo>
                  <a:pt x="297661" y="685800"/>
                </a:lnTo>
                <a:lnTo>
                  <a:pt x="311936" y="647700"/>
                </a:lnTo>
                <a:lnTo>
                  <a:pt x="327269" y="609600"/>
                </a:lnTo>
                <a:lnTo>
                  <a:pt x="343657" y="571500"/>
                </a:lnTo>
                <a:lnTo>
                  <a:pt x="361102" y="533400"/>
                </a:lnTo>
                <a:lnTo>
                  <a:pt x="379602" y="495300"/>
                </a:lnTo>
                <a:lnTo>
                  <a:pt x="409088" y="444500"/>
                </a:lnTo>
                <a:lnTo>
                  <a:pt x="440458" y="406400"/>
                </a:lnTo>
                <a:lnTo>
                  <a:pt x="473713" y="355600"/>
                </a:lnTo>
                <a:lnTo>
                  <a:pt x="508856" y="317500"/>
                </a:lnTo>
                <a:lnTo>
                  <a:pt x="545885" y="292100"/>
                </a:lnTo>
                <a:lnTo>
                  <a:pt x="584803" y="266700"/>
                </a:lnTo>
                <a:lnTo>
                  <a:pt x="625610" y="241300"/>
                </a:lnTo>
                <a:lnTo>
                  <a:pt x="668306" y="215900"/>
                </a:lnTo>
                <a:lnTo>
                  <a:pt x="712894" y="203200"/>
                </a:lnTo>
                <a:lnTo>
                  <a:pt x="759374" y="190500"/>
                </a:lnTo>
                <a:lnTo>
                  <a:pt x="1371504" y="190500"/>
                </a:lnTo>
                <a:lnTo>
                  <a:pt x="1336833" y="165100"/>
                </a:lnTo>
                <a:lnTo>
                  <a:pt x="1300686" y="139700"/>
                </a:lnTo>
                <a:lnTo>
                  <a:pt x="1263062" y="101600"/>
                </a:lnTo>
                <a:lnTo>
                  <a:pt x="1223962" y="88900"/>
                </a:lnTo>
                <a:lnTo>
                  <a:pt x="1183386" y="63500"/>
                </a:lnTo>
                <a:lnTo>
                  <a:pt x="1141333" y="38100"/>
                </a:lnTo>
                <a:lnTo>
                  <a:pt x="1052798" y="12700"/>
                </a:lnTo>
                <a:close/>
              </a:path>
              <a:path w="1719579" h="2755900">
                <a:moveTo>
                  <a:pt x="1371504" y="190500"/>
                </a:moveTo>
                <a:lnTo>
                  <a:pt x="957706" y="190500"/>
                </a:lnTo>
                <a:lnTo>
                  <a:pt x="1004649" y="203200"/>
                </a:lnTo>
                <a:lnTo>
                  <a:pt x="1049654" y="215900"/>
                </a:lnTo>
                <a:lnTo>
                  <a:pt x="1092723" y="241300"/>
                </a:lnTo>
                <a:lnTo>
                  <a:pt x="1133855" y="266700"/>
                </a:lnTo>
                <a:lnTo>
                  <a:pt x="1173051" y="292100"/>
                </a:lnTo>
                <a:lnTo>
                  <a:pt x="1210309" y="317500"/>
                </a:lnTo>
                <a:lnTo>
                  <a:pt x="1245631" y="355600"/>
                </a:lnTo>
                <a:lnTo>
                  <a:pt x="1279016" y="406400"/>
                </a:lnTo>
                <a:lnTo>
                  <a:pt x="1310465" y="444500"/>
                </a:lnTo>
                <a:lnTo>
                  <a:pt x="1339977" y="495300"/>
                </a:lnTo>
                <a:lnTo>
                  <a:pt x="1358477" y="533400"/>
                </a:lnTo>
                <a:lnTo>
                  <a:pt x="1375922" y="571500"/>
                </a:lnTo>
                <a:lnTo>
                  <a:pt x="1392310" y="609600"/>
                </a:lnTo>
                <a:lnTo>
                  <a:pt x="1407643" y="647700"/>
                </a:lnTo>
                <a:lnTo>
                  <a:pt x="1421918" y="685800"/>
                </a:lnTo>
                <a:lnTo>
                  <a:pt x="1435137" y="736600"/>
                </a:lnTo>
                <a:lnTo>
                  <a:pt x="1447299" y="774700"/>
                </a:lnTo>
                <a:lnTo>
                  <a:pt x="1458405" y="825500"/>
                </a:lnTo>
                <a:lnTo>
                  <a:pt x="1468453" y="876300"/>
                </a:lnTo>
                <a:lnTo>
                  <a:pt x="1477444" y="927100"/>
                </a:lnTo>
                <a:lnTo>
                  <a:pt x="1485378" y="977900"/>
                </a:lnTo>
                <a:lnTo>
                  <a:pt x="1492254" y="1028700"/>
                </a:lnTo>
                <a:lnTo>
                  <a:pt x="1498073" y="1079500"/>
                </a:lnTo>
                <a:lnTo>
                  <a:pt x="1502834" y="1143000"/>
                </a:lnTo>
                <a:lnTo>
                  <a:pt x="1506538" y="1193800"/>
                </a:lnTo>
                <a:lnTo>
                  <a:pt x="1509183" y="1257300"/>
                </a:lnTo>
                <a:lnTo>
                  <a:pt x="1510770" y="1320800"/>
                </a:lnTo>
                <a:lnTo>
                  <a:pt x="1511300" y="1384300"/>
                </a:lnTo>
                <a:lnTo>
                  <a:pt x="1510770" y="1435100"/>
                </a:lnTo>
                <a:lnTo>
                  <a:pt x="1509183" y="1498600"/>
                </a:lnTo>
                <a:lnTo>
                  <a:pt x="1506538" y="1562100"/>
                </a:lnTo>
                <a:lnTo>
                  <a:pt x="1502834" y="1625600"/>
                </a:lnTo>
                <a:lnTo>
                  <a:pt x="1498073" y="1676400"/>
                </a:lnTo>
                <a:lnTo>
                  <a:pt x="1492254" y="1727200"/>
                </a:lnTo>
                <a:lnTo>
                  <a:pt x="1485378" y="1790700"/>
                </a:lnTo>
                <a:lnTo>
                  <a:pt x="1477444" y="1841500"/>
                </a:lnTo>
                <a:lnTo>
                  <a:pt x="1468453" y="1892300"/>
                </a:lnTo>
                <a:lnTo>
                  <a:pt x="1458405" y="1930400"/>
                </a:lnTo>
                <a:lnTo>
                  <a:pt x="1447299" y="1981200"/>
                </a:lnTo>
                <a:lnTo>
                  <a:pt x="1435137" y="2032000"/>
                </a:lnTo>
                <a:lnTo>
                  <a:pt x="1421918" y="2070100"/>
                </a:lnTo>
                <a:lnTo>
                  <a:pt x="1407643" y="2108200"/>
                </a:lnTo>
                <a:lnTo>
                  <a:pt x="1392310" y="2146300"/>
                </a:lnTo>
                <a:lnTo>
                  <a:pt x="1375922" y="2184400"/>
                </a:lnTo>
                <a:lnTo>
                  <a:pt x="1358477" y="2222500"/>
                </a:lnTo>
                <a:lnTo>
                  <a:pt x="1339977" y="2260600"/>
                </a:lnTo>
                <a:lnTo>
                  <a:pt x="1310465" y="2311400"/>
                </a:lnTo>
                <a:lnTo>
                  <a:pt x="1279017" y="2362200"/>
                </a:lnTo>
                <a:lnTo>
                  <a:pt x="1245631" y="2400300"/>
                </a:lnTo>
                <a:lnTo>
                  <a:pt x="1210310" y="2438400"/>
                </a:lnTo>
                <a:lnTo>
                  <a:pt x="1173051" y="2463800"/>
                </a:lnTo>
                <a:lnTo>
                  <a:pt x="1133856" y="2489200"/>
                </a:lnTo>
                <a:lnTo>
                  <a:pt x="1092723" y="2514600"/>
                </a:lnTo>
                <a:lnTo>
                  <a:pt x="1049655" y="2540000"/>
                </a:lnTo>
                <a:lnTo>
                  <a:pt x="1004649" y="2552700"/>
                </a:lnTo>
                <a:lnTo>
                  <a:pt x="957707" y="2565400"/>
                </a:lnTo>
                <a:lnTo>
                  <a:pt x="1371504" y="2565400"/>
                </a:lnTo>
                <a:lnTo>
                  <a:pt x="1404699" y="2527300"/>
                </a:lnTo>
                <a:lnTo>
                  <a:pt x="1436417" y="2489200"/>
                </a:lnTo>
                <a:lnTo>
                  <a:pt x="1466659" y="2451100"/>
                </a:lnTo>
                <a:lnTo>
                  <a:pt x="1495425" y="2400300"/>
                </a:lnTo>
                <a:lnTo>
                  <a:pt x="1516270" y="2374900"/>
                </a:lnTo>
                <a:lnTo>
                  <a:pt x="1536097" y="2336800"/>
                </a:lnTo>
                <a:lnTo>
                  <a:pt x="1554908" y="2298700"/>
                </a:lnTo>
                <a:lnTo>
                  <a:pt x="1572700" y="2260600"/>
                </a:lnTo>
                <a:lnTo>
                  <a:pt x="1589475" y="2209800"/>
                </a:lnTo>
                <a:lnTo>
                  <a:pt x="1605233" y="2171700"/>
                </a:lnTo>
                <a:lnTo>
                  <a:pt x="1619974" y="2133600"/>
                </a:lnTo>
                <a:lnTo>
                  <a:pt x="1633697" y="2082800"/>
                </a:lnTo>
                <a:lnTo>
                  <a:pt x="1646404" y="2044700"/>
                </a:lnTo>
                <a:lnTo>
                  <a:pt x="1658093" y="1993900"/>
                </a:lnTo>
                <a:lnTo>
                  <a:pt x="1668766" y="1943100"/>
                </a:lnTo>
                <a:lnTo>
                  <a:pt x="1678422" y="1892300"/>
                </a:lnTo>
                <a:lnTo>
                  <a:pt x="1687060" y="1841500"/>
                </a:lnTo>
                <a:lnTo>
                  <a:pt x="1694683" y="1790700"/>
                </a:lnTo>
                <a:lnTo>
                  <a:pt x="1701289" y="1739900"/>
                </a:lnTo>
                <a:lnTo>
                  <a:pt x="1706878" y="1676400"/>
                </a:lnTo>
                <a:lnTo>
                  <a:pt x="1711451" y="1625600"/>
                </a:lnTo>
                <a:lnTo>
                  <a:pt x="1715007" y="1562100"/>
                </a:lnTo>
                <a:lnTo>
                  <a:pt x="1717547" y="1498600"/>
                </a:lnTo>
                <a:lnTo>
                  <a:pt x="1719071" y="1435100"/>
                </a:lnTo>
                <a:lnTo>
                  <a:pt x="1719579" y="1384300"/>
                </a:lnTo>
                <a:lnTo>
                  <a:pt x="1719071" y="1320800"/>
                </a:lnTo>
                <a:lnTo>
                  <a:pt x="1717547" y="1257300"/>
                </a:lnTo>
                <a:lnTo>
                  <a:pt x="1715007" y="1193800"/>
                </a:lnTo>
                <a:lnTo>
                  <a:pt x="1711451" y="1130300"/>
                </a:lnTo>
                <a:lnTo>
                  <a:pt x="1706878" y="1079500"/>
                </a:lnTo>
                <a:lnTo>
                  <a:pt x="1701289" y="1016000"/>
                </a:lnTo>
                <a:lnTo>
                  <a:pt x="1694683" y="965200"/>
                </a:lnTo>
                <a:lnTo>
                  <a:pt x="1687060" y="914400"/>
                </a:lnTo>
                <a:lnTo>
                  <a:pt x="1678422" y="863600"/>
                </a:lnTo>
                <a:lnTo>
                  <a:pt x="1668766" y="812800"/>
                </a:lnTo>
                <a:lnTo>
                  <a:pt x="1658093" y="762000"/>
                </a:lnTo>
                <a:lnTo>
                  <a:pt x="1646404" y="711200"/>
                </a:lnTo>
                <a:lnTo>
                  <a:pt x="1633697" y="673100"/>
                </a:lnTo>
                <a:lnTo>
                  <a:pt x="1619974" y="622300"/>
                </a:lnTo>
                <a:lnTo>
                  <a:pt x="1605233" y="584200"/>
                </a:lnTo>
                <a:lnTo>
                  <a:pt x="1589475" y="546100"/>
                </a:lnTo>
                <a:lnTo>
                  <a:pt x="1572700" y="495300"/>
                </a:lnTo>
                <a:lnTo>
                  <a:pt x="1554908" y="457200"/>
                </a:lnTo>
                <a:lnTo>
                  <a:pt x="1536097" y="419100"/>
                </a:lnTo>
                <a:lnTo>
                  <a:pt x="1516270" y="381000"/>
                </a:lnTo>
                <a:lnTo>
                  <a:pt x="1495425" y="355600"/>
                </a:lnTo>
                <a:lnTo>
                  <a:pt x="1466659" y="304800"/>
                </a:lnTo>
                <a:lnTo>
                  <a:pt x="1436417" y="266700"/>
                </a:lnTo>
                <a:lnTo>
                  <a:pt x="1404699" y="228600"/>
                </a:lnTo>
                <a:lnTo>
                  <a:pt x="1371504" y="190500"/>
                </a:lnTo>
                <a:close/>
              </a:path>
              <a:path w="1719579" h="2755900">
                <a:moveTo>
                  <a:pt x="958357" y="0"/>
                </a:moveTo>
                <a:lnTo>
                  <a:pt x="758511" y="0"/>
                </a:lnTo>
                <a:lnTo>
                  <a:pt x="710931" y="12700"/>
                </a:lnTo>
                <a:lnTo>
                  <a:pt x="1006316" y="12700"/>
                </a:lnTo>
                <a:lnTo>
                  <a:pt x="958357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700901" y="1795272"/>
            <a:ext cx="1582420" cy="2719070"/>
          </a:xfrm>
          <a:custGeom>
            <a:rect l="l" t="t" r="r" b="b"/>
            <a:pathLst>
              <a:path w="1582420" h="2719070">
                <a:moveTo>
                  <a:pt x="1341801" y="190626"/>
                </a:moveTo>
                <a:lnTo>
                  <a:pt x="794512" y="190626"/>
                </a:lnTo>
                <a:lnTo>
                  <a:pt x="853126" y="192752"/>
                </a:lnTo>
                <a:lnTo>
                  <a:pt x="908863" y="199128"/>
                </a:lnTo>
                <a:lnTo>
                  <a:pt x="961724" y="209754"/>
                </a:lnTo>
                <a:lnTo>
                  <a:pt x="1011713" y="224631"/>
                </a:lnTo>
                <a:lnTo>
                  <a:pt x="1058833" y="243758"/>
                </a:lnTo>
                <a:lnTo>
                  <a:pt x="1103086" y="267136"/>
                </a:lnTo>
                <a:lnTo>
                  <a:pt x="1144475" y="294765"/>
                </a:lnTo>
                <a:lnTo>
                  <a:pt x="1183004" y="326644"/>
                </a:lnTo>
                <a:lnTo>
                  <a:pt x="1217741" y="362214"/>
                </a:lnTo>
                <a:lnTo>
                  <a:pt x="1247846" y="400919"/>
                </a:lnTo>
                <a:lnTo>
                  <a:pt x="1273319" y="442761"/>
                </a:lnTo>
                <a:lnTo>
                  <a:pt x="1294161" y="487743"/>
                </a:lnTo>
                <a:lnTo>
                  <a:pt x="1310372" y="535869"/>
                </a:lnTo>
                <a:lnTo>
                  <a:pt x="1321950" y="587140"/>
                </a:lnTo>
                <a:lnTo>
                  <a:pt x="1328898" y="641561"/>
                </a:lnTo>
                <a:lnTo>
                  <a:pt x="1331214" y="699134"/>
                </a:lnTo>
                <a:lnTo>
                  <a:pt x="1329475" y="745319"/>
                </a:lnTo>
                <a:lnTo>
                  <a:pt x="1324262" y="792053"/>
                </a:lnTo>
                <a:lnTo>
                  <a:pt x="1315575" y="839337"/>
                </a:lnTo>
                <a:lnTo>
                  <a:pt x="1303416" y="887174"/>
                </a:lnTo>
                <a:lnTo>
                  <a:pt x="1287787" y="935564"/>
                </a:lnTo>
                <a:lnTo>
                  <a:pt x="1268688" y="984509"/>
                </a:lnTo>
                <a:lnTo>
                  <a:pt x="1246121" y="1034011"/>
                </a:lnTo>
                <a:lnTo>
                  <a:pt x="1220089" y="1084071"/>
                </a:lnTo>
                <a:lnTo>
                  <a:pt x="1200480" y="1118287"/>
                </a:lnTo>
                <a:lnTo>
                  <a:pt x="1178739" y="1153879"/>
                </a:lnTo>
                <a:lnTo>
                  <a:pt x="1154864" y="1190847"/>
                </a:lnTo>
                <a:lnTo>
                  <a:pt x="1128855" y="1229190"/>
                </a:lnTo>
                <a:lnTo>
                  <a:pt x="1100713" y="1268909"/>
                </a:lnTo>
                <a:lnTo>
                  <a:pt x="1070435" y="1310004"/>
                </a:lnTo>
                <a:lnTo>
                  <a:pt x="1038022" y="1352475"/>
                </a:lnTo>
                <a:lnTo>
                  <a:pt x="1003474" y="1396322"/>
                </a:lnTo>
                <a:lnTo>
                  <a:pt x="966789" y="1441545"/>
                </a:lnTo>
                <a:lnTo>
                  <a:pt x="927968" y="1488143"/>
                </a:lnTo>
                <a:lnTo>
                  <a:pt x="887010" y="1536117"/>
                </a:lnTo>
                <a:lnTo>
                  <a:pt x="3555" y="2542400"/>
                </a:lnTo>
                <a:lnTo>
                  <a:pt x="3555" y="2718955"/>
                </a:lnTo>
                <a:lnTo>
                  <a:pt x="1582039" y="2718955"/>
                </a:lnTo>
                <a:lnTo>
                  <a:pt x="1582039" y="2528277"/>
                </a:lnTo>
                <a:lnTo>
                  <a:pt x="275463" y="2528277"/>
                </a:lnTo>
                <a:lnTo>
                  <a:pt x="1024001" y="1684401"/>
                </a:lnTo>
                <a:lnTo>
                  <a:pt x="1065994" y="1635980"/>
                </a:lnTo>
                <a:lnTo>
                  <a:pt x="1106103" y="1588545"/>
                </a:lnTo>
                <a:lnTo>
                  <a:pt x="1144328" y="1542097"/>
                </a:lnTo>
                <a:lnTo>
                  <a:pt x="1180670" y="1496634"/>
                </a:lnTo>
                <a:lnTo>
                  <a:pt x="1215128" y="1452156"/>
                </a:lnTo>
                <a:lnTo>
                  <a:pt x="1247703" y="1408662"/>
                </a:lnTo>
                <a:lnTo>
                  <a:pt x="1278395" y="1366151"/>
                </a:lnTo>
                <a:lnTo>
                  <a:pt x="1307206" y="1324623"/>
                </a:lnTo>
                <a:lnTo>
                  <a:pt x="1334134" y="1284077"/>
                </a:lnTo>
                <a:lnTo>
                  <a:pt x="1359180" y="1244512"/>
                </a:lnTo>
                <a:lnTo>
                  <a:pt x="1382346" y="1205927"/>
                </a:lnTo>
                <a:lnTo>
                  <a:pt x="1403630" y="1168322"/>
                </a:lnTo>
                <a:lnTo>
                  <a:pt x="1423034" y="1131696"/>
                </a:lnTo>
                <a:lnTo>
                  <a:pt x="1448261" y="1079862"/>
                </a:lnTo>
                <a:lnTo>
                  <a:pt x="1470515" y="1028671"/>
                </a:lnTo>
                <a:lnTo>
                  <a:pt x="1489799" y="978125"/>
                </a:lnTo>
                <a:lnTo>
                  <a:pt x="1506113" y="928229"/>
                </a:lnTo>
                <a:lnTo>
                  <a:pt x="1519459" y="878985"/>
                </a:lnTo>
                <a:lnTo>
                  <a:pt x="1529837" y="830396"/>
                </a:lnTo>
                <a:lnTo>
                  <a:pt x="1537248" y="782466"/>
                </a:lnTo>
                <a:lnTo>
                  <a:pt x="1541695" y="735197"/>
                </a:lnTo>
                <a:lnTo>
                  <a:pt x="1543177" y="688594"/>
                </a:lnTo>
                <a:lnTo>
                  <a:pt x="1541483" y="632495"/>
                </a:lnTo>
                <a:lnTo>
                  <a:pt x="1536401" y="578500"/>
                </a:lnTo>
                <a:lnTo>
                  <a:pt x="1527933" y="526609"/>
                </a:lnTo>
                <a:lnTo>
                  <a:pt x="1516078" y="476820"/>
                </a:lnTo>
                <a:lnTo>
                  <a:pt x="1500838" y="429136"/>
                </a:lnTo>
                <a:lnTo>
                  <a:pt x="1482212" y="383554"/>
                </a:lnTo>
                <a:lnTo>
                  <a:pt x="1460202" y="340076"/>
                </a:lnTo>
                <a:lnTo>
                  <a:pt x="1434807" y="298701"/>
                </a:lnTo>
                <a:lnTo>
                  <a:pt x="1406029" y="259430"/>
                </a:lnTo>
                <a:lnTo>
                  <a:pt x="1373869" y="222262"/>
                </a:lnTo>
                <a:lnTo>
                  <a:pt x="1341801" y="190626"/>
                </a:lnTo>
                <a:close/>
              </a:path>
              <a:path w="1582420" h="2719070">
                <a:moveTo>
                  <a:pt x="798068" y="0"/>
                </a:moveTo>
                <a:lnTo>
                  <a:pt x="743683" y="1428"/>
                </a:lnTo>
                <a:lnTo>
                  <a:pt x="690716" y="5716"/>
                </a:lnTo>
                <a:lnTo>
                  <a:pt x="639164" y="12862"/>
                </a:lnTo>
                <a:lnTo>
                  <a:pt x="589028" y="22868"/>
                </a:lnTo>
                <a:lnTo>
                  <a:pt x="540305" y="35734"/>
                </a:lnTo>
                <a:lnTo>
                  <a:pt x="492996" y="51462"/>
                </a:lnTo>
                <a:lnTo>
                  <a:pt x="447100" y="70052"/>
                </a:lnTo>
                <a:lnTo>
                  <a:pt x="402616" y="91505"/>
                </a:lnTo>
                <a:lnTo>
                  <a:pt x="359543" y="115821"/>
                </a:lnTo>
                <a:lnTo>
                  <a:pt x="317880" y="143001"/>
                </a:lnTo>
                <a:lnTo>
                  <a:pt x="277838" y="172830"/>
                </a:lnTo>
                <a:lnTo>
                  <a:pt x="239625" y="205090"/>
                </a:lnTo>
                <a:lnTo>
                  <a:pt x="203244" y="239783"/>
                </a:lnTo>
                <a:lnTo>
                  <a:pt x="168697" y="276908"/>
                </a:lnTo>
                <a:lnTo>
                  <a:pt x="135985" y="316468"/>
                </a:lnTo>
                <a:lnTo>
                  <a:pt x="105109" y="358462"/>
                </a:lnTo>
                <a:lnTo>
                  <a:pt x="76071" y="402891"/>
                </a:lnTo>
                <a:lnTo>
                  <a:pt x="48872" y="449756"/>
                </a:lnTo>
                <a:lnTo>
                  <a:pt x="23515" y="499059"/>
                </a:lnTo>
                <a:lnTo>
                  <a:pt x="0" y="550798"/>
                </a:lnTo>
                <a:lnTo>
                  <a:pt x="176656" y="635634"/>
                </a:lnTo>
                <a:lnTo>
                  <a:pt x="201069" y="584820"/>
                </a:lnTo>
                <a:lnTo>
                  <a:pt x="226975" y="537086"/>
                </a:lnTo>
                <a:lnTo>
                  <a:pt x="254372" y="492431"/>
                </a:lnTo>
                <a:lnTo>
                  <a:pt x="283261" y="450856"/>
                </a:lnTo>
                <a:lnTo>
                  <a:pt x="313642" y="412361"/>
                </a:lnTo>
                <a:lnTo>
                  <a:pt x="345514" y="376945"/>
                </a:lnTo>
                <a:lnTo>
                  <a:pt x="378878" y="344609"/>
                </a:lnTo>
                <a:lnTo>
                  <a:pt x="413733" y="315352"/>
                </a:lnTo>
                <a:lnTo>
                  <a:pt x="450080" y="289175"/>
                </a:lnTo>
                <a:lnTo>
                  <a:pt x="487917" y="266078"/>
                </a:lnTo>
                <a:lnTo>
                  <a:pt x="527245" y="246060"/>
                </a:lnTo>
                <a:lnTo>
                  <a:pt x="568064" y="229122"/>
                </a:lnTo>
                <a:lnTo>
                  <a:pt x="610373" y="215264"/>
                </a:lnTo>
                <a:lnTo>
                  <a:pt x="654172" y="204485"/>
                </a:lnTo>
                <a:lnTo>
                  <a:pt x="699462" y="196786"/>
                </a:lnTo>
                <a:lnTo>
                  <a:pt x="746242" y="192166"/>
                </a:lnTo>
                <a:lnTo>
                  <a:pt x="794512" y="190626"/>
                </a:lnTo>
                <a:lnTo>
                  <a:pt x="1341801" y="190626"/>
                </a:lnTo>
                <a:lnTo>
                  <a:pt x="1338326" y="187197"/>
                </a:lnTo>
                <a:lnTo>
                  <a:pt x="1303287" y="157289"/>
                </a:lnTo>
                <a:lnTo>
                  <a:pt x="1266433" y="129983"/>
                </a:lnTo>
                <a:lnTo>
                  <a:pt x="1227764" y="105281"/>
                </a:lnTo>
                <a:lnTo>
                  <a:pt x="1187280" y="83180"/>
                </a:lnTo>
                <a:lnTo>
                  <a:pt x="1144981" y="63681"/>
                </a:lnTo>
                <a:lnTo>
                  <a:pt x="1100867" y="46783"/>
                </a:lnTo>
                <a:lnTo>
                  <a:pt x="1054938" y="32486"/>
                </a:lnTo>
                <a:lnTo>
                  <a:pt x="1007194" y="20790"/>
                </a:lnTo>
                <a:lnTo>
                  <a:pt x="957635" y="11693"/>
                </a:lnTo>
                <a:lnTo>
                  <a:pt x="906261" y="5197"/>
                </a:lnTo>
                <a:lnTo>
                  <a:pt x="853072" y="1299"/>
                </a:lnTo>
                <a:lnTo>
                  <a:pt x="798068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749551" y="2734055"/>
            <a:ext cx="1394460" cy="139598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755775" y="2086736"/>
            <a:ext cx="1656080" cy="6235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微软雅黑"/>
                <a:cs typeface="微软雅黑"/>
              </a:rPr>
              <a:t>微信扫一扫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5"/>
              </a:spcBef>
            </a:pPr>
            <a:r>
              <a:rPr sz="800">
                <a:latin typeface="宋体"/>
                <a:cs typeface="宋体"/>
              </a:rPr>
              <a:t>码上获取</a:t>
            </a:r>
            <a:r>
              <a:rPr sz="800" spc="80">
                <a:latin typeface="宋体"/>
                <a:cs typeface="宋体"/>
              </a:rPr>
              <a:t>80+</a:t>
            </a:r>
            <a:r>
              <a:rPr sz="800">
                <a:latin typeface="宋体"/>
                <a:cs typeface="宋体"/>
              </a:rPr>
              <a:t>份免</a:t>
            </a:r>
            <a:r>
              <a:rPr sz="800" spc="-15">
                <a:latin typeface="宋体"/>
                <a:cs typeface="宋体"/>
              </a:rPr>
              <a:t>费</a:t>
            </a:r>
            <a:r>
              <a:rPr sz="800">
                <a:latin typeface="宋体"/>
                <a:cs typeface="宋体"/>
              </a:rPr>
              <a:t>行业</a:t>
            </a:r>
            <a:r>
              <a:rPr sz="800" spc="-15">
                <a:latin typeface="宋体"/>
                <a:cs typeface="宋体"/>
              </a:rPr>
              <a:t>分</a:t>
            </a:r>
            <a:r>
              <a:rPr sz="800">
                <a:latin typeface="宋体"/>
                <a:cs typeface="宋体"/>
              </a:rPr>
              <a:t>析报告 或咨询更多内容营销与</a:t>
            </a:r>
            <a:r>
              <a:rPr sz="800" spc="-15">
                <a:latin typeface="宋体"/>
                <a:cs typeface="宋体"/>
              </a:rPr>
              <a:t>行</a:t>
            </a:r>
            <a:r>
              <a:rPr sz="800">
                <a:latin typeface="宋体"/>
                <a:cs typeface="宋体"/>
              </a:rPr>
              <a:t>业增</a:t>
            </a:r>
            <a:r>
              <a:rPr sz="800" spc="-15">
                <a:latin typeface="宋体"/>
                <a:cs typeface="宋体"/>
              </a:rPr>
              <a:t>长</a:t>
            </a:r>
            <a:r>
              <a:rPr sz="800">
                <a:latin typeface="宋体"/>
                <a:cs typeface="宋体"/>
              </a:rPr>
              <a:t>策略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610355" y="3264408"/>
            <a:ext cx="287020" cy="288290"/>
          </a:xfrm>
          <a:custGeom>
            <a:rect l="l" t="t" r="r" b="b"/>
            <a:pathLst>
              <a:path w="287020" h="288289">
                <a:moveTo>
                  <a:pt x="143256" y="0"/>
                </a:moveTo>
                <a:lnTo>
                  <a:pt x="97974" y="7345"/>
                </a:lnTo>
                <a:lnTo>
                  <a:pt x="58649" y="27797"/>
                </a:lnTo>
                <a:lnTo>
                  <a:pt x="27639" y="58978"/>
                </a:lnTo>
                <a:lnTo>
                  <a:pt x="7303" y="98511"/>
                </a:lnTo>
                <a:lnTo>
                  <a:pt x="0" y="144017"/>
                </a:lnTo>
                <a:lnTo>
                  <a:pt x="7303" y="189524"/>
                </a:lnTo>
                <a:lnTo>
                  <a:pt x="27639" y="229057"/>
                </a:lnTo>
                <a:lnTo>
                  <a:pt x="58649" y="260238"/>
                </a:lnTo>
                <a:lnTo>
                  <a:pt x="97974" y="280690"/>
                </a:lnTo>
                <a:lnTo>
                  <a:pt x="143256" y="288035"/>
                </a:lnTo>
                <a:lnTo>
                  <a:pt x="188537" y="280690"/>
                </a:lnTo>
                <a:lnTo>
                  <a:pt x="227862" y="260238"/>
                </a:lnTo>
                <a:lnTo>
                  <a:pt x="258872" y="229057"/>
                </a:lnTo>
                <a:lnTo>
                  <a:pt x="279208" y="189524"/>
                </a:lnTo>
                <a:lnTo>
                  <a:pt x="286512" y="144017"/>
                </a:lnTo>
                <a:lnTo>
                  <a:pt x="279208" y="98511"/>
                </a:lnTo>
                <a:lnTo>
                  <a:pt x="258872" y="58978"/>
                </a:lnTo>
                <a:lnTo>
                  <a:pt x="227862" y="27797"/>
                </a:lnTo>
                <a:lnTo>
                  <a:pt x="188537" y="7345"/>
                </a:lnTo>
                <a:lnTo>
                  <a:pt x="143256" y="0"/>
                </a:lnTo>
                <a:close/>
              </a:path>
            </a:pathLst>
          </a:custGeom>
          <a:solidFill>
            <a:srgbClr val="E18799">
              <a:alpha val="5411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355591" y="4180332"/>
            <a:ext cx="64008" cy="640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962400" y="3473196"/>
            <a:ext cx="102108" cy="10210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688079" y="3532632"/>
            <a:ext cx="113030" cy="113030"/>
          </a:xfrm>
          <a:custGeom>
            <a:rect l="l" t="t" r="r" b="b"/>
            <a:pathLst>
              <a:path w="113029" h="113029">
                <a:moveTo>
                  <a:pt x="56387" y="0"/>
                </a:moveTo>
                <a:lnTo>
                  <a:pt x="34450" y="4435"/>
                </a:lnTo>
                <a:lnTo>
                  <a:pt x="16525" y="16525"/>
                </a:lnTo>
                <a:lnTo>
                  <a:pt x="4435" y="34450"/>
                </a:lnTo>
                <a:lnTo>
                  <a:pt x="0" y="56387"/>
                </a:lnTo>
                <a:lnTo>
                  <a:pt x="4435" y="78335"/>
                </a:lnTo>
                <a:lnTo>
                  <a:pt x="16525" y="96259"/>
                </a:lnTo>
                <a:lnTo>
                  <a:pt x="34450" y="108344"/>
                </a:lnTo>
                <a:lnTo>
                  <a:pt x="56387" y="112775"/>
                </a:lnTo>
                <a:lnTo>
                  <a:pt x="78325" y="108344"/>
                </a:lnTo>
                <a:lnTo>
                  <a:pt x="96250" y="96259"/>
                </a:lnTo>
                <a:lnTo>
                  <a:pt x="108340" y="78335"/>
                </a:lnTo>
                <a:lnTo>
                  <a:pt x="112775" y="56387"/>
                </a:lnTo>
                <a:lnTo>
                  <a:pt x="108340" y="34450"/>
                </a:lnTo>
                <a:lnTo>
                  <a:pt x="96250" y="16525"/>
                </a:lnTo>
                <a:lnTo>
                  <a:pt x="78325" y="4435"/>
                </a:lnTo>
                <a:lnTo>
                  <a:pt x="56387" y="0"/>
                </a:lnTo>
                <a:close/>
              </a:path>
            </a:pathLst>
          </a:custGeom>
          <a:solidFill>
            <a:srgbClr val="E18799">
              <a:alpha val="5411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091940" y="4323588"/>
            <a:ext cx="60960" cy="62865"/>
          </a:xfrm>
          <a:custGeom>
            <a:rect l="l" t="t" r="r" b="b"/>
            <a:pathLst>
              <a:path w="60960" h="62864">
                <a:moveTo>
                  <a:pt x="30480" y="0"/>
                </a:moveTo>
                <a:lnTo>
                  <a:pt x="18591" y="2454"/>
                </a:lnTo>
                <a:lnTo>
                  <a:pt x="8905" y="9148"/>
                </a:lnTo>
                <a:lnTo>
                  <a:pt x="2387" y="19079"/>
                </a:lnTo>
                <a:lnTo>
                  <a:pt x="0" y="31242"/>
                </a:lnTo>
                <a:lnTo>
                  <a:pt x="2387" y="43404"/>
                </a:lnTo>
                <a:lnTo>
                  <a:pt x="8905" y="53335"/>
                </a:lnTo>
                <a:lnTo>
                  <a:pt x="18591" y="60029"/>
                </a:lnTo>
                <a:lnTo>
                  <a:pt x="30480" y="62484"/>
                </a:lnTo>
                <a:lnTo>
                  <a:pt x="42368" y="60029"/>
                </a:lnTo>
                <a:lnTo>
                  <a:pt x="52054" y="53335"/>
                </a:lnTo>
                <a:lnTo>
                  <a:pt x="58572" y="43404"/>
                </a:lnTo>
                <a:lnTo>
                  <a:pt x="60960" y="31242"/>
                </a:lnTo>
                <a:lnTo>
                  <a:pt x="58572" y="19079"/>
                </a:lnTo>
                <a:lnTo>
                  <a:pt x="52054" y="9148"/>
                </a:lnTo>
                <a:lnTo>
                  <a:pt x="42368" y="2454"/>
                </a:lnTo>
                <a:lnTo>
                  <a:pt x="30480" y="0"/>
                </a:lnTo>
                <a:close/>
              </a:path>
            </a:pathLst>
          </a:custGeom>
          <a:solidFill>
            <a:srgbClr val="E18799">
              <a:alpha val="5411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813047" y="4189476"/>
            <a:ext cx="65531" cy="640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411723" y="3738371"/>
            <a:ext cx="140208" cy="14020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715511" y="3645408"/>
            <a:ext cx="231775" cy="231775"/>
          </a:xfrm>
          <a:custGeom>
            <a:rect l="l" t="t" r="r" b="b"/>
            <a:pathLst>
              <a:path w="231775" h="231775">
                <a:moveTo>
                  <a:pt x="115824" y="0"/>
                </a:moveTo>
                <a:lnTo>
                  <a:pt x="70723" y="9101"/>
                </a:lnTo>
                <a:lnTo>
                  <a:pt x="33909" y="33923"/>
                </a:lnTo>
                <a:lnTo>
                  <a:pt x="9096" y="70739"/>
                </a:lnTo>
                <a:lnTo>
                  <a:pt x="0" y="115823"/>
                </a:lnTo>
                <a:lnTo>
                  <a:pt x="9096" y="160908"/>
                </a:lnTo>
                <a:lnTo>
                  <a:pt x="33909" y="197724"/>
                </a:lnTo>
                <a:lnTo>
                  <a:pt x="70723" y="222546"/>
                </a:lnTo>
                <a:lnTo>
                  <a:pt x="115824" y="231647"/>
                </a:lnTo>
                <a:lnTo>
                  <a:pt x="160924" y="222546"/>
                </a:lnTo>
                <a:lnTo>
                  <a:pt x="197738" y="197724"/>
                </a:lnTo>
                <a:lnTo>
                  <a:pt x="222551" y="160908"/>
                </a:lnTo>
                <a:lnTo>
                  <a:pt x="231648" y="115823"/>
                </a:lnTo>
                <a:lnTo>
                  <a:pt x="222551" y="70739"/>
                </a:lnTo>
                <a:lnTo>
                  <a:pt x="197738" y="33923"/>
                </a:lnTo>
                <a:lnTo>
                  <a:pt x="160924" y="9101"/>
                </a:lnTo>
                <a:lnTo>
                  <a:pt x="115824" y="0"/>
                </a:lnTo>
                <a:close/>
              </a:path>
            </a:pathLst>
          </a:custGeom>
          <a:solidFill>
            <a:srgbClr val="E18799">
              <a:alpha val="5411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625596" y="3546347"/>
            <a:ext cx="260985" cy="260985"/>
          </a:xfrm>
          <a:custGeom>
            <a:rect l="l" t="t" r="r" b="b"/>
            <a:pathLst>
              <a:path w="260985" h="260985">
                <a:moveTo>
                  <a:pt x="130301" y="0"/>
                </a:moveTo>
                <a:lnTo>
                  <a:pt x="79563" y="10240"/>
                </a:lnTo>
                <a:lnTo>
                  <a:pt x="38147" y="38166"/>
                </a:lnTo>
                <a:lnTo>
                  <a:pt x="10233" y="79584"/>
                </a:lnTo>
                <a:lnTo>
                  <a:pt x="0" y="130301"/>
                </a:lnTo>
                <a:lnTo>
                  <a:pt x="10233" y="181019"/>
                </a:lnTo>
                <a:lnTo>
                  <a:pt x="38147" y="222437"/>
                </a:lnTo>
                <a:lnTo>
                  <a:pt x="79563" y="250363"/>
                </a:lnTo>
                <a:lnTo>
                  <a:pt x="130301" y="260603"/>
                </a:lnTo>
                <a:lnTo>
                  <a:pt x="181040" y="250363"/>
                </a:lnTo>
                <a:lnTo>
                  <a:pt x="222456" y="222437"/>
                </a:lnTo>
                <a:lnTo>
                  <a:pt x="250370" y="181019"/>
                </a:lnTo>
                <a:lnTo>
                  <a:pt x="260603" y="130301"/>
                </a:lnTo>
                <a:lnTo>
                  <a:pt x="250370" y="79584"/>
                </a:lnTo>
                <a:lnTo>
                  <a:pt x="222456" y="38166"/>
                </a:lnTo>
                <a:lnTo>
                  <a:pt x="181040" y="10240"/>
                </a:lnTo>
                <a:lnTo>
                  <a:pt x="130301" y="0"/>
                </a:lnTo>
                <a:close/>
              </a:path>
            </a:pathLst>
          </a:custGeom>
          <a:solidFill>
            <a:srgbClr val="E18799">
              <a:alpha val="5411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642359" y="4198620"/>
            <a:ext cx="210312" cy="21183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664964" y="3622547"/>
            <a:ext cx="245363" cy="24536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845052" y="2525267"/>
            <a:ext cx="257810" cy="259079"/>
          </a:xfrm>
          <a:custGeom>
            <a:rect l="l" t="t" r="r" b="b"/>
            <a:pathLst>
              <a:path w="257810" h="259078">
                <a:moveTo>
                  <a:pt x="128777" y="0"/>
                </a:moveTo>
                <a:lnTo>
                  <a:pt x="78652" y="10185"/>
                </a:lnTo>
                <a:lnTo>
                  <a:pt x="37719" y="37957"/>
                </a:lnTo>
                <a:lnTo>
                  <a:pt x="10120" y="79134"/>
                </a:lnTo>
                <a:lnTo>
                  <a:pt x="0" y="129539"/>
                </a:lnTo>
                <a:lnTo>
                  <a:pt x="10120" y="179945"/>
                </a:lnTo>
                <a:lnTo>
                  <a:pt x="37719" y="221122"/>
                </a:lnTo>
                <a:lnTo>
                  <a:pt x="78652" y="248894"/>
                </a:lnTo>
                <a:lnTo>
                  <a:pt x="128777" y="259080"/>
                </a:lnTo>
                <a:lnTo>
                  <a:pt x="178903" y="248894"/>
                </a:lnTo>
                <a:lnTo>
                  <a:pt x="219837" y="221122"/>
                </a:lnTo>
                <a:lnTo>
                  <a:pt x="247435" y="179945"/>
                </a:lnTo>
                <a:lnTo>
                  <a:pt x="257556" y="129539"/>
                </a:lnTo>
                <a:lnTo>
                  <a:pt x="247435" y="79134"/>
                </a:lnTo>
                <a:lnTo>
                  <a:pt x="219837" y="37957"/>
                </a:lnTo>
                <a:lnTo>
                  <a:pt x="178903" y="10185"/>
                </a:lnTo>
                <a:lnTo>
                  <a:pt x="128777" y="0"/>
                </a:lnTo>
                <a:close/>
              </a:path>
            </a:pathLst>
          </a:custGeom>
          <a:solidFill>
            <a:srgbClr val="E18799">
              <a:alpha val="5411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765803" y="3819144"/>
            <a:ext cx="201168" cy="20116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685032" y="4123944"/>
            <a:ext cx="118871" cy="11887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180332" y="3918203"/>
            <a:ext cx="141731" cy="140208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3647947" y="3353561"/>
            <a:ext cx="55626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孕产妇营养品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580638" y="3439414"/>
            <a:ext cx="46735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孕产妇奶粉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199001" y="4098442"/>
            <a:ext cx="389890" cy="334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860" marR="5080" indent="-10795">
              <a:lnSpc>
                <a:spcPct val="144900"/>
              </a:lnSpc>
              <a:spcBef>
                <a:spcPts val="100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宝宝辅食 婴童零食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667759" y="4156354"/>
            <a:ext cx="46735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婴童调味品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475482" y="4232249"/>
            <a:ext cx="55626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婴幼儿羊奶粉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591305" y="4384649"/>
            <a:ext cx="32448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（</a:t>
            </a:r>
            <a:r>
              <a:rPr sz="7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554473" y="3556508"/>
            <a:ext cx="46735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80" marR="5080" indent="-18415">
              <a:lnSpc>
                <a:spcPct val="142900"/>
              </a:lnSpc>
              <a:spcBef>
                <a:spcPts val="100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婴幼儿牛奶 粉</a:t>
            </a:r>
            <a:r>
              <a:rPr sz="700" spc="25">
                <a:solidFill>
                  <a:srgbClr val="7E7E7E"/>
                </a:solidFill>
                <a:latin typeface="宋体"/>
                <a:cs typeface="宋体"/>
              </a:rPr>
              <a:t>（3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492246" y="2558059"/>
            <a:ext cx="556260" cy="33083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59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婴幼儿牛奶粉</a:t>
            </a:r>
            <a:endParaRPr sz="7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365"/>
              </a:spcBef>
            </a:pPr>
            <a:r>
              <a:rPr sz="700" spc="10">
                <a:solidFill>
                  <a:srgbClr val="7E7E7E"/>
                </a:solidFill>
                <a:latin typeface="宋体"/>
                <a:cs typeface="宋体"/>
              </a:rPr>
              <a:t>（2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451097" y="4013708"/>
            <a:ext cx="55626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婴幼儿液态奶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507740" y="3539134"/>
            <a:ext cx="933450" cy="515620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 marR="31115" indent="36195">
              <a:lnSpc>
                <a:spcPct val="119400"/>
              </a:lnSpc>
              <a:spcBef>
                <a:spcPts val="40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婴幼儿羊奶粉（</a:t>
            </a:r>
            <a:r>
              <a:rPr sz="700" spc="2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 婴幼儿羊奶粉</a:t>
            </a:r>
            <a:r>
              <a:rPr sz="700" spc="25">
                <a:solidFill>
                  <a:srgbClr val="7E7E7E"/>
                </a:solidFill>
                <a:latin typeface="宋体"/>
                <a:cs typeface="宋体"/>
              </a:rPr>
              <a:t>（3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  婴幼儿牛奶粉</a:t>
            </a:r>
            <a:r>
              <a:rPr sz="700" spc="-50">
                <a:solidFill>
                  <a:srgbClr val="7E7E7E"/>
                </a:solidFill>
                <a:latin typeface="宋体"/>
                <a:cs typeface="宋体"/>
              </a:rPr>
              <a:t>（1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  <a:p>
            <a:pPr marL="566420">
              <a:lnSpc>
                <a:spcPct val="100000"/>
              </a:lnSpc>
              <a:spcBef>
                <a:spcPts val="70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儿童奶粉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120384" y="2429255"/>
            <a:ext cx="2136775" cy="2105025"/>
          </a:xfrm>
          <a:custGeom>
            <a:rect l="l" t="t" r="r" b="b"/>
            <a:pathLst>
              <a:path w="2136775" h="2105025">
                <a:moveTo>
                  <a:pt x="2136647" y="0"/>
                </a:moveTo>
                <a:lnTo>
                  <a:pt x="0" y="2104644"/>
                </a:lnTo>
                <a:lnTo>
                  <a:pt x="2136647" y="2104644"/>
                </a:lnTo>
                <a:lnTo>
                  <a:pt x="2136647" y="0"/>
                </a:lnTo>
                <a:close/>
              </a:path>
            </a:pathLst>
          </a:custGeom>
          <a:solidFill>
            <a:srgbClr val="E18799">
              <a:alpha val="1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294538" y="1994153"/>
            <a:ext cx="25571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5">
                <a:latin typeface="微软雅黑"/>
                <a:cs typeface="微软雅黑"/>
              </a:rPr>
              <a:t>22-23</a:t>
            </a:r>
            <a:r>
              <a:rPr sz="1000" b="1" spc="-5">
                <a:latin typeface="微软雅黑"/>
                <a:cs typeface="微软雅黑"/>
              </a:rPr>
              <a:t>年</a:t>
            </a:r>
            <a:r>
              <a:rPr sz="1000" b="1" spc="-105">
                <a:latin typeface="微软雅黑"/>
                <a:cs typeface="微软雅黑"/>
              </a:rPr>
              <a:t>11</a:t>
            </a:r>
            <a:r>
              <a:rPr sz="1000" b="1" spc="-5">
                <a:latin typeface="微软雅黑"/>
                <a:cs typeface="微软雅黑"/>
              </a:rPr>
              <a:t>月抖音电商母婴食品市场增长</a:t>
            </a:r>
            <a:r>
              <a:rPr sz="1000" b="1" spc="5">
                <a:latin typeface="微软雅黑"/>
                <a:cs typeface="微软雅黑"/>
              </a:rPr>
              <a:t>情</a:t>
            </a:r>
            <a:r>
              <a:rPr sz="1000" b="1" spc="-5">
                <a:latin typeface="微软雅黑"/>
                <a:cs typeface="微软雅黑"/>
              </a:rPr>
              <a:t>况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299720" y="841374"/>
            <a:ext cx="627507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母婴食品：市场提质扩容，幼儿市</a:t>
            </a:r>
            <a:r>
              <a:rPr sz="1600" spc="5"/>
              <a:t>场</a:t>
            </a:r>
            <a:r>
              <a:rPr sz="1600" spc="-5"/>
              <a:t>规模</a:t>
            </a:r>
            <a:r>
              <a:rPr sz="1600" spc="5"/>
              <a:t>大</a:t>
            </a:r>
            <a:r>
              <a:rPr sz="1600"/>
              <a:t>，</a:t>
            </a:r>
            <a:r>
              <a:rPr sz="1600" spc="-5"/>
              <a:t>孕</a:t>
            </a:r>
            <a:r>
              <a:rPr sz="1600" spc="5"/>
              <a:t>产</a:t>
            </a:r>
            <a:r>
              <a:rPr sz="1600" spc="-5"/>
              <a:t>妇</a:t>
            </a:r>
            <a:r>
              <a:rPr sz="1600" spc="-204"/>
              <a:t>&amp;</a:t>
            </a:r>
            <a:r>
              <a:rPr sz="1600" spc="5"/>
              <a:t>婴</a:t>
            </a:r>
            <a:r>
              <a:rPr sz="1600" spc="-5"/>
              <a:t>儿市</a:t>
            </a:r>
            <a:r>
              <a:rPr sz="1600" spc="5"/>
              <a:t>场</a:t>
            </a:r>
            <a:r>
              <a:rPr sz="1600" spc="-5"/>
              <a:t>高增长</a:t>
            </a:r>
            <a:endParaRPr sz="1600"/>
          </a:p>
        </p:txBody>
      </p:sp>
      <p:sp>
        <p:nvSpPr>
          <p:cNvPr id="30" name="object 30"/>
          <p:cNvSpPr txBox="1"/>
          <p:nvPr/>
        </p:nvSpPr>
        <p:spPr>
          <a:xfrm>
            <a:off x="298500" y="1187323"/>
            <a:ext cx="7969884" cy="56070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抖音电商母婴食品市场规模保持高增速扩容，行业平均件单价波动上涨，行业消</a:t>
            </a:r>
            <a:r>
              <a:rPr sz="900" spc="5">
                <a:solidFill>
                  <a:srgbClr val="585858"/>
                </a:solidFill>
                <a:latin typeface="宋体"/>
                <a:cs typeface="宋体"/>
              </a:rPr>
              <a:t>费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升级。</a:t>
            </a:r>
            <a:endParaRPr sz="900">
              <a:latin typeface="宋体"/>
              <a:cs typeface="宋体"/>
            </a:endParaRPr>
          </a:p>
          <a:p>
            <a:pPr marL="12700" marR="5080">
              <a:lnSpc>
                <a:spcPct val="130000"/>
              </a:lnSpc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一岁以上的幼儿市场规模最大。受宝妈产假时长和婴幼儿营养需求等影响，</a:t>
            </a:r>
            <a:r>
              <a:rPr sz="900" spc="85">
                <a:solidFill>
                  <a:srgbClr val="585858"/>
                </a:solidFill>
                <a:latin typeface="宋体"/>
                <a:cs typeface="宋体"/>
              </a:rPr>
              <a:t>6</a:t>
            </a:r>
            <a:r>
              <a:rPr sz="900" spc="-10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900" spc="-3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900" spc="-25">
                <a:solidFill>
                  <a:srgbClr val="585858"/>
                </a:solidFill>
                <a:latin typeface="宋体"/>
                <a:cs typeface="宋体"/>
              </a:rPr>
              <a:t>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月月龄宝宝对（</a:t>
            </a:r>
            <a:r>
              <a:rPr sz="900" spc="50">
                <a:solidFill>
                  <a:srgbClr val="585858"/>
                </a:solidFill>
                <a:latin typeface="宋体"/>
                <a:cs typeface="宋体"/>
              </a:rPr>
              <a:t>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段）奶粉需求高增长。孕产妇营养问题愈加得到重视，引领消 费升级。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336804" y="4056888"/>
            <a:ext cx="22860" cy="64135"/>
          </a:xfrm>
          <a:custGeom>
            <a:rect l="l" t="t" r="r" b="b"/>
            <a:pathLst>
              <a:path w="22860" h="64135">
                <a:moveTo>
                  <a:pt x="22860" y="0"/>
                </a:moveTo>
                <a:lnTo>
                  <a:pt x="0" y="0"/>
                </a:lnTo>
                <a:lnTo>
                  <a:pt x="0" y="64008"/>
                </a:lnTo>
                <a:lnTo>
                  <a:pt x="22860" y="64008"/>
                </a:lnTo>
                <a:lnTo>
                  <a:pt x="22860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409955" y="4088891"/>
            <a:ext cx="24765" cy="32384"/>
          </a:xfrm>
          <a:custGeom>
            <a:rect l="l" t="t" r="r" b="b"/>
            <a:pathLst>
              <a:path w="24765" h="32384">
                <a:moveTo>
                  <a:pt x="24384" y="0"/>
                </a:moveTo>
                <a:lnTo>
                  <a:pt x="0" y="0"/>
                </a:lnTo>
                <a:lnTo>
                  <a:pt x="0" y="32004"/>
                </a:lnTo>
                <a:lnTo>
                  <a:pt x="24384" y="32004"/>
                </a:lnTo>
                <a:lnTo>
                  <a:pt x="24384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496062" y="4029455"/>
            <a:ext cx="0" cy="91440"/>
          </a:xfrm>
          <a:custGeom>
            <a:rect l="l" t="t" r="r" b="b"/>
            <a:pathLst>
              <a:path h="91439">
                <a:moveTo>
                  <a:pt x="0" y="0"/>
                </a:moveTo>
                <a:lnTo>
                  <a:pt x="0" y="91439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559308" y="4050791"/>
            <a:ext cx="22860" cy="70485"/>
          </a:xfrm>
          <a:custGeom>
            <a:rect l="l" t="t" r="r" b="b"/>
            <a:pathLst>
              <a:path w="22859" h="70485">
                <a:moveTo>
                  <a:pt x="22860" y="0"/>
                </a:moveTo>
                <a:lnTo>
                  <a:pt x="0" y="0"/>
                </a:lnTo>
                <a:lnTo>
                  <a:pt x="0" y="70104"/>
                </a:lnTo>
                <a:lnTo>
                  <a:pt x="22860" y="70104"/>
                </a:lnTo>
                <a:lnTo>
                  <a:pt x="22860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643890" y="4017264"/>
            <a:ext cx="0" cy="104139"/>
          </a:xfrm>
          <a:custGeom>
            <a:rect l="l" t="t" r="r" b="b"/>
            <a:pathLst>
              <a:path h="104138">
                <a:moveTo>
                  <a:pt x="0" y="0"/>
                </a:moveTo>
                <a:lnTo>
                  <a:pt x="0" y="103632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718566" y="3989832"/>
            <a:ext cx="0" cy="131445"/>
          </a:xfrm>
          <a:custGeom>
            <a:rect l="l" t="t" r="r" b="b"/>
            <a:pathLst>
              <a:path h="131445">
                <a:moveTo>
                  <a:pt x="0" y="0"/>
                </a:moveTo>
                <a:lnTo>
                  <a:pt x="0" y="131063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792480" y="4003547"/>
            <a:ext cx="0" cy="117475"/>
          </a:xfrm>
          <a:custGeom>
            <a:rect l="l" t="t" r="r" b="b"/>
            <a:pathLst>
              <a:path h="117475">
                <a:moveTo>
                  <a:pt x="0" y="0"/>
                </a:moveTo>
                <a:lnTo>
                  <a:pt x="0" y="117347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866394" y="3930396"/>
            <a:ext cx="0" cy="190500"/>
          </a:xfrm>
          <a:custGeom>
            <a:rect l="l" t="t" r="r" b="b"/>
            <a:pathLst>
              <a:path h="190500">
                <a:moveTo>
                  <a:pt x="0" y="0"/>
                </a:moveTo>
                <a:lnTo>
                  <a:pt x="0" y="190499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941069" y="3890771"/>
            <a:ext cx="0" cy="230504"/>
          </a:xfrm>
          <a:custGeom>
            <a:rect l="l" t="t" r="r" b="b"/>
            <a:pathLst>
              <a:path h="230502">
                <a:moveTo>
                  <a:pt x="0" y="0"/>
                </a:moveTo>
                <a:lnTo>
                  <a:pt x="0" y="230123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1014222" y="3864864"/>
            <a:ext cx="0" cy="256540"/>
          </a:xfrm>
          <a:custGeom>
            <a:rect l="l" t="t" r="r" b="b"/>
            <a:pathLst>
              <a:path h="256539">
                <a:moveTo>
                  <a:pt x="0" y="0"/>
                </a:moveTo>
                <a:lnTo>
                  <a:pt x="0" y="256032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1088897" y="3788664"/>
            <a:ext cx="0" cy="332740"/>
          </a:xfrm>
          <a:custGeom>
            <a:rect l="l" t="t" r="r" b="b"/>
            <a:pathLst>
              <a:path h="332739">
                <a:moveTo>
                  <a:pt x="0" y="0"/>
                </a:moveTo>
                <a:lnTo>
                  <a:pt x="0" y="332232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1162811" y="3811523"/>
            <a:ext cx="0" cy="309880"/>
          </a:xfrm>
          <a:custGeom>
            <a:rect l="l" t="t" r="r" b="b"/>
            <a:pathLst>
              <a:path h="309879">
                <a:moveTo>
                  <a:pt x="0" y="0"/>
                </a:moveTo>
                <a:lnTo>
                  <a:pt x="0" y="309372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1236725" y="3811523"/>
            <a:ext cx="0" cy="309880"/>
          </a:xfrm>
          <a:custGeom>
            <a:rect l="l" t="t" r="r" b="b"/>
            <a:pathLst>
              <a:path h="309879">
                <a:moveTo>
                  <a:pt x="0" y="0"/>
                </a:moveTo>
                <a:lnTo>
                  <a:pt x="0" y="309372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 flipH="1">
            <a:off x="1311402" y="3791711"/>
            <a:ext cx="0" cy="329565"/>
          </a:xfrm>
          <a:custGeom>
            <a:rect l="l" t="t" r="r" b="b"/>
            <a:pathLst>
              <a:path h="329564">
                <a:moveTo>
                  <a:pt x="0" y="0"/>
                </a:moveTo>
                <a:lnTo>
                  <a:pt x="0" y="329184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1384553" y="3729227"/>
            <a:ext cx="0" cy="391795"/>
          </a:xfrm>
          <a:custGeom>
            <a:rect l="l" t="t" r="r" b="b"/>
            <a:pathLst>
              <a:path h="391795">
                <a:moveTo>
                  <a:pt x="0" y="0"/>
                </a:moveTo>
                <a:lnTo>
                  <a:pt x="0" y="391668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 flipH="1">
            <a:off x="1459230" y="3694176"/>
            <a:ext cx="0" cy="426720"/>
          </a:xfrm>
          <a:custGeom>
            <a:rect l="l" t="t" r="r" b="b"/>
            <a:pathLst>
              <a:path h="426720">
                <a:moveTo>
                  <a:pt x="0" y="0"/>
                </a:moveTo>
                <a:lnTo>
                  <a:pt x="0" y="426720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 flipH="1">
            <a:off x="1533144" y="3640835"/>
            <a:ext cx="0" cy="480059"/>
          </a:xfrm>
          <a:custGeom>
            <a:rect l="l" t="t" r="r" b="b"/>
            <a:pathLst>
              <a:path h="480059">
                <a:moveTo>
                  <a:pt x="0" y="0"/>
                </a:moveTo>
                <a:lnTo>
                  <a:pt x="0" y="480059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 flipH="1">
            <a:off x="1607058" y="3654552"/>
            <a:ext cx="0" cy="466725"/>
          </a:xfrm>
          <a:custGeom>
            <a:rect l="l" t="t" r="r" b="b"/>
            <a:pathLst>
              <a:path h="466725">
                <a:moveTo>
                  <a:pt x="0" y="0"/>
                </a:moveTo>
                <a:lnTo>
                  <a:pt x="0" y="466344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 flipH="1">
            <a:off x="1681733" y="3695700"/>
            <a:ext cx="0" cy="425450"/>
          </a:xfrm>
          <a:custGeom>
            <a:rect l="l" t="t" r="r" b="b"/>
            <a:pathLst>
              <a:path h="425450">
                <a:moveTo>
                  <a:pt x="0" y="0"/>
                </a:moveTo>
                <a:lnTo>
                  <a:pt x="0" y="425196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 flipH="1">
            <a:off x="1754885" y="3608832"/>
            <a:ext cx="0" cy="512445"/>
          </a:xfrm>
          <a:custGeom>
            <a:rect l="l" t="t" r="r" b="b"/>
            <a:pathLst>
              <a:path h="512445">
                <a:moveTo>
                  <a:pt x="0" y="0"/>
                </a:moveTo>
                <a:lnTo>
                  <a:pt x="0" y="512063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 flipH="1">
            <a:off x="1829561" y="3579876"/>
            <a:ext cx="0" cy="541020"/>
          </a:xfrm>
          <a:custGeom>
            <a:rect l="l" t="t" r="r" b="b"/>
            <a:pathLst>
              <a:path h="541020">
                <a:moveTo>
                  <a:pt x="0" y="0"/>
                </a:moveTo>
                <a:lnTo>
                  <a:pt x="0" y="541020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 flipH="1">
            <a:off x="1903476" y="3459479"/>
            <a:ext cx="0" cy="661670"/>
          </a:xfrm>
          <a:custGeom>
            <a:rect l="l" t="t" r="r" b="b"/>
            <a:pathLst>
              <a:path h="661670">
                <a:moveTo>
                  <a:pt x="0" y="0"/>
                </a:moveTo>
                <a:lnTo>
                  <a:pt x="0" y="661415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 flipH="1">
            <a:off x="1977389" y="3418332"/>
            <a:ext cx="0" cy="702945"/>
          </a:xfrm>
          <a:custGeom>
            <a:rect l="l" t="t" r="r" b="b"/>
            <a:pathLst>
              <a:path h="702945">
                <a:moveTo>
                  <a:pt x="0" y="0"/>
                </a:moveTo>
                <a:lnTo>
                  <a:pt x="0" y="702563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2052066" y="3465576"/>
            <a:ext cx="0" cy="655320"/>
          </a:xfrm>
          <a:custGeom>
            <a:rect l="l" t="t" r="r" b="b"/>
            <a:pathLst>
              <a:path h="655320">
                <a:moveTo>
                  <a:pt x="0" y="0"/>
                </a:moveTo>
                <a:lnTo>
                  <a:pt x="0" y="655320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 flipH="1">
            <a:off x="2125217" y="3598164"/>
            <a:ext cx="0" cy="523240"/>
          </a:xfrm>
          <a:custGeom>
            <a:rect l="l" t="t" r="r" b="b"/>
            <a:pathLst>
              <a:path h="523239">
                <a:moveTo>
                  <a:pt x="0" y="0"/>
                </a:moveTo>
                <a:lnTo>
                  <a:pt x="0" y="522732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2199894" y="3340608"/>
            <a:ext cx="0" cy="780415"/>
          </a:xfrm>
          <a:custGeom>
            <a:rect l="l" t="t" r="r" b="b"/>
            <a:pathLst>
              <a:path h="780414">
                <a:moveTo>
                  <a:pt x="0" y="0"/>
                </a:moveTo>
                <a:lnTo>
                  <a:pt x="0" y="780287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2273807" y="3218688"/>
            <a:ext cx="0" cy="902335"/>
          </a:xfrm>
          <a:custGeom>
            <a:rect l="l" t="t" r="r" b="b"/>
            <a:pathLst>
              <a:path h="902335">
                <a:moveTo>
                  <a:pt x="0" y="0"/>
                </a:moveTo>
                <a:lnTo>
                  <a:pt x="0" y="902208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2347722" y="3299459"/>
            <a:ext cx="0" cy="821690"/>
          </a:xfrm>
          <a:custGeom>
            <a:rect l="l" t="t" r="r" b="b"/>
            <a:pathLst>
              <a:path h="821689">
                <a:moveTo>
                  <a:pt x="0" y="0"/>
                </a:moveTo>
                <a:lnTo>
                  <a:pt x="0" y="821435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2421635" y="3078479"/>
            <a:ext cx="0" cy="1042669"/>
          </a:xfrm>
          <a:custGeom>
            <a:rect l="l" t="t" r="r" b="b"/>
            <a:pathLst>
              <a:path h="1042669">
                <a:moveTo>
                  <a:pt x="0" y="0"/>
                </a:moveTo>
                <a:lnTo>
                  <a:pt x="0" y="1042416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2495550" y="3154679"/>
            <a:ext cx="0" cy="966469"/>
          </a:xfrm>
          <a:custGeom>
            <a:rect l="l" t="t" r="r" b="b"/>
            <a:pathLst>
              <a:path h="966469">
                <a:moveTo>
                  <a:pt x="0" y="0"/>
                </a:moveTo>
                <a:lnTo>
                  <a:pt x="0" y="966216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 flipH="1">
            <a:off x="2570226" y="3337559"/>
            <a:ext cx="0" cy="783590"/>
          </a:xfrm>
          <a:custGeom>
            <a:rect l="l" t="t" r="r" b="b"/>
            <a:pathLst>
              <a:path h="783589">
                <a:moveTo>
                  <a:pt x="0" y="0"/>
                </a:moveTo>
                <a:lnTo>
                  <a:pt x="0" y="783335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2644139" y="2919983"/>
            <a:ext cx="0" cy="1201420"/>
          </a:xfrm>
          <a:custGeom>
            <a:rect l="l" t="t" r="r" b="b"/>
            <a:pathLst>
              <a:path h="1201420">
                <a:moveTo>
                  <a:pt x="0" y="0"/>
                </a:moveTo>
                <a:lnTo>
                  <a:pt x="0" y="1200911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 flipH="1">
            <a:off x="2718054" y="2945891"/>
            <a:ext cx="0" cy="1175385"/>
          </a:xfrm>
          <a:custGeom>
            <a:rect l="l" t="t" r="r" b="b"/>
            <a:pathLst>
              <a:path h="1175385">
                <a:moveTo>
                  <a:pt x="0" y="0"/>
                </a:moveTo>
                <a:lnTo>
                  <a:pt x="0" y="1175004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 flipH="1">
            <a:off x="2791967" y="2691383"/>
            <a:ext cx="0" cy="1430020"/>
          </a:xfrm>
          <a:custGeom>
            <a:rect l="l" t="t" r="r" b="b"/>
            <a:pathLst>
              <a:path h="1430020">
                <a:moveTo>
                  <a:pt x="0" y="0"/>
                </a:moveTo>
                <a:lnTo>
                  <a:pt x="0" y="1429511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2865882" y="2769107"/>
            <a:ext cx="0" cy="1351915"/>
          </a:xfrm>
          <a:custGeom>
            <a:rect l="l" t="t" r="r" b="b"/>
            <a:pathLst>
              <a:path h="1351914">
                <a:moveTo>
                  <a:pt x="0" y="0"/>
                </a:moveTo>
                <a:lnTo>
                  <a:pt x="0" y="1351788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347472" y="2619432"/>
            <a:ext cx="2519680" cy="1005205"/>
          </a:xfrm>
          <a:custGeom>
            <a:rect l="l" t="t" r="r" b="b"/>
            <a:pathLst>
              <a:path w="2519680" h="1005203">
                <a:moveTo>
                  <a:pt x="0" y="863796"/>
                </a:moveTo>
                <a:lnTo>
                  <a:pt x="18524" y="907341"/>
                </a:lnTo>
                <a:lnTo>
                  <a:pt x="37045" y="956414"/>
                </a:lnTo>
                <a:lnTo>
                  <a:pt x="55567" y="994394"/>
                </a:lnTo>
                <a:lnTo>
                  <a:pt x="74091" y="1004664"/>
                </a:lnTo>
                <a:lnTo>
                  <a:pt x="88912" y="980003"/>
                </a:lnTo>
                <a:lnTo>
                  <a:pt x="103732" y="930884"/>
                </a:lnTo>
                <a:lnTo>
                  <a:pt x="118551" y="872707"/>
                </a:lnTo>
                <a:lnTo>
                  <a:pt x="133368" y="820870"/>
                </a:lnTo>
                <a:lnTo>
                  <a:pt x="148183" y="790771"/>
                </a:lnTo>
                <a:lnTo>
                  <a:pt x="166709" y="793813"/>
                </a:lnTo>
                <a:lnTo>
                  <a:pt x="185234" y="822537"/>
                </a:lnTo>
                <a:lnTo>
                  <a:pt x="203756" y="853761"/>
                </a:lnTo>
                <a:lnTo>
                  <a:pt x="222275" y="864304"/>
                </a:lnTo>
                <a:lnTo>
                  <a:pt x="240801" y="842597"/>
                </a:lnTo>
                <a:lnTo>
                  <a:pt x="259327" y="802852"/>
                </a:lnTo>
                <a:lnTo>
                  <a:pt x="277853" y="760273"/>
                </a:lnTo>
                <a:lnTo>
                  <a:pt x="296379" y="730065"/>
                </a:lnTo>
                <a:lnTo>
                  <a:pt x="314898" y="714599"/>
                </a:lnTo>
                <a:lnTo>
                  <a:pt x="333421" y="706252"/>
                </a:lnTo>
                <a:lnTo>
                  <a:pt x="351945" y="705526"/>
                </a:lnTo>
                <a:lnTo>
                  <a:pt x="370471" y="712920"/>
                </a:lnTo>
                <a:lnTo>
                  <a:pt x="388990" y="738163"/>
                </a:lnTo>
                <a:lnTo>
                  <a:pt x="407512" y="777801"/>
                </a:lnTo>
                <a:lnTo>
                  <a:pt x="426037" y="812557"/>
                </a:lnTo>
                <a:lnTo>
                  <a:pt x="444563" y="823156"/>
                </a:lnTo>
                <a:lnTo>
                  <a:pt x="463082" y="798000"/>
                </a:lnTo>
                <a:lnTo>
                  <a:pt x="481604" y="749544"/>
                </a:lnTo>
                <a:lnTo>
                  <a:pt x="500129" y="694586"/>
                </a:lnTo>
                <a:lnTo>
                  <a:pt x="518655" y="649928"/>
                </a:lnTo>
                <a:lnTo>
                  <a:pt x="555701" y="590079"/>
                </a:lnTo>
                <a:lnTo>
                  <a:pt x="592747" y="552138"/>
                </a:lnTo>
                <a:lnTo>
                  <a:pt x="611271" y="546101"/>
                </a:lnTo>
                <a:lnTo>
                  <a:pt x="629792" y="548137"/>
                </a:lnTo>
                <a:lnTo>
                  <a:pt x="648314" y="552745"/>
                </a:lnTo>
                <a:lnTo>
                  <a:pt x="666838" y="554424"/>
                </a:lnTo>
                <a:lnTo>
                  <a:pt x="685364" y="548705"/>
                </a:lnTo>
                <a:lnTo>
                  <a:pt x="703889" y="539533"/>
                </a:lnTo>
                <a:lnTo>
                  <a:pt x="722411" y="534029"/>
                </a:lnTo>
                <a:lnTo>
                  <a:pt x="740930" y="539311"/>
                </a:lnTo>
                <a:lnTo>
                  <a:pt x="759456" y="563377"/>
                </a:lnTo>
                <a:lnTo>
                  <a:pt x="777981" y="600493"/>
                </a:lnTo>
                <a:lnTo>
                  <a:pt x="796503" y="636895"/>
                </a:lnTo>
                <a:lnTo>
                  <a:pt x="815022" y="658818"/>
                </a:lnTo>
                <a:lnTo>
                  <a:pt x="833494" y="663140"/>
                </a:lnTo>
                <a:lnTo>
                  <a:pt x="852073" y="657103"/>
                </a:lnTo>
                <a:lnTo>
                  <a:pt x="889114" y="619956"/>
                </a:lnTo>
                <a:lnTo>
                  <a:pt x="907641" y="584731"/>
                </a:lnTo>
                <a:lnTo>
                  <a:pt x="926164" y="537803"/>
                </a:lnTo>
                <a:lnTo>
                  <a:pt x="944676" y="490422"/>
                </a:lnTo>
                <a:lnTo>
                  <a:pt x="963168" y="453840"/>
                </a:lnTo>
                <a:lnTo>
                  <a:pt x="981721" y="432484"/>
                </a:lnTo>
                <a:lnTo>
                  <a:pt x="1000252" y="419963"/>
                </a:lnTo>
                <a:lnTo>
                  <a:pt x="1018782" y="411013"/>
                </a:lnTo>
                <a:lnTo>
                  <a:pt x="1037336" y="400373"/>
                </a:lnTo>
                <a:lnTo>
                  <a:pt x="1055834" y="385655"/>
                </a:lnTo>
                <a:lnTo>
                  <a:pt x="1074356" y="370068"/>
                </a:lnTo>
                <a:lnTo>
                  <a:pt x="1092878" y="356457"/>
                </a:lnTo>
                <a:lnTo>
                  <a:pt x="1111377" y="347668"/>
                </a:lnTo>
                <a:lnTo>
                  <a:pt x="1129930" y="345995"/>
                </a:lnTo>
                <a:lnTo>
                  <a:pt x="1148461" y="349430"/>
                </a:lnTo>
                <a:lnTo>
                  <a:pt x="1166991" y="354365"/>
                </a:lnTo>
                <a:lnTo>
                  <a:pt x="1185545" y="357193"/>
                </a:lnTo>
                <a:lnTo>
                  <a:pt x="1204043" y="353776"/>
                </a:lnTo>
                <a:lnTo>
                  <a:pt x="1222565" y="347096"/>
                </a:lnTo>
                <a:lnTo>
                  <a:pt x="1241087" y="344227"/>
                </a:lnTo>
                <a:lnTo>
                  <a:pt x="1259586" y="352240"/>
                </a:lnTo>
                <a:lnTo>
                  <a:pt x="1278084" y="382912"/>
                </a:lnTo>
                <a:lnTo>
                  <a:pt x="1296606" y="429123"/>
                </a:lnTo>
                <a:lnTo>
                  <a:pt x="1315128" y="469880"/>
                </a:lnTo>
                <a:lnTo>
                  <a:pt x="1333627" y="484193"/>
                </a:lnTo>
                <a:lnTo>
                  <a:pt x="1352180" y="458231"/>
                </a:lnTo>
                <a:lnTo>
                  <a:pt x="1370711" y="405945"/>
                </a:lnTo>
                <a:lnTo>
                  <a:pt x="1389241" y="348015"/>
                </a:lnTo>
                <a:lnTo>
                  <a:pt x="1407795" y="305123"/>
                </a:lnTo>
                <a:lnTo>
                  <a:pt x="1424828" y="290540"/>
                </a:lnTo>
                <a:lnTo>
                  <a:pt x="1444815" y="284565"/>
                </a:lnTo>
                <a:lnTo>
                  <a:pt x="1464802" y="276709"/>
                </a:lnTo>
                <a:lnTo>
                  <a:pt x="1481836" y="256482"/>
                </a:lnTo>
                <a:lnTo>
                  <a:pt x="1496681" y="213165"/>
                </a:lnTo>
                <a:lnTo>
                  <a:pt x="1511509" y="152870"/>
                </a:lnTo>
                <a:lnTo>
                  <a:pt x="1526330" y="88644"/>
                </a:lnTo>
                <a:lnTo>
                  <a:pt x="1541158" y="33531"/>
                </a:lnTo>
                <a:lnTo>
                  <a:pt x="1556004" y="577"/>
                </a:lnTo>
                <a:lnTo>
                  <a:pt x="1574502" y="0"/>
                </a:lnTo>
                <a:lnTo>
                  <a:pt x="1593024" y="27676"/>
                </a:lnTo>
                <a:lnTo>
                  <a:pt x="1611546" y="61995"/>
                </a:lnTo>
                <a:lnTo>
                  <a:pt x="1630045" y="81349"/>
                </a:lnTo>
                <a:lnTo>
                  <a:pt x="1648596" y="72961"/>
                </a:lnTo>
                <a:lnTo>
                  <a:pt x="1667113" y="50726"/>
                </a:lnTo>
                <a:lnTo>
                  <a:pt x="1685605" y="32754"/>
                </a:lnTo>
                <a:lnTo>
                  <a:pt x="1704086" y="37153"/>
                </a:lnTo>
                <a:lnTo>
                  <a:pt x="1718931" y="68716"/>
                </a:lnTo>
                <a:lnTo>
                  <a:pt x="1733759" y="119701"/>
                </a:lnTo>
                <a:lnTo>
                  <a:pt x="1748580" y="176672"/>
                </a:lnTo>
                <a:lnTo>
                  <a:pt x="1763408" y="226194"/>
                </a:lnTo>
                <a:lnTo>
                  <a:pt x="1778253" y="254831"/>
                </a:lnTo>
                <a:lnTo>
                  <a:pt x="1796752" y="251511"/>
                </a:lnTo>
                <a:lnTo>
                  <a:pt x="1815274" y="222176"/>
                </a:lnTo>
                <a:lnTo>
                  <a:pt x="1833796" y="188912"/>
                </a:lnTo>
                <a:lnTo>
                  <a:pt x="1852295" y="173805"/>
                </a:lnTo>
                <a:lnTo>
                  <a:pt x="1870848" y="184350"/>
                </a:lnTo>
                <a:lnTo>
                  <a:pt x="1889378" y="208158"/>
                </a:lnTo>
                <a:lnTo>
                  <a:pt x="1907909" y="237777"/>
                </a:lnTo>
                <a:lnTo>
                  <a:pt x="1926463" y="265753"/>
                </a:lnTo>
                <a:lnTo>
                  <a:pt x="1944961" y="297803"/>
                </a:lnTo>
                <a:lnTo>
                  <a:pt x="1963483" y="335270"/>
                </a:lnTo>
                <a:lnTo>
                  <a:pt x="1982005" y="364426"/>
                </a:lnTo>
                <a:lnTo>
                  <a:pt x="2000503" y="371544"/>
                </a:lnTo>
                <a:lnTo>
                  <a:pt x="2019057" y="343294"/>
                </a:lnTo>
                <a:lnTo>
                  <a:pt x="2037588" y="290232"/>
                </a:lnTo>
                <a:lnTo>
                  <a:pt x="2056118" y="234455"/>
                </a:lnTo>
                <a:lnTo>
                  <a:pt x="2074672" y="198062"/>
                </a:lnTo>
                <a:lnTo>
                  <a:pt x="2091563" y="187981"/>
                </a:lnTo>
                <a:lnTo>
                  <a:pt x="2111692" y="187616"/>
                </a:lnTo>
                <a:lnTo>
                  <a:pt x="2131822" y="197205"/>
                </a:lnTo>
                <a:lnTo>
                  <a:pt x="2148713" y="216985"/>
                </a:lnTo>
                <a:lnTo>
                  <a:pt x="2163509" y="259134"/>
                </a:lnTo>
                <a:lnTo>
                  <a:pt x="2178323" y="321887"/>
                </a:lnTo>
                <a:lnTo>
                  <a:pt x="2193143" y="387658"/>
                </a:lnTo>
                <a:lnTo>
                  <a:pt x="2207957" y="438859"/>
                </a:lnTo>
                <a:lnTo>
                  <a:pt x="2247486" y="393016"/>
                </a:lnTo>
                <a:lnTo>
                  <a:pt x="2259838" y="333349"/>
                </a:lnTo>
                <a:lnTo>
                  <a:pt x="2272189" y="271459"/>
                </a:lnTo>
                <a:lnTo>
                  <a:pt x="2284548" y="219291"/>
                </a:lnTo>
                <a:lnTo>
                  <a:pt x="2296922" y="188791"/>
                </a:lnTo>
                <a:lnTo>
                  <a:pt x="2315420" y="188333"/>
                </a:lnTo>
                <a:lnTo>
                  <a:pt x="2333942" y="217890"/>
                </a:lnTo>
                <a:lnTo>
                  <a:pt x="2352464" y="252995"/>
                </a:lnTo>
                <a:lnTo>
                  <a:pt x="2370963" y="269182"/>
                </a:lnTo>
                <a:lnTo>
                  <a:pt x="2389516" y="255563"/>
                </a:lnTo>
                <a:lnTo>
                  <a:pt x="2408047" y="226621"/>
                </a:lnTo>
                <a:lnTo>
                  <a:pt x="2426577" y="195941"/>
                </a:lnTo>
                <a:lnTo>
                  <a:pt x="2445130" y="177107"/>
                </a:lnTo>
                <a:lnTo>
                  <a:pt x="2463629" y="175123"/>
                </a:lnTo>
                <a:lnTo>
                  <a:pt x="2482151" y="182282"/>
                </a:lnTo>
                <a:lnTo>
                  <a:pt x="2500673" y="193109"/>
                </a:lnTo>
                <a:lnTo>
                  <a:pt x="2519172" y="202126"/>
                </a:lnTo>
              </a:path>
            </a:pathLst>
          </a:custGeom>
          <a:ln w="1270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337616" y="2670810"/>
            <a:ext cx="2528570" cy="760730"/>
          </a:xfrm>
          <a:custGeom>
            <a:rect l="l" t="t" r="r" b="b"/>
            <a:pathLst>
              <a:path w="2528570" h="760729">
                <a:moveTo>
                  <a:pt x="13017" y="739139"/>
                </a:moveTo>
                <a:lnTo>
                  <a:pt x="2895" y="742188"/>
                </a:lnTo>
                <a:lnTo>
                  <a:pt x="0" y="747394"/>
                </a:lnTo>
                <a:lnTo>
                  <a:pt x="2946" y="757554"/>
                </a:lnTo>
                <a:lnTo>
                  <a:pt x="8229" y="760476"/>
                </a:lnTo>
                <a:lnTo>
                  <a:pt x="18351" y="757427"/>
                </a:lnTo>
                <a:lnTo>
                  <a:pt x="21247" y="752220"/>
                </a:lnTo>
                <a:lnTo>
                  <a:pt x="18300" y="742060"/>
                </a:lnTo>
                <a:lnTo>
                  <a:pt x="13017" y="739139"/>
                </a:lnTo>
                <a:close/>
              </a:path>
              <a:path w="2528570" h="760729">
                <a:moveTo>
                  <a:pt x="49606" y="728471"/>
                </a:moveTo>
                <a:lnTo>
                  <a:pt x="39496" y="731519"/>
                </a:lnTo>
                <a:lnTo>
                  <a:pt x="36588" y="736726"/>
                </a:lnTo>
                <a:lnTo>
                  <a:pt x="39535" y="746886"/>
                </a:lnTo>
                <a:lnTo>
                  <a:pt x="44831" y="749807"/>
                </a:lnTo>
                <a:lnTo>
                  <a:pt x="54940" y="746760"/>
                </a:lnTo>
                <a:lnTo>
                  <a:pt x="57848" y="741552"/>
                </a:lnTo>
                <a:lnTo>
                  <a:pt x="54902" y="731392"/>
                </a:lnTo>
                <a:lnTo>
                  <a:pt x="49606" y="728471"/>
                </a:lnTo>
                <a:close/>
              </a:path>
              <a:path w="2528570" h="760729">
                <a:moveTo>
                  <a:pt x="86207" y="717804"/>
                </a:moveTo>
                <a:lnTo>
                  <a:pt x="81152" y="719327"/>
                </a:lnTo>
                <a:lnTo>
                  <a:pt x="76085" y="720724"/>
                </a:lnTo>
                <a:lnTo>
                  <a:pt x="73190" y="726058"/>
                </a:lnTo>
                <a:lnTo>
                  <a:pt x="76136" y="736218"/>
                </a:lnTo>
                <a:lnTo>
                  <a:pt x="81419" y="739013"/>
                </a:lnTo>
                <a:lnTo>
                  <a:pt x="86474" y="737615"/>
                </a:lnTo>
                <a:lnTo>
                  <a:pt x="91541" y="736091"/>
                </a:lnTo>
                <a:lnTo>
                  <a:pt x="94437" y="730885"/>
                </a:lnTo>
                <a:lnTo>
                  <a:pt x="91490" y="720724"/>
                </a:lnTo>
                <a:lnTo>
                  <a:pt x="86207" y="717804"/>
                </a:lnTo>
                <a:close/>
              </a:path>
              <a:path w="2528570" h="760729">
                <a:moveTo>
                  <a:pt x="122796" y="707135"/>
                </a:moveTo>
                <a:lnTo>
                  <a:pt x="117741" y="708660"/>
                </a:lnTo>
                <a:lnTo>
                  <a:pt x="112674" y="710057"/>
                </a:lnTo>
                <a:lnTo>
                  <a:pt x="109778" y="715390"/>
                </a:lnTo>
                <a:lnTo>
                  <a:pt x="112725" y="725551"/>
                </a:lnTo>
                <a:lnTo>
                  <a:pt x="118021" y="728344"/>
                </a:lnTo>
                <a:lnTo>
                  <a:pt x="123063" y="726947"/>
                </a:lnTo>
                <a:lnTo>
                  <a:pt x="128130" y="725423"/>
                </a:lnTo>
                <a:lnTo>
                  <a:pt x="131038" y="720216"/>
                </a:lnTo>
                <a:lnTo>
                  <a:pt x="128079" y="710057"/>
                </a:lnTo>
                <a:lnTo>
                  <a:pt x="122796" y="707135"/>
                </a:lnTo>
                <a:close/>
              </a:path>
              <a:path w="2528570" h="760729">
                <a:moveTo>
                  <a:pt x="159397" y="696467"/>
                </a:moveTo>
                <a:lnTo>
                  <a:pt x="154343" y="697991"/>
                </a:lnTo>
                <a:lnTo>
                  <a:pt x="149275" y="699388"/>
                </a:lnTo>
                <a:lnTo>
                  <a:pt x="146367" y="704722"/>
                </a:lnTo>
                <a:lnTo>
                  <a:pt x="147840" y="709802"/>
                </a:lnTo>
                <a:lnTo>
                  <a:pt x="149313" y="714755"/>
                </a:lnTo>
                <a:lnTo>
                  <a:pt x="154609" y="717676"/>
                </a:lnTo>
                <a:lnTo>
                  <a:pt x="159651" y="716279"/>
                </a:lnTo>
                <a:lnTo>
                  <a:pt x="164731" y="714755"/>
                </a:lnTo>
                <a:lnTo>
                  <a:pt x="167627" y="709421"/>
                </a:lnTo>
                <a:lnTo>
                  <a:pt x="166154" y="704468"/>
                </a:lnTo>
                <a:lnTo>
                  <a:pt x="164680" y="699388"/>
                </a:lnTo>
                <a:lnTo>
                  <a:pt x="159397" y="696467"/>
                </a:lnTo>
                <a:close/>
              </a:path>
              <a:path w="2528570" h="760729">
                <a:moveTo>
                  <a:pt x="195986" y="685799"/>
                </a:moveTo>
                <a:lnTo>
                  <a:pt x="190931" y="687323"/>
                </a:lnTo>
                <a:lnTo>
                  <a:pt x="185864" y="688720"/>
                </a:lnTo>
                <a:lnTo>
                  <a:pt x="182968" y="694054"/>
                </a:lnTo>
                <a:lnTo>
                  <a:pt x="184442" y="699135"/>
                </a:lnTo>
                <a:lnTo>
                  <a:pt x="185915" y="704088"/>
                </a:lnTo>
                <a:lnTo>
                  <a:pt x="191198" y="707008"/>
                </a:lnTo>
                <a:lnTo>
                  <a:pt x="196253" y="705611"/>
                </a:lnTo>
                <a:lnTo>
                  <a:pt x="201320" y="704088"/>
                </a:lnTo>
                <a:lnTo>
                  <a:pt x="204216" y="698754"/>
                </a:lnTo>
                <a:lnTo>
                  <a:pt x="202742" y="693801"/>
                </a:lnTo>
                <a:lnTo>
                  <a:pt x="201269" y="688720"/>
                </a:lnTo>
                <a:lnTo>
                  <a:pt x="195986" y="685799"/>
                </a:lnTo>
                <a:close/>
              </a:path>
              <a:path w="2528570" h="760729">
                <a:moveTo>
                  <a:pt x="232575" y="675132"/>
                </a:moveTo>
                <a:lnTo>
                  <a:pt x="227533" y="676655"/>
                </a:lnTo>
                <a:lnTo>
                  <a:pt x="222465" y="678052"/>
                </a:lnTo>
                <a:lnTo>
                  <a:pt x="219557" y="683386"/>
                </a:lnTo>
                <a:lnTo>
                  <a:pt x="221030" y="688466"/>
                </a:lnTo>
                <a:lnTo>
                  <a:pt x="222504" y="693419"/>
                </a:lnTo>
                <a:lnTo>
                  <a:pt x="227799" y="696340"/>
                </a:lnTo>
                <a:lnTo>
                  <a:pt x="232841" y="694943"/>
                </a:lnTo>
                <a:lnTo>
                  <a:pt x="237909" y="693419"/>
                </a:lnTo>
                <a:lnTo>
                  <a:pt x="240817" y="688085"/>
                </a:lnTo>
                <a:lnTo>
                  <a:pt x="239344" y="683132"/>
                </a:lnTo>
                <a:lnTo>
                  <a:pt x="237871" y="678052"/>
                </a:lnTo>
                <a:lnTo>
                  <a:pt x="232575" y="675132"/>
                </a:lnTo>
                <a:close/>
              </a:path>
              <a:path w="2528570" h="760729">
                <a:moveTo>
                  <a:pt x="269176" y="664463"/>
                </a:moveTo>
                <a:lnTo>
                  <a:pt x="264121" y="665860"/>
                </a:lnTo>
                <a:lnTo>
                  <a:pt x="264109" y="665988"/>
                </a:lnTo>
                <a:lnTo>
                  <a:pt x="259054" y="667385"/>
                </a:lnTo>
                <a:lnTo>
                  <a:pt x="256158" y="672718"/>
                </a:lnTo>
                <a:lnTo>
                  <a:pt x="257619" y="677798"/>
                </a:lnTo>
                <a:lnTo>
                  <a:pt x="259092" y="682751"/>
                </a:lnTo>
                <a:lnTo>
                  <a:pt x="264388" y="685672"/>
                </a:lnTo>
                <a:lnTo>
                  <a:pt x="269430" y="684276"/>
                </a:lnTo>
                <a:lnTo>
                  <a:pt x="269455" y="684148"/>
                </a:lnTo>
                <a:lnTo>
                  <a:pt x="274497" y="682751"/>
                </a:lnTo>
                <a:lnTo>
                  <a:pt x="277406" y="677417"/>
                </a:lnTo>
                <a:lnTo>
                  <a:pt x="275932" y="672338"/>
                </a:lnTo>
                <a:lnTo>
                  <a:pt x="274459" y="667385"/>
                </a:lnTo>
                <a:lnTo>
                  <a:pt x="269176" y="664463"/>
                </a:lnTo>
                <a:close/>
              </a:path>
              <a:path w="2528570" h="760729">
                <a:moveTo>
                  <a:pt x="305765" y="653795"/>
                </a:moveTo>
                <a:lnTo>
                  <a:pt x="300710" y="655192"/>
                </a:lnTo>
                <a:lnTo>
                  <a:pt x="295643" y="656716"/>
                </a:lnTo>
                <a:lnTo>
                  <a:pt x="292747" y="662051"/>
                </a:lnTo>
                <a:lnTo>
                  <a:pt x="294220" y="667004"/>
                </a:lnTo>
                <a:lnTo>
                  <a:pt x="295694" y="672083"/>
                </a:lnTo>
                <a:lnTo>
                  <a:pt x="300977" y="675004"/>
                </a:lnTo>
                <a:lnTo>
                  <a:pt x="306031" y="673480"/>
                </a:lnTo>
                <a:lnTo>
                  <a:pt x="311099" y="672083"/>
                </a:lnTo>
                <a:lnTo>
                  <a:pt x="313994" y="666749"/>
                </a:lnTo>
                <a:lnTo>
                  <a:pt x="312521" y="661669"/>
                </a:lnTo>
                <a:lnTo>
                  <a:pt x="311048" y="656716"/>
                </a:lnTo>
                <a:lnTo>
                  <a:pt x="305765" y="653795"/>
                </a:lnTo>
                <a:close/>
              </a:path>
              <a:path w="2528570" h="760729">
                <a:moveTo>
                  <a:pt x="342353" y="643127"/>
                </a:moveTo>
                <a:lnTo>
                  <a:pt x="337312" y="644524"/>
                </a:lnTo>
                <a:lnTo>
                  <a:pt x="332244" y="646048"/>
                </a:lnTo>
                <a:lnTo>
                  <a:pt x="329336" y="651382"/>
                </a:lnTo>
                <a:lnTo>
                  <a:pt x="330809" y="656335"/>
                </a:lnTo>
                <a:lnTo>
                  <a:pt x="332282" y="661415"/>
                </a:lnTo>
                <a:lnTo>
                  <a:pt x="337566" y="664336"/>
                </a:lnTo>
                <a:lnTo>
                  <a:pt x="342620" y="662813"/>
                </a:lnTo>
                <a:lnTo>
                  <a:pt x="347687" y="661415"/>
                </a:lnTo>
                <a:lnTo>
                  <a:pt x="350596" y="656082"/>
                </a:lnTo>
                <a:lnTo>
                  <a:pt x="349123" y="651001"/>
                </a:lnTo>
                <a:lnTo>
                  <a:pt x="347649" y="646048"/>
                </a:lnTo>
                <a:lnTo>
                  <a:pt x="342353" y="643127"/>
                </a:lnTo>
                <a:close/>
              </a:path>
              <a:path w="2528570" h="760729">
                <a:moveTo>
                  <a:pt x="378955" y="632460"/>
                </a:moveTo>
                <a:lnTo>
                  <a:pt x="373900" y="633857"/>
                </a:lnTo>
                <a:lnTo>
                  <a:pt x="368833" y="635380"/>
                </a:lnTo>
                <a:lnTo>
                  <a:pt x="365937" y="640714"/>
                </a:lnTo>
                <a:lnTo>
                  <a:pt x="367411" y="645667"/>
                </a:lnTo>
                <a:lnTo>
                  <a:pt x="368871" y="650747"/>
                </a:lnTo>
                <a:lnTo>
                  <a:pt x="374167" y="653668"/>
                </a:lnTo>
                <a:lnTo>
                  <a:pt x="379209" y="652144"/>
                </a:lnTo>
                <a:lnTo>
                  <a:pt x="384289" y="650747"/>
                </a:lnTo>
                <a:lnTo>
                  <a:pt x="387184" y="645413"/>
                </a:lnTo>
                <a:lnTo>
                  <a:pt x="385711" y="640333"/>
                </a:lnTo>
                <a:lnTo>
                  <a:pt x="384238" y="635380"/>
                </a:lnTo>
                <a:lnTo>
                  <a:pt x="378955" y="632460"/>
                </a:lnTo>
                <a:close/>
              </a:path>
              <a:path w="2528570" h="760729">
                <a:moveTo>
                  <a:pt x="415544" y="621791"/>
                </a:moveTo>
                <a:lnTo>
                  <a:pt x="410502" y="623188"/>
                </a:lnTo>
                <a:lnTo>
                  <a:pt x="405422" y="624713"/>
                </a:lnTo>
                <a:lnTo>
                  <a:pt x="402526" y="629919"/>
                </a:lnTo>
                <a:lnTo>
                  <a:pt x="405472" y="640079"/>
                </a:lnTo>
                <a:lnTo>
                  <a:pt x="410756" y="643001"/>
                </a:lnTo>
                <a:lnTo>
                  <a:pt x="415810" y="641476"/>
                </a:lnTo>
                <a:lnTo>
                  <a:pt x="420878" y="640079"/>
                </a:lnTo>
                <a:lnTo>
                  <a:pt x="423773" y="634745"/>
                </a:lnTo>
                <a:lnTo>
                  <a:pt x="420839" y="624585"/>
                </a:lnTo>
                <a:lnTo>
                  <a:pt x="415544" y="621791"/>
                </a:lnTo>
                <a:close/>
              </a:path>
              <a:path w="2528570" h="760729">
                <a:moveTo>
                  <a:pt x="452145" y="611123"/>
                </a:moveTo>
                <a:lnTo>
                  <a:pt x="447090" y="612520"/>
                </a:lnTo>
                <a:lnTo>
                  <a:pt x="442023" y="614044"/>
                </a:lnTo>
                <a:lnTo>
                  <a:pt x="439115" y="619251"/>
                </a:lnTo>
                <a:lnTo>
                  <a:pt x="442061" y="629411"/>
                </a:lnTo>
                <a:lnTo>
                  <a:pt x="447357" y="632332"/>
                </a:lnTo>
                <a:lnTo>
                  <a:pt x="452399" y="630808"/>
                </a:lnTo>
                <a:lnTo>
                  <a:pt x="457466" y="629411"/>
                </a:lnTo>
                <a:lnTo>
                  <a:pt x="460375" y="624077"/>
                </a:lnTo>
                <a:lnTo>
                  <a:pt x="457428" y="613917"/>
                </a:lnTo>
                <a:lnTo>
                  <a:pt x="452145" y="611123"/>
                </a:lnTo>
                <a:close/>
              </a:path>
              <a:path w="2528570" h="760729">
                <a:moveTo>
                  <a:pt x="488734" y="600329"/>
                </a:moveTo>
                <a:lnTo>
                  <a:pt x="478612" y="603376"/>
                </a:lnTo>
                <a:lnTo>
                  <a:pt x="475716" y="608583"/>
                </a:lnTo>
                <a:lnTo>
                  <a:pt x="478663" y="618743"/>
                </a:lnTo>
                <a:lnTo>
                  <a:pt x="483946" y="621664"/>
                </a:lnTo>
                <a:lnTo>
                  <a:pt x="494068" y="618616"/>
                </a:lnTo>
                <a:lnTo>
                  <a:pt x="496963" y="613410"/>
                </a:lnTo>
                <a:lnTo>
                  <a:pt x="494017" y="603249"/>
                </a:lnTo>
                <a:lnTo>
                  <a:pt x="488734" y="600329"/>
                </a:lnTo>
                <a:close/>
              </a:path>
              <a:path w="2528570" h="760729">
                <a:moveTo>
                  <a:pt x="525322" y="589660"/>
                </a:moveTo>
                <a:lnTo>
                  <a:pt x="515213" y="592708"/>
                </a:lnTo>
                <a:lnTo>
                  <a:pt x="512305" y="597915"/>
                </a:lnTo>
                <a:lnTo>
                  <a:pt x="515251" y="608076"/>
                </a:lnTo>
                <a:lnTo>
                  <a:pt x="520534" y="610996"/>
                </a:lnTo>
                <a:lnTo>
                  <a:pt x="530656" y="607948"/>
                </a:lnTo>
                <a:lnTo>
                  <a:pt x="533552" y="602741"/>
                </a:lnTo>
                <a:lnTo>
                  <a:pt x="530618" y="592582"/>
                </a:lnTo>
                <a:lnTo>
                  <a:pt x="525322" y="589660"/>
                </a:lnTo>
                <a:close/>
              </a:path>
              <a:path w="2528570" h="760729">
                <a:moveTo>
                  <a:pt x="561911" y="578992"/>
                </a:moveTo>
                <a:lnTo>
                  <a:pt x="551802" y="582040"/>
                </a:lnTo>
                <a:lnTo>
                  <a:pt x="548894" y="587247"/>
                </a:lnTo>
                <a:lnTo>
                  <a:pt x="551853" y="597407"/>
                </a:lnTo>
                <a:lnTo>
                  <a:pt x="557136" y="600329"/>
                </a:lnTo>
                <a:lnTo>
                  <a:pt x="567258" y="597280"/>
                </a:lnTo>
                <a:lnTo>
                  <a:pt x="570153" y="592073"/>
                </a:lnTo>
                <a:lnTo>
                  <a:pt x="567207" y="581913"/>
                </a:lnTo>
                <a:lnTo>
                  <a:pt x="561911" y="578992"/>
                </a:lnTo>
                <a:close/>
              </a:path>
              <a:path w="2528570" h="760729">
                <a:moveTo>
                  <a:pt x="598512" y="568324"/>
                </a:moveTo>
                <a:lnTo>
                  <a:pt x="588391" y="571372"/>
                </a:lnTo>
                <a:lnTo>
                  <a:pt x="585495" y="576579"/>
                </a:lnTo>
                <a:lnTo>
                  <a:pt x="588441" y="586739"/>
                </a:lnTo>
                <a:lnTo>
                  <a:pt x="593725" y="589533"/>
                </a:lnTo>
                <a:lnTo>
                  <a:pt x="598779" y="588136"/>
                </a:lnTo>
                <a:lnTo>
                  <a:pt x="603846" y="586613"/>
                </a:lnTo>
                <a:lnTo>
                  <a:pt x="606742" y="581405"/>
                </a:lnTo>
                <a:lnTo>
                  <a:pt x="603796" y="571245"/>
                </a:lnTo>
                <a:lnTo>
                  <a:pt x="598512" y="568324"/>
                </a:lnTo>
                <a:close/>
              </a:path>
              <a:path w="2528570" h="760729">
                <a:moveTo>
                  <a:pt x="635101" y="557657"/>
                </a:moveTo>
                <a:lnTo>
                  <a:pt x="630047" y="559181"/>
                </a:lnTo>
                <a:lnTo>
                  <a:pt x="624979" y="560577"/>
                </a:lnTo>
                <a:lnTo>
                  <a:pt x="622084" y="565911"/>
                </a:lnTo>
                <a:lnTo>
                  <a:pt x="625030" y="576071"/>
                </a:lnTo>
                <a:lnTo>
                  <a:pt x="630326" y="578865"/>
                </a:lnTo>
                <a:lnTo>
                  <a:pt x="635368" y="577468"/>
                </a:lnTo>
                <a:lnTo>
                  <a:pt x="640435" y="575944"/>
                </a:lnTo>
                <a:lnTo>
                  <a:pt x="643343" y="570738"/>
                </a:lnTo>
                <a:lnTo>
                  <a:pt x="640384" y="560577"/>
                </a:lnTo>
                <a:lnTo>
                  <a:pt x="635101" y="557657"/>
                </a:lnTo>
                <a:close/>
              </a:path>
              <a:path w="2528570" h="760729">
                <a:moveTo>
                  <a:pt x="671690" y="546988"/>
                </a:moveTo>
                <a:lnTo>
                  <a:pt x="666648" y="548513"/>
                </a:lnTo>
                <a:lnTo>
                  <a:pt x="661581" y="549909"/>
                </a:lnTo>
                <a:lnTo>
                  <a:pt x="658672" y="555244"/>
                </a:lnTo>
                <a:lnTo>
                  <a:pt x="661631" y="565404"/>
                </a:lnTo>
                <a:lnTo>
                  <a:pt x="666915" y="568197"/>
                </a:lnTo>
                <a:lnTo>
                  <a:pt x="671969" y="566801"/>
                </a:lnTo>
                <a:lnTo>
                  <a:pt x="677037" y="565276"/>
                </a:lnTo>
                <a:lnTo>
                  <a:pt x="679932" y="559943"/>
                </a:lnTo>
                <a:lnTo>
                  <a:pt x="678459" y="554989"/>
                </a:lnTo>
                <a:lnTo>
                  <a:pt x="676986" y="549909"/>
                </a:lnTo>
                <a:lnTo>
                  <a:pt x="671690" y="546988"/>
                </a:lnTo>
                <a:close/>
              </a:path>
              <a:path w="2528570" h="760729">
                <a:moveTo>
                  <a:pt x="708291" y="536320"/>
                </a:moveTo>
                <a:lnTo>
                  <a:pt x="703237" y="537844"/>
                </a:lnTo>
                <a:lnTo>
                  <a:pt x="698169" y="539241"/>
                </a:lnTo>
                <a:lnTo>
                  <a:pt x="695274" y="544576"/>
                </a:lnTo>
                <a:lnTo>
                  <a:pt x="696747" y="549656"/>
                </a:lnTo>
                <a:lnTo>
                  <a:pt x="698220" y="554608"/>
                </a:lnTo>
                <a:lnTo>
                  <a:pt x="703503" y="557529"/>
                </a:lnTo>
                <a:lnTo>
                  <a:pt x="708558" y="556132"/>
                </a:lnTo>
                <a:lnTo>
                  <a:pt x="713625" y="554608"/>
                </a:lnTo>
                <a:lnTo>
                  <a:pt x="716521" y="549275"/>
                </a:lnTo>
                <a:lnTo>
                  <a:pt x="715048" y="544321"/>
                </a:lnTo>
                <a:lnTo>
                  <a:pt x="713574" y="539241"/>
                </a:lnTo>
                <a:lnTo>
                  <a:pt x="708291" y="536320"/>
                </a:lnTo>
                <a:close/>
              </a:path>
              <a:path w="2528570" h="760729">
                <a:moveTo>
                  <a:pt x="744880" y="525652"/>
                </a:moveTo>
                <a:lnTo>
                  <a:pt x="739825" y="527176"/>
                </a:lnTo>
                <a:lnTo>
                  <a:pt x="734758" y="528574"/>
                </a:lnTo>
                <a:lnTo>
                  <a:pt x="731862" y="533907"/>
                </a:lnTo>
                <a:lnTo>
                  <a:pt x="733336" y="538988"/>
                </a:lnTo>
                <a:lnTo>
                  <a:pt x="734809" y="543940"/>
                </a:lnTo>
                <a:lnTo>
                  <a:pt x="740105" y="546862"/>
                </a:lnTo>
                <a:lnTo>
                  <a:pt x="745147" y="545464"/>
                </a:lnTo>
                <a:lnTo>
                  <a:pt x="750214" y="543940"/>
                </a:lnTo>
                <a:lnTo>
                  <a:pt x="753122" y="538607"/>
                </a:lnTo>
                <a:lnTo>
                  <a:pt x="751649" y="533653"/>
                </a:lnTo>
                <a:lnTo>
                  <a:pt x="750176" y="528574"/>
                </a:lnTo>
                <a:lnTo>
                  <a:pt x="744880" y="525652"/>
                </a:lnTo>
                <a:close/>
              </a:path>
              <a:path w="2528570" h="760729">
                <a:moveTo>
                  <a:pt x="781469" y="514984"/>
                </a:moveTo>
                <a:lnTo>
                  <a:pt x="776427" y="516508"/>
                </a:lnTo>
                <a:lnTo>
                  <a:pt x="771359" y="517906"/>
                </a:lnTo>
                <a:lnTo>
                  <a:pt x="768464" y="523239"/>
                </a:lnTo>
                <a:lnTo>
                  <a:pt x="769937" y="528319"/>
                </a:lnTo>
                <a:lnTo>
                  <a:pt x="771410" y="533272"/>
                </a:lnTo>
                <a:lnTo>
                  <a:pt x="776693" y="536194"/>
                </a:lnTo>
                <a:lnTo>
                  <a:pt x="781748" y="534796"/>
                </a:lnTo>
                <a:lnTo>
                  <a:pt x="786815" y="533272"/>
                </a:lnTo>
                <a:lnTo>
                  <a:pt x="789711" y="527938"/>
                </a:lnTo>
                <a:lnTo>
                  <a:pt x="788238" y="522858"/>
                </a:lnTo>
                <a:lnTo>
                  <a:pt x="786765" y="517906"/>
                </a:lnTo>
                <a:lnTo>
                  <a:pt x="781469" y="514984"/>
                </a:lnTo>
                <a:close/>
              </a:path>
              <a:path w="2528570" h="760729">
                <a:moveTo>
                  <a:pt x="818070" y="504316"/>
                </a:moveTo>
                <a:lnTo>
                  <a:pt x="813015" y="505713"/>
                </a:lnTo>
                <a:lnTo>
                  <a:pt x="807948" y="507238"/>
                </a:lnTo>
                <a:lnTo>
                  <a:pt x="805053" y="512571"/>
                </a:lnTo>
                <a:lnTo>
                  <a:pt x="806526" y="517651"/>
                </a:lnTo>
                <a:lnTo>
                  <a:pt x="807999" y="522604"/>
                </a:lnTo>
                <a:lnTo>
                  <a:pt x="813295" y="525526"/>
                </a:lnTo>
                <a:lnTo>
                  <a:pt x="818337" y="524001"/>
                </a:lnTo>
                <a:lnTo>
                  <a:pt x="823404" y="522604"/>
                </a:lnTo>
                <a:lnTo>
                  <a:pt x="826300" y="517270"/>
                </a:lnTo>
                <a:lnTo>
                  <a:pt x="824826" y="512190"/>
                </a:lnTo>
                <a:lnTo>
                  <a:pt x="823353" y="507238"/>
                </a:lnTo>
                <a:lnTo>
                  <a:pt x="818070" y="504316"/>
                </a:lnTo>
                <a:close/>
              </a:path>
              <a:path w="2528570" h="760729">
                <a:moveTo>
                  <a:pt x="854659" y="493649"/>
                </a:moveTo>
                <a:lnTo>
                  <a:pt x="849617" y="495045"/>
                </a:lnTo>
                <a:lnTo>
                  <a:pt x="844550" y="496569"/>
                </a:lnTo>
                <a:lnTo>
                  <a:pt x="841641" y="501903"/>
                </a:lnTo>
                <a:lnTo>
                  <a:pt x="843114" y="506856"/>
                </a:lnTo>
                <a:lnTo>
                  <a:pt x="844588" y="511937"/>
                </a:lnTo>
                <a:lnTo>
                  <a:pt x="849884" y="514857"/>
                </a:lnTo>
                <a:lnTo>
                  <a:pt x="854938" y="513333"/>
                </a:lnTo>
                <a:lnTo>
                  <a:pt x="860005" y="511937"/>
                </a:lnTo>
                <a:lnTo>
                  <a:pt x="862901" y="506602"/>
                </a:lnTo>
                <a:lnTo>
                  <a:pt x="861428" y="501522"/>
                </a:lnTo>
                <a:lnTo>
                  <a:pt x="859955" y="496569"/>
                </a:lnTo>
                <a:lnTo>
                  <a:pt x="854659" y="493649"/>
                </a:lnTo>
                <a:close/>
              </a:path>
              <a:path w="2528570" h="760729">
                <a:moveTo>
                  <a:pt x="891260" y="482981"/>
                </a:moveTo>
                <a:lnTo>
                  <a:pt x="886206" y="484377"/>
                </a:lnTo>
                <a:lnTo>
                  <a:pt x="881138" y="485901"/>
                </a:lnTo>
                <a:lnTo>
                  <a:pt x="878243" y="491235"/>
                </a:lnTo>
                <a:lnTo>
                  <a:pt x="879716" y="496188"/>
                </a:lnTo>
                <a:lnTo>
                  <a:pt x="881189" y="501269"/>
                </a:lnTo>
                <a:lnTo>
                  <a:pt x="886472" y="504189"/>
                </a:lnTo>
                <a:lnTo>
                  <a:pt x="891527" y="502665"/>
                </a:lnTo>
                <a:lnTo>
                  <a:pt x="896594" y="501269"/>
                </a:lnTo>
                <a:lnTo>
                  <a:pt x="899490" y="495934"/>
                </a:lnTo>
                <a:lnTo>
                  <a:pt x="898016" y="490854"/>
                </a:lnTo>
                <a:lnTo>
                  <a:pt x="896543" y="485901"/>
                </a:lnTo>
                <a:lnTo>
                  <a:pt x="891260" y="482981"/>
                </a:lnTo>
                <a:close/>
              </a:path>
              <a:path w="2528570" h="760729">
                <a:moveTo>
                  <a:pt x="927862" y="472313"/>
                </a:moveTo>
                <a:lnTo>
                  <a:pt x="922807" y="473709"/>
                </a:lnTo>
                <a:lnTo>
                  <a:pt x="917740" y="475233"/>
                </a:lnTo>
                <a:lnTo>
                  <a:pt x="914831" y="480440"/>
                </a:lnTo>
                <a:lnTo>
                  <a:pt x="917778" y="490600"/>
                </a:lnTo>
                <a:lnTo>
                  <a:pt x="923061" y="493521"/>
                </a:lnTo>
                <a:lnTo>
                  <a:pt x="928116" y="491997"/>
                </a:lnTo>
                <a:lnTo>
                  <a:pt x="933145" y="490600"/>
                </a:lnTo>
                <a:lnTo>
                  <a:pt x="936066" y="485266"/>
                </a:lnTo>
                <a:lnTo>
                  <a:pt x="934669" y="480187"/>
                </a:lnTo>
                <a:lnTo>
                  <a:pt x="933145" y="475233"/>
                </a:lnTo>
                <a:lnTo>
                  <a:pt x="927862" y="472313"/>
                </a:lnTo>
                <a:close/>
              </a:path>
              <a:path w="2528570" h="760729">
                <a:moveTo>
                  <a:pt x="964387" y="461644"/>
                </a:moveTo>
                <a:lnTo>
                  <a:pt x="959434" y="463041"/>
                </a:lnTo>
                <a:lnTo>
                  <a:pt x="954354" y="464565"/>
                </a:lnTo>
                <a:lnTo>
                  <a:pt x="951433" y="469772"/>
                </a:lnTo>
                <a:lnTo>
                  <a:pt x="952957" y="474852"/>
                </a:lnTo>
                <a:lnTo>
                  <a:pt x="954354" y="479932"/>
                </a:lnTo>
                <a:lnTo>
                  <a:pt x="959688" y="482853"/>
                </a:lnTo>
                <a:lnTo>
                  <a:pt x="964768" y="481329"/>
                </a:lnTo>
                <a:lnTo>
                  <a:pt x="969721" y="479932"/>
                </a:lnTo>
                <a:lnTo>
                  <a:pt x="972642" y="474599"/>
                </a:lnTo>
                <a:lnTo>
                  <a:pt x="971245" y="469519"/>
                </a:lnTo>
                <a:lnTo>
                  <a:pt x="969721" y="464438"/>
                </a:lnTo>
                <a:lnTo>
                  <a:pt x="964387" y="461644"/>
                </a:lnTo>
                <a:close/>
              </a:path>
              <a:path w="2528570" h="760729">
                <a:moveTo>
                  <a:pt x="1001090" y="450976"/>
                </a:moveTo>
                <a:lnTo>
                  <a:pt x="996010" y="452374"/>
                </a:lnTo>
                <a:lnTo>
                  <a:pt x="990930" y="453897"/>
                </a:lnTo>
                <a:lnTo>
                  <a:pt x="988009" y="459104"/>
                </a:lnTo>
                <a:lnTo>
                  <a:pt x="989533" y="464184"/>
                </a:lnTo>
                <a:lnTo>
                  <a:pt x="990930" y="469264"/>
                </a:lnTo>
                <a:lnTo>
                  <a:pt x="996264" y="472185"/>
                </a:lnTo>
                <a:lnTo>
                  <a:pt x="1001344" y="470662"/>
                </a:lnTo>
                <a:lnTo>
                  <a:pt x="1006424" y="469264"/>
                </a:lnTo>
                <a:lnTo>
                  <a:pt x="1009218" y="463931"/>
                </a:lnTo>
                <a:lnTo>
                  <a:pt x="1007821" y="458850"/>
                </a:lnTo>
                <a:lnTo>
                  <a:pt x="1006297" y="453770"/>
                </a:lnTo>
                <a:lnTo>
                  <a:pt x="1001090" y="450976"/>
                </a:lnTo>
                <a:close/>
              </a:path>
              <a:path w="2528570" h="760729">
                <a:moveTo>
                  <a:pt x="1037666" y="440181"/>
                </a:moveTo>
                <a:lnTo>
                  <a:pt x="1027506" y="443229"/>
                </a:lnTo>
                <a:lnTo>
                  <a:pt x="1024585" y="448437"/>
                </a:lnTo>
                <a:lnTo>
                  <a:pt x="1026109" y="453516"/>
                </a:lnTo>
                <a:lnTo>
                  <a:pt x="1027506" y="458596"/>
                </a:lnTo>
                <a:lnTo>
                  <a:pt x="1032840" y="461518"/>
                </a:lnTo>
                <a:lnTo>
                  <a:pt x="1043000" y="458469"/>
                </a:lnTo>
                <a:lnTo>
                  <a:pt x="1045921" y="453263"/>
                </a:lnTo>
                <a:lnTo>
                  <a:pt x="1042873" y="443102"/>
                </a:lnTo>
                <a:lnTo>
                  <a:pt x="1037666" y="440181"/>
                </a:lnTo>
                <a:close/>
              </a:path>
              <a:path w="2528570" h="760729">
                <a:moveTo>
                  <a:pt x="1074242" y="429513"/>
                </a:moveTo>
                <a:lnTo>
                  <a:pt x="1064082" y="432562"/>
                </a:lnTo>
                <a:lnTo>
                  <a:pt x="1061161" y="437769"/>
                </a:lnTo>
                <a:lnTo>
                  <a:pt x="1064209" y="447928"/>
                </a:lnTo>
                <a:lnTo>
                  <a:pt x="1069416" y="450850"/>
                </a:lnTo>
                <a:lnTo>
                  <a:pt x="1079576" y="447801"/>
                </a:lnTo>
                <a:lnTo>
                  <a:pt x="1082497" y="442594"/>
                </a:lnTo>
                <a:lnTo>
                  <a:pt x="1080973" y="437514"/>
                </a:lnTo>
                <a:lnTo>
                  <a:pt x="1079576" y="432434"/>
                </a:lnTo>
                <a:lnTo>
                  <a:pt x="1074242" y="429513"/>
                </a:lnTo>
                <a:close/>
              </a:path>
              <a:path w="2528570" h="760729">
                <a:moveTo>
                  <a:pt x="1110818" y="418845"/>
                </a:moveTo>
                <a:lnTo>
                  <a:pt x="1105738" y="420369"/>
                </a:lnTo>
                <a:lnTo>
                  <a:pt x="1100658" y="421766"/>
                </a:lnTo>
                <a:lnTo>
                  <a:pt x="1097737" y="427100"/>
                </a:lnTo>
                <a:lnTo>
                  <a:pt x="1100785" y="437260"/>
                </a:lnTo>
                <a:lnTo>
                  <a:pt x="1105992" y="440181"/>
                </a:lnTo>
                <a:lnTo>
                  <a:pt x="1116152" y="437133"/>
                </a:lnTo>
                <a:lnTo>
                  <a:pt x="1119073" y="431926"/>
                </a:lnTo>
                <a:lnTo>
                  <a:pt x="1117549" y="426846"/>
                </a:lnTo>
                <a:lnTo>
                  <a:pt x="1116152" y="421766"/>
                </a:lnTo>
                <a:lnTo>
                  <a:pt x="1110818" y="418845"/>
                </a:lnTo>
                <a:close/>
              </a:path>
              <a:path w="2528570" h="760729">
                <a:moveTo>
                  <a:pt x="1147394" y="408177"/>
                </a:moveTo>
                <a:lnTo>
                  <a:pt x="1142314" y="409701"/>
                </a:lnTo>
                <a:lnTo>
                  <a:pt x="1137234" y="411099"/>
                </a:lnTo>
                <a:lnTo>
                  <a:pt x="1134440" y="416432"/>
                </a:lnTo>
                <a:lnTo>
                  <a:pt x="1135837" y="421513"/>
                </a:lnTo>
                <a:lnTo>
                  <a:pt x="1137361" y="426593"/>
                </a:lnTo>
                <a:lnTo>
                  <a:pt x="1142568" y="429387"/>
                </a:lnTo>
                <a:lnTo>
                  <a:pt x="1147648" y="427989"/>
                </a:lnTo>
                <a:lnTo>
                  <a:pt x="1152728" y="426465"/>
                </a:lnTo>
                <a:lnTo>
                  <a:pt x="1155649" y="421258"/>
                </a:lnTo>
                <a:lnTo>
                  <a:pt x="1154125" y="416178"/>
                </a:lnTo>
                <a:lnTo>
                  <a:pt x="1152728" y="411099"/>
                </a:lnTo>
                <a:lnTo>
                  <a:pt x="1147394" y="408177"/>
                </a:lnTo>
                <a:close/>
              </a:path>
              <a:path w="2528570" h="760729">
                <a:moveTo>
                  <a:pt x="1183970" y="397509"/>
                </a:moveTo>
                <a:lnTo>
                  <a:pt x="1179017" y="399033"/>
                </a:lnTo>
                <a:lnTo>
                  <a:pt x="1178890" y="399033"/>
                </a:lnTo>
                <a:lnTo>
                  <a:pt x="1173937" y="400431"/>
                </a:lnTo>
                <a:lnTo>
                  <a:pt x="1171016" y="405764"/>
                </a:lnTo>
                <a:lnTo>
                  <a:pt x="1172413" y="410844"/>
                </a:lnTo>
                <a:lnTo>
                  <a:pt x="1173937" y="415925"/>
                </a:lnTo>
                <a:lnTo>
                  <a:pt x="1179271" y="418719"/>
                </a:lnTo>
                <a:lnTo>
                  <a:pt x="1184224" y="417321"/>
                </a:lnTo>
                <a:lnTo>
                  <a:pt x="1189304" y="415797"/>
                </a:lnTo>
                <a:lnTo>
                  <a:pt x="1192225" y="410590"/>
                </a:lnTo>
                <a:lnTo>
                  <a:pt x="1190828" y="405510"/>
                </a:lnTo>
                <a:lnTo>
                  <a:pt x="1189304" y="400431"/>
                </a:lnTo>
                <a:lnTo>
                  <a:pt x="1183970" y="397509"/>
                </a:lnTo>
                <a:close/>
              </a:path>
              <a:path w="2528570" h="760729">
                <a:moveTo>
                  <a:pt x="1220546" y="386841"/>
                </a:moveTo>
                <a:lnTo>
                  <a:pt x="1215593" y="388365"/>
                </a:lnTo>
                <a:lnTo>
                  <a:pt x="1210513" y="389763"/>
                </a:lnTo>
                <a:lnTo>
                  <a:pt x="1207592" y="395096"/>
                </a:lnTo>
                <a:lnTo>
                  <a:pt x="1208989" y="400176"/>
                </a:lnTo>
                <a:lnTo>
                  <a:pt x="1210513" y="405129"/>
                </a:lnTo>
                <a:lnTo>
                  <a:pt x="1215847" y="408050"/>
                </a:lnTo>
                <a:lnTo>
                  <a:pt x="1220800" y="406653"/>
                </a:lnTo>
                <a:lnTo>
                  <a:pt x="1220927" y="406653"/>
                </a:lnTo>
                <a:lnTo>
                  <a:pt x="1225880" y="405129"/>
                </a:lnTo>
                <a:lnTo>
                  <a:pt x="1228801" y="399795"/>
                </a:lnTo>
                <a:lnTo>
                  <a:pt x="1227404" y="394843"/>
                </a:lnTo>
                <a:lnTo>
                  <a:pt x="1225880" y="389763"/>
                </a:lnTo>
                <a:lnTo>
                  <a:pt x="1220546" y="386841"/>
                </a:lnTo>
                <a:close/>
              </a:path>
              <a:path w="2528570" h="760729">
                <a:moveTo>
                  <a:pt x="1257249" y="376174"/>
                </a:moveTo>
                <a:lnTo>
                  <a:pt x="1252169" y="377697"/>
                </a:lnTo>
                <a:lnTo>
                  <a:pt x="1247089" y="379094"/>
                </a:lnTo>
                <a:lnTo>
                  <a:pt x="1244168" y="384428"/>
                </a:lnTo>
                <a:lnTo>
                  <a:pt x="1245692" y="389508"/>
                </a:lnTo>
                <a:lnTo>
                  <a:pt x="1247089" y="394462"/>
                </a:lnTo>
                <a:lnTo>
                  <a:pt x="1252423" y="397382"/>
                </a:lnTo>
                <a:lnTo>
                  <a:pt x="1257503" y="395985"/>
                </a:lnTo>
                <a:lnTo>
                  <a:pt x="1262583" y="394462"/>
                </a:lnTo>
                <a:lnTo>
                  <a:pt x="1265377" y="389127"/>
                </a:lnTo>
                <a:lnTo>
                  <a:pt x="1263980" y="384175"/>
                </a:lnTo>
                <a:lnTo>
                  <a:pt x="1262456" y="379094"/>
                </a:lnTo>
                <a:lnTo>
                  <a:pt x="1257249" y="376174"/>
                </a:lnTo>
                <a:close/>
              </a:path>
              <a:path w="2528570" h="760729">
                <a:moveTo>
                  <a:pt x="1293825" y="365506"/>
                </a:moveTo>
                <a:lnTo>
                  <a:pt x="1288745" y="367029"/>
                </a:lnTo>
                <a:lnTo>
                  <a:pt x="1283665" y="368426"/>
                </a:lnTo>
                <a:lnTo>
                  <a:pt x="1280744" y="373760"/>
                </a:lnTo>
                <a:lnTo>
                  <a:pt x="1282268" y="378840"/>
                </a:lnTo>
                <a:lnTo>
                  <a:pt x="1283665" y="383794"/>
                </a:lnTo>
                <a:lnTo>
                  <a:pt x="1288999" y="386714"/>
                </a:lnTo>
                <a:lnTo>
                  <a:pt x="1294079" y="385318"/>
                </a:lnTo>
                <a:lnTo>
                  <a:pt x="1299159" y="383794"/>
                </a:lnTo>
                <a:lnTo>
                  <a:pt x="1301953" y="378459"/>
                </a:lnTo>
                <a:lnTo>
                  <a:pt x="1300556" y="373506"/>
                </a:lnTo>
                <a:lnTo>
                  <a:pt x="1299032" y="368426"/>
                </a:lnTo>
                <a:lnTo>
                  <a:pt x="1293825" y="365506"/>
                </a:lnTo>
                <a:close/>
              </a:path>
              <a:path w="2528570" h="760729">
                <a:moveTo>
                  <a:pt x="1330401" y="354838"/>
                </a:moveTo>
                <a:lnTo>
                  <a:pt x="1325321" y="356234"/>
                </a:lnTo>
                <a:lnTo>
                  <a:pt x="1325321" y="356362"/>
                </a:lnTo>
                <a:lnTo>
                  <a:pt x="1320241" y="357758"/>
                </a:lnTo>
                <a:lnTo>
                  <a:pt x="1317320" y="363093"/>
                </a:lnTo>
                <a:lnTo>
                  <a:pt x="1318844" y="368045"/>
                </a:lnTo>
                <a:lnTo>
                  <a:pt x="1320241" y="373125"/>
                </a:lnTo>
                <a:lnTo>
                  <a:pt x="1325575" y="376046"/>
                </a:lnTo>
                <a:lnTo>
                  <a:pt x="1330655" y="374650"/>
                </a:lnTo>
                <a:lnTo>
                  <a:pt x="1330655" y="374522"/>
                </a:lnTo>
                <a:lnTo>
                  <a:pt x="1335735" y="373125"/>
                </a:lnTo>
                <a:lnTo>
                  <a:pt x="1338656" y="367791"/>
                </a:lnTo>
                <a:lnTo>
                  <a:pt x="1337132" y="362838"/>
                </a:lnTo>
                <a:lnTo>
                  <a:pt x="1335608" y="357758"/>
                </a:lnTo>
                <a:lnTo>
                  <a:pt x="1330401" y="354838"/>
                </a:lnTo>
                <a:close/>
              </a:path>
              <a:path w="2528570" h="760729">
                <a:moveTo>
                  <a:pt x="1366977" y="344169"/>
                </a:moveTo>
                <a:lnTo>
                  <a:pt x="1361897" y="345566"/>
                </a:lnTo>
                <a:lnTo>
                  <a:pt x="1356817" y="347090"/>
                </a:lnTo>
                <a:lnTo>
                  <a:pt x="1353896" y="352425"/>
                </a:lnTo>
                <a:lnTo>
                  <a:pt x="1355420" y="357377"/>
                </a:lnTo>
                <a:lnTo>
                  <a:pt x="1356944" y="362457"/>
                </a:lnTo>
                <a:lnTo>
                  <a:pt x="1362151" y="365378"/>
                </a:lnTo>
                <a:lnTo>
                  <a:pt x="1367231" y="363854"/>
                </a:lnTo>
                <a:lnTo>
                  <a:pt x="1372311" y="362457"/>
                </a:lnTo>
                <a:lnTo>
                  <a:pt x="1375232" y="357124"/>
                </a:lnTo>
                <a:lnTo>
                  <a:pt x="1373708" y="352044"/>
                </a:lnTo>
                <a:lnTo>
                  <a:pt x="1372311" y="347090"/>
                </a:lnTo>
                <a:lnTo>
                  <a:pt x="1366977" y="344169"/>
                </a:lnTo>
                <a:close/>
              </a:path>
              <a:path w="2528570" h="760729">
                <a:moveTo>
                  <a:pt x="1403553" y="333501"/>
                </a:moveTo>
                <a:lnTo>
                  <a:pt x="1398473" y="334899"/>
                </a:lnTo>
                <a:lnTo>
                  <a:pt x="1393393" y="336422"/>
                </a:lnTo>
                <a:lnTo>
                  <a:pt x="1390599" y="341756"/>
                </a:lnTo>
                <a:lnTo>
                  <a:pt x="1391996" y="346709"/>
                </a:lnTo>
                <a:lnTo>
                  <a:pt x="1393520" y="351789"/>
                </a:lnTo>
                <a:lnTo>
                  <a:pt x="1398727" y="354710"/>
                </a:lnTo>
                <a:lnTo>
                  <a:pt x="1403807" y="353187"/>
                </a:lnTo>
                <a:lnTo>
                  <a:pt x="1408887" y="351789"/>
                </a:lnTo>
                <a:lnTo>
                  <a:pt x="1411808" y="346456"/>
                </a:lnTo>
                <a:lnTo>
                  <a:pt x="1410284" y="341375"/>
                </a:lnTo>
                <a:lnTo>
                  <a:pt x="1408887" y="336422"/>
                </a:lnTo>
                <a:lnTo>
                  <a:pt x="1403553" y="333501"/>
                </a:lnTo>
                <a:close/>
              </a:path>
              <a:path w="2528570" h="760729">
                <a:moveTo>
                  <a:pt x="1440129" y="322833"/>
                </a:moveTo>
                <a:lnTo>
                  <a:pt x="1435049" y="324231"/>
                </a:lnTo>
                <a:lnTo>
                  <a:pt x="1430096" y="325754"/>
                </a:lnTo>
                <a:lnTo>
                  <a:pt x="1427175" y="331088"/>
                </a:lnTo>
                <a:lnTo>
                  <a:pt x="1428572" y="336041"/>
                </a:lnTo>
                <a:lnTo>
                  <a:pt x="1430096" y="341121"/>
                </a:lnTo>
                <a:lnTo>
                  <a:pt x="1435430" y="344043"/>
                </a:lnTo>
                <a:lnTo>
                  <a:pt x="1440383" y="342519"/>
                </a:lnTo>
                <a:lnTo>
                  <a:pt x="1445463" y="341121"/>
                </a:lnTo>
                <a:lnTo>
                  <a:pt x="1448384" y="335788"/>
                </a:lnTo>
                <a:lnTo>
                  <a:pt x="1446860" y="330707"/>
                </a:lnTo>
                <a:lnTo>
                  <a:pt x="1445463" y="325754"/>
                </a:lnTo>
                <a:lnTo>
                  <a:pt x="1440129" y="322833"/>
                </a:lnTo>
                <a:close/>
              </a:path>
              <a:path w="2528570" h="760729">
                <a:moveTo>
                  <a:pt x="1476705" y="312165"/>
                </a:moveTo>
                <a:lnTo>
                  <a:pt x="1471752" y="313563"/>
                </a:lnTo>
                <a:lnTo>
                  <a:pt x="1466672" y="315087"/>
                </a:lnTo>
                <a:lnTo>
                  <a:pt x="1463751" y="320294"/>
                </a:lnTo>
                <a:lnTo>
                  <a:pt x="1465148" y="325374"/>
                </a:lnTo>
                <a:lnTo>
                  <a:pt x="1466672" y="330453"/>
                </a:lnTo>
                <a:lnTo>
                  <a:pt x="1472006" y="333375"/>
                </a:lnTo>
                <a:lnTo>
                  <a:pt x="1476959" y="331850"/>
                </a:lnTo>
                <a:lnTo>
                  <a:pt x="1482039" y="330453"/>
                </a:lnTo>
                <a:lnTo>
                  <a:pt x="1484960" y="325119"/>
                </a:lnTo>
                <a:lnTo>
                  <a:pt x="1483563" y="320039"/>
                </a:lnTo>
                <a:lnTo>
                  <a:pt x="1482039" y="314959"/>
                </a:lnTo>
                <a:lnTo>
                  <a:pt x="1476705" y="312165"/>
                </a:lnTo>
                <a:close/>
              </a:path>
              <a:path w="2528570" h="760729">
                <a:moveTo>
                  <a:pt x="1513408" y="301497"/>
                </a:moveTo>
                <a:lnTo>
                  <a:pt x="1508328" y="302894"/>
                </a:lnTo>
                <a:lnTo>
                  <a:pt x="1503248" y="304419"/>
                </a:lnTo>
                <a:lnTo>
                  <a:pt x="1500327" y="309625"/>
                </a:lnTo>
                <a:lnTo>
                  <a:pt x="1501851" y="314706"/>
                </a:lnTo>
                <a:lnTo>
                  <a:pt x="1503248" y="319785"/>
                </a:lnTo>
                <a:lnTo>
                  <a:pt x="1508582" y="322706"/>
                </a:lnTo>
                <a:lnTo>
                  <a:pt x="1513662" y="321182"/>
                </a:lnTo>
                <a:lnTo>
                  <a:pt x="1518615" y="319785"/>
                </a:lnTo>
                <a:lnTo>
                  <a:pt x="1521536" y="314451"/>
                </a:lnTo>
                <a:lnTo>
                  <a:pt x="1520139" y="309371"/>
                </a:lnTo>
                <a:lnTo>
                  <a:pt x="1518615" y="304291"/>
                </a:lnTo>
                <a:lnTo>
                  <a:pt x="1513408" y="301497"/>
                </a:lnTo>
                <a:close/>
              </a:path>
              <a:path w="2528570" h="760729">
                <a:moveTo>
                  <a:pt x="1549984" y="290702"/>
                </a:moveTo>
                <a:lnTo>
                  <a:pt x="1539824" y="293750"/>
                </a:lnTo>
                <a:lnTo>
                  <a:pt x="1536903" y="298957"/>
                </a:lnTo>
                <a:lnTo>
                  <a:pt x="1538427" y="304038"/>
                </a:lnTo>
                <a:lnTo>
                  <a:pt x="1539824" y="309118"/>
                </a:lnTo>
                <a:lnTo>
                  <a:pt x="1545158" y="312038"/>
                </a:lnTo>
                <a:lnTo>
                  <a:pt x="1555318" y="308990"/>
                </a:lnTo>
                <a:lnTo>
                  <a:pt x="1558112" y="303783"/>
                </a:lnTo>
                <a:lnTo>
                  <a:pt x="1556715" y="298703"/>
                </a:lnTo>
                <a:lnTo>
                  <a:pt x="1555191" y="293624"/>
                </a:lnTo>
                <a:lnTo>
                  <a:pt x="1549984" y="290702"/>
                </a:lnTo>
                <a:close/>
              </a:path>
              <a:path w="2528570" h="760729">
                <a:moveTo>
                  <a:pt x="1586560" y="280034"/>
                </a:moveTo>
                <a:lnTo>
                  <a:pt x="1576400" y="283082"/>
                </a:lnTo>
                <a:lnTo>
                  <a:pt x="1573479" y="288289"/>
                </a:lnTo>
                <a:lnTo>
                  <a:pt x="1575003" y="293369"/>
                </a:lnTo>
                <a:lnTo>
                  <a:pt x="1576400" y="298450"/>
                </a:lnTo>
                <a:lnTo>
                  <a:pt x="1581734" y="301370"/>
                </a:lnTo>
                <a:lnTo>
                  <a:pt x="1591894" y="298322"/>
                </a:lnTo>
                <a:lnTo>
                  <a:pt x="1594815" y="293115"/>
                </a:lnTo>
                <a:lnTo>
                  <a:pt x="1591767" y="282956"/>
                </a:lnTo>
                <a:lnTo>
                  <a:pt x="1586560" y="280034"/>
                </a:lnTo>
                <a:close/>
              </a:path>
              <a:path w="2528570" h="760729">
                <a:moveTo>
                  <a:pt x="1623136" y="269366"/>
                </a:moveTo>
                <a:lnTo>
                  <a:pt x="1612976" y="272414"/>
                </a:lnTo>
                <a:lnTo>
                  <a:pt x="1610055" y="277621"/>
                </a:lnTo>
                <a:lnTo>
                  <a:pt x="1613103" y="287781"/>
                </a:lnTo>
                <a:lnTo>
                  <a:pt x="1618310" y="290702"/>
                </a:lnTo>
                <a:lnTo>
                  <a:pt x="1628470" y="287654"/>
                </a:lnTo>
                <a:lnTo>
                  <a:pt x="1631391" y="282447"/>
                </a:lnTo>
                <a:lnTo>
                  <a:pt x="1629867" y="277368"/>
                </a:lnTo>
                <a:lnTo>
                  <a:pt x="1628470" y="272288"/>
                </a:lnTo>
                <a:lnTo>
                  <a:pt x="1623136" y="269366"/>
                </a:lnTo>
                <a:close/>
              </a:path>
              <a:path w="2528570" h="760729">
                <a:moveTo>
                  <a:pt x="1659712" y="258699"/>
                </a:moveTo>
                <a:lnTo>
                  <a:pt x="1654632" y="260222"/>
                </a:lnTo>
                <a:lnTo>
                  <a:pt x="1649552" y="261619"/>
                </a:lnTo>
                <a:lnTo>
                  <a:pt x="1646758" y="266953"/>
                </a:lnTo>
                <a:lnTo>
                  <a:pt x="1648155" y="272033"/>
                </a:lnTo>
                <a:lnTo>
                  <a:pt x="1649679" y="277113"/>
                </a:lnTo>
                <a:lnTo>
                  <a:pt x="1654886" y="279907"/>
                </a:lnTo>
                <a:lnTo>
                  <a:pt x="1659966" y="278510"/>
                </a:lnTo>
                <a:lnTo>
                  <a:pt x="1665046" y="276987"/>
                </a:lnTo>
                <a:lnTo>
                  <a:pt x="1667967" y="271779"/>
                </a:lnTo>
                <a:lnTo>
                  <a:pt x="1666443" y="266700"/>
                </a:lnTo>
                <a:lnTo>
                  <a:pt x="1665046" y="261619"/>
                </a:lnTo>
                <a:lnTo>
                  <a:pt x="1659712" y="258699"/>
                </a:lnTo>
                <a:close/>
              </a:path>
              <a:path w="2528570" h="760729">
                <a:moveTo>
                  <a:pt x="1696288" y="248031"/>
                </a:moveTo>
                <a:lnTo>
                  <a:pt x="1691208" y="249554"/>
                </a:lnTo>
                <a:lnTo>
                  <a:pt x="1686255" y="250951"/>
                </a:lnTo>
                <a:lnTo>
                  <a:pt x="1683334" y="256285"/>
                </a:lnTo>
                <a:lnTo>
                  <a:pt x="1684731" y="261365"/>
                </a:lnTo>
                <a:lnTo>
                  <a:pt x="1686255" y="266445"/>
                </a:lnTo>
                <a:lnTo>
                  <a:pt x="1691462" y="269239"/>
                </a:lnTo>
                <a:lnTo>
                  <a:pt x="1696542" y="267843"/>
                </a:lnTo>
                <a:lnTo>
                  <a:pt x="1701622" y="266319"/>
                </a:lnTo>
                <a:lnTo>
                  <a:pt x="1704543" y="261112"/>
                </a:lnTo>
                <a:lnTo>
                  <a:pt x="1703019" y="256031"/>
                </a:lnTo>
                <a:lnTo>
                  <a:pt x="1701622" y="250951"/>
                </a:lnTo>
                <a:lnTo>
                  <a:pt x="1696288" y="248031"/>
                </a:lnTo>
                <a:close/>
              </a:path>
              <a:path w="2528570" h="760729">
                <a:moveTo>
                  <a:pt x="1732864" y="237362"/>
                </a:moveTo>
                <a:lnTo>
                  <a:pt x="1727911" y="238887"/>
                </a:lnTo>
                <a:lnTo>
                  <a:pt x="1722831" y="240283"/>
                </a:lnTo>
                <a:lnTo>
                  <a:pt x="1719910" y="245618"/>
                </a:lnTo>
                <a:lnTo>
                  <a:pt x="1721307" y="250697"/>
                </a:lnTo>
                <a:lnTo>
                  <a:pt x="1722831" y="255650"/>
                </a:lnTo>
                <a:lnTo>
                  <a:pt x="1728165" y="258571"/>
                </a:lnTo>
                <a:lnTo>
                  <a:pt x="1733118" y="257175"/>
                </a:lnTo>
                <a:lnTo>
                  <a:pt x="1738198" y="255650"/>
                </a:lnTo>
                <a:lnTo>
                  <a:pt x="1741119" y="250444"/>
                </a:lnTo>
                <a:lnTo>
                  <a:pt x="1739722" y="245363"/>
                </a:lnTo>
                <a:lnTo>
                  <a:pt x="1738198" y="240283"/>
                </a:lnTo>
                <a:lnTo>
                  <a:pt x="1732864" y="237362"/>
                </a:lnTo>
                <a:close/>
              </a:path>
              <a:path w="2528570" h="760729">
                <a:moveTo>
                  <a:pt x="1769440" y="226694"/>
                </a:moveTo>
                <a:lnTo>
                  <a:pt x="1764487" y="228219"/>
                </a:lnTo>
                <a:lnTo>
                  <a:pt x="1759407" y="229615"/>
                </a:lnTo>
                <a:lnTo>
                  <a:pt x="1756486" y="234950"/>
                </a:lnTo>
                <a:lnTo>
                  <a:pt x="1758010" y="240029"/>
                </a:lnTo>
                <a:lnTo>
                  <a:pt x="1759407" y="244982"/>
                </a:lnTo>
                <a:lnTo>
                  <a:pt x="1764741" y="247903"/>
                </a:lnTo>
                <a:lnTo>
                  <a:pt x="1769821" y="246506"/>
                </a:lnTo>
                <a:lnTo>
                  <a:pt x="1774774" y="244982"/>
                </a:lnTo>
                <a:lnTo>
                  <a:pt x="1777695" y="239649"/>
                </a:lnTo>
                <a:lnTo>
                  <a:pt x="1776298" y="234695"/>
                </a:lnTo>
                <a:lnTo>
                  <a:pt x="1774774" y="229615"/>
                </a:lnTo>
                <a:lnTo>
                  <a:pt x="1769440" y="226694"/>
                </a:lnTo>
                <a:close/>
              </a:path>
              <a:path w="2528570" h="760729">
                <a:moveTo>
                  <a:pt x="1806143" y="216026"/>
                </a:moveTo>
                <a:lnTo>
                  <a:pt x="1801063" y="217550"/>
                </a:lnTo>
                <a:lnTo>
                  <a:pt x="1795983" y="218947"/>
                </a:lnTo>
                <a:lnTo>
                  <a:pt x="1793062" y="224281"/>
                </a:lnTo>
                <a:lnTo>
                  <a:pt x="1794586" y="229362"/>
                </a:lnTo>
                <a:lnTo>
                  <a:pt x="1795983" y="234314"/>
                </a:lnTo>
                <a:lnTo>
                  <a:pt x="1801317" y="237235"/>
                </a:lnTo>
                <a:lnTo>
                  <a:pt x="1806397" y="235838"/>
                </a:lnTo>
                <a:lnTo>
                  <a:pt x="1811477" y="234314"/>
                </a:lnTo>
                <a:lnTo>
                  <a:pt x="1814271" y="228981"/>
                </a:lnTo>
                <a:lnTo>
                  <a:pt x="1812874" y="224027"/>
                </a:lnTo>
                <a:lnTo>
                  <a:pt x="1811350" y="218947"/>
                </a:lnTo>
                <a:lnTo>
                  <a:pt x="1806143" y="216026"/>
                </a:lnTo>
                <a:close/>
              </a:path>
              <a:path w="2528570" h="760729">
                <a:moveTo>
                  <a:pt x="1842719" y="205358"/>
                </a:moveTo>
                <a:lnTo>
                  <a:pt x="1837639" y="206882"/>
                </a:lnTo>
                <a:lnTo>
                  <a:pt x="1832559" y="208279"/>
                </a:lnTo>
                <a:lnTo>
                  <a:pt x="1829638" y="213613"/>
                </a:lnTo>
                <a:lnTo>
                  <a:pt x="1831162" y="218694"/>
                </a:lnTo>
                <a:lnTo>
                  <a:pt x="1832559" y="223646"/>
                </a:lnTo>
                <a:lnTo>
                  <a:pt x="1837893" y="226568"/>
                </a:lnTo>
                <a:lnTo>
                  <a:pt x="1842973" y="225170"/>
                </a:lnTo>
                <a:lnTo>
                  <a:pt x="1848053" y="223646"/>
                </a:lnTo>
                <a:lnTo>
                  <a:pt x="1850974" y="218312"/>
                </a:lnTo>
                <a:lnTo>
                  <a:pt x="1849450" y="213359"/>
                </a:lnTo>
                <a:lnTo>
                  <a:pt x="1847926" y="208279"/>
                </a:lnTo>
                <a:lnTo>
                  <a:pt x="1842719" y="205358"/>
                </a:lnTo>
                <a:close/>
              </a:path>
              <a:path w="2528570" h="760729">
                <a:moveTo>
                  <a:pt x="1879295" y="194690"/>
                </a:moveTo>
                <a:lnTo>
                  <a:pt x="1874215" y="196087"/>
                </a:lnTo>
                <a:lnTo>
                  <a:pt x="1869135" y="197612"/>
                </a:lnTo>
                <a:lnTo>
                  <a:pt x="1866214" y="202945"/>
                </a:lnTo>
                <a:lnTo>
                  <a:pt x="1867738" y="207899"/>
                </a:lnTo>
                <a:lnTo>
                  <a:pt x="1869262" y="212978"/>
                </a:lnTo>
                <a:lnTo>
                  <a:pt x="1874469" y="215900"/>
                </a:lnTo>
                <a:lnTo>
                  <a:pt x="1879549" y="214375"/>
                </a:lnTo>
                <a:lnTo>
                  <a:pt x="1884629" y="212978"/>
                </a:lnTo>
                <a:lnTo>
                  <a:pt x="1887550" y="207644"/>
                </a:lnTo>
                <a:lnTo>
                  <a:pt x="1886026" y="202564"/>
                </a:lnTo>
                <a:lnTo>
                  <a:pt x="1884629" y="197612"/>
                </a:lnTo>
                <a:lnTo>
                  <a:pt x="1879295" y="194690"/>
                </a:lnTo>
                <a:close/>
              </a:path>
              <a:path w="2528570" h="760729">
                <a:moveTo>
                  <a:pt x="1915871" y="184022"/>
                </a:moveTo>
                <a:lnTo>
                  <a:pt x="1910791" y="185419"/>
                </a:lnTo>
                <a:lnTo>
                  <a:pt x="1905711" y="186944"/>
                </a:lnTo>
                <a:lnTo>
                  <a:pt x="1902917" y="192277"/>
                </a:lnTo>
                <a:lnTo>
                  <a:pt x="1904314" y="197231"/>
                </a:lnTo>
                <a:lnTo>
                  <a:pt x="1905838" y="202310"/>
                </a:lnTo>
                <a:lnTo>
                  <a:pt x="1911045" y="205231"/>
                </a:lnTo>
                <a:lnTo>
                  <a:pt x="1916125" y="203707"/>
                </a:lnTo>
                <a:lnTo>
                  <a:pt x="1921205" y="202310"/>
                </a:lnTo>
                <a:lnTo>
                  <a:pt x="1924126" y="196976"/>
                </a:lnTo>
                <a:lnTo>
                  <a:pt x="1922602" y="191896"/>
                </a:lnTo>
                <a:lnTo>
                  <a:pt x="1921205" y="186944"/>
                </a:lnTo>
                <a:lnTo>
                  <a:pt x="1915871" y="184022"/>
                </a:lnTo>
                <a:close/>
              </a:path>
              <a:path w="2528570" h="760729">
                <a:moveTo>
                  <a:pt x="1952447" y="173354"/>
                </a:moveTo>
                <a:lnTo>
                  <a:pt x="1947367" y="174751"/>
                </a:lnTo>
                <a:lnTo>
                  <a:pt x="1942287" y="176275"/>
                </a:lnTo>
                <a:lnTo>
                  <a:pt x="1939493" y="181609"/>
                </a:lnTo>
                <a:lnTo>
                  <a:pt x="1940890" y="186562"/>
                </a:lnTo>
                <a:lnTo>
                  <a:pt x="1942414" y="191643"/>
                </a:lnTo>
                <a:lnTo>
                  <a:pt x="1947621" y="194563"/>
                </a:lnTo>
                <a:lnTo>
                  <a:pt x="1952701" y="193039"/>
                </a:lnTo>
                <a:lnTo>
                  <a:pt x="1957781" y="191643"/>
                </a:lnTo>
                <a:lnTo>
                  <a:pt x="1960702" y="186308"/>
                </a:lnTo>
                <a:lnTo>
                  <a:pt x="1959178" y="181228"/>
                </a:lnTo>
                <a:lnTo>
                  <a:pt x="1957781" y="176275"/>
                </a:lnTo>
                <a:lnTo>
                  <a:pt x="1952447" y="173354"/>
                </a:lnTo>
                <a:close/>
              </a:path>
              <a:path w="2528570" h="760729">
                <a:moveTo>
                  <a:pt x="1989023" y="162687"/>
                </a:moveTo>
                <a:lnTo>
                  <a:pt x="1984070" y="164083"/>
                </a:lnTo>
                <a:lnTo>
                  <a:pt x="1978990" y="165607"/>
                </a:lnTo>
                <a:lnTo>
                  <a:pt x="1976069" y="170814"/>
                </a:lnTo>
                <a:lnTo>
                  <a:pt x="1977466" y="175894"/>
                </a:lnTo>
                <a:lnTo>
                  <a:pt x="1978990" y="180975"/>
                </a:lnTo>
                <a:lnTo>
                  <a:pt x="1984324" y="183895"/>
                </a:lnTo>
                <a:lnTo>
                  <a:pt x="1989277" y="182371"/>
                </a:lnTo>
                <a:lnTo>
                  <a:pt x="1994357" y="180975"/>
                </a:lnTo>
                <a:lnTo>
                  <a:pt x="1997278" y="175640"/>
                </a:lnTo>
                <a:lnTo>
                  <a:pt x="1995881" y="170560"/>
                </a:lnTo>
                <a:lnTo>
                  <a:pt x="1994357" y="165607"/>
                </a:lnTo>
                <a:lnTo>
                  <a:pt x="1989023" y="162687"/>
                </a:lnTo>
                <a:close/>
              </a:path>
              <a:path w="2528570" h="760729">
                <a:moveTo>
                  <a:pt x="2025599" y="152019"/>
                </a:moveTo>
                <a:lnTo>
                  <a:pt x="2020646" y="153415"/>
                </a:lnTo>
                <a:lnTo>
                  <a:pt x="2015566" y="154939"/>
                </a:lnTo>
                <a:lnTo>
                  <a:pt x="2012645" y="160146"/>
                </a:lnTo>
                <a:lnTo>
                  <a:pt x="2014042" y="165226"/>
                </a:lnTo>
                <a:lnTo>
                  <a:pt x="2015566" y="170306"/>
                </a:lnTo>
                <a:lnTo>
                  <a:pt x="2020900" y="173227"/>
                </a:lnTo>
                <a:lnTo>
                  <a:pt x="2025853" y="171703"/>
                </a:lnTo>
                <a:lnTo>
                  <a:pt x="2025980" y="171703"/>
                </a:lnTo>
                <a:lnTo>
                  <a:pt x="2030933" y="170306"/>
                </a:lnTo>
                <a:lnTo>
                  <a:pt x="2033854" y="164972"/>
                </a:lnTo>
                <a:lnTo>
                  <a:pt x="2032457" y="159893"/>
                </a:lnTo>
                <a:lnTo>
                  <a:pt x="2030933" y="154812"/>
                </a:lnTo>
                <a:lnTo>
                  <a:pt x="2025599" y="152019"/>
                </a:lnTo>
                <a:close/>
              </a:path>
              <a:path w="2528570" h="760729">
                <a:moveTo>
                  <a:pt x="2062302" y="141350"/>
                </a:moveTo>
                <a:lnTo>
                  <a:pt x="2057222" y="142747"/>
                </a:lnTo>
                <a:lnTo>
                  <a:pt x="2052142" y="144271"/>
                </a:lnTo>
                <a:lnTo>
                  <a:pt x="2049221" y="149478"/>
                </a:lnTo>
                <a:lnTo>
                  <a:pt x="2050745" y="154558"/>
                </a:lnTo>
                <a:lnTo>
                  <a:pt x="2052142" y="159638"/>
                </a:lnTo>
                <a:lnTo>
                  <a:pt x="2057476" y="162559"/>
                </a:lnTo>
                <a:lnTo>
                  <a:pt x="2062556" y="161035"/>
                </a:lnTo>
                <a:lnTo>
                  <a:pt x="2067636" y="159638"/>
                </a:lnTo>
                <a:lnTo>
                  <a:pt x="2070430" y="154304"/>
                </a:lnTo>
                <a:lnTo>
                  <a:pt x="2069033" y="149225"/>
                </a:lnTo>
                <a:lnTo>
                  <a:pt x="2067509" y="144144"/>
                </a:lnTo>
                <a:lnTo>
                  <a:pt x="2062302" y="141350"/>
                </a:lnTo>
                <a:close/>
              </a:path>
              <a:path w="2528570" h="760729">
                <a:moveTo>
                  <a:pt x="2098878" y="130556"/>
                </a:moveTo>
                <a:lnTo>
                  <a:pt x="2088718" y="133603"/>
                </a:lnTo>
                <a:lnTo>
                  <a:pt x="2085797" y="138810"/>
                </a:lnTo>
                <a:lnTo>
                  <a:pt x="2087321" y="143890"/>
                </a:lnTo>
                <a:lnTo>
                  <a:pt x="2088718" y="148970"/>
                </a:lnTo>
                <a:lnTo>
                  <a:pt x="2094052" y="151891"/>
                </a:lnTo>
                <a:lnTo>
                  <a:pt x="2104212" y="148844"/>
                </a:lnTo>
                <a:lnTo>
                  <a:pt x="2107133" y="143637"/>
                </a:lnTo>
                <a:lnTo>
                  <a:pt x="2104085" y="133476"/>
                </a:lnTo>
                <a:lnTo>
                  <a:pt x="2098878" y="130556"/>
                </a:lnTo>
                <a:close/>
              </a:path>
              <a:path w="2528570" h="760729">
                <a:moveTo>
                  <a:pt x="2135454" y="119887"/>
                </a:moveTo>
                <a:lnTo>
                  <a:pt x="2125294" y="122935"/>
                </a:lnTo>
                <a:lnTo>
                  <a:pt x="2122373" y="128143"/>
                </a:lnTo>
                <a:lnTo>
                  <a:pt x="2123897" y="133222"/>
                </a:lnTo>
                <a:lnTo>
                  <a:pt x="2125294" y="138302"/>
                </a:lnTo>
                <a:lnTo>
                  <a:pt x="2130628" y="141224"/>
                </a:lnTo>
                <a:lnTo>
                  <a:pt x="2140788" y="138175"/>
                </a:lnTo>
                <a:lnTo>
                  <a:pt x="2143709" y="132969"/>
                </a:lnTo>
                <a:lnTo>
                  <a:pt x="2140661" y="122808"/>
                </a:lnTo>
                <a:lnTo>
                  <a:pt x="2135454" y="119887"/>
                </a:lnTo>
                <a:close/>
              </a:path>
              <a:path w="2528570" h="760729">
                <a:moveTo>
                  <a:pt x="2172030" y="109219"/>
                </a:moveTo>
                <a:lnTo>
                  <a:pt x="2161870" y="112268"/>
                </a:lnTo>
                <a:lnTo>
                  <a:pt x="2158949" y="117475"/>
                </a:lnTo>
                <a:lnTo>
                  <a:pt x="2161997" y="127634"/>
                </a:lnTo>
                <a:lnTo>
                  <a:pt x="2167204" y="130556"/>
                </a:lnTo>
                <a:lnTo>
                  <a:pt x="2177364" y="127507"/>
                </a:lnTo>
                <a:lnTo>
                  <a:pt x="2180285" y="122300"/>
                </a:lnTo>
                <a:lnTo>
                  <a:pt x="2178761" y="117220"/>
                </a:lnTo>
                <a:lnTo>
                  <a:pt x="2177364" y="112140"/>
                </a:lnTo>
                <a:lnTo>
                  <a:pt x="2172030" y="109219"/>
                </a:lnTo>
                <a:close/>
              </a:path>
              <a:path w="2528570" h="760729">
                <a:moveTo>
                  <a:pt x="2208606" y="98551"/>
                </a:moveTo>
                <a:lnTo>
                  <a:pt x="2203526" y="100075"/>
                </a:lnTo>
                <a:lnTo>
                  <a:pt x="2198446" y="101472"/>
                </a:lnTo>
                <a:lnTo>
                  <a:pt x="2195652" y="106806"/>
                </a:lnTo>
                <a:lnTo>
                  <a:pt x="2197049" y="111887"/>
                </a:lnTo>
                <a:lnTo>
                  <a:pt x="2198573" y="116966"/>
                </a:lnTo>
                <a:lnTo>
                  <a:pt x="2203780" y="119760"/>
                </a:lnTo>
                <a:lnTo>
                  <a:pt x="2208860" y="118363"/>
                </a:lnTo>
                <a:lnTo>
                  <a:pt x="2213940" y="116839"/>
                </a:lnTo>
                <a:lnTo>
                  <a:pt x="2216861" y="111632"/>
                </a:lnTo>
                <a:lnTo>
                  <a:pt x="2215337" y="106552"/>
                </a:lnTo>
                <a:lnTo>
                  <a:pt x="2213940" y="101472"/>
                </a:lnTo>
                <a:lnTo>
                  <a:pt x="2208606" y="98551"/>
                </a:lnTo>
                <a:close/>
              </a:path>
              <a:path w="2528570" h="760729">
                <a:moveTo>
                  <a:pt x="2245182" y="87883"/>
                </a:moveTo>
                <a:lnTo>
                  <a:pt x="2240229" y="89407"/>
                </a:lnTo>
                <a:lnTo>
                  <a:pt x="2235149" y="90804"/>
                </a:lnTo>
                <a:lnTo>
                  <a:pt x="2232228" y="96138"/>
                </a:lnTo>
                <a:lnTo>
                  <a:pt x="2233625" y="101218"/>
                </a:lnTo>
                <a:lnTo>
                  <a:pt x="2235149" y="106299"/>
                </a:lnTo>
                <a:lnTo>
                  <a:pt x="2240483" y="109093"/>
                </a:lnTo>
                <a:lnTo>
                  <a:pt x="2245436" y="107695"/>
                </a:lnTo>
                <a:lnTo>
                  <a:pt x="2250516" y="106171"/>
                </a:lnTo>
                <a:lnTo>
                  <a:pt x="2253437" y="100964"/>
                </a:lnTo>
                <a:lnTo>
                  <a:pt x="2251913" y="95884"/>
                </a:lnTo>
                <a:lnTo>
                  <a:pt x="2250516" y="90804"/>
                </a:lnTo>
                <a:lnTo>
                  <a:pt x="2245182" y="87883"/>
                </a:lnTo>
                <a:close/>
              </a:path>
              <a:path w="2528570" h="760729">
                <a:moveTo>
                  <a:pt x="2281758" y="77215"/>
                </a:moveTo>
                <a:lnTo>
                  <a:pt x="2276805" y="78739"/>
                </a:lnTo>
                <a:lnTo>
                  <a:pt x="2271725" y="80137"/>
                </a:lnTo>
                <a:lnTo>
                  <a:pt x="2268804" y="85470"/>
                </a:lnTo>
                <a:lnTo>
                  <a:pt x="2270201" y="90550"/>
                </a:lnTo>
                <a:lnTo>
                  <a:pt x="2271725" y="95503"/>
                </a:lnTo>
                <a:lnTo>
                  <a:pt x="2277059" y="98425"/>
                </a:lnTo>
                <a:lnTo>
                  <a:pt x="2282012" y="97027"/>
                </a:lnTo>
                <a:lnTo>
                  <a:pt x="2287092" y="95503"/>
                </a:lnTo>
                <a:lnTo>
                  <a:pt x="2290013" y="90169"/>
                </a:lnTo>
                <a:lnTo>
                  <a:pt x="2288616" y="85216"/>
                </a:lnTo>
                <a:lnTo>
                  <a:pt x="2287092" y="80137"/>
                </a:lnTo>
                <a:lnTo>
                  <a:pt x="2281758" y="77215"/>
                </a:lnTo>
                <a:close/>
              </a:path>
              <a:path w="2528570" h="760729">
                <a:moveTo>
                  <a:pt x="2318461" y="66547"/>
                </a:moveTo>
                <a:lnTo>
                  <a:pt x="2313381" y="68071"/>
                </a:lnTo>
                <a:lnTo>
                  <a:pt x="2308301" y="69468"/>
                </a:lnTo>
                <a:lnTo>
                  <a:pt x="2305380" y="74802"/>
                </a:lnTo>
                <a:lnTo>
                  <a:pt x="2306904" y="79882"/>
                </a:lnTo>
                <a:lnTo>
                  <a:pt x="2308301" y="84835"/>
                </a:lnTo>
                <a:lnTo>
                  <a:pt x="2313635" y="87756"/>
                </a:lnTo>
                <a:lnTo>
                  <a:pt x="2318715" y="86359"/>
                </a:lnTo>
                <a:lnTo>
                  <a:pt x="2323668" y="84835"/>
                </a:lnTo>
                <a:lnTo>
                  <a:pt x="2326589" y="79501"/>
                </a:lnTo>
                <a:lnTo>
                  <a:pt x="2325192" y="74549"/>
                </a:lnTo>
                <a:lnTo>
                  <a:pt x="2323668" y="69468"/>
                </a:lnTo>
                <a:lnTo>
                  <a:pt x="2318461" y="66547"/>
                </a:lnTo>
                <a:close/>
              </a:path>
              <a:path w="2528570" h="760729">
                <a:moveTo>
                  <a:pt x="2355037" y="55879"/>
                </a:moveTo>
                <a:lnTo>
                  <a:pt x="2349957" y="57403"/>
                </a:lnTo>
                <a:lnTo>
                  <a:pt x="2344877" y="58800"/>
                </a:lnTo>
                <a:lnTo>
                  <a:pt x="2341956" y="64134"/>
                </a:lnTo>
                <a:lnTo>
                  <a:pt x="2343480" y="69214"/>
                </a:lnTo>
                <a:lnTo>
                  <a:pt x="2344877" y="74168"/>
                </a:lnTo>
                <a:lnTo>
                  <a:pt x="2350211" y="77088"/>
                </a:lnTo>
                <a:lnTo>
                  <a:pt x="2355291" y="75691"/>
                </a:lnTo>
                <a:lnTo>
                  <a:pt x="2360371" y="74168"/>
                </a:lnTo>
                <a:lnTo>
                  <a:pt x="2363165" y="68833"/>
                </a:lnTo>
                <a:lnTo>
                  <a:pt x="2361768" y="63881"/>
                </a:lnTo>
                <a:lnTo>
                  <a:pt x="2360244" y="58800"/>
                </a:lnTo>
                <a:lnTo>
                  <a:pt x="2355037" y="55879"/>
                </a:lnTo>
                <a:close/>
              </a:path>
              <a:path w="2528570" h="760729">
                <a:moveTo>
                  <a:pt x="2391613" y="45212"/>
                </a:moveTo>
                <a:lnTo>
                  <a:pt x="2386533" y="46608"/>
                </a:lnTo>
                <a:lnTo>
                  <a:pt x="2381453" y="48132"/>
                </a:lnTo>
                <a:lnTo>
                  <a:pt x="2378532" y="53466"/>
                </a:lnTo>
                <a:lnTo>
                  <a:pt x="2380056" y="58419"/>
                </a:lnTo>
                <a:lnTo>
                  <a:pt x="2381453" y="63500"/>
                </a:lnTo>
                <a:lnTo>
                  <a:pt x="2386787" y="66420"/>
                </a:lnTo>
                <a:lnTo>
                  <a:pt x="2391867" y="65024"/>
                </a:lnTo>
                <a:lnTo>
                  <a:pt x="2391867" y="64896"/>
                </a:lnTo>
                <a:lnTo>
                  <a:pt x="2396947" y="63500"/>
                </a:lnTo>
                <a:lnTo>
                  <a:pt x="2399868" y="58165"/>
                </a:lnTo>
                <a:lnTo>
                  <a:pt x="2398344" y="53212"/>
                </a:lnTo>
                <a:lnTo>
                  <a:pt x="2396820" y="48132"/>
                </a:lnTo>
                <a:lnTo>
                  <a:pt x="2391613" y="45212"/>
                </a:lnTo>
                <a:close/>
              </a:path>
              <a:path w="2528570" h="760729">
                <a:moveTo>
                  <a:pt x="2428189" y="34543"/>
                </a:moveTo>
                <a:lnTo>
                  <a:pt x="2423109" y="35940"/>
                </a:lnTo>
                <a:lnTo>
                  <a:pt x="2418029" y="37464"/>
                </a:lnTo>
                <a:lnTo>
                  <a:pt x="2415108" y="42799"/>
                </a:lnTo>
                <a:lnTo>
                  <a:pt x="2416632" y="47751"/>
                </a:lnTo>
                <a:lnTo>
                  <a:pt x="2418156" y="52831"/>
                </a:lnTo>
                <a:lnTo>
                  <a:pt x="2423363" y="55752"/>
                </a:lnTo>
                <a:lnTo>
                  <a:pt x="2428443" y="54228"/>
                </a:lnTo>
                <a:lnTo>
                  <a:pt x="2433523" y="52831"/>
                </a:lnTo>
                <a:lnTo>
                  <a:pt x="2436444" y="47497"/>
                </a:lnTo>
                <a:lnTo>
                  <a:pt x="2434920" y="42418"/>
                </a:lnTo>
                <a:lnTo>
                  <a:pt x="2433523" y="37464"/>
                </a:lnTo>
                <a:lnTo>
                  <a:pt x="2428189" y="34543"/>
                </a:lnTo>
                <a:close/>
              </a:path>
              <a:path w="2528570" h="760729">
                <a:moveTo>
                  <a:pt x="2457136" y="43512"/>
                </a:moveTo>
                <a:lnTo>
                  <a:pt x="2465781" y="73151"/>
                </a:lnTo>
                <a:lnTo>
                  <a:pt x="2496064" y="45084"/>
                </a:lnTo>
                <a:lnTo>
                  <a:pt x="2459939" y="45084"/>
                </a:lnTo>
                <a:lnTo>
                  <a:pt x="2457136" y="43512"/>
                </a:lnTo>
                <a:close/>
              </a:path>
              <a:path w="2528570" h="760729">
                <a:moveTo>
                  <a:pt x="2464765" y="23875"/>
                </a:moveTo>
                <a:lnTo>
                  <a:pt x="2459685" y="25272"/>
                </a:lnTo>
                <a:lnTo>
                  <a:pt x="2454605" y="26796"/>
                </a:lnTo>
                <a:lnTo>
                  <a:pt x="2453099" y="29671"/>
                </a:lnTo>
                <a:lnTo>
                  <a:pt x="2457136" y="43512"/>
                </a:lnTo>
                <a:lnTo>
                  <a:pt x="2459939" y="45084"/>
                </a:lnTo>
                <a:lnTo>
                  <a:pt x="2465019" y="43560"/>
                </a:lnTo>
                <a:lnTo>
                  <a:pt x="2470099" y="42163"/>
                </a:lnTo>
                <a:lnTo>
                  <a:pt x="2473020" y="36829"/>
                </a:lnTo>
                <a:lnTo>
                  <a:pt x="2471496" y="31750"/>
                </a:lnTo>
                <a:lnTo>
                  <a:pt x="2470099" y="26796"/>
                </a:lnTo>
                <a:lnTo>
                  <a:pt x="2464765" y="23875"/>
                </a:lnTo>
                <a:close/>
              </a:path>
              <a:path w="2528570" h="760729">
                <a:moveTo>
                  <a:pt x="2518947" y="23875"/>
                </a:moveTo>
                <a:lnTo>
                  <a:pt x="2464765" y="23875"/>
                </a:lnTo>
                <a:lnTo>
                  <a:pt x="2470099" y="26796"/>
                </a:lnTo>
                <a:lnTo>
                  <a:pt x="2471610" y="32131"/>
                </a:lnTo>
                <a:lnTo>
                  <a:pt x="2473020" y="36829"/>
                </a:lnTo>
                <a:lnTo>
                  <a:pt x="2470099" y="42163"/>
                </a:lnTo>
                <a:lnTo>
                  <a:pt x="2465019" y="43560"/>
                </a:lnTo>
                <a:lnTo>
                  <a:pt x="2459939" y="45084"/>
                </a:lnTo>
                <a:lnTo>
                  <a:pt x="2496064" y="45084"/>
                </a:lnTo>
                <a:lnTo>
                  <a:pt x="2518947" y="23875"/>
                </a:lnTo>
                <a:close/>
              </a:path>
              <a:path w="2528570" h="760729">
                <a:moveTo>
                  <a:pt x="2453099" y="29671"/>
                </a:moveTo>
                <a:lnTo>
                  <a:pt x="2451811" y="32131"/>
                </a:lnTo>
                <a:lnTo>
                  <a:pt x="2453208" y="37083"/>
                </a:lnTo>
                <a:lnTo>
                  <a:pt x="2454732" y="42163"/>
                </a:lnTo>
                <a:lnTo>
                  <a:pt x="2457136" y="43512"/>
                </a:lnTo>
                <a:lnTo>
                  <a:pt x="2453099" y="29671"/>
                </a:lnTo>
                <a:close/>
              </a:path>
              <a:path w="2528570" h="760729">
                <a:moveTo>
                  <a:pt x="2444445" y="0"/>
                </a:moveTo>
                <a:lnTo>
                  <a:pt x="2453099" y="29671"/>
                </a:lnTo>
                <a:lnTo>
                  <a:pt x="2454605" y="26796"/>
                </a:lnTo>
                <a:lnTo>
                  <a:pt x="2459685" y="25272"/>
                </a:lnTo>
                <a:lnTo>
                  <a:pt x="2464765" y="23875"/>
                </a:lnTo>
                <a:lnTo>
                  <a:pt x="2518947" y="23875"/>
                </a:lnTo>
                <a:lnTo>
                  <a:pt x="2528265" y="15239"/>
                </a:lnTo>
                <a:lnTo>
                  <a:pt x="2444445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2993898" y="3559555"/>
            <a:ext cx="145415" cy="627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40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800" spc="60">
                <a:solidFill>
                  <a:srgbClr val="7E7E7E"/>
                </a:solidFill>
                <a:latin typeface="宋体"/>
                <a:cs typeface="宋体"/>
              </a:rPr>
              <a:t>20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800" spc="9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268100" y="4179838"/>
            <a:ext cx="2605405" cy="300990"/>
          </a:xfrm>
          <a:prstGeom prst="rect">
            <a:avLst/>
          </a:prstGeom>
        </p:spPr>
        <p:txBody>
          <a:bodyPr vert="vert270" wrap="square" lIns="0" tIns="17780" rIns="0" bIns="0" rtlCol="0">
            <a:spAutoFit/>
          </a:bodyPr>
          <a:lstStyle/>
          <a:p>
            <a:pPr marL="53975">
              <a:lnSpc>
                <a:spcPct val="100000"/>
              </a:lnSpc>
              <a:spcBef>
                <a:spcPts val="14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01</a:t>
            </a:r>
            <a:endParaRPr sz="800">
              <a:latin typeface="宋体"/>
              <a:cs typeface="宋体"/>
            </a:endParaRPr>
          </a:p>
          <a:p>
            <a:pPr marL="33655">
              <a:lnSpc>
                <a:spcPct val="100000"/>
              </a:lnSpc>
              <a:spcBef>
                <a:spcPts val="78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04</a:t>
            </a:r>
            <a:endParaRPr sz="800">
              <a:latin typeface="宋体"/>
              <a:cs typeface="宋体"/>
            </a:endParaRPr>
          </a:p>
          <a:p>
            <a:pPr marL="41275">
              <a:lnSpc>
                <a:spcPct val="100000"/>
              </a:lnSpc>
              <a:spcBef>
                <a:spcPts val="79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07</a:t>
            </a:r>
            <a:endParaRPr sz="800">
              <a:latin typeface="宋体"/>
              <a:cs typeface="宋体"/>
            </a:endParaRPr>
          </a:p>
          <a:p>
            <a:pPr marL="53975">
              <a:lnSpc>
                <a:spcPct val="100000"/>
              </a:lnSpc>
              <a:spcBef>
                <a:spcPts val="79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10</a:t>
            </a:r>
            <a:endParaRPr sz="800">
              <a:latin typeface="宋体"/>
              <a:cs typeface="宋体"/>
            </a:endParaRPr>
          </a:p>
          <a:p>
            <a:pPr marL="35560">
              <a:lnSpc>
                <a:spcPct val="100000"/>
              </a:lnSpc>
              <a:spcBef>
                <a:spcPts val="790"/>
              </a:spcBef>
            </a:pP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22-01</a:t>
            </a:r>
            <a:endParaRPr sz="800">
              <a:latin typeface="宋体"/>
              <a:cs typeface="宋体"/>
            </a:endParaRPr>
          </a:p>
          <a:p>
            <a:pPr marL="14604">
              <a:lnSpc>
                <a:spcPct val="100000"/>
              </a:lnSpc>
              <a:spcBef>
                <a:spcPts val="79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4</a:t>
            </a:r>
            <a:endParaRPr sz="800">
              <a:latin typeface="宋体"/>
              <a:cs typeface="宋体"/>
            </a:endParaRPr>
          </a:p>
          <a:p>
            <a:pPr marL="22860">
              <a:lnSpc>
                <a:spcPct val="100000"/>
              </a:lnSpc>
              <a:spcBef>
                <a:spcPts val="78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7</a:t>
            </a:r>
            <a:endParaRPr sz="800">
              <a:latin typeface="宋体"/>
              <a:cs typeface="宋体"/>
            </a:endParaRPr>
          </a:p>
          <a:p>
            <a:pPr marL="35560">
              <a:lnSpc>
                <a:spcPct val="100000"/>
              </a:lnSpc>
              <a:spcBef>
                <a:spcPts val="79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  <a:p>
            <a:pPr marL="33020">
              <a:lnSpc>
                <a:spcPct val="100000"/>
              </a:lnSpc>
              <a:spcBef>
                <a:spcPts val="79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-01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9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-04</a:t>
            </a:r>
            <a:endParaRPr sz="800">
              <a:latin typeface="宋体"/>
              <a:cs typeface="宋体"/>
            </a:endParaRPr>
          </a:p>
          <a:p>
            <a:pPr marL="20320">
              <a:lnSpc>
                <a:spcPct val="100000"/>
              </a:lnSpc>
              <a:spcBef>
                <a:spcPts val="79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-07</a:t>
            </a:r>
            <a:endParaRPr sz="800">
              <a:latin typeface="宋体"/>
              <a:cs typeface="宋体"/>
            </a:endParaRPr>
          </a:p>
          <a:p>
            <a:pPr marL="33020">
              <a:lnSpc>
                <a:spcPct val="100000"/>
              </a:lnSpc>
              <a:spcBef>
                <a:spcPts val="79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2993898" y="2840812"/>
            <a:ext cx="281940" cy="276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25">
                <a:solidFill>
                  <a:srgbClr val="7E7E7E"/>
                </a:solidFill>
                <a:latin typeface="宋体"/>
                <a:cs typeface="宋体"/>
              </a:rPr>
              <a:t>100</a:t>
            </a:r>
            <a:endParaRPr sz="800">
              <a:latin typeface="宋体"/>
              <a:cs typeface="宋体"/>
            </a:endParaRPr>
          </a:p>
          <a:p>
            <a:pPr marL="166370">
              <a:lnSpc>
                <a:spcPct val="100000"/>
              </a:lnSpc>
              <a:spcBef>
                <a:spcPts val="4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件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2993898" y="3080766"/>
            <a:ext cx="281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90">
                <a:solidFill>
                  <a:srgbClr val="7E7E7E"/>
                </a:solidFill>
                <a:latin typeface="宋体"/>
                <a:cs typeface="宋体"/>
              </a:rPr>
              <a:t>80</a:t>
            </a:r>
            <a:r>
              <a:rPr sz="800" spc="-24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aseline="6944">
                <a:solidFill>
                  <a:srgbClr val="7E7E7E"/>
                </a:solidFill>
                <a:latin typeface="宋体"/>
                <a:cs typeface="宋体"/>
              </a:rPr>
              <a:t>单</a:t>
            </a:r>
            <a:endParaRPr sz="1200" baseline="6944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3148202" y="3172967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价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2968498" y="3320034"/>
            <a:ext cx="3327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60</a:t>
            </a:r>
            <a:r>
              <a:rPr sz="800" spc="-19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aseline="24305">
                <a:solidFill>
                  <a:srgbClr val="7E7E7E"/>
                </a:solidFill>
                <a:latin typeface="宋体"/>
                <a:cs typeface="宋体"/>
              </a:rPr>
              <a:t>（</a:t>
            </a:r>
            <a:endParaRPr sz="1200" baseline="24305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3148202" y="3377184"/>
            <a:ext cx="127635" cy="250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88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ts val="880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243497" y="3070860"/>
            <a:ext cx="127635" cy="45465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algn="just">
              <a:lnSpc>
                <a:spcPts val="800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 场 规 模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336804" y="2319527"/>
            <a:ext cx="320040" cy="0"/>
          </a:xfrm>
          <a:custGeom>
            <a:rect l="l" t="t" r="r" b="b"/>
            <a:pathLst>
              <a:path w="320040">
                <a:moveTo>
                  <a:pt x="0" y="0"/>
                </a:moveTo>
                <a:lnTo>
                  <a:pt x="320040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1182624" y="2319527"/>
            <a:ext cx="320040" cy="0"/>
          </a:xfrm>
          <a:custGeom>
            <a:rect l="l" t="t" r="r" b="b"/>
            <a:pathLst>
              <a:path w="320040">
                <a:moveTo>
                  <a:pt x="0" y="0"/>
                </a:moveTo>
                <a:lnTo>
                  <a:pt x="320039" y="0"/>
                </a:lnTo>
              </a:path>
            </a:pathLst>
          </a:custGeom>
          <a:ln w="1270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 txBox="1"/>
          <p:nvPr/>
        </p:nvSpPr>
        <p:spPr>
          <a:xfrm>
            <a:off x="678891" y="2236165"/>
            <a:ext cx="138303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859155"/>
              </a:tabLst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市场规</a:t>
            </a: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模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	平均件单价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2121789" y="2282189"/>
            <a:ext cx="329565" cy="76200"/>
          </a:xfrm>
          <a:custGeom>
            <a:rect l="l" t="t" r="r" b="b"/>
            <a:pathLst>
              <a:path w="329564" h="76200">
                <a:moveTo>
                  <a:pt x="14859" y="28575"/>
                </a:moveTo>
                <a:lnTo>
                  <a:pt x="4318" y="28575"/>
                </a:lnTo>
                <a:lnTo>
                  <a:pt x="0" y="32893"/>
                </a:lnTo>
                <a:lnTo>
                  <a:pt x="0" y="43307"/>
                </a:lnTo>
                <a:lnTo>
                  <a:pt x="4318" y="47625"/>
                </a:lnTo>
                <a:lnTo>
                  <a:pt x="14859" y="47625"/>
                </a:lnTo>
                <a:lnTo>
                  <a:pt x="19050" y="43307"/>
                </a:lnTo>
                <a:lnTo>
                  <a:pt x="19050" y="32893"/>
                </a:lnTo>
                <a:lnTo>
                  <a:pt x="14859" y="28575"/>
                </a:lnTo>
                <a:close/>
              </a:path>
              <a:path w="329564" h="76200">
                <a:moveTo>
                  <a:pt x="52959" y="28575"/>
                </a:moveTo>
                <a:lnTo>
                  <a:pt x="42418" y="28575"/>
                </a:lnTo>
                <a:lnTo>
                  <a:pt x="38100" y="32893"/>
                </a:lnTo>
                <a:lnTo>
                  <a:pt x="38100" y="43307"/>
                </a:lnTo>
                <a:lnTo>
                  <a:pt x="42418" y="47625"/>
                </a:lnTo>
                <a:lnTo>
                  <a:pt x="52959" y="47625"/>
                </a:lnTo>
                <a:lnTo>
                  <a:pt x="57150" y="43307"/>
                </a:lnTo>
                <a:lnTo>
                  <a:pt x="57150" y="32893"/>
                </a:lnTo>
                <a:lnTo>
                  <a:pt x="52959" y="28575"/>
                </a:lnTo>
                <a:close/>
              </a:path>
              <a:path w="329564" h="76200">
                <a:moveTo>
                  <a:pt x="91059" y="28575"/>
                </a:moveTo>
                <a:lnTo>
                  <a:pt x="80518" y="28575"/>
                </a:lnTo>
                <a:lnTo>
                  <a:pt x="76200" y="32893"/>
                </a:lnTo>
                <a:lnTo>
                  <a:pt x="76200" y="43307"/>
                </a:lnTo>
                <a:lnTo>
                  <a:pt x="80518" y="47625"/>
                </a:lnTo>
                <a:lnTo>
                  <a:pt x="91059" y="47625"/>
                </a:lnTo>
                <a:lnTo>
                  <a:pt x="95250" y="43307"/>
                </a:lnTo>
                <a:lnTo>
                  <a:pt x="95250" y="32893"/>
                </a:lnTo>
                <a:lnTo>
                  <a:pt x="91059" y="28575"/>
                </a:lnTo>
                <a:close/>
              </a:path>
              <a:path w="329564" h="76200">
                <a:moveTo>
                  <a:pt x="129159" y="28575"/>
                </a:moveTo>
                <a:lnTo>
                  <a:pt x="118618" y="28575"/>
                </a:lnTo>
                <a:lnTo>
                  <a:pt x="114300" y="32893"/>
                </a:lnTo>
                <a:lnTo>
                  <a:pt x="114300" y="43307"/>
                </a:lnTo>
                <a:lnTo>
                  <a:pt x="118618" y="47625"/>
                </a:lnTo>
                <a:lnTo>
                  <a:pt x="129159" y="47625"/>
                </a:lnTo>
                <a:lnTo>
                  <a:pt x="133477" y="43307"/>
                </a:lnTo>
                <a:lnTo>
                  <a:pt x="133477" y="32893"/>
                </a:lnTo>
                <a:lnTo>
                  <a:pt x="129159" y="28575"/>
                </a:lnTo>
                <a:close/>
              </a:path>
              <a:path w="329564" h="76200">
                <a:moveTo>
                  <a:pt x="167259" y="28575"/>
                </a:moveTo>
                <a:lnTo>
                  <a:pt x="156718" y="28575"/>
                </a:lnTo>
                <a:lnTo>
                  <a:pt x="152527" y="32893"/>
                </a:lnTo>
                <a:lnTo>
                  <a:pt x="152527" y="43307"/>
                </a:lnTo>
                <a:lnTo>
                  <a:pt x="156718" y="47625"/>
                </a:lnTo>
                <a:lnTo>
                  <a:pt x="167259" y="47625"/>
                </a:lnTo>
                <a:lnTo>
                  <a:pt x="171577" y="43307"/>
                </a:lnTo>
                <a:lnTo>
                  <a:pt x="171577" y="32893"/>
                </a:lnTo>
                <a:lnTo>
                  <a:pt x="167259" y="28575"/>
                </a:lnTo>
                <a:close/>
              </a:path>
              <a:path w="329564" h="76200">
                <a:moveTo>
                  <a:pt x="205359" y="28575"/>
                </a:moveTo>
                <a:lnTo>
                  <a:pt x="194818" y="28575"/>
                </a:lnTo>
                <a:lnTo>
                  <a:pt x="190627" y="32893"/>
                </a:lnTo>
                <a:lnTo>
                  <a:pt x="190627" y="43307"/>
                </a:lnTo>
                <a:lnTo>
                  <a:pt x="194818" y="47625"/>
                </a:lnTo>
                <a:lnTo>
                  <a:pt x="205359" y="47625"/>
                </a:lnTo>
                <a:lnTo>
                  <a:pt x="209677" y="43307"/>
                </a:lnTo>
                <a:lnTo>
                  <a:pt x="209677" y="32893"/>
                </a:lnTo>
                <a:lnTo>
                  <a:pt x="205359" y="28575"/>
                </a:lnTo>
                <a:close/>
              </a:path>
              <a:path w="329564" h="76200">
                <a:moveTo>
                  <a:pt x="243459" y="28575"/>
                </a:moveTo>
                <a:lnTo>
                  <a:pt x="232918" y="28575"/>
                </a:lnTo>
                <a:lnTo>
                  <a:pt x="228727" y="32893"/>
                </a:lnTo>
                <a:lnTo>
                  <a:pt x="228727" y="43307"/>
                </a:lnTo>
                <a:lnTo>
                  <a:pt x="232918" y="47625"/>
                </a:lnTo>
                <a:lnTo>
                  <a:pt x="243459" y="47625"/>
                </a:lnTo>
                <a:lnTo>
                  <a:pt x="247777" y="43307"/>
                </a:lnTo>
                <a:lnTo>
                  <a:pt x="247777" y="32893"/>
                </a:lnTo>
                <a:lnTo>
                  <a:pt x="243459" y="28575"/>
                </a:lnTo>
                <a:close/>
              </a:path>
              <a:path w="329564" h="76200">
                <a:moveTo>
                  <a:pt x="253365" y="0"/>
                </a:moveTo>
                <a:lnTo>
                  <a:pt x="253365" y="76200"/>
                </a:lnTo>
                <a:lnTo>
                  <a:pt x="329565" y="38100"/>
                </a:lnTo>
                <a:lnTo>
                  <a:pt x="253365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 txBox="1"/>
          <p:nvPr/>
        </p:nvSpPr>
        <p:spPr>
          <a:xfrm>
            <a:off x="1325117" y="2389124"/>
            <a:ext cx="803275" cy="270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2022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800" spc="-60">
                <a:solidFill>
                  <a:srgbClr val="7E7E7E"/>
                </a:solidFill>
                <a:latin typeface="宋体"/>
                <a:cs typeface="宋体"/>
              </a:rPr>
              <a:t>1-11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月 </a:t>
            </a:r>
            <a:r>
              <a:rPr sz="800" spc="260">
                <a:solidFill>
                  <a:srgbClr val="9279C3"/>
                </a:solidFill>
                <a:latin typeface="宋体"/>
                <a:cs typeface="宋体"/>
              </a:rPr>
              <a:t>GM</a:t>
            </a:r>
            <a:r>
              <a:rPr sz="800" spc="165">
                <a:solidFill>
                  <a:srgbClr val="9279C3"/>
                </a:solidFill>
                <a:latin typeface="宋体"/>
                <a:cs typeface="宋体"/>
              </a:rPr>
              <a:t>V</a:t>
            </a:r>
            <a:r>
              <a:rPr sz="800">
                <a:solidFill>
                  <a:srgbClr val="9279C3"/>
                </a:solidFill>
                <a:latin typeface="宋体"/>
                <a:cs typeface="宋体"/>
              </a:rPr>
              <a:t>同比</a:t>
            </a:r>
            <a:r>
              <a:rPr sz="800" spc="80">
                <a:solidFill>
                  <a:srgbClr val="9279C3"/>
                </a:solidFill>
                <a:latin typeface="宋体"/>
                <a:cs typeface="宋体"/>
              </a:rPr>
              <a:t>+2</a:t>
            </a:r>
            <a:r>
              <a:rPr sz="800" spc="75">
                <a:solidFill>
                  <a:srgbClr val="9279C3"/>
                </a:solidFill>
                <a:latin typeface="宋体"/>
                <a:cs typeface="宋体"/>
              </a:rPr>
              <a:t>2</a:t>
            </a:r>
            <a:r>
              <a:rPr sz="800" spc="185">
                <a:solidFill>
                  <a:srgbClr val="9279C3"/>
                </a:solidFill>
                <a:latin typeface="宋体"/>
                <a:cs typeface="宋体"/>
              </a:rPr>
              <a:t>4%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2203830" y="2407996"/>
            <a:ext cx="650875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2023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800" spc="-60">
                <a:solidFill>
                  <a:srgbClr val="7E7E7E"/>
                </a:solidFill>
                <a:latin typeface="宋体"/>
                <a:cs typeface="宋体"/>
              </a:rPr>
              <a:t>1-11</a:t>
            </a: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月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2203830" y="2530602"/>
            <a:ext cx="7950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225">
                <a:solidFill>
                  <a:srgbClr val="9279C3"/>
                </a:solidFill>
                <a:latin typeface="宋体"/>
                <a:cs typeface="宋体"/>
              </a:rPr>
              <a:t>GMV</a:t>
            </a:r>
            <a:r>
              <a:rPr sz="800">
                <a:solidFill>
                  <a:srgbClr val="9279C3"/>
                </a:solidFill>
                <a:latin typeface="宋体"/>
                <a:cs typeface="宋体"/>
              </a:rPr>
              <a:t>同比</a:t>
            </a:r>
            <a:r>
              <a:rPr sz="800" spc="105">
                <a:solidFill>
                  <a:srgbClr val="9279C3"/>
                </a:solidFill>
                <a:latin typeface="宋体"/>
                <a:cs typeface="宋体"/>
              </a:rPr>
              <a:t>+109%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3235832" y="1995296"/>
            <a:ext cx="23037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年抖音电商母婴食品增</a:t>
            </a:r>
            <a:r>
              <a:rPr sz="1000" b="1" spc="5">
                <a:latin typeface="微软雅黑"/>
                <a:cs typeface="微软雅黑"/>
              </a:rPr>
              <a:t>长</a:t>
            </a:r>
            <a:r>
              <a:rPr sz="1000" b="1" spc="-5">
                <a:latin typeface="微软雅黑"/>
                <a:cs typeface="微软雅黑"/>
              </a:rPr>
              <a:t>情况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3380232" y="2286000"/>
            <a:ext cx="76200" cy="2190115"/>
          </a:xfrm>
          <a:custGeom>
            <a:rect l="l" t="t" r="r" b="b"/>
            <a:pathLst>
              <a:path w="76200" h="2190115">
                <a:moveTo>
                  <a:pt x="44450" y="63500"/>
                </a:moveTo>
                <a:lnTo>
                  <a:pt x="31750" y="63500"/>
                </a:lnTo>
                <a:lnTo>
                  <a:pt x="31750" y="2189810"/>
                </a:lnTo>
                <a:lnTo>
                  <a:pt x="44450" y="2189810"/>
                </a:lnTo>
                <a:lnTo>
                  <a:pt x="44450" y="63500"/>
                </a:lnTo>
                <a:close/>
              </a:path>
              <a:path w="76200" h="219011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19011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3418332" y="4436364"/>
            <a:ext cx="2441575" cy="76200"/>
          </a:xfrm>
          <a:custGeom>
            <a:rect l="l" t="t" r="r" b="b"/>
            <a:pathLst>
              <a:path w="2441575" h="76200">
                <a:moveTo>
                  <a:pt x="2365120" y="0"/>
                </a:moveTo>
                <a:lnTo>
                  <a:pt x="2365120" y="76200"/>
                </a:lnTo>
                <a:lnTo>
                  <a:pt x="2428620" y="44450"/>
                </a:lnTo>
                <a:lnTo>
                  <a:pt x="2377820" y="44450"/>
                </a:lnTo>
                <a:lnTo>
                  <a:pt x="2377820" y="31750"/>
                </a:lnTo>
                <a:lnTo>
                  <a:pt x="2428620" y="31750"/>
                </a:lnTo>
                <a:lnTo>
                  <a:pt x="2365120" y="0"/>
                </a:lnTo>
                <a:close/>
              </a:path>
              <a:path w="2441575" h="76200">
                <a:moveTo>
                  <a:pt x="2365120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2365120" y="44450"/>
                </a:lnTo>
                <a:lnTo>
                  <a:pt x="2365120" y="31750"/>
                </a:lnTo>
                <a:close/>
              </a:path>
              <a:path w="2441575" h="76200">
                <a:moveTo>
                  <a:pt x="2428620" y="31750"/>
                </a:moveTo>
                <a:lnTo>
                  <a:pt x="2377820" y="31750"/>
                </a:lnTo>
                <a:lnTo>
                  <a:pt x="2377820" y="44450"/>
                </a:lnTo>
                <a:lnTo>
                  <a:pt x="2428620" y="44450"/>
                </a:lnTo>
                <a:lnTo>
                  <a:pt x="2441320" y="38100"/>
                </a:lnTo>
                <a:lnTo>
                  <a:pt x="2428620" y="3175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 flipH="1">
            <a:off x="4091940" y="2499360"/>
            <a:ext cx="0" cy="1976755"/>
          </a:xfrm>
          <a:custGeom>
            <a:rect l="l" t="t" r="r" b="b"/>
            <a:pathLst>
              <a:path h="1976754">
                <a:moveTo>
                  <a:pt x="0" y="1976577"/>
                </a:moveTo>
                <a:lnTo>
                  <a:pt x="0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3418332" y="3930396"/>
            <a:ext cx="2403475" cy="0"/>
          </a:xfrm>
          <a:custGeom>
            <a:rect l="l" t="t" r="r" b="b"/>
            <a:pathLst>
              <a:path w="2403475">
                <a:moveTo>
                  <a:pt x="0" y="0"/>
                </a:moveTo>
                <a:lnTo>
                  <a:pt x="2402966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 txBox="1"/>
          <p:nvPr/>
        </p:nvSpPr>
        <p:spPr>
          <a:xfrm>
            <a:off x="2448814" y="2236165"/>
            <a:ext cx="921385" cy="274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66675" algn="r">
              <a:lnSpc>
                <a:spcPct val="100000"/>
              </a:lnSpc>
              <a:spcBef>
                <a:spcPts val="10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线</a:t>
            </a:r>
            <a:r>
              <a:rPr sz="800" spc="5">
                <a:solidFill>
                  <a:srgbClr val="7E7E7E"/>
                </a:solidFill>
                <a:latin typeface="宋体"/>
                <a:cs typeface="宋体"/>
              </a:rPr>
              <a:t>性</a:t>
            </a:r>
            <a:r>
              <a:rPr sz="800" spc="-2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175">
                <a:solidFill>
                  <a:srgbClr val="7E7E7E"/>
                </a:solidFill>
                <a:latin typeface="宋体"/>
                <a:cs typeface="宋体"/>
              </a:rPr>
              <a:t>(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平均件单价</a:t>
            </a:r>
            <a:r>
              <a:rPr sz="800" spc="-170">
                <a:solidFill>
                  <a:srgbClr val="7E7E7E"/>
                </a:solidFill>
                <a:latin typeface="宋体"/>
                <a:cs typeface="宋体"/>
              </a:rPr>
              <a:t>)</a:t>
            </a:r>
            <a:endParaRPr sz="800">
              <a:latin typeface="宋体"/>
              <a:cs typeface="宋体"/>
            </a:endParaRPr>
          </a:p>
          <a:p>
            <a:pPr marR="30480" algn="r">
              <a:lnSpc>
                <a:spcPct val="100000"/>
              </a:lnSpc>
              <a:spcBef>
                <a:spcPts val="35"/>
              </a:spcBef>
            </a:pP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140</a:t>
            </a:r>
            <a:r>
              <a:rPr sz="800" spc="15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975" spc="30" baseline="-21367">
                <a:solidFill>
                  <a:srgbClr val="E18799"/>
                </a:solidFill>
                <a:latin typeface="宋体"/>
                <a:cs typeface="宋体"/>
              </a:rPr>
              <a:t>同</a:t>
            </a:r>
            <a:endParaRPr sz="975" baseline="-21367">
              <a:latin typeface="宋体"/>
              <a:cs typeface="宋体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3233673" y="2495930"/>
            <a:ext cx="111125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比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2968498" y="2618613"/>
            <a:ext cx="401320" cy="128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30"/>
              </a:lnSpc>
            </a:pPr>
            <a:r>
              <a:rPr sz="800" spc="10">
                <a:solidFill>
                  <a:srgbClr val="7E7E7E"/>
                </a:solidFill>
                <a:latin typeface="宋体"/>
                <a:cs typeface="宋体"/>
              </a:rPr>
              <a:t>120</a:t>
            </a:r>
            <a:r>
              <a:rPr sz="800" spc="18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975" spc="30" baseline="25641">
                <a:solidFill>
                  <a:srgbClr val="E18799"/>
                </a:solidFill>
                <a:latin typeface="宋体"/>
                <a:cs typeface="宋体"/>
              </a:rPr>
              <a:t>增</a:t>
            </a:r>
            <a:endParaRPr sz="975" baseline="25641">
              <a:latin typeface="宋体"/>
              <a:cs typeface="宋体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3233673" y="2666619"/>
            <a:ext cx="111125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速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5590413" y="4476394"/>
            <a:ext cx="3670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市场规模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4040885" y="2348610"/>
            <a:ext cx="53594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行业平均</a:t>
            </a:r>
            <a:r>
              <a:rPr sz="650" spc="5">
                <a:solidFill>
                  <a:srgbClr val="E18799"/>
                </a:solidFill>
                <a:latin typeface="宋体"/>
                <a:cs typeface="宋体"/>
              </a:rPr>
              <a:t>规</a:t>
            </a: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模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5248402" y="3743350"/>
            <a:ext cx="612140" cy="306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婴童营养品</a:t>
            </a:r>
            <a:endParaRPr sz="700">
              <a:latin typeface="宋体"/>
              <a:cs typeface="宋体"/>
            </a:endParaRPr>
          </a:p>
          <a:p>
            <a:pPr marL="88265">
              <a:lnSpc>
                <a:spcPct val="100000"/>
              </a:lnSpc>
              <a:spcBef>
                <a:spcPts val="585"/>
              </a:spcBef>
            </a:pP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行业平均</a:t>
            </a:r>
            <a:r>
              <a:rPr sz="650" spc="5">
                <a:solidFill>
                  <a:srgbClr val="E18799"/>
                </a:solidFill>
                <a:latin typeface="宋体"/>
                <a:cs typeface="宋体"/>
              </a:rPr>
              <a:t>增</a:t>
            </a:r>
            <a:r>
              <a:rPr sz="650" spc="20">
                <a:solidFill>
                  <a:srgbClr val="E18799"/>
                </a:solidFill>
                <a:latin typeface="宋体"/>
                <a:cs typeface="宋体"/>
              </a:rPr>
              <a:t>速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5" name="object 95"/>
          <p:cNvSpPr/>
          <p:nvPr/>
        </p:nvSpPr>
        <p:spPr>
          <a:xfrm>
            <a:off x="3432047" y="2336291"/>
            <a:ext cx="591820" cy="173990"/>
          </a:xfrm>
          <a:custGeom>
            <a:rect l="l" t="t" r="r" b="b"/>
            <a:pathLst>
              <a:path w="591820" h="173989">
                <a:moveTo>
                  <a:pt x="562355" y="0"/>
                </a:moveTo>
                <a:lnTo>
                  <a:pt x="28955" y="0"/>
                </a:lnTo>
                <a:lnTo>
                  <a:pt x="17680" y="2274"/>
                </a:lnTo>
                <a:lnTo>
                  <a:pt x="8477" y="8477"/>
                </a:lnTo>
                <a:lnTo>
                  <a:pt x="2274" y="17680"/>
                </a:lnTo>
                <a:lnTo>
                  <a:pt x="0" y="28956"/>
                </a:lnTo>
                <a:lnTo>
                  <a:pt x="0" y="144780"/>
                </a:lnTo>
                <a:lnTo>
                  <a:pt x="2274" y="156055"/>
                </a:lnTo>
                <a:lnTo>
                  <a:pt x="8477" y="165258"/>
                </a:lnTo>
                <a:lnTo>
                  <a:pt x="17680" y="171461"/>
                </a:lnTo>
                <a:lnTo>
                  <a:pt x="28955" y="173736"/>
                </a:lnTo>
                <a:lnTo>
                  <a:pt x="562355" y="173736"/>
                </a:lnTo>
                <a:lnTo>
                  <a:pt x="573631" y="171461"/>
                </a:lnTo>
                <a:lnTo>
                  <a:pt x="582834" y="165258"/>
                </a:lnTo>
                <a:lnTo>
                  <a:pt x="589037" y="156055"/>
                </a:lnTo>
                <a:lnTo>
                  <a:pt x="591312" y="144780"/>
                </a:lnTo>
                <a:lnTo>
                  <a:pt x="591312" y="28956"/>
                </a:lnTo>
                <a:lnTo>
                  <a:pt x="589037" y="17680"/>
                </a:lnTo>
                <a:lnTo>
                  <a:pt x="582834" y="8477"/>
                </a:lnTo>
                <a:lnTo>
                  <a:pt x="573631" y="2274"/>
                </a:lnTo>
                <a:lnTo>
                  <a:pt x="562355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 txBox="1"/>
          <p:nvPr/>
        </p:nvSpPr>
        <p:spPr>
          <a:xfrm>
            <a:off x="3544951" y="2354325"/>
            <a:ext cx="3670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潜力赛道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5230367" y="2325623"/>
            <a:ext cx="585470" cy="177165"/>
          </a:xfrm>
          <a:custGeom>
            <a:rect l="l" t="t" r="r" b="b"/>
            <a:pathLst>
              <a:path w="585470" h="177164">
                <a:moveTo>
                  <a:pt x="555752" y="0"/>
                </a:moveTo>
                <a:lnTo>
                  <a:pt x="29464" y="0"/>
                </a:lnTo>
                <a:lnTo>
                  <a:pt x="18002" y="2317"/>
                </a:lnTo>
                <a:lnTo>
                  <a:pt x="8636" y="8636"/>
                </a:lnTo>
                <a:lnTo>
                  <a:pt x="2317" y="18002"/>
                </a:lnTo>
                <a:lnTo>
                  <a:pt x="0" y="29463"/>
                </a:lnTo>
                <a:lnTo>
                  <a:pt x="0" y="147319"/>
                </a:lnTo>
                <a:lnTo>
                  <a:pt x="2317" y="158781"/>
                </a:lnTo>
                <a:lnTo>
                  <a:pt x="8636" y="168148"/>
                </a:lnTo>
                <a:lnTo>
                  <a:pt x="18002" y="174466"/>
                </a:lnTo>
                <a:lnTo>
                  <a:pt x="29464" y="176783"/>
                </a:lnTo>
                <a:lnTo>
                  <a:pt x="555752" y="176783"/>
                </a:lnTo>
                <a:lnTo>
                  <a:pt x="567213" y="174466"/>
                </a:lnTo>
                <a:lnTo>
                  <a:pt x="576580" y="168148"/>
                </a:lnTo>
                <a:lnTo>
                  <a:pt x="582898" y="158781"/>
                </a:lnTo>
                <a:lnTo>
                  <a:pt x="585216" y="147319"/>
                </a:lnTo>
                <a:lnTo>
                  <a:pt x="585216" y="29463"/>
                </a:lnTo>
                <a:lnTo>
                  <a:pt x="582898" y="18002"/>
                </a:lnTo>
                <a:lnTo>
                  <a:pt x="576580" y="8636"/>
                </a:lnTo>
                <a:lnTo>
                  <a:pt x="567213" y="2317"/>
                </a:lnTo>
                <a:lnTo>
                  <a:pt x="555752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 txBox="1"/>
          <p:nvPr/>
        </p:nvSpPr>
        <p:spPr>
          <a:xfrm>
            <a:off x="5340477" y="2345563"/>
            <a:ext cx="3670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明星赛道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9" name="object 99"/>
          <p:cNvSpPr/>
          <p:nvPr/>
        </p:nvSpPr>
        <p:spPr>
          <a:xfrm>
            <a:off x="5234940" y="4248911"/>
            <a:ext cx="594360" cy="175260"/>
          </a:xfrm>
          <a:custGeom>
            <a:rect l="l" t="t" r="r" b="b"/>
            <a:pathLst>
              <a:path w="594360" h="175260">
                <a:moveTo>
                  <a:pt x="565150" y="0"/>
                </a:moveTo>
                <a:lnTo>
                  <a:pt x="29210" y="0"/>
                </a:lnTo>
                <a:lnTo>
                  <a:pt x="17841" y="2295"/>
                </a:lnTo>
                <a:lnTo>
                  <a:pt x="8556" y="8556"/>
                </a:lnTo>
                <a:lnTo>
                  <a:pt x="2295" y="17841"/>
                </a:lnTo>
                <a:lnTo>
                  <a:pt x="0" y="29209"/>
                </a:lnTo>
                <a:lnTo>
                  <a:pt x="0" y="146050"/>
                </a:lnTo>
                <a:lnTo>
                  <a:pt x="2295" y="157418"/>
                </a:lnTo>
                <a:lnTo>
                  <a:pt x="8556" y="166703"/>
                </a:lnTo>
                <a:lnTo>
                  <a:pt x="17841" y="172964"/>
                </a:lnTo>
                <a:lnTo>
                  <a:pt x="29210" y="175259"/>
                </a:lnTo>
                <a:lnTo>
                  <a:pt x="565150" y="175259"/>
                </a:lnTo>
                <a:lnTo>
                  <a:pt x="576518" y="172964"/>
                </a:lnTo>
                <a:lnTo>
                  <a:pt x="585803" y="166703"/>
                </a:lnTo>
                <a:lnTo>
                  <a:pt x="592064" y="157418"/>
                </a:lnTo>
                <a:lnTo>
                  <a:pt x="594360" y="146050"/>
                </a:lnTo>
                <a:lnTo>
                  <a:pt x="594360" y="29209"/>
                </a:lnTo>
                <a:lnTo>
                  <a:pt x="592064" y="17841"/>
                </a:lnTo>
                <a:lnTo>
                  <a:pt x="585803" y="8556"/>
                </a:lnTo>
                <a:lnTo>
                  <a:pt x="576518" y="2295"/>
                </a:lnTo>
                <a:lnTo>
                  <a:pt x="565150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 txBox="1"/>
          <p:nvPr/>
        </p:nvSpPr>
        <p:spPr>
          <a:xfrm>
            <a:off x="5350002" y="4268520"/>
            <a:ext cx="3670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成熟赛道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01" name="object 101"/>
          <p:cNvSpPr/>
          <p:nvPr/>
        </p:nvSpPr>
        <p:spPr>
          <a:xfrm>
            <a:off x="4081082" y="3449476"/>
            <a:ext cx="1680210" cy="1026794"/>
          </a:xfrm>
          <a:custGeom>
            <a:rect l="l" t="t" r="r" b="b"/>
            <a:pathLst>
              <a:path w="1680210" h="1026794">
                <a:moveTo>
                  <a:pt x="12508" y="796489"/>
                </a:moveTo>
                <a:lnTo>
                  <a:pt x="4124" y="765212"/>
                </a:lnTo>
                <a:lnTo>
                  <a:pt x="0" y="733124"/>
                </a:lnTo>
                <a:lnTo>
                  <a:pt x="20" y="700345"/>
                </a:lnTo>
                <a:lnTo>
                  <a:pt x="12033" y="633195"/>
                </a:lnTo>
                <a:lnTo>
                  <a:pt x="39242" y="564726"/>
                </a:lnTo>
                <a:lnTo>
                  <a:pt x="58258" y="530298"/>
                </a:lnTo>
                <a:lnTo>
                  <a:pt x="80727" y="495902"/>
                </a:lnTo>
                <a:lnTo>
                  <a:pt x="106535" y="461657"/>
                </a:lnTo>
                <a:lnTo>
                  <a:pt x="135567" y="427684"/>
                </a:lnTo>
                <a:lnTo>
                  <a:pt x="167707" y="394104"/>
                </a:lnTo>
                <a:lnTo>
                  <a:pt x="202840" y="361037"/>
                </a:lnTo>
                <a:lnTo>
                  <a:pt x="240851" y="328603"/>
                </a:lnTo>
                <a:lnTo>
                  <a:pt x="281626" y="296923"/>
                </a:lnTo>
                <a:lnTo>
                  <a:pt x="325049" y="266117"/>
                </a:lnTo>
                <a:lnTo>
                  <a:pt x="371004" y="236305"/>
                </a:lnTo>
                <a:lnTo>
                  <a:pt x="419378" y="207608"/>
                </a:lnTo>
                <a:lnTo>
                  <a:pt x="470054" y="180147"/>
                </a:lnTo>
                <a:lnTo>
                  <a:pt x="522917" y="154041"/>
                </a:lnTo>
                <a:lnTo>
                  <a:pt x="577853" y="129411"/>
                </a:lnTo>
                <a:lnTo>
                  <a:pt x="634746" y="106377"/>
                </a:lnTo>
                <a:lnTo>
                  <a:pt x="693482" y="85060"/>
                </a:lnTo>
                <a:lnTo>
                  <a:pt x="752938" y="65903"/>
                </a:lnTo>
                <a:lnTo>
                  <a:pt x="811993" y="49229"/>
                </a:lnTo>
                <a:lnTo>
                  <a:pt x="870482" y="35017"/>
                </a:lnTo>
                <a:lnTo>
                  <a:pt x="928240" y="23240"/>
                </a:lnTo>
                <a:lnTo>
                  <a:pt x="985103" y="13874"/>
                </a:lnTo>
                <a:lnTo>
                  <a:pt x="1040905" y="6895"/>
                </a:lnTo>
                <a:lnTo>
                  <a:pt x="1095482" y="2278"/>
                </a:lnTo>
                <a:lnTo>
                  <a:pt x="1148669" y="0"/>
                </a:lnTo>
                <a:lnTo>
                  <a:pt x="1200301" y="34"/>
                </a:lnTo>
                <a:lnTo>
                  <a:pt x="1250214" y="2357"/>
                </a:lnTo>
                <a:lnTo>
                  <a:pt x="1298241" y="6944"/>
                </a:lnTo>
                <a:lnTo>
                  <a:pt x="1344219" y="13772"/>
                </a:lnTo>
                <a:lnTo>
                  <a:pt x="1387983" y="22814"/>
                </a:lnTo>
                <a:lnTo>
                  <a:pt x="1429368" y="34047"/>
                </a:lnTo>
                <a:lnTo>
                  <a:pt x="1468209" y="47447"/>
                </a:lnTo>
                <a:lnTo>
                  <a:pt x="1504341" y="62988"/>
                </a:lnTo>
                <a:lnTo>
                  <a:pt x="1567819" y="100398"/>
                </a:lnTo>
                <a:lnTo>
                  <a:pt x="1618484" y="146080"/>
                </a:lnTo>
                <a:lnTo>
                  <a:pt x="1655017" y="199840"/>
                </a:lnTo>
                <a:lnTo>
                  <a:pt x="1675956" y="260966"/>
                </a:lnTo>
                <a:lnTo>
                  <a:pt x="1680080" y="293056"/>
                </a:lnTo>
                <a:lnTo>
                  <a:pt x="1680060" y="325836"/>
                </a:lnTo>
                <a:lnTo>
                  <a:pt x="1668047" y="392987"/>
                </a:lnTo>
                <a:lnTo>
                  <a:pt x="1640837" y="461455"/>
                </a:lnTo>
                <a:lnTo>
                  <a:pt x="1621822" y="495883"/>
                </a:lnTo>
                <a:lnTo>
                  <a:pt x="1599352" y="530279"/>
                </a:lnTo>
                <a:lnTo>
                  <a:pt x="1573544" y="564523"/>
                </a:lnTo>
                <a:lnTo>
                  <a:pt x="1544513" y="598495"/>
                </a:lnTo>
                <a:lnTo>
                  <a:pt x="1512373" y="632074"/>
                </a:lnTo>
                <a:lnTo>
                  <a:pt x="1477240" y="665139"/>
                </a:lnTo>
                <a:lnTo>
                  <a:pt x="1439228" y="697572"/>
                </a:lnTo>
                <a:lnTo>
                  <a:pt x="1398453" y="729250"/>
                </a:lnTo>
                <a:lnTo>
                  <a:pt x="1355031" y="760054"/>
                </a:lnTo>
                <a:lnTo>
                  <a:pt x="1309075" y="789864"/>
                </a:lnTo>
                <a:lnTo>
                  <a:pt x="1260702" y="818558"/>
                </a:lnTo>
                <a:lnTo>
                  <a:pt x="1210026" y="846017"/>
                </a:lnTo>
                <a:lnTo>
                  <a:pt x="1157162" y="872120"/>
                </a:lnTo>
                <a:lnTo>
                  <a:pt x="1102226" y="896747"/>
                </a:lnTo>
                <a:lnTo>
                  <a:pt x="1045333" y="919778"/>
                </a:lnTo>
                <a:lnTo>
                  <a:pt x="986598" y="941091"/>
                </a:lnTo>
                <a:lnTo>
                  <a:pt x="927142" y="960257"/>
                </a:lnTo>
                <a:lnTo>
                  <a:pt x="868087" y="976938"/>
                </a:lnTo>
                <a:lnTo>
                  <a:pt x="809598" y="991157"/>
                </a:lnTo>
                <a:lnTo>
                  <a:pt x="751839" y="1002941"/>
                </a:lnTo>
                <a:lnTo>
                  <a:pt x="694977" y="1012313"/>
                </a:lnTo>
                <a:lnTo>
                  <a:pt x="639174" y="1019297"/>
                </a:lnTo>
                <a:lnTo>
                  <a:pt x="584597" y="1023919"/>
                </a:lnTo>
                <a:lnTo>
                  <a:pt x="531410" y="1026202"/>
                </a:lnTo>
                <a:lnTo>
                  <a:pt x="479778" y="1026172"/>
                </a:lnTo>
                <a:lnTo>
                  <a:pt x="429866" y="1023851"/>
                </a:lnTo>
                <a:lnTo>
                  <a:pt x="381838" y="1019266"/>
                </a:lnTo>
                <a:lnTo>
                  <a:pt x="335860" y="1012441"/>
                </a:lnTo>
                <a:lnTo>
                  <a:pt x="292096" y="1003399"/>
                </a:lnTo>
                <a:lnTo>
                  <a:pt x="250712" y="992166"/>
                </a:lnTo>
                <a:lnTo>
                  <a:pt x="211871" y="978766"/>
                </a:lnTo>
                <a:lnTo>
                  <a:pt x="175739" y="963224"/>
                </a:lnTo>
                <a:lnTo>
                  <a:pt x="112261" y="925809"/>
                </a:lnTo>
                <a:lnTo>
                  <a:pt x="61596" y="880117"/>
                </a:lnTo>
                <a:lnTo>
                  <a:pt x="25063" y="826344"/>
                </a:lnTo>
                <a:lnTo>
                  <a:pt x="12508" y="796489"/>
                </a:lnTo>
                <a:close/>
              </a:path>
            </a:pathLst>
          </a:custGeom>
          <a:ln w="22225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 txBox="1"/>
          <p:nvPr/>
        </p:nvSpPr>
        <p:spPr>
          <a:xfrm>
            <a:off x="4678171" y="3999991"/>
            <a:ext cx="45910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FF6C61"/>
                </a:solidFill>
                <a:latin typeface="微软雅黑"/>
                <a:cs typeface="微软雅黑"/>
              </a:rPr>
              <a:t>幼儿市场</a:t>
            </a:r>
            <a:endParaRPr sz="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700" b="1" spc="-5">
                <a:solidFill>
                  <a:srgbClr val="FF6C61"/>
                </a:solidFill>
                <a:latin typeface="微软雅黑"/>
                <a:cs typeface="微软雅黑"/>
              </a:rPr>
              <a:t>（</a:t>
            </a:r>
            <a:r>
              <a:rPr sz="700" b="1" spc="-75">
                <a:solidFill>
                  <a:srgbClr val="FF6C61"/>
                </a:solidFill>
                <a:latin typeface="微软雅黑"/>
                <a:cs typeface="微软雅黑"/>
              </a:rPr>
              <a:t>1</a:t>
            </a:r>
            <a:r>
              <a:rPr sz="700" b="1" spc="-5">
                <a:solidFill>
                  <a:srgbClr val="FF6C61"/>
                </a:solidFill>
                <a:latin typeface="微软雅黑"/>
                <a:cs typeface="微软雅黑"/>
              </a:rPr>
              <a:t>岁以上)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3400805" y="2492501"/>
            <a:ext cx="762000" cy="1548765"/>
          </a:xfrm>
          <a:custGeom>
            <a:rect l="l" t="t" r="r" b="b"/>
            <a:pathLst>
              <a:path w="762000" h="1548764">
                <a:moveTo>
                  <a:pt x="0" y="774192"/>
                </a:moveTo>
                <a:lnTo>
                  <a:pt x="1262" y="710691"/>
                </a:lnTo>
                <a:lnTo>
                  <a:pt x="4986" y="648605"/>
                </a:lnTo>
                <a:lnTo>
                  <a:pt x="11071" y="588133"/>
                </a:lnTo>
                <a:lnTo>
                  <a:pt x="19421" y="529474"/>
                </a:lnTo>
                <a:lnTo>
                  <a:pt x="29938" y="472826"/>
                </a:lnTo>
                <a:lnTo>
                  <a:pt x="42523" y="418390"/>
                </a:lnTo>
                <a:lnTo>
                  <a:pt x="57078" y="366365"/>
                </a:lnTo>
                <a:lnTo>
                  <a:pt x="73505" y="316949"/>
                </a:lnTo>
                <a:lnTo>
                  <a:pt x="91707" y="270342"/>
                </a:lnTo>
                <a:lnTo>
                  <a:pt x="111585" y="226742"/>
                </a:lnTo>
                <a:lnTo>
                  <a:pt x="133041" y="186350"/>
                </a:lnTo>
                <a:lnTo>
                  <a:pt x="155978" y="149364"/>
                </a:lnTo>
                <a:lnTo>
                  <a:pt x="180297" y="115983"/>
                </a:lnTo>
                <a:lnTo>
                  <a:pt x="205900" y="86407"/>
                </a:lnTo>
                <a:lnTo>
                  <a:pt x="260567" y="39465"/>
                </a:lnTo>
                <a:lnTo>
                  <a:pt x="319195" y="10131"/>
                </a:lnTo>
                <a:lnTo>
                  <a:pt x="381000" y="0"/>
                </a:lnTo>
                <a:lnTo>
                  <a:pt x="412250" y="2566"/>
                </a:lnTo>
                <a:lnTo>
                  <a:pt x="472564" y="22498"/>
                </a:lnTo>
                <a:lnTo>
                  <a:pt x="529310" y="60834"/>
                </a:lnTo>
                <a:lnTo>
                  <a:pt x="581702" y="115983"/>
                </a:lnTo>
                <a:lnTo>
                  <a:pt x="606021" y="149364"/>
                </a:lnTo>
                <a:lnTo>
                  <a:pt x="628958" y="186350"/>
                </a:lnTo>
                <a:lnTo>
                  <a:pt x="650414" y="226742"/>
                </a:lnTo>
                <a:lnTo>
                  <a:pt x="670292" y="270342"/>
                </a:lnTo>
                <a:lnTo>
                  <a:pt x="688494" y="316949"/>
                </a:lnTo>
                <a:lnTo>
                  <a:pt x="704921" y="366365"/>
                </a:lnTo>
                <a:lnTo>
                  <a:pt x="719476" y="418390"/>
                </a:lnTo>
                <a:lnTo>
                  <a:pt x="732061" y="472826"/>
                </a:lnTo>
                <a:lnTo>
                  <a:pt x="742578" y="529474"/>
                </a:lnTo>
                <a:lnTo>
                  <a:pt x="750928" y="588133"/>
                </a:lnTo>
                <a:lnTo>
                  <a:pt x="757013" y="648605"/>
                </a:lnTo>
                <a:lnTo>
                  <a:pt x="760737" y="710691"/>
                </a:lnTo>
                <a:lnTo>
                  <a:pt x="762000" y="774192"/>
                </a:lnTo>
                <a:lnTo>
                  <a:pt x="760737" y="837687"/>
                </a:lnTo>
                <a:lnTo>
                  <a:pt x="757013" y="899769"/>
                </a:lnTo>
                <a:lnTo>
                  <a:pt x="750928" y="960238"/>
                </a:lnTo>
                <a:lnTo>
                  <a:pt x="742578" y="1018895"/>
                </a:lnTo>
                <a:lnTo>
                  <a:pt x="732061" y="1075540"/>
                </a:lnTo>
                <a:lnTo>
                  <a:pt x="719476" y="1129976"/>
                </a:lnTo>
                <a:lnTo>
                  <a:pt x="704921" y="1182001"/>
                </a:lnTo>
                <a:lnTo>
                  <a:pt x="688494" y="1231418"/>
                </a:lnTo>
                <a:lnTo>
                  <a:pt x="670292" y="1278026"/>
                </a:lnTo>
                <a:lnTo>
                  <a:pt x="650414" y="1321627"/>
                </a:lnTo>
                <a:lnTo>
                  <a:pt x="628958" y="1362020"/>
                </a:lnTo>
                <a:lnTo>
                  <a:pt x="606021" y="1399008"/>
                </a:lnTo>
                <a:lnTo>
                  <a:pt x="581702" y="1432391"/>
                </a:lnTo>
                <a:lnTo>
                  <a:pt x="556099" y="1461969"/>
                </a:lnTo>
                <a:lnTo>
                  <a:pt x="501432" y="1508914"/>
                </a:lnTo>
                <a:lnTo>
                  <a:pt x="442804" y="1538251"/>
                </a:lnTo>
                <a:lnTo>
                  <a:pt x="381000" y="1548384"/>
                </a:lnTo>
                <a:lnTo>
                  <a:pt x="349749" y="1545817"/>
                </a:lnTo>
                <a:lnTo>
                  <a:pt x="289435" y="1525883"/>
                </a:lnTo>
                <a:lnTo>
                  <a:pt x="232689" y="1487543"/>
                </a:lnTo>
                <a:lnTo>
                  <a:pt x="180297" y="1432391"/>
                </a:lnTo>
                <a:lnTo>
                  <a:pt x="155978" y="1399008"/>
                </a:lnTo>
                <a:lnTo>
                  <a:pt x="133041" y="1362020"/>
                </a:lnTo>
                <a:lnTo>
                  <a:pt x="111585" y="1321627"/>
                </a:lnTo>
                <a:lnTo>
                  <a:pt x="91707" y="1278026"/>
                </a:lnTo>
                <a:lnTo>
                  <a:pt x="73505" y="1231418"/>
                </a:lnTo>
                <a:lnTo>
                  <a:pt x="57078" y="1182001"/>
                </a:lnTo>
                <a:lnTo>
                  <a:pt x="42523" y="1129976"/>
                </a:lnTo>
                <a:lnTo>
                  <a:pt x="29938" y="1075540"/>
                </a:lnTo>
                <a:lnTo>
                  <a:pt x="19421" y="1018895"/>
                </a:lnTo>
                <a:lnTo>
                  <a:pt x="11071" y="960238"/>
                </a:lnTo>
                <a:lnTo>
                  <a:pt x="4986" y="899769"/>
                </a:lnTo>
                <a:lnTo>
                  <a:pt x="1262" y="837687"/>
                </a:lnTo>
                <a:lnTo>
                  <a:pt x="0" y="774192"/>
                </a:lnTo>
                <a:close/>
              </a:path>
            </a:pathLst>
          </a:custGeom>
          <a:ln w="22225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 txBox="1"/>
          <p:nvPr/>
        </p:nvSpPr>
        <p:spPr>
          <a:xfrm>
            <a:off x="3480053" y="2928365"/>
            <a:ext cx="64008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FF6C61"/>
                </a:solidFill>
                <a:latin typeface="微软雅黑"/>
                <a:cs typeface="微软雅黑"/>
              </a:rPr>
              <a:t>孕产妇</a:t>
            </a:r>
            <a:r>
              <a:rPr sz="700" b="1" spc="-55">
                <a:solidFill>
                  <a:srgbClr val="FF6C61"/>
                </a:solidFill>
                <a:latin typeface="微软雅黑"/>
                <a:cs typeface="微软雅黑"/>
              </a:rPr>
              <a:t>&amp;12</a:t>
            </a:r>
            <a:r>
              <a:rPr sz="700" b="1" spc="-5">
                <a:solidFill>
                  <a:srgbClr val="FF6C61"/>
                </a:solidFill>
                <a:latin typeface="微软雅黑"/>
                <a:cs typeface="微软雅黑"/>
              </a:rPr>
              <a:t>月龄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3480053" y="3035045"/>
            <a:ext cx="556260" cy="310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FF6C61"/>
                </a:solidFill>
                <a:latin typeface="微软雅黑"/>
                <a:cs typeface="微软雅黑"/>
              </a:rPr>
              <a:t>以下婴儿市场</a:t>
            </a:r>
            <a:endParaRPr sz="700">
              <a:latin typeface="微软雅黑"/>
              <a:cs typeface="微软雅黑"/>
            </a:endParaRPr>
          </a:p>
          <a:p>
            <a:pPr marL="53975" algn="ctr">
              <a:lnSpc>
                <a:spcPct val="100000"/>
              </a:lnSpc>
              <a:spcBef>
                <a:spcPts val="56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月子营养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6" name="object 106"/>
          <p:cNvSpPr/>
          <p:nvPr/>
        </p:nvSpPr>
        <p:spPr>
          <a:xfrm>
            <a:off x="6120384" y="2429255"/>
            <a:ext cx="2136775" cy="2105025"/>
          </a:xfrm>
          <a:custGeom>
            <a:rect l="l" t="t" r="r" b="b"/>
            <a:pathLst>
              <a:path w="2136775" h="2105025">
                <a:moveTo>
                  <a:pt x="0" y="2104453"/>
                </a:moveTo>
                <a:lnTo>
                  <a:pt x="2136774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7525511" y="3884676"/>
            <a:ext cx="605155" cy="154305"/>
          </a:xfrm>
          <a:custGeom>
            <a:rect l="l" t="t" r="r" b="b"/>
            <a:pathLst>
              <a:path w="605154" h="154304">
                <a:moveTo>
                  <a:pt x="579374" y="0"/>
                </a:moveTo>
                <a:lnTo>
                  <a:pt x="25654" y="0"/>
                </a:lnTo>
                <a:lnTo>
                  <a:pt x="15644" y="2015"/>
                </a:lnTo>
                <a:lnTo>
                  <a:pt x="7493" y="7512"/>
                </a:lnTo>
                <a:lnTo>
                  <a:pt x="2008" y="15666"/>
                </a:lnTo>
                <a:lnTo>
                  <a:pt x="0" y="25654"/>
                </a:lnTo>
                <a:lnTo>
                  <a:pt x="0" y="128270"/>
                </a:lnTo>
                <a:lnTo>
                  <a:pt x="2008" y="138257"/>
                </a:lnTo>
                <a:lnTo>
                  <a:pt x="7493" y="146411"/>
                </a:lnTo>
                <a:lnTo>
                  <a:pt x="15644" y="151908"/>
                </a:lnTo>
                <a:lnTo>
                  <a:pt x="25654" y="153924"/>
                </a:lnTo>
                <a:lnTo>
                  <a:pt x="579374" y="153924"/>
                </a:lnTo>
                <a:lnTo>
                  <a:pt x="589383" y="151908"/>
                </a:lnTo>
                <a:lnTo>
                  <a:pt x="597535" y="146411"/>
                </a:lnTo>
                <a:lnTo>
                  <a:pt x="603019" y="138257"/>
                </a:lnTo>
                <a:lnTo>
                  <a:pt x="605028" y="128270"/>
                </a:lnTo>
                <a:lnTo>
                  <a:pt x="605028" y="25654"/>
                </a:lnTo>
                <a:lnTo>
                  <a:pt x="603019" y="15666"/>
                </a:lnTo>
                <a:lnTo>
                  <a:pt x="597535" y="7512"/>
                </a:lnTo>
                <a:lnTo>
                  <a:pt x="589383" y="2015"/>
                </a:lnTo>
                <a:lnTo>
                  <a:pt x="57937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7525511" y="3884676"/>
            <a:ext cx="605155" cy="154305"/>
          </a:xfrm>
          <a:custGeom>
            <a:rect l="l" t="t" r="r" b="b"/>
            <a:pathLst>
              <a:path w="605154" h="154304">
                <a:moveTo>
                  <a:pt x="0" y="25654"/>
                </a:moveTo>
                <a:lnTo>
                  <a:pt x="2008" y="15666"/>
                </a:lnTo>
                <a:lnTo>
                  <a:pt x="7493" y="7512"/>
                </a:lnTo>
                <a:lnTo>
                  <a:pt x="15644" y="2015"/>
                </a:lnTo>
                <a:lnTo>
                  <a:pt x="25654" y="0"/>
                </a:lnTo>
                <a:lnTo>
                  <a:pt x="579374" y="0"/>
                </a:lnTo>
                <a:lnTo>
                  <a:pt x="589383" y="2015"/>
                </a:lnTo>
                <a:lnTo>
                  <a:pt x="597535" y="7512"/>
                </a:lnTo>
                <a:lnTo>
                  <a:pt x="603019" y="15666"/>
                </a:lnTo>
                <a:lnTo>
                  <a:pt x="605028" y="25654"/>
                </a:lnTo>
                <a:lnTo>
                  <a:pt x="605028" y="128270"/>
                </a:lnTo>
                <a:lnTo>
                  <a:pt x="603019" y="138257"/>
                </a:lnTo>
                <a:lnTo>
                  <a:pt x="597535" y="146411"/>
                </a:lnTo>
                <a:lnTo>
                  <a:pt x="589383" y="151908"/>
                </a:lnTo>
                <a:lnTo>
                  <a:pt x="579374" y="153924"/>
                </a:lnTo>
                <a:lnTo>
                  <a:pt x="25654" y="153924"/>
                </a:lnTo>
                <a:lnTo>
                  <a:pt x="15644" y="151908"/>
                </a:lnTo>
                <a:lnTo>
                  <a:pt x="7493" y="146411"/>
                </a:lnTo>
                <a:lnTo>
                  <a:pt x="2008" y="138257"/>
                </a:lnTo>
                <a:lnTo>
                  <a:pt x="0" y="128270"/>
                </a:lnTo>
                <a:lnTo>
                  <a:pt x="0" y="25654"/>
                </a:lnTo>
                <a:close/>
              </a:path>
            </a:pathLst>
          </a:custGeom>
          <a:ln w="12700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 txBox="1"/>
          <p:nvPr/>
        </p:nvSpPr>
        <p:spPr>
          <a:xfrm>
            <a:off x="7539684" y="3900017"/>
            <a:ext cx="52070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9279C3"/>
                </a:solidFill>
                <a:latin typeface="微软雅黑"/>
                <a:cs typeface="微软雅黑"/>
              </a:rPr>
              <a:t>消费升级区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10" name="object 110"/>
          <p:cNvSpPr/>
          <p:nvPr/>
        </p:nvSpPr>
        <p:spPr>
          <a:xfrm>
            <a:off x="7389876" y="2497835"/>
            <a:ext cx="605155" cy="154305"/>
          </a:xfrm>
          <a:custGeom>
            <a:rect l="l" t="t" r="r" b="b"/>
            <a:pathLst>
              <a:path w="605154" h="154305">
                <a:moveTo>
                  <a:pt x="579374" y="0"/>
                </a:moveTo>
                <a:lnTo>
                  <a:pt x="25653" y="0"/>
                </a:lnTo>
                <a:lnTo>
                  <a:pt x="15644" y="2008"/>
                </a:lnTo>
                <a:lnTo>
                  <a:pt x="7493" y="7493"/>
                </a:lnTo>
                <a:lnTo>
                  <a:pt x="2008" y="15644"/>
                </a:lnTo>
                <a:lnTo>
                  <a:pt x="0" y="25653"/>
                </a:lnTo>
                <a:lnTo>
                  <a:pt x="0" y="128269"/>
                </a:lnTo>
                <a:lnTo>
                  <a:pt x="2008" y="138279"/>
                </a:lnTo>
                <a:lnTo>
                  <a:pt x="7492" y="146431"/>
                </a:lnTo>
                <a:lnTo>
                  <a:pt x="15644" y="151915"/>
                </a:lnTo>
                <a:lnTo>
                  <a:pt x="25653" y="153924"/>
                </a:lnTo>
                <a:lnTo>
                  <a:pt x="579374" y="153924"/>
                </a:lnTo>
                <a:lnTo>
                  <a:pt x="589383" y="151915"/>
                </a:lnTo>
                <a:lnTo>
                  <a:pt x="597534" y="146431"/>
                </a:lnTo>
                <a:lnTo>
                  <a:pt x="603019" y="138279"/>
                </a:lnTo>
                <a:lnTo>
                  <a:pt x="605027" y="128269"/>
                </a:lnTo>
                <a:lnTo>
                  <a:pt x="605027" y="25653"/>
                </a:lnTo>
                <a:lnTo>
                  <a:pt x="603019" y="15644"/>
                </a:lnTo>
                <a:lnTo>
                  <a:pt x="597535" y="7493"/>
                </a:lnTo>
                <a:lnTo>
                  <a:pt x="589383" y="2008"/>
                </a:lnTo>
                <a:lnTo>
                  <a:pt x="57937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>
            <a:off x="7389876" y="2497835"/>
            <a:ext cx="605155" cy="154305"/>
          </a:xfrm>
          <a:custGeom>
            <a:rect l="l" t="t" r="r" b="b"/>
            <a:pathLst>
              <a:path w="605154" h="154305">
                <a:moveTo>
                  <a:pt x="0" y="25653"/>
                </a:moveTo>
                <a:lnTo>
                  <a:pt x="2008" y="15644"/>
                </a:lnTo>
                <a:lnTo>
                  <a:pt x="7493" y="7493"/>
                </a:lnTo>
                <a:lnTo>
                  <a:pt x="15644" y="2008"/>
                </a:lnTo>
                <a:lnTo>
                  <a:pt x="25653" y="0"/>
                </a:lnTo>
                <a:lnTo>
                  <a:pt x="579374" y="0"/>
                </a:lnTo>
                <a:lnTo>
                  <a:pt x="589383" y="2008"/>
                </a:lnTo>
                <a:lnTo>
                  <a:pt x="597535" y="7493"/>
                </a:lnTo>
                <a:lnTo>
                  <a:pt x="603019" y="15644"/>
                </a:lnTo>
                <a:lnTo>
                  <a:pt x="605027" y="25653"/>
                </a:lnTo>
                <a:lnTo>
                  <a:pt x="605027" y="128269"/>
                </a:lnTo>
                <a:lnTo>
                  <a:pt x="603019" y="138279"/>
                </a:lnTo>
                <a:lnTo>
                  <a:pt x="597534" y="146431"/>
                </a:lnTo>
                <a:lnTo>
                  <a:pt x="589383" y="151915"/>
                </a:lnTo>
                <a:lnTo>
                  <a:pt x="579374" y="153924"/>
                </a:lnTo>
                <a:lnTo>
                  <a:pt x="25653" y="153924"/>
                </a:lnTo>
                <a:lnTo>
                  <a:pt x="15644" y="151915"/>
                </a:lnTo>
                <a:lnTo>
                  <a:pt x="7492" y="146431"/>
                </a:lnTo>
                <a:lnTo>
                  <a:pt x="2008" y="138279"/>
                </a:lnTo>
                <a:lnTo>
                  <a:pt x="0" y="128269"/>
                </a:lnTo>
                <a:lnTo>
                  <a:pt x="0" y="25653"/>
                </a:lnTo>
                <a:close/>
              </a:path>
            </a:pathLst>
          </a:custGeom>
          <a:ln w="12700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 txBox="1"/>
          <p:nvPr/>
        </p:nvSpPr>
        <p:spPr>
          <a:xfrm>
            <a:off x="7461250" y="2509265"/>
            <a:ext cx="502284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9279C3"/>
                </a:solidFill>
                <a:latin typeface="微软雅黑"/>
                <a:cs typeface="微软雅黑"/>
              </a:rPr>
              <a:t>人群破圈区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13" name="object 113"/>
          <p:cNvSpPr/>
          <p:nvPr/>
        </p:nvSpPr>
        <p:spPr>
          <a:xfrm>
            <a:off x="6258305" y="2458973"/>
            <a:ext cx="993775" cy="504825"/>
          </a:xfrm>
          <a:custGeom>
            <a:rect l="l" t="t" r="r" b="b"/>
            <a:pathLst>
              <a:path w="993775" h="504825">
                <a:moveTo>
                  <a:pt x="0" y="252221"/>
                </a:moveTo>
                <a:lnTo>
                  <a:pt x="15169" y="190111"/>
                </a:lnTo>
                <a:lnTo>
                  <a:pt x="58199" y="133642"/>
                </a:lnTo>
                <a:lnTo>
                  <a:pt x="88998" y="108113"/>
                </a:lnTo>
                <a:lnTo>
                  <a:pt x="125366" y="84703"/>
                </a:lnTo>
                <a:lnTo>
                  <a:pt x="166839" y="63647"/>
                </a:lnTo>
                <a:lnTo>
                  <a:pt x="212952" y="45184"/>
                </a:lnTo>
                <a:lnTo>
                  <a:pt x="263238" y="29547"/>
                </a:lnTo>
                <a:lnTo>
                  <a:pt x="317234" y="16974"/>
                </a:lnTo>
                <a:lnTo>
                  <a:pt x="374473" y="7701"/>
                </a:lnTo>
                <a:lnTo>
                  <a:pt x="434491" y="1964"/>
                </a:lnTo>
                <a:lnTo>
                  <a:pt x="496824" y="0"/>
                </a:lnTo>
                <a:lnTo>
                  <a:pt x="559156" y="1964"/>
                </a:lnTo>
                <a:lnTo>
                  <a:pt x="619174" y="7701"/>
                </a:lnTo>
                <a:lnTo>
                  <a:pt x="676413" y="16974"/>
                </a:lnTo>
                <a:lnTo>
                  <a:pt x="730409" y="29547"/>
                </a:lnTo>
                <a:lnTo>
                  <a:pt x="780695" y="45184"/>
                </a:lnTo>
                <a:lnTo>
                  <a:pt x="826808" y="63647"/>
                </a:lnTo>
                <a:lnTo>
                  <a:pt x="868281" y="84703"/>
                </a:lnTo>
                <a:lnTo>
                  <a:pt x="904649" y="108113"/>
                </a:lnTo>
                <a:lnTo>
                  <a:pt x="935448" y="133642"/>
                </a:lnTo>
                <a:lnTo>
                  <a:pt x="978478" y="190111"/>
                </a:lnTo>
                <a:lnTo>
                  <a:pt x="993648" y="252221"/>
                </a:lnTo>
                <a:lnTo>
                  <a:pt x="989777" y="283864"/>
                </a:lnTo>
                <a:lnTo>
                  <a:pt x="960213" y="343390"/>
                </a:lnTo>
                <a:lnTo>
                  <a:pt x="904649" y="396330"/>
                </a:lnTo>
                <a:lnTo>
                  <a:pt x="868281" y="419740"/>
                </a:lnTo>
                <a:lnTo>
                  <a:pt x="826808" y="440796"/>
                </a:lnTo>
                <a:lnTo>
                  <a:pt x="780695" y="459259"/>
                </a:lnTo>
                <a:lnTo>
                  <a:pt x="730409" y="474896"/>
                </a:lnTo>
                <a:lnTo>
                  <a:pt x="676413" y="487469"/>
                </a:lnTo>
                <a:lnTo>
                  <a:pt x="619174" y="496742"/>
                </a:lnTo>
                <a:lnTo>
                  <a:pt x="559156" y="502479"/>
                </a:lnTo>
                <a:lnTo>
                  <a:pt x="496824" y="504444"/>
                </a:lnTo>
                <a:lnTo>
                  <a:pt x="434491" y="502479"/>
                </a:lnTo>
                <a:lnTo>
                  <a:pt x="374473" y="496742"/>
                </a:lnTo>
                <a:lnTo>
                  <a:pt x="317234" y="487469"/>
                </a:lnTo>
                <a:lnTo>
                  <a:pt x="263238" y="474896"/>
                </a:lnTo>
                <a:lnTo>
                  <a:pt x="212952" y="459259"/>
                </a:lnTo>
                <a:lnTo>
                  <a:pt x="166839" y="440796"/>
                </a:lnTo>
                <a:lnTo>
                  <a:pt x="125366" y="419740"/>
                </a:lnTo>
                <a:lnTo>
                  <a:pt x="88998" y="396330"/>
                </a:lnTo>
                <a:lnTo>
                  <a:pt x="58199" y="370801"/>
                </a:lnTo>
                <a:lnTo>
                  <a:pt x="15169" y="314332"/>
                </a:lnTo>
                <a:lnTo>
                  <a:pt x="0" y="252221"/>
                </a:lnTo>
                <a:close/>
              </a:path>
            </a:pathLst>
          </a:custGeom>
          <a:ln w="22225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 txBox="1"/>
          <p:nvPr/>
        </p:nvSpPr>
        <p:spPr>
          <a:xfrm>
            <a:off x="6543547" y="2618613"/>
            <a:ext cx="65405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25">
                <a:solidFill>
                  <a:srgbClr val="E18799"/>
                </a:solidFill>
                <a:latin typeface="微软雅黑"/>
                <a:cs typeface="微软雅黑"/>
              </a:rPr>
              <a:t>6</a:t>
            </a:r>
            <a:r>
              <a:rPr sz="600" b="1" spc="-15">
                <a:solidFill>
                  <a:srgbClr val="E18799"/>
                </a:solidFill>
                <a:latin typeface="微软雅黑"/>
                <a:cs typeface="微软雅黑"/>
              </a:rPr>
              <a:t>-</a:t>
            </a:r>
            <a:r>
              <a:rPr sz="600" b="1" spc="-30">
                <a:solidFill>
                  <a:srgbClr val="E18799"/>
                </a:solidFill>
                <a:latin typeface="微软雅黑"/>
                <a:cs typeface="微软雅黑"/>
              </a:rPr>
              <a:t>1</a:t>
            </a:r>
            <a:r>
              <a:rPr sz="600" b="1" spc="-25">
                <a:solidFill>
                  <a:srgbClr val="E18799"/>
                </a:solidFill>
                <a:latin typeface="微软雅黑"/>
                <a:cs typeface="微软雅黑"/>
              </a:rPr>
              <a:t>2</a:t>
            </a:r>
            <a:r>
              <a:rPr sz="600" b="1">
                <a:solidFill>
                  <a:srgbClr val="E18799"/>
                </a:solidFill>
                <a:latin typeface="微软雅黑"/>
                <a:cs typeface="微软雅黑"/>
              </a:rPr>
              <a:t>月龄婴儿奶粉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6543547" y="2710052"/>
            <a:ext cx="4064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>
                <a:solidFill>
                  <a:srgbClr val="E18799"/>
                </a:solidFill>
                <a:latin typeface="微软雅黑"/>
                <a:cs typeface="微软雅黑"/>
              </a:rPr>
              <a:t>销量高增长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5967476" y="1994153"/>
            <a:ext cx="2304415" cy="3384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年抖音电商母婴食品增</a:t>
            </a:r>
            <a:r>
              <a:rPr sz="1000" b="1" spc="5">
                <a:latin typeface="微软雅黑"/>
                <a:cs typeface="微软雅黑"/>
              </a:rPr>
              <a:t>长</a:t>
            </a:r>
            <a:r>
              <a:rPr sz="1000" b="1" spc="-5">
                <a:latin typeface="微软雅黑"/>
                <a:cs typeface="微软雅黑"/>
              </a:rPr>
              <a:t>动因</a:t>
            </a:r>
            <a:endParaRPr sz="1000">
              <a:latin typeface="微软雅黑"/>
              <a:cs typeface="微软雅黑"/>
            </a:endParaRPr>
          </a:p>
          <a:p>
            <a:pPr marL="207010">
              <a:lnSpc>
                <a:spcPct val="100000"/>
              </a:lnSpc>
              <a:spcBef>
                <a:spcPts val="660"/>
              </a:spcBef>
            </a:pPr>
            <a:r>
              <a:rPr sz="500" spc="25">
                <a:solidFill>
                  <a:srgbClr val="7E7E7E"/>
                </a:solidFill>
                <a:latin typeface="宋体"/>
                <a:cs typeface="宋体"/>
              </a:rPr>
              <a:t>销量同比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3487928" y="4484319"/>
            <a:ext cx="673100" cy="1060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00" spc="-15">
                <a:solidFill>
                  <a:srgbClr val="E18799"/>
                </a:solidFill>
                <a:latin typeface="宋体"/>
                <a:cs typeface="宋体"/>
              </a:rPr>
              <a:t>*</a:t>
            </a:r>
            <a:r>
              <a:rPr sz="500" spc="35">
                <a:solidFill>
                  <a:srgbClr val="E18799"/>
                </a:solidFill>
                <a:latin typeface="宋体"/>
                <a:cs typeface="宋体"/>
              </a:rPr>
              <a:t>气泡大小表示客单价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18" name="object 118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21" name="object 121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 txBox="1"/>
          <p:nvPr/>
        </p:nvSpPr>
        <p:spPr>
          <a:xfrm>
            <a:off x="309778" y="4629403"/>
            <a:ext cx="243713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3" name="object 123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6120384" y="4536947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6120384" y="3933444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6120384" y="3631691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6120384" y="3329940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6120384" y="3028188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6120384" y="2726435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6120384" y="2424683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 flipH="1">
            <a:off x="6120384" y="2424683"/>
            <a:ext cx="0" cy="2112645"/>
          </a:xfrm>
          <a:custGeom>
            <a:rect l="l" t="t" r="r" b="b"/>
            <a:pathLst>
              <a:path h="2112645">
                <a:moveTo>
                  <a:pt x="0" y="0"/>
                </a:moveTo>
                <a:lnTo>
                  <a:pt x="0" y="2112264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 flipH="1">
            <a:off x="6731507" y="2424683"/>
            <a:ext cx="0" cy="2112645"/>
          </a:xfrm>
          <a:custGeom>
            <a:rect l="l" t="t" r="r" b="b"/>
            <a:pathLst>
              <a:path h="2112645">
                <a:moveTo>
                  <a:pt x="0" y="0"/>
                </a:moveTo>
                <a:lnTo>
                  <a:pt x="0" y="2112264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 flipH="1">
            <a:off x="7036307" y="2424683"/>
            <a:ext cx="0" cy="2112645"/>
          </a:xfrm>
          <a:custGeom>
            <a:rect l="l" t="t" r="r" b="b"/>
            <a:pathLst>
              <a:path h="2112645">
                <a:moveTo>
                  <a:pt x="0" y="0"/>
                </a:moveTo>
                <a:lnTo>
                  <a:pt x="0" y="2112264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 flipH="1">
            <a:off x="7342631" y="2424683"/>
            <a:ext cx="0" cy="2112645"/>
          </a:xfrm>
          <a:custGeom>
            <a:rect l="l" t="t" r="r" b="b"/>
            <a:pathLst>
              <a:path h="2112645">
                <a:moveTo>
                  <a:pt x="0" y="0"/>
                </a:moveTo>
                <a:lnTo>
                  <a:pt x="0" y="2112264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 flipH="1">
            <a:off x="7647431" y="2424683"/>
            <a:ext cx="0" cy="2112645"/>
          </a:xfrm>
          <a:custGeom>
            <a:rect l="l" t="t" r="r" b="b"/>
            <a:pathLst>
              <a:path h="2112645">
                <a:moveTo>
                  <a:pt x="0" y="0"/>
                </a:moveTo>
                <a:lnTo>
                  <a:pt x="0" y="2112264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 flipH="1">
            <a:off x="7953756" y="2424683"/>
            <a:ext cx="0" cy="2112645"/>
          </a:xfrm>
          <a:custGeom>
            <a:rect l="l" t="t" r="r" b="b"/>
            <a:pathLst>
              <a:path h="2112645">
                <a:moveTo>
                  <a:pt x="0" y="0"/>
                </a:moveTo>
                <a:lnTo>
                  <a:pt x="0" y="2112264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 flipH="1">
            <a:off x="8258556" y="2424683"/>
            <a:ext cx="0" cy="2112645"/>
          </a:xfrm>
          <a:custGeom>
            <a:rect l="l" t="t" r="r" b="b"/>
            <a:pathLst>
              <a:path h="2112645">
                <a:moveTo>
                  <a:pt x="0" y="0"/>
                </a:moveTo>
                <a:lnTo>
                  <a:pt x="0" y="2112264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 flipH="1">
            <a:off x="6425184" y="2424683"/>
            <a:ext cx="0" cy="2112645"/>
          </a:xfrm>
          <a:custGeom>
            <a:rect l="l" t="t" r="r" b="b"/>
            <a:pathLst>
              <a:path h="2112645">
                <a:moveTo>
                  <a:pt x="0" y="2112264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6120384" y="4235196"/>
            <a:ext cx="2138680" cy="0"/>
          </a:xfrm>
          <a:custGeom>
            <a:rect l="l" t="t" r="r" b="b"/>
            <a:pathLst>
              <a:path w="2138679">
                <a:moveTo>
                  <a:pt x="0" y="0"/>
                </a:moveTo>
                <a:lnTo>
                  <a:pt x="2138171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7336281" y="4222000"/>
            <a:ext cx="64008" cy="64007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6755638" y="4302772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4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8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4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/>
          <p:nvPr/>
        </p:nvSpPr>
        <p:spPr>
          <a:xfrm>
            <a:off x="6450838" y="3671836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3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7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8" y="32003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3" name="object 143"/>
          <p:cNvSpPr/>
          <p:nvPr/>
        </p:nvSpPr>
        <p:spPr>
          <a:xfrm>
            <a:off x="6441694" y="3778516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3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7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3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/>
          <p:nvPr/>
        </p:nvSpPr>
        <p:spPr>
          <a:xfrm>
            <a:off x="6437121" y="3906532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4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8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4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>
            <a:off x="6435597" y="2728467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8"/>
                </a:lnTo>
                <a:lnTo>
                  <a:pt x="9382" y="9382"/>
                </a:lnTo>
                <a:lnTo>
                  <a:pt x="2518" y="19556"/>
                </a:lnTo>
                <a:lnTo>
                  <a:pt x="0" y="32004"/>
                </a:lnTo>
                <a:lnTo>
                  <a:pt x="2518" y="44451"/>
                </a:lnTo>
                <a:lnTo>
                  <a:pt x="9382" y="54625"/>
                </a:lnTo>
                <a:lnTo>
                  <a:pt x="19556" y="61489"/>
                </a:lnTo>
                <a:lnTo>
                  <a:pt x="32003" y="64007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7" y="32004"/>
                </a:lnTo>
                <a:lnTo>
                  <a:pt x="61489" y="19556"/>
                </a:lnTo>
                <a:lnTo>
                  <a:pt x="54625" y="9382"/>
                </a:lnTo>
                <a:lnTo>
                  <a:pt x="44451" y="2518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>
            <a:off x="6432550" y="3754132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4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8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8" y="32004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>
            <a:off x="6412738" y="3763276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4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8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8" y="32004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>
            <a:off x="6409690" y="2746755"/>
            <a:ext cx="64135" cy="64135"/>
          </a:xfrm>
          <a:custGeom>
            <a:rect l="l" t="t" r="r" b="b"/>
            <a:pathLst>
              <a:path w="64135" h="64135">
                <a:moveTo>
                  <a:pt x="32004" y="0"/>
                </a:moveTo>
                <a:lnTo>
                  <a:pt x="19556" y="2518"/>
                </a:lnTo>
                <a:lnTo>
                  <a:pt x="9382" y="9382"/>
                </a:lnTo>
                <a:lnTo>
                  <a:pt x="2518" y="19556"/>
                </a:lnTo>
                <a:lnTo>
                  <a:pt x="0" y="32004"/>
                </a:lnTo>
                <a:lnTo>
                  <a:pt x="2518" y="44451"/>
                </a:lnTo>
                <a:lnTo>
                  <a:pt x="9382" y="54625"/>
                </a:lnTo>
                <a:lnTo>
                  <a:pt x="19556" y="61489"/>
                </a:lnTo>
                <a:lnTo>
                  <a:pt x="32004" y="64007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8" y="32004"/>
                </a:lnTo>
                <a:lnTo>
                  <a:pt x="61489" y="19556"/>
                </a:lnTo>
                <a:lnTo>
                  <a:pt x="54625" y="9382"/>
                </a:lnTo>
                <a:lnTo>
                  <a:pt x="44451" y="2518"/>
                </a:lnTo>
                <a:lnTo>
                  <a:pt x="32004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>
            <a:off x="6380734" y="3854716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3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7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3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6336538" y="3211576"/>
            <a:ext cx="64008" cy="64008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6318250" y="3953776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4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8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8" y="32004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6315202" y="4121416"/>
            <a:ext cx="64008" cy="64007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6284721" y="3990352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3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7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3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/>
          <p:nvPr/>
        </p:nvSpPr>
        <p:spPr>
          <a:xfrm>
            <a:off x="6283197" y="3865384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6"/>
                </a:lnTo>
                <a:lnTo>
                  <a:pt x="9382" y="9377"/>
                </a:lnTo>
                <a:lnTo>
                  <a:pt x="2518" y="19550"/>
                </a:lnTo>
                <a:lnTo>
                  <a:pt x="0" y="32004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8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4"/>
                </a:lnTo>
                <a:lnTo>
                  <a:pt x="61489" y="19550"/>
                </a:lnTo>
                <a:lnTo>
                  <a:pt x="54625" y="9377"/>
                </a:lnTo>
                <a:lnTo>
                  <a:pt x="44451" y="2516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/>
          <p:nvPr/>
        </p:nvSpPr>
        <p:spPr>
          <a:xfrm flipH="1">
            <a:off x="6787895" y="4264152"/>
            <a:ext cx="0" cy="70485"/>
          </a:xfrm>
          <a:custGeom>
            <a:rect l="l" t="t" r="r" b="b"/>
            <a:pathLst>
              <a:path h="70485">
                <a:moveTo>
                  <a:pt x="0" y="70104"/>
                </a:moveTo>
                <a:lnTo>
                  <a:pt x="0" y="0"/>
                </a:lnTo>
              </a:path>
            </a:pathLst>
          </a:custGeom>
          <a:ln w="31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>
            <a:off x="6374891" y="3459479"/>
            <a:ext cx="108585" cy="243840"/>
          </a:xfrm>
          <a:custGeom>
            <a:rect l="l" t="t" r="r" b="b"/>
            <a:pathLst>
              <a:path w="108585" h="243839">
                <a:moveTo>
                  <a:pt x="108204" y="243839"/>
                </a:moveTo>
                <a:lnTo>
                  <a:pt x="0" y="0"/>
                </a:lnTo>
              </a:path>
            </a:pathLst>
          </a:custGeom>
          <a:ln w="31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/>
          <p:nvPr/>
        </p:nvSpPr>
        <p:spPr>
          <a:xfrm>
            <a:off x="6473952" y="3718559"/>
            <a:ext cx="379730" cy="91440"/>
          </a:xfrm>
          <a:custGeom>
            <a:rect l="l" t="t" r="r" b="b"/>
            <a:pathLst>
              <a:path w="379729" h="91439">
                <a:moveTo>
                  <a:pt x="0" y="91439"/>
                </a:moveTo>
                <a:lnTo>
                  <a:pt x="379475" y="0"/>
                </a:lnTo>
              </a:path>
            </a:pathLst>
          </a:custGeom>
          <a:ln w="31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8" name="object 158"/>
          <p:cNvSpPr/>
          <p:nvPr/>
        </p:nvSpPr>
        <p:spPr>
          <a:xfrm>
            <a:off x="6464808" y="3560064"/>
            <a:ext cx="154305" cy="226060"/>
          </a:xfrm>
          <a:custGeom>
            <a:rect l="l" t="t" r="r" b="b"/>
            <a:pathLst>
              <a:path w="154304" h="226060">
                <a:moveTo>
                  <a:pt x="0" y="225552"/>
                </a:moveTo>
                <a:lnTo>
                  <a:pt x="153923" y="0"/>
                </a:lnTo>
              </a:path>
            </a:pathLst>
          </a:custGeom>
          <a:ln w="31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/>
          <p:nvPr/>
        </p:nvSpPr>
        <p:spPr>
          <a:xfrm>
            <a:off x="6281928" y="3622547"/>
            <a:ext cx="163195" cy="172720"/>
          </a:xfrm>
          <a:custGeom>
            <a:rect l="l" t="t" r="r" b="b"/>
            <a:pathLst>
              <a:path w="163195" h="172720">
                <a:moveTo>
                  <a:pt x="163068" y="172211"/>
                </a:moveTo>
                <a:lnTo>
                  <a:pt x="0" y="0"/>
                </a:lnTo>
              </a:path>
            </a:pathLst>
          </a:custGeom>
          <a:ln w="31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0" name="object 160"/>
          <p:cNvSpPr/>
          <p:nvPr/>
        </p:nvSpPr>
        <p:spPr>
          <a:xfrm>
            <a:off x="6274308" y="3811523"/>
            <a:ext cx="41275" cy="85725"/>
          </a:xfrm>
          <a:custGeom>
            <a:rect l="l" t="t" r="r" b="b"/>
            <a:pathLst>
              <a:path w="41275" h="85725">
                <a:moveTo>
                  <a:pt x="41147" y="85343"/>
                </a:moveTo>
                <a:lnTo>
                  <a:pt x="0" y="0"/>
                </a:lnTo>
              </a:path>
            </a:pathLst>
          </a:custGeom>
          <a:ln w="31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1" name="object 161"/>
          <p:cNvSpPr txBox="1"/>
          <p:nvPr/>
        </p:nvSpPr>
        <p:spPr>
          <a:xfrm>
            <a:off x="7190231" y="4073753"/>
            <a:ext cx="37274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700" b="1" spc="5">
                <a:solidFill>
                  <a:srgbClr val="E18799"/>
                </a:solidFill>
                <a:latin typeface="微软雅黑"/>
                <a:cs typeface="微软雅黑"/>
              </a:rPr>
              <a:t>月子营养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62" name="object 162"/>
          <p:cNvSpPr txBox="1"/>
          <p:nvPr/>
        </p:nvSpPr>
        <p:spPr>
          <a:xfrm>
            <a:off x="6142101" y="3323970"/>
            <a:ext cx="46735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孕产妇奶粉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3" name="object 163"/>
          <p:cNvSpPr txBox="1"/>
          <p:nvPr/>
        </p:nvSpPr>
        <p:spPr>
          <a:xfrm>
            <a:off x="6344158" y="2532379"/>
            <a:ext cx="87121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婴幼儿羊奶粉（</a:t>
            </a:r>
            <a:r>
              <a:rPr sz="7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4" name="object 164"/>
          <p:cNvSpPr txBox="1"/>
          <p:nvPr/>
        </p:nvSpPr>
        <p:spPr>
          <a:xfrm>
            <a:off x="6183884" y="3417189"/>
            <a:ext cx="87312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婴幼儿牛奶粉（</a:t>
            </a:r>
            <a:r>
              <a:rPr sz="700" spc="5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5" name="object 165"/>
          <p:cNvSpPr txBox="1"/>
          <p:nvPr/>
        </p:nvSpPr>
        <p:spPr>
          <a:xfrm>
            <a:off x="6048247" y="3499510"/>
            <a:ext cx="46735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婴童营养品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6" name="object 166"/>
          <p:cNvSpPr txBox="1"/>
          <p:nvPr/>
        </p:nvSpPr>
        <p:spPr>
          <a:xfrm>
            <a:off x="6385686" y="2789046"/>
            <a:ext cx="98107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婴幼儿牛奶粉</a:t>
            </a:r>
            <a:r>
              <a:rPr sz="700" spc="15">
                <a:solidFill>
                  <a:srgbClr val="7E7E7E"/>
                </a:solidFill>
                <a:latin typeface="宋体"/>
                <a:cs typeface="宋体"/>
              </a:rPr>
              <a:t>（2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7" name="object 167"/>
          <p:cNvSpPr txBox="1"/>
          <p:nvPr/>
        </p:nvSpPr>
        <p:spPr>
          <a:xfrm>
            <a:off x="6174994" y="3760419"/>
            <a:ext cx="37909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儿童奶粉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8" name="object 168"/>
          <p:cNvSpPr txBox="1"/>
          <p:nvPr/>
        </p:nvSpPr>
        <p:spPr>
          <a:xfrm>
            <a:off x="6085078" y="3075254"/>
            <a:ext cx="64516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solidFill>
                  <a:srgbClr val="7E7E7E"/>
                </a:solidFill>
                <a:latin typeface="宋体"/>
                <a:cs typeface="宋体"/>
              </a:rPr>
              <a:t>孕产妇营养品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9" name="object 169"/>
          <p:cNvSpPr txBox="1"/>
          <p:nvPr/>
        </p:nvSpPr>
        <p:spPr>
          <a:xfrm>
            <a:off x="5982715" y="3910990"/>
            <a:ext cx="37909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宝宝辅食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0" name="object 170"/>
          <p:cNvSpPr txBox="1"/>
          <p:nvPr/>
        </p:nvSpPr>
        <p:spPr>
          <a:xfrm>
            <a:off x="6118225" y="4141114"/>
            <a:ext cx="97409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50" spc="-7" baseline="23809">
                <a:solidFill>
                  <a:srgbClr val="7E7E7E"/>
                </a:solidFill>
                <a:latin typeface="宋体"/>
                <a:cs typeface="宋体"/>
              </a:rPr>
              <a:t>婴童零</a:t>
            </a:r>
            <a:r>
              <a:rPr sz="1050" spc="150" baseline="23809">
                <a:solidFill>
                  <a:srgbClr val="7E7E7E"/>
                </a:solidFill>
                <a:latin typeface="宋体"/>
                <a:cs typeface="宋体"/>
              </a:rPr>
              <a:t>食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婴幼儿液态奶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1" name="object 171"/>
          <p:cNvSpPr txBox="1"/>
          <p:nvPr/>
        </p:nvSpPr>
        <p:spPr>
          <a:xfrm>
            <a:off x="5997321" y="3995420"/>
            <a:ext cx="85598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婴幼儿羊奶粉（</a:t>
            </a:r>
            <a:r>
              <a:rPr sz="700" spc="-8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2" name="object 172"/>
          <p:cNvSpPr txBox="1"/>
          <p:nvPr/>
        </p:nvSpPr>
        <p:spPr>
          <a:xfrm>
            <a:off x="6040882" y="3668674"/>
            <a:ext cx="46735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婴童调味品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3" name="object 173"/>
          <p:cNvSpPr txBox="1"/>
          <p:nvPr/>
        </p:nvSpPr>
        <p:spPr>
          <a:xfrm>
            <a:off x="6168644" y="4480966"/>
            <a:ext cx="20764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-6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500" spc="-5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4" name="object 174"/>
          <p:cNvSpPr txBox="1"/>
          <p:nvPr/>
        </p:nvSpPr>
        <p:spPr>
          <a:xfrm>
            <a:off x="6258305" y="4179214"/>
            <a:ext cx="11747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10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5" name="object 175"/>
          <p:cNvSpPr txBox="1"/>
          <p:nvPr/>
        </p:nvSpPr>
        <p:spPr>
          <a:xfrm>
            <a:off x="6193282" y="3853078"/>
            <a:ext cx="97409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-25">
                <a:solidFill>
                  <a:srgbClr val="7E7E7E"/>
                </a:solidFill>
                <a:latin typeface="宋体"/>
                <a:cs typeface="宋体"/>
              </a:rPr>
              <a:t>100%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婴幼儿牛奶粉</a:t>
            </a:r>
            <a:r>
              <a:rPr sz="700" spc="-45">
                <a:solidFill>
                  <a:srgbClr val="7E7E7E"/>
                </a:solidFill>
                <a:latin typeface="宋体"/>
                <a:cs typeface="宋体"/>
              </a:rPr>
              <a:t>（1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6" name="object 176"/>
          <p:cNvSpPr txBox="1"/>
          <p:nvPr/>
        </p:nvSpPr>
        <p:spPr>
          <a:xfrm>
            <a:off x="6157214" y="3576015"/>
            <a:ext cx="115824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750" spc="112" baseline="22222">
                <a:solidFill>
                  <a:srgbClr val="7E7E7E"/>
                </a:solidFill>
                <a:latin typeface="宋体"/>
                <a:cs typeface="宋体"/>
              </a:rPr>
              <a:t>200%</a:t>
            </a:r>
            <a:r>
              <a:rPr sz="750" spc="322" baseline="22222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婴幼儿羊奶粉</a:t>
            </a:r>
            <a:r>
              <a:rPr sz="700" spc="25">
                <a:solidFill>
                  <a:srgbClr val="7E7E7E"/>
                </a:solidFill>
                <a:latin typeface="宋体"/>
                <a:cs typeface="宋体"/>
              </a:rPr>
              <a:t>（3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段）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7" name="object 177"/>
          <p:cNvSpPr txBox="1"/>
          <p:nvPr/>
        </p:nvSpPr>
        <p:spPr>
          <a:xfrm>
            <a:off x="6181090" y="3273933"/>
            <a:ext cx="195580" cy="102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8" name="object 178"/>
          <p:cNvSpPr txBox="1"/>
          <p:nvPr/>
        </p:nvSpPr>
        <p:spPr>
          <a:xfrm>
            <a:off x="6181090" y="2972180"/>
            <a:ext cx="195580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3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5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9" name="object 179"/>
          <p:cNvSpPr txBox="1"/>
          <p:nvPr/>
        </p:nvSpPr>
        <p:spPr>
          <a:xfrm>
            <a:off x="6180582" y="2670429"/>
            <a:ext cx="195580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500" spc="5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0" name="object 180"/>
          <p:cNvSpPr txBox="1"/>
          <p:nvPr/>
        </p:nvSpPr>
        <p:spPr>
          <a:xfrm>
            <a:off x="6180201" y="2368677"/>
            <a:ext cx="195580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1" name="object 181"/>
          <p:cNvSpPr txBox="1"/>
          <p:nvPr/>
        </p:nvSpPr>
        <p:spPr>
          <a:xfrm>
            <a:off x="6017767" y="4270654"/>
            <a:ext cx="1024890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2585"/>
                <a:tab pos="636270"/>
                <a:tab pos="936625"/>
              </a:tabLst>
            </a:pPr>
            <a:r>
              <a:rPr sz="500" spc="-6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500" spc="-5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5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5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500" spc="-6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500" spc="7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5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500" spc="2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500" spc="6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2" name="object 182"/>
          <p:cNvSpPr txBox="1"/>
          <p:nvPr/>
        </p:nvSpPr>
        <p:spPr>
          <a:xfrm>
            <a:off x="7030816" y="4270654"/>
            <a:ext cx="61531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227965"/>
                <a:tab pos="533400"/>
              </a:tabLst>
            </a:pP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5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5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500" spc="3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500" spc="6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3" name="object 183"/>
          <p:cNvSpPr txBox="1"/>
          <p:nvPr/>
        </p:nvSpPr>
        <p:spPr>
          <a:xfrm>
            <a:off x="7642523" y="4270654"/>
            <a:ext cx="34607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227329"/>
              </a:tabLst>
            </a:pP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5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500" spc="5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500" spc="5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6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4" name="object 184"/>
          <p:cNvSpPr txBox="1"/>
          <p:nvPr/>
        </p:nvSpPr>
        <p:spPr>
          <a:xfrm>
            <a:off x="7975917" y="4270654"/>
            <a:ext cx="382270" cy="271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430">
              <a:lnSpc>
                <a:spcPct val="100000"/>
              </a:lnSpc>
              <a:spcBef>
                <a:spcPts val="100"/>
              </a:spcBef>
              <a:tabLst>
                <a:tab pos="199390"/>
              </a:tabLst>
            </a:pP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	</a:t>
            </a: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500" spc="60">
                <a:solidFill>
                  <a:srgbClr val="7E7E7E"/>
                </a:solidFill>
                <a:latin typeface="宋体"/>
                <a:cs typeface="宋体"/>
              </a:rPr>
              <a:t>00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550">
              <a:latin typeface="宋体"/>
              <a:cs typeface="宋体"/>
            </a:endParaRPr>
          </a:p>
          <a:p>
            <a:pPr marL="16510">
              <a:lnSpc>
                <a:spcPct val="100000"/>
              </a:lnSpc>
              <a:spcBef>
                <a:spcPts val="5"/>
              </a:spcBef>
            </a:pPr>
            <a:r>
              <a:rPr sz="500" spc="25">
                <a:solidFill>
                  <a:srgbClr val="7E7E7E"/>
                </a:solidFill>
                <a:latin typeface="宋体"/>
                <a:cs typeface="宋体"/>
              </a:rPr>
              <a:t>件单价同比</a:t>
            </a:r>
            <a:endParaRPr sz="5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62148" y="1993137"/>
            <a:ext cx="28117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</a:t>
            </a:r>
            <a:r>
              <a:rPr sz="1000" b="1" spc="-10">
                <a:latin typeface="微软雅黑"/>
                <a:cs typeface="微软雅黑"/>
              </a:rPr>
              <a:t>T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22</a:t>
            </a:r>
            <a:r>
              <a:rPr sz="1000" b="1" spc="-30">
                <a:latin typeface="微软雅黑"/>
                <a:cs typeface="微软雅黑"/>
              </a:rPr>
              <a:t>-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23</a:t>
            </a:r>
            <a:r>
              <a:rPr sz="1000" b="1" spc="-5">
                <a:latin typeface="微软雅黑"/>
                <a:cs typeface="微软雅黑"/>
              </a:rPr>
              <a:t>抖音电商婴童食</a:t>
            </a:r>
            <a:r>
              <a:rPr sz="1000" b="1" spc="5">
                <a:latin typeface="微软雅黑"/>
                <a:cs typeface="微软雅黑"/>
              </a:rPr>
              <a:t>品</a:t>
            </a:r>
            <a:r>
              <a:rPr sz="1000" b="1" spc="-5">
                <a:latin typeface="微软雅黑"/>
                <a:cs typeface="微软雅黑"/>
              </a:rPr>
              <a:t>成分</a:t>
            </a:r>
            <a:r>
              <a:rPr sz="1000" b="1" spc="5">
                <a:latin typeface="微软雅黑"/>
                <a:cs typeface="微软雅黑"/>
              </a:rPr>
              <a:t>市</a:t>
            </a:r>
            <a:r>
              <a:rPr sz="1000" b="1" spc="-5">
                <a:latin typeface="微软雅黑"/>
                <a:cs typeface="微软雅黑"/>
              </a:rPr>
              <a:t>场规模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6804659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婴童食品：营养补充高关注，钙和</a:t>
            </a:r>
            <a:r>
              <a:rPr sz="1600" spc="15"/>
              <a:t>DHA</a:t>
            </a:r>
            <a:r>
              <a:rPr sz="1600" spc="-5"/>
              <a:t>补</a:t>
            </a:r>
            <a:r>
              <a:rPr sz="1600" spc="5"/>
              <a:t>充</a:t>
            </a:r>
            <a:r>
              <a:rPr sz="1600" spc="-5"/>
              <a:t>高需</a:t>
            </a:r>
            <a:r>
              <a:rPr sz="1600" spc="5"/>
              <a:t>求</a:t>
            </a:r>
            <a:r>
              <a:rPr sz="1600" spc="-5"/>
              <a:t>，提</a:t>
            </a:r>
            <a:r>
              <a:rPr sz="1600" spc="5"/>
              <a:t>升</a:t>
            </a:r>
            <a:r>
              <a:rPr sz="1600" spc="-5"/>
              <a:t>免疫</a:t>
            </a:r>
            <a:r>
              <a:rPr sz="1600" spc="5"/>
              <a:t>力</a:t>
            </a:r>
            <a:r>
              <a:rPr sz="1600" spc="-5"/>
              <a:t>成分</a:t>
            </a:r>
            <a:r>
              <a:rPr sz="1600" spc="5"/>
              <a:t>高</a:t>
            </a:r>
            <a:r>
              <a:rPr sz="1600" spc="-5"/>
              <a:t>增长</a:t>
            </a:r>
            <a:endParaRPr sz="1600"/>
          </a:p>
        </p:txBody>
      </p:sp>
      <p:sp>
        <p:nvSpPr>
          <p:cNvPr id="4" name="object 4"/>
          <p:cNvSpPr txBox="1"/>
          <p:nvPr/>
        </p:nvSpPr>
        <p:spPr>
          <a:xfrm>
            <a:off x="298500" y="1187323"/>
            <a:ext cx="802830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婴童营养品主导母婴食品市场。根据今年</a:t>
            </a:r>
            <a:r>
              <a:rPr sz="900" spc="-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0月的相关调研指出，营养补充问题是母婴消费者首要关注问题。通过对婴童食品成分卖点进行分析，有助于生长发育 和脑力提升的钙和</a:t>
            </a:r>
            <a:r>
              <a:rPr sz="900" spc="180">
                <a:solidFill>
                  <a:srgbClr val="585858"/>
                </a:solidFill>
                <a:latin typeface="宋体"/>
                <a:cs typeface="宋体"/>
              </a:rPr>
              <a:t>DHA</a:t>
            </a:r>
            <a:r>
              <a:rPr sz="900" spc="-18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，是婴童食品的主要消费诉求，其中补钙食品以软胶囊和条装液体钙形态为主。益生菌、免疫蛋白（乳铁蛋白、免疫球蛋白等）、硒等 助于提高免疫力的成分高增长。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 flipH="1">
            <a:off x="2698242" y="3384803"/>
            <a:ext cx="0" cy="730250"/>
          </a:xfrm>
          <a:custGeom>
            <a:rect l="l" t="t" r="r" b="b"/>
            <a:pathLst>
              <a:path h="730250">
                <a:moveTo>
                  <a:pt x="0" y="0"/>
                </a:moveTo>
                <a:lnTo>
                  <a:pt x="0" y="729996"/>
                </a:lnTo>
              </a:path>
            </a:pathLst>
          </a:custGeom>
          <a:ln w="71628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3014472" y="3675888"/>
            <a:ext cx="0" cy="439420"/>
          </a:xfrm>
          <a:custGeom>
            <a:rect l="l" t="t" r="r" b="b"/>
            <a:pathLst>
              <a:path h="439420">
                <a:moveTo>
                  <a:pt x="0" y="0"/>
                </a:moveTo>
                <a:lnTo>
                  <a:pt x="0" y="438912"/>
                </a:lnTo>
              </a:path>
            </a:pathLst>
          </a:custGeom>
          <a:ln w="70104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3331464" y="3892296"/>
            <a:ext cx="0" cy="222885"/>
          </a:xfrm>
          <a:custGeom>
            <a:rect l="l" t="t" r="r" b="b"/>
            <a:pathLst>
              <a:path h="222885">
                <a:moveTo>
                  <a:pt x="0" y="0"/>
                </a:moveTo>
                <a:lnTo>
                  <a:pt x="0" y="222503"/>
                </a:lnTo>
              </a:path>
            </a:pathLst>
          </a:custGeom>
          <a:ln w="70103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3647694" y="3930396"/>
            <a:ext cx="0" cy="184785"/>
          </a:xfrm>
          <a:custGeom>
            <a:rect l="l" t="t" r="r" b="b"/>
            <a:pathLst>
              <a:path h="184785">
                <a:moveTo>
                  <a:pt x="0" y="0"/>
                </a:moveTo>
                <a:lnTo>
                  <a:pt x="0" y="184403"/>
                </a:lnTo>
              </a:path>
            </a:pathLst>
          </a:custGeom>
          <a:ln w="71628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3964685" y="4008120"/>
            <a:ext cx="0" cy="106680"/>
          </a:xfrm>
          <a:custGeom>
            <a:rect l="l" t="t" r="r" b="b"/>
            <a:pathLst>
              <a:path h="106679">
                <a:moveTo>
                  <a:pt x="0" y="0"/>
                </a:moveTo>
                <a:lnTo>
                  <a:pt x="0" y="106679"/>
                </a:lnTo>
              </a:path>
            </a:pathLst>
          </a:custGeom>
          <a:ln w="71627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4281678" y="3880103"/>
            <a:ext cx="0" cy="234950"/>
          </a:xfrm>
          <a:custGeom>
            <a:rect l="l" t="t" r="r" b="b"/>
            <a:pathLst>
              <a:path h="234950">
                <a:moveTo>
                  <a:pt x="0" y="0"/>
                </a:moveTo>
                <a:lnTo>
                  <a:pt x="0" y="234696"/>
                </a:lnTo>
              </a:path>
            </a:pathLst>
          </a:custGeom>
          <a:ln w="71627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4597908" y="4023359"/>
            <a:ext cx="0" cy="91440"/>
          </a:xfrm>
          <a:custGeom>
            <a:rect l="l" t="t" r="r" b="b"/>
            <a:pathLst>
              <a:path h="91439">
                <a:moveTo>
                  <a:pt x="0" y="0"/>
                </a:moveTo>
                <a:lnTo>
                  <a:pt x="0" y="91439"/>
                </a:lnTo>
              </a:path>
            </a:pathLst>
          </a:custGeom>
          <a:ln w="70104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4914900" y="4006596"/>
            <a:ext cx="0" cy="108585"/>
          </a:xfrm>
          <a:custGeom>
            <a:rect l="l" t="t" r="r" b="b"/>
            <a:pathLst>
              <a:path h="108585">
                <a:moveTo>
                  <a:pt x="0" y="0"/>
                </a:moveTo>
                <a:lnTo>
                  <a:pt x="0" y="108203"/>
                </a:lnTo>
              </a:path>
            </a:pathLst>
          </a:custGeom>
          <a:ln w="70103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196840" y="4052315"/>
            <a:ext cx="70485" cy="62865"/>
          </a:xfrm>
          <a:custGeom>
            <a:rect l="l" t="t" r="r" b="b"/>
            <a:pathLst>
              <a:path w="70485" h="62864">
                <a:moveTo>
                  <a:pt x="70104" y="0"/>
                </a:moveTo>
                <a:lnTo>
                  <a:pt x="0" y="0"/>
                </a:lnTo>
                <a:lnTo>
                  <a:pt x="0" y="62484"/>
                </a:lnTo>
                <a:lnTo>
                  <a:pt x="70104" y="62484"/>
                </a:lnTo>
                <a:lnTo>
                  <a:pt x="70104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512308" y="4113276"/>
            <a:ext cx="71755" cy="1905"/>
          </a:xfrm>
          <a:custGeom>
            <a:rect l="l" t="t" r="r" b="b"/>
            <a:pathLst>
              <a:path w="71754" h="1904">
                <a:moveTo>
                  <a:pt x="71627" y="0"/>
                </a:moveTo>
                <a:lnTo>
                  <a:pt x="0" y="0"/>
                </a:lnTo>
                <a:lnTo>
                  <a:pt x="0" y="1524"/>
                </a:lnTo>
                <a:lnTo>
                  <a:pt x="71627" y="1524"/>
                </a:lnTo>
                <a:lnTo>
                  <a:pt x="71627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2788157" y="2714244"/>
            <a:ext cx="0" cy="1400810"/>
          </a:xfrm>
          <a:custGeom>
            <a:rect l="l" t="t" r="r" b="b"/>
            <a:pathLst>
              <a:path h="1400810">
                <a:moveTo>
                  <a:pt x="0" y="0"/>
                </a:moveTo>
                <a:lnTo>
                  <a:pt x="0" y="1400556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3105150" y="3159251"/>
            <a:ext cx="0" cy="955675"/>
          </a:xfrm>
          <a:custGeom>
            <a:rect l="l" t="t" r="r" b="b"/>
            <a:pathLst>
              <a:path h="955675">
                <a:moveTo>
                  <a:pt x="0" y="0"/>
                </a:moveTo>
                <a:lnTo>
                  <a:pt x="0" y="955548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3421379" y="3549396"/>
            <a:ext cx="0" cy="565785"/>
          </a:xfrm>
          <a:custGeom>
            <a:rect l="l" t="t" r="r" b="b"/>
            <a:pathLst>
              <a:path h="565785">
                <a:moveTo>
                  <a:pt x="0" y="0"/>
                </a:moveTo>
                <a:lnTo>
                  <a:pt x="0" y="565403"/>
                </a:lnTo>
              </a:path>
            </a:pathLst>
          </a:custGeom>
          <a:ln w="701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3738371" y="3558540"/>
            <a:ext cx="0" cy="556260"/>
          </a:xfrm>
          <a:custGeom>
            <a:rect l="l" t="t" r="r" b="b"/>
            <a:pathLst>
              <a:path h="556260">
                <a:moveTo>
                  <a:pt x="0" y="0"/>
                </a:moveTo>
                <a:lnTo>
                  <a:pt x="0" y="556260"/>
                </a:lnTo>
              </a:path>
            </a:pathLst>
          </a:custGeom>
          <a:ln w="701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4054602" y="3608832"/>
            <a:ext cx="0" cy="506095"/>
          </a:xfrm>
          <a:custGeom>
            <a:rect l="l" t="t" r="r" b="b"/>
            <a:pathLst>
              <a:path h="506095">
                <a:moveTo>
                  <a:pt x="0" y="0"/>
                </a:moveTo>
                <a:lnTo>
                  <a:pt x="0" y="505967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4371594" y="3680459"/>
            <a:ext cx="0" cy="434340"/>
          </a:xfrm>
          <a:custGeom>
            <a:rect l="l" t="t" r="r" b="b"/>
            <a:pathLst>
              <a:path h="434339">
                <a:moveTo>
                  <a:pt x="0" y="0"/>
                </a:moveTo>
                <a:lnTo>
                  <a:pt x="0" y="434339"/>
                </a:lnTo>
              </a:path>
            </a:pathLst>
          </a:custGeom>
          <a:ln w="71628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4688585" y="3715511"/>
            <a:ext cx="0" cy="399415"/>
          </a:xfrm>
          <a:custGeom>
            <a:rect l="l" t="t" r="r" b="b"/>
            <a:pathLst>
              <a:path h="399414">
                <a:moveTo>
                  <a:pt x="0" y="0"/>
                </a:moveTo>
                <a:lnTo>
                  <a:pt x="0" y="399288"/>
                </a:lnTo>
              </a:path>
            </a:pathLst>
          </a:custGeom>
          <a:ln w="71627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5004815" y="3773423"/>
            <a:ext cx="0" cy="341630"/>
          </a:xfrm>
          <a:custGeom>
            <a:rect l="l" t="t" r="r" b="b"/>
            <a:pathLst>
              <a:path h="341629">
                <a:moveTo>
                  <a:pt x="0" y="0"/>
                </a:moveTo>
                <a:lnTo>
                  <a:pt x="0" y="341375"/>
                </a:lnTo>
              </a:path>
            </a:pathLst>
          </a:custGeom>
          <a:ln w="7010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5321808" y="3902964"/>
            <a:ext cx="0" cy="212090"/>
          </a:xfrm>
          <a:custGeom>
            <a:rect l="l" t="t" r="r" b="b"/>
            <a:pathLst>
              <a:path h="212089">
                <a:moveTo>
                  <a:pt x="0" y="0"/>
                </a:moveTo>
                <a:lnTo>
                  <a:pt x="0" y="211836"/>
                </a:lnTo>
              </a:path>
            </a:pathLst>
          </a:custGeom>
          <a:ln w="7010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603747" y="4098035"/>
            <a:ext cx="70485" cy="17145"/>
          </a:xfrm>
          <a:custGeom>
            <a:rect l="l" t="t" r="r" b="b"/>
            <a:pathLst>
              <a:path w="70485" h="17145">
                <a:moveTo>
                  <a:pt x="70103" y="0"/>
                </a:moveTo>
                <a:lnTo>
                  <a:pt x="0" y="0"/>
                </a:lnTo>
                <a:lnTo>
                  <a:pt x="0" y="16763"/>
                </a:lnTo>
                <a:lnTo>
                  <a:pt x="70103" y="16763"/>
                </a:lnTo>
                <a:lnTo>
                  <a:pt x="701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584704" y="4114800"/>
            <a:ext cx="3167380" cy="0"/>
          </a:xfrm>
          <a:custGeom>
            <a:rect l="l" t="t" r="r" b="b"/>
            <a:pathLst>
              <a:path w="3167379">
                <a:moveTo>
                  <a:pt x="0" y="0"/>
                </a:moveTo>
                <a:lnTo>
                  <a:pt x="316687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742438" y="2715005"/>
            <a:ext cx="2851785" cy="1163320"/>
          </a:xfrm>
          <a:custGeom>
            <a:rect l="l" t="t" r="r" b="b"/>
            <a:pathLst>
              <a:path w="2851785" h="1163320">
                <a:moveTo>
                  <a:pt x="0" y="1144524"/>
                </a:moveTo>
                <a:lnTo>
                  <a:pt x="316992" y="1071372"/>
                </a:lnTo>
                <a:lnTo>
                  <a:pt x="633984" y="970788"/>
                </a:lnTo>
                <a:lnTo>
                  <a:pt x="950976" y="841247"/>
                </a:lnTo>
                <a:lnTo>
                  <a:pt x="1267967" y="356616"/>
                </a:lnTo>
                <a:lnTo>
                  <a:pt x="1583436" y="1162812"/>
                </a:lnTo>
                <a:lnTo>
                  <a:pt x="1900427" y="473963"/>
                </a:lnTo>
                <a:lnTo>
                  <a:pt x="2217420" y="798576"/>
                </a:lnTo>
                <a:lnTo>
                  <a:pt x="2534412" y="745236"/>
                </a:lnTo>
                <a:lnTo>
                  <a:pt x="2851404" y="0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2628392" y="3607714"/>
            <a:ext cx="2279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92</a:t>
            </a:r>
            <a:r>
              <a:rPr sz="800" spc="254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932938" y="3434588"/>
            <a:ext cx="579120" cy="248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1945">
              <a:lnSpc>
                <a:spcPts val="875"/>
              </a:lnSpc>
              <a:spcBef>
                <a:spcPts val="100"/>
              </a:spcBef>
            </a:pP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800" spc="7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 spc="254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ts val="875"/>
              </a:lnSpc>
            </a:pPr>
            <a:r>
              <a:rPr sz="800" spc="45">
                <a:solidFill>
                  <a:srgbClr val="7E7E7E"/>
                </a:solidFill>
                <a:latin typeface="宋体"/>
                <a:cs typeface="宋体"/>
              </a:rPr>
              <a:t>118%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545204" y="3304413"/>
            <a:ext cx="295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155">
                <a:solidFill>
                  <a:srgbClr val="7E7E7E"/>
                </a:solidFill>
                <a:latin typeface="宋体"/>
                <a:cs typeface="宋体"/>
              </a:rPr>
              <a:t>00%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209415" y="3627221"/>
            <a:ext cx="2343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800" spc="165">
                <a:solidFill>
                  <a:srgbClr val="7E7E7E"/>
                </a:solidFill>
                <a:latin typeface="宋体"/>
                <a:cs typeface="宋体"/>
              </a:rPr>
              <a:t>5%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509261" y="2937764"/>
            <a:ext cx="2673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331%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800600" y="3209036"/>
            <a:ext cx="6445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spc="112" baseline="-31250">
                <a:solidFill>
                  <a:srgbClr val="7E7E7E"/>
                </a:solidFill>
                <a:latin typeface="宋体"/>
                <a:cs typeface="宋体"/>
              </a:rPr>
              <a:t>215%</a:t>
            </a:r>
            <a:r>
              <a:rPr sz="1200" spc="82" baseline="-3125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110">
                <a:solidFill>
                  <a:srgbClr val="7E7E7E"/>
                </a:solidFill>
                <a:latin typeface="宋体"/>
                <a:cs typeface="宋体"/>
              </a:rPr>
              <a:t>234%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2648585" y="4223727"/>
            <a:ext cx="111737" cy="114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2886710" y="4227334"/>
            <a:ext cx="199897" cy="1801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142869" y="4227347"/>
            <a:ext cx="257810" cy="259079"/>
          </a:xfrm>
          <a:custGeom>
            <a:rect l="l" t="t" r="r" b="b"/>
            <a:pathLst>
              <a:path w="257810" h="259077">
                <a:moveTo>
                  <a:pt x="60451" y="229666"/>
                </a:moveTo>
                <a:lnTo>
                  <a:pt x="43180" y="254507"/>
                </a:lnTo>
                <a:lnTo>
                  <a:pt x="48641" y="258622"/>
                </a:lnTo>
                <a:lnTo>
                  <a:pt x="65912" y="234365"/>
                </a:lnTo>
                <a:lnTo>
                  <a:pt x="60451" y="229666"/>
                </a:lnTo>
                <a:close/>
              </a:path>
              <a:path w="257810" h="259077">
                <a:moveTo>
                  <a:pt x="31727" y="212191"/>
                </a:moveTo>
                <a:lnTo>
                  <a:pt x="25273" y="212191"/>
                </a:lnTo>
                <a:lnTo>
                  <a:pt x="26846" y="219066"/>
                </a:lnTo>
                <a:lnTo>
                  <a:pt x="28146" y="225823"/>
                </a:lnTo>
                <a:lnTo>
                  <a:pt x="29184" y="232463"/>
                </a:lnTo>
                <a:lnTo>
                  <a:pt x="29972" y="238988"/>
                </a:lnTo>
                <a:lnTo>
                  <a:pt x="35687" y="242735"/>
                </a:lnTo>
                <a:lnTo>
                  <a:pt x="43645" y="231978"/>
                </a:lnTo>
                <a:lnTo>
                  <a:pt x="35687" y="231978"/>
                </a:lnTo>
                <a:lnTo>
                  <a:pt x="33613" y="220915"/>
                </a:lnTo>
                <a:lnTo>
                  <a:pt x="31727" y="212191"/>
                </a:lnTo>
                <a:close/>
              </a:path>
              <a:path w="257810" h="259077">
                <a:moveTo>
                  <a:pt x="50255" y="197751"/>
                </a:moveTo>
                <a:lnTo>
                  <a:pt x="39624" y="197751"/>
                </a:lnTo>
                <a:lnTo>
                  <a:pt x="80263" y="238404"/>
                </a:lnTo>
                <a:lnTo>
                  <a:pt x="84836" y="233781"/>
                </a:lnTo>
                <a:lnTo>
                  <a:pt x="79248" y="228155"/>
                </a:lnTo>
                <a:lnTo>
                  <a:pt x="83647" y="223748"/>
                </a:lnTo>
                <a:lnTo>
                  <a:pt x="74803" y="223748"/>
                </a:lnTo>
                <a:lnTo>
                  <a:pt x="63881" y="212775"/>
                </a:lnTo>
                <a:lnTo>
                  <a:pt x="68178" y="208445"/>
                </a:lnTo>
                <a:lnTo>
                  <a:pt x="59436" y="208445"/>
                </a:lnTo>
                <a:lnTo>
                  <a:pt x="49530" y="198475"/>
                </a:lnTo>
                <a:lnTo>
                  <a:pt x="50255" y="197751"/>
                </a:lnTo>
                <a:close/>
              </a:path>
              <a:path w="257810" h="259077">
                <a:moveTo>
                  <a:pt x="46481" y="217246"/>
                </a:moveTo>
                <a:lnTo>
                  <a:pt x="35687" y="231978"/>
                </a:lnTo>
                <a:lnTo>
                  <a:pt x="43645" y="231978"/>
                </a:lnTo>
                <a:lnTo>
                  <a:pt x="51181" y="221792"/>
                </a:lnTo>
                <a:lnTo>
                  <a:pt x="46481" y="217246"/>
                </a:lnTo>
                <a:close/>
              </a:path>
              <a:path w="257810" h="259077">
                <a:moveTo>
                  <a:pt x="5842" y="183959"/>
                </a:moveTo>
                <a:lnTo>
                  <a:pt x="0" y="186054"/>
                </a:lnTo>
                <a:lnTo>
                  <a:pt x="3784" y="196894"/>
                </a:lnTo>
                <a:lnTo>
                  <a:pt x="6746" y="206440"/>
                </a:lnTo>
                <a:lnTo>
                  <a:pt x="8876" y="214692"/>
                </a:lnTo>
                <a:lnTo>
                  <a:pt x="10160" y="221653"/>
                </a:lnTo>
                <a:lnTo>
                  <a:pt x="15620" y="225043"/>
                </a:lnTo>
                <a:lnTo>
                  <a:pt x="22936" y="215303"/>
                </a:lnTo>
                <a:lnTo>
                  <a:pt x="15367" y="215303"/>
                </a:lnTo>
                <a:lnTo>
                  <a:pt x="13914" y="209364"/>
                </a:lnTo>
                <a:lnTo>
                  <a:pt x="11781" y="201968"/>
                </a:lnTo>
                <a:lnTo>
                  <a:pt x="9151" y="193691"/>
                </a:lnTo>
                <a:lnTo>
                  <a:pt x="5842" y="183959"/>
                </a:lnTo>
                <a:close/>
              </a:path>
              <a:path w="257810" h="259077">
                <a:moveTo>
                  <a:pt x="86366" y="199339"/>
                </a:moveTo>
                <a:lnTo>
                  <a:pt x="77216" y="199339"/>
                </a:lnTo>
                <a:lnTo>
                  <a:pt x="88264" y="210324"/>
                </a:lnTo>
                <a:lnTo>
                  <a:pt x="74803" y="223748"/>
                </a:lnTo>
                <a:lnTo>
                  <a:pt x="83647" y="223748"/>
                </a:lnTo>
                <a:lnTo>
                  <a:pt x="101602" y="205765"/>
                </a:lnTo>
                <a:lnTo>
                  <a:pt x="92837" y="205765"/>
                </a:lnTo>
                <a:lnTo>
                  <a:pt x="86366" y="199339"/>
                </a:lnTo>
                <a:close/>
              </a:path>
              <a:path w="257810" h="259077">
                <a:moveTo>
                  <a:pt x="26416" y="192265"/>
                </a:moveTo>
                <a:lnTo>
                  <a:pt x="20066" y="194144"/>
                </a:lnTo>
                <a:lnTo>
                  <a:pt x="21285" y="197751"/>
                </a:lnTo>
                <a:lnTo>
                  <a:pt x="22351" y="201129"/>
                </a:lnTo>
                <a:lnTo>
                  <a:pt x="23368" y="204977"/>
                </a:lnTo>
                <a:lnTo>
                  <a:pt x="15367" y="215303"/>
                </a:lnTo>
                <a:lnTo>
                  <a:pt x="22936" y="215303"/>
                </a:lnTo>
                <a:lnTo>
                  <a:pt x="25273" y="212191"/>
                </a:lnTo>
                <a:lnTo>
                  <a:pt x="31727" y="212191"/>
                </a:lnTo>
                <a:lnTo>
                  <a:pt x="31314" y="210324"/>
                </a:lnTo>
                <a:lnTo>
                  <a:pt x="28989" y="201056"/>
                </a:lnTo>
                <a:lnTo>
                  <a:pt x="26416" y="192265"/>
                </a:lnTo>
                <a:close/>
              </a:path>
              <a:path w="257810" h="259077">
                <a:moveTo>
                  <a:pt x="24637" y="163537"/>
                </a:moveTo>
                <a:lnTo>
                  <a:pt x="19176" y="167208"/>
                </a:lnTo>
                <a:lnTo>
                  <a:pt x="23241" y="173812"/>
                </a:lnTo>
                <a:lnTo>
                  <a:pt x="26684" y="180720"/>
                </a:lnTo>
                <a:lnTo>
                  <a:pt x="29337" y="187832"/>
                </a:lnTo>
                <a:lnTo>
                  <a:pt x="32140" y="195008"/>
                </a:lnTo>
                <a:lnTo>
                  <a:pt x="33908" y="201968"/>
                </a:lnTo>
                <a:lnTo>
                  <a:pt x="35051" y="208800"/>
                </a:lnTo>
                <a:lnTo>
                  <a:pt x="42163" y="209448"/>
                </a:lnTo>
                <a:lnTo>
                  <a:pt x="41529" y="205460"/>
                </a:lnTo>
                <a:lnTo>
                  <a:pt x="40639" y="201561"/>
                </a:lnTo>
                <a:lnTo>
                  <a:pt x="39624" y="197751"/>
                </a:lnTo>
                <a:lnTo>
                  <a:pt x="50255" y="197751"/>
                </a:lnTo>
                <a:lnTo>
                  <a:pt x="53872" y="194144"/>
                </a:lnTo>
                <a:lnTo>
                  <a:pt x="45212" y="194144"/>
                </a:lnTo>
                <a:lnTo>
                  <a:pt x="35051" y="184035"/>
                </a:lnTo>
                <a:lnTo>
                  <a:pt x="41203" y="177901"/>
                </a:lnTo>
                <a:lnTo>
                  <a:pt x="32257" y="177901"/>
                </a:lnTo>
                <a:lnTo>
                  <a:pt x="29844" y="172745"/>
                </a:lnTo>
                <a:lnTo>
                  <a:pt x="27305" y="167957"/>
                </a:lnTo>
                <a:lnTo>
                  <a:pt x="24637" y="163537"/>
                </a:lnTo>
                <a:close/>
              </a:path>
              <a:path w="257810" h="259077">
                <a:moveTo>
                  <a:pt x="72087" y="185051"/>
                </a:moveTo>
                <a:lnTo>
                  <a:pt x="62992" y="185051"/>
                </a:lnTo>
                <a:lnTo>
                  <a:pt x="72898" y="195008"/>
                </a:lnTo>
                <a:lnTo>
                  <a:pt x="59436" y="208445"/>
                </a:lnTo>
                <a:lnTo>
                  <a:pt x="68178" y="208445"/>
                </a:lnTo>
                <a:lnTo>
                  <a:pt x="77216" y="199339"/>
                </a:lnTo>
                <a:lnTo>
                  <a:pt x="86366" y="199339"/>
                </a:lnTo>
                <a:lnTo>
                  <a:pt x="81787" y="194792"/>
                </a:lnTo>
                <a:lnTo>
                  <a:pt x="86114" y="190461"/>
                </a:lnTo>
                <a:lnTo>
                  <a:pt x="77469" y="190461"/>
                </a:lnTo>
                <a:lnTo>
                  <a:pt x="72087" y="185051"/>
                </a:lnTo>
                <a:close/>
              </a:path>
              <a:path w="257810" h="259077">
                <a:moveTo>
                  <a:pt x="106806" y="191693"/>
                </a:moveTo>
                <a:lnTo>
                  <a:pt x="92837" y="205765"/>
                </a:lnTo>
                <a:lnTo>
                  <a:pt x="101602" y="205765"/>
                </a:lnTo>
                <a:lnTo>
                  <a:pt x="111252" y="196100"/>
                </a:lnTo>
                <a:lnTo>
                  <a:pt x="106806" y="191693"/>
                </a:lnTo>
                <a:close/>
              </a:path>
              <a:path w="257810" h="259077">
                <a:moveTo>
                  <a:pt x="57604" y="170611"/>
                </a:moveTo>
                <a:lnTo>
                  <a:pt x="48513" y="170611"/>
                </a:lnTo>
                <a:lnTo>
                  <a:pt x="58674" y="180720"/>
                </a:lnTo>
                <a:lnTo>
                  <a:pt x="45212" y="194144"/>
                </a:lnTo>
                <a:lnTo>
                  <a:pt x="53872" y="194144"/>
                </a:lnTo>
                <a:lnTo>
                  <a:pt x="62992" y="185051"/>
                </a:lnTo>
                <a:lnTo>
                  <a:pt x="72087" y="185051"/>
                </a:lnTo>
                <a:lnTo>
                  <a:pt x="67563" y="180505"/>
                </a:lnTo>
                <a:lnTo>
                  <a:pt x="71902" y="176161"/>
                </a:lnTo>
                <a:lnTo>
                  <a:pt x="63118" y="176161"/>
                </a:lnTo>
                <a:lnTo>
                  <a:pt x="57604" y="170611"/>
                </a:lnTo>
                <a:close/>
              </a:path>
              <a:path w="257810" h="259077">
                <a:moveTo>
                  <a:pt x="89662" y="178257"/>
                </a:moveTo>
                <a:lnTo>
                  <a:pt x="77469" y="190461"/>
                </a:lnTo>
                <a:lnTo>
                  <a:pt x="86114" y="190461"/>
                </a:lnTo>
                <a:lnTo>
                  <a:pt x="93980" y="182587"/>
                </a:lnTo>
                <a:lnTo>
                  <a:pt x="89662" y="178257"/>
                </a:lnTo>
                <a:close/>
              </a:path>
              <a:path w="257810" h="259077">
                <a:moveTo>
                  <a:pt x="140714" y="136169"/>
                </a:moveTo>
                <a:lnTo>
                  <a:pt x="130302" y="136169"/>
                </a:lnTo>
                <a:lnTo>
                  <a:pt x="147955" y="153784"/>
                </a:lnTo>
                <a:lnTo>
                  <a:pt x="118871" y="182879"/>
                </a:lnTo>
                <a:lnTo>
                  <a:pt x="123570" y="187642"/>
                </a:lnTo>
                <a:lnTo>
                  <a:pt x="162655" y="148589"/>
                </a:lnTo>
                <a:lnTo>
                  <a:pt x="153161" y="148589"/>
                </a:lnTo>
                <a:lnTo>
                  <a:pt x="140714" y="136169"/>
                </a:lnTo>
                <a:close/>
              </a:path>
              <a:path w="257810" h="259077">
                <a:moveTo>
                  <a:pt x="34925" y="153060"/>
                </a:moveTo>
                <a:lnTo>
                  <a:pt x="32257" y="158699"/>
                </a:lnTo>
                <a:lnTo>
                  <a:pt x="36194" y="160235"/>
                </a:lnTo>
                <a:lnTo>
                  <a:pt x="40639" y="162229"/>
                </a:lnTo>
                <a:lnTo>
                  <a:pt x="45466" y="164693"/>
                </a:lnTo>
                <a:lnTo>
                  <a:pt x="32257" y="177901"/>
                </a:lnTo>
                <a:lnTo>
                  <a:pt x="41203" y="177901"/>
                </a:lnTo>
                <a:lnTo>
                  <a:pt x="48513" y="170611"/>
                </a:lnTo>
                <a:lnTo>
                  <a:pt x="57604" y="170611"/>
                </a:lnTo>
                <a:lnTo>
                  <a:pt x="53086" y="166065"/>
                </a:lnTo>
                <a:lnTo>
                  <a:pt x="59221" y="159918"/>
                </a:lnTo>
                <a:lnTo>
                  <a:pt x="50292" y="159918"/>
                </a:lnTo>
                <a:lnTo>
                  <a:pt x="34925" y="153060"/>
                </a:lnTo>
                <a:close/>
              </a:path>
              <a:path w="257810" h="259077">
                <a:moveTo>
                  <a:pt x="75437" y="163969"/>
                </a:moveTo>
                <a:lnTo>
                  <a:pt x="63118" y="176161"/>
                </a:lnTo>
                <a:lnTo>
                  <a:pt x="71902" y="176161"/>
                </a:lnTo>
                <a:lnTo>
                  <a:pt x="79756" y="168300"/>
                </a:lnTo>
                <a:lnTo>
                  <a:pt x="75437" y="163969"/>
                </a:lnTo>
                <a:close/>
              </a:path>
              <a:path w="257810" h="259077">
                <a:moveTo>
                  <a:pt x="61975" y="148221"/>
                </a:moveTo>
                <a:lnTo>
                  <a:pt x="50292" y="159918"/>
                </a:lnTo>
                <a:lnTo>
                  <a:pt x="59221" y="159918"/>
                </a:lnTo>
                <a:lnTo>
                  <a:pt x="66420" y="152704"/>
                </a:lnTo>
                <a:lnTo>
                  <a:pt x="61975" y="148221"/>
                </a:lnTo>
                <a:close/>
              </a:path>
              <a:path w="257810" h="259077">
                <a:moveTo>
                  <a:pt x="120540" y="116027"/>
                </a:moveTo>
                <a:lnTo>
                  <a:pt x="110235" y="116027"/>
                </a:lnTo>
                <a:lnTo>
                  <a:pt x="125476" y="131330"/>
                </a:lnTo>
                <a:lnTo>
                  <a:pt x="102869" y="154000"/>
                </a:lnTo>
                <a:lnTo>
                  <a:pt x="107695" y="158838"/>
                </a:lnTo>
                <a:lnTo>
                  <a:pt x="130302" y="136169"/>
                </a:lnTo>
                <a:lnTo>
                  <a:pt x="140714" y="136169"/>
                </a:lnTo>
                <a:lnTo>
                  <a:pt x="135508" y="130975"/>
                </a:lnTo>
                <a:lnTo>
                  <a:pt x="140339" y="126136"/>
                </a:lnTo>
                <a:lnTo>
                  <a:pt x="130682" y="126136"/>
                </a:lnTo>
                <a:lnTo>
                  <a:pt x="120540" y="116027"/>
                </a:lnTo>
                <a:close/>
              </a:path>
              <a:path w="257810" h="259077">
                <a:moveTo>
                  <a:pt x="82676" y="112775"/>
                </a:moveTo>
                <a:lnTo>
                  <a:pt x="76707" y="116458"/>
                </a:lnTo>
                <a:lnTo>
                  <a:pt x="80644" y="123291"/>
                </a:lnTo>
                <a:lnTo>
                  <a:pt x="83693" y="129908"/>
                </a:lnTo>
                <a:lnTo>
                  <a:pt x="86106" y="136309"/>
                </a:lnTo>
                <a:lnTo>
                  <a:pt x="88392" y="142709"/>
                </a:lnTo>
                <a:lnTo>
                  <a:pt x="90043" y="149237"/>
                </a:lnTo>
                <a:lnTo>
                  <a:pt x="90931" y="155879"/>
                </a:lnTo>
                <a:lnTo>
                  <a:pt x="97917" y="154216"/>
                </a:lnTo>
                <a:lnTo>
                  <a:pt x="96900" y="147243"/>
                </a:lnTo>
                <a:lnTo>
                  <a:pt x="95123" y="140373"/>
                </a:lnTo>
                <a:lnTo>
                  <a:pt x="92582" y="133642"/>
                </a:lnTo>
                <a:lnTo>
                  <a:pt x="99608" y="126631"/>
                </a:lnTo>
                <a:lnTo>
                  <a:pt x="89788" y="126631"/>
                </a:lnTo>
                <a:lnTo>
                  <a:pt x="88011" y="122783"/>
                </a:lnTo>
                <a:lnTo>
                  <a:pt x="85598" y="118160"/>
                </a:lnTo>
                <a:lnTo>
                  <a:pt x="82676" y="112775"/>
                </a:lnTo>
                <a:close/>
              </a:path>
              <a:path w="257810" h="259077">
                <a:moveTo>
                  <a:pt x="180594" y="121081"/>
                </a:moveTo>
                <a:lnTo>
                  <a:pt x="153161" y="148589"/>
                </a:lnTo>
                <a:lnTo>
                  <a:pt x="162655" y="148589"/>
                </a:lnTo>
                <a:lnTo>
                  <a:pt x="185419" y="125844"/>
                </a:lnTo>
                <a:lnTo>
                  <a:pt x="180594" y="121081"/>
                </a:lnTo>
                <a:close/>
              </a:path>
              <a:path w="257810" h="259077">
                <a:moveTo>
                  <a:pt x="96012" y="91478"/>
                </a:moveTo>
                <a:lnTo>
                  <a:pt x="90805" y="96672"/>
                </a:lnTo>
                <a:lnTo>
                  <a:pt x="105282" y="111112"/>
                </a:lnTo>
                <a:lnTo>
                  <a:pt x="89788" y="126631"/>
                </a:lnTo>
                <a:lnTo>
                  <a:pt x="99608" y="126631"/>
                </a:lnTo>
                <a:lnTo>
                  <a:pt x="110235" y="116027"/>
                </a:lnTo>
                <a:lnTo>
                  <a:pt x="120540" y="116027"/>
                </a:lnTo>
                <a:lnTo>
                  <a:pt x="115316" y="110820"/>
                </a:lnTo>
                <a:lnTo>
                  <a:pt x="120230" y="105917"/>
                </a:lnTo>
                <a:lnTo>
                  <a:pt x="110490" y="105917"/>
                </a:lnTo>
                <a:lnTo>
                  <a:pt x="96012" y="91478"/>
                </a:lnTo>
                <a:close/>
              </a:path>
              <a:path w="257810" h="259077">
                <a:moveTo>
                  <a:pt x="153034" y="103746"/>
                </a:moveTo>
                <a:lnTo>
                  <a:pt x="130682" y="126136"/>
                </a:lnTo>
                <a:lnTo>
                  <a:pt x="140339" y="126136"/>
                </a:lnTo>
                <a:lnTo>
                  <a:pt x="157860" y="108584"/>
                </a:lnTo>
                <a:lnTo>
                  <a:pt x="153034" y="103746"/>
                </a:lnTo>
                <a:close/>
              </a:path>
              <a:path w="257810" h="259077">
                <a:moveTo>
                  <a:pt x="201294" y="86994"/>
                </a:moveTo>
                <a:lnTo>
                  <a:pt x="192023" y="114655"/>
                </a:lnTo>
                <a:lnTo>
                  <a:pt x="198119" y="117030"/>
                </a:lnTo>
                <a:lnTo>
                  <a:pt x="201406" y="108584"/>
                </a:lnTo>
                <a:lnTo>
                  <a:pt x="203946" y="101311"/>
                </a:lnTo>
                <a:lnTo>
                  <a:pt x="205960" y="94602"/>
                </a:lnTo>
                <a:lnTo>
                  <a:pt x="207391" y="88658"/>
                </a:lnTo>
                <a:lnTo>
                  <a:pt x="201294" y="86994"/>
                </a:lnTo>
                <a:close/>
              </a:path>
              <a:path w="257810" h="259077">
                <a:moveTo>
                  <a:pt x="135255" y="81076"/>
                </a:moveTo>
                <a:lnTo>
                  <a:pt x="110490" y="105917"/>
                </a:lnTo>
                <a:lnTo>
                  <a:pt x="120230" y="105917"/>
                </a:lnTo>
                <a:lnTo>
                  <a:pt x="140207" y="85991"/>
                </a:lnTo>
                <a:lnTo>
                  <a:pt x="135255" y="81076"/>
                </a:lnTo>
                <a:close/>
              </a:path>
              <a:path w="257810" h="259077">
                <a:moveTo>
                  <a:pt x="220270" y="73063"/>
                </a:moveTo>
                <a:lnTo>
                  <a:pt x="211073" y="73063"/>
                </a:lnTo>
                <a:lnTo>
                  <a:pt x="220344" y="82359"/>
                </a:lnTo>
                <a:lnTo>
                  <a:pt x="221058" y="83680"/>
                </a:lnTo>
                <a:lnTo>
                  <a:pt x="221024" y="84162"/>
                </a:lnTo>
                <a:lnTo>
                  <a:pt x="220853" y="84975"/>
                </a:lnTo>
                <a:lnTo>
                  <a:pt x="220726" y="86182"/>
                </a:lnTo>
                <a:lnTo>
                  <a:pt x="219456" y="87871"/>
                </a:lnTo>
                <a:lnTo>
                  <a:pt x="211201" y="96164"/>
                </a:lnTo>
                <a:lnTo>
                  <a:pt x="216661" y="99923"/>
                </a:lnTo>
                <a:lnTo>
                  <a:pt x="223519" y="93065"/>
                </a:lnTo>
                <a:lnTo>
                  <a:pt x="225806" y="90804"/>
                </a:lnTo>
                <a:lnTo>
                  <a:pt x="227330" y="88874"/>
                </a:lnTo>
                <a:lnTo>
                  <a:pt x="228854" y="85699"/>
                </a:lnTo>
                <a:lnTo>
                  <a:pt x="228816" y="83680"/>
                </a:lnTo>
                <a:lnTo>
                  <a:pt x="227965" y="81178"/>
                </a:lnTo>
                <a:lnTo>
                  <a:pt x="226694" y="79463"/>
                </a:lnTo>
                <a:lnTo>
                  <a:pt x="224790" y="77546"/>
                </a:lnTo>
                <a:lnTo>
                  <a:pt x="220270" y="73063"/>
                </a:lnTo>
                <a:close/>
              </a:path>
              <a:path w="257810" h="259077">
                <a:moveTo>
                  <a:pt x="203250" y="64249"/>
                </a:moveTo>
                <a:lnTo>
                  <a:pt x="197484" y="64249"/>
                </a:lnTo>
                <a:lnTo>
                  <a:pt x="194365" y="71428"/>
                </a:lnTo>
                <a:lnTo>
                  <a:pt x="190912" y="78947"/>
                </a:lnTo>
                <a:lnTo>
                  <a:pt x="187032" y="86994"/>
                </a:lnTo>
                <a:lnTo>
                  <a:pt x="183006" y="95008"/>
                </a:lnTo>
                <a:lnTo>
                  <a:pt x="187832" y="98336"/>
                </a:lnTo>
                <a:lnTo>
                  <a:pt x="201310" y="83680"/>
                </a:lnTo>
                <a:lnTo>
                  <a:pt x="194564" y="83680"/>
                </a:lnTo>
                <a:lnTo>
                  <a:pt x="197778" y="76670"/>
                </a:lnTo>
                <a:lnTo>
                  <a:pt x="200755" y="70005"/>
                </a:lnTo>
                <a:lnTo>
                  <a:pt x="203250" y="64249"/>
                </a:lnTo>
                <a:close/>
              </a:path>
              <a:path w="257810" h="259077">
                <a:moveTo>
                  <a:pt x="189322" y="58115"/>
                </a:moveTo>
                <a:lnTo>
                  <a:pt x="183769" y="58115"/>
                </a:lnTo>
                <a:lnTo>
                  <a:pt x="181482" y="65912"/>
                </a:lnTo>
                <a:lnTo>
                  <a:pt x="178561" y="73571"/>
                </a:lnTo>
                <a:lnTo>
                  <a:pt x="175132" y="81076"/>
                </a:lnTo>
                <a:lnTo>
                  <a:pt x="179451" y="84035"/>
                </a:lnTo>
                <a:lnTo>
                  <a:pt x="189914" y="72555"/>
                </a:lnTo>
                <a:lnTo>
                  <a:pt x="183642" y="72555"/>
                </a:lnTo>
                <a:lnTo>
                  <a:pt x="187116" y="64249"/>
                </a:lnTo>
                <a:lnTo>
                  <a:pt x="189322" y="58115"/>
                </a:lnTo>
                <a:close/>
              </a:path>
              <a:path w="257810" h="259077">
                <a:moveTo>
                  <a:pt x="231665" y="50685"/>
                </a:moveTo>
                <a:lnTo>
                  <a:pt x="224028" y="50685"/>
                </a:lnTo>
                <a:lnTo>
                  <a:pt x="194564" y="83680"/>
                </a:lnTo>
                <a:lnTo>
                  <a:pt x="201310" y="83680"/>
                </a:lnTo>
                <a:lnTo>
                  <a:pt x="211073" y="73063"/>
                </a:lnTo>
                <a:lnTo>
                  <a:pt x="220270" y="73063"/>
                </a:lnTo>
                <a:lnTo>
                  <a:pt x="215392" y="68224"/>
                </a:lnTo>
                <a:lnTo>
                  <a:pt x="231665" y="50685"/>
                </a:lnTo>
                <a:close/>
              </a:path>
              <a:path w="257810" h="259077">
                <a:moveTo>
                  <a:pt x="189409" y="43675"/>
                </a:moveTo>
                <a:lnTo>
                  <a:pt x="179958" y="43675"/>
                </a:lnTo>
                <a:lnTo>
                  <a:pt x="185293" y="49021"/>
                </a:lnTo>
                <a:lnTo>
                  <a:pt x="156082" y="78193"/>
                </a:lnTo>
                <a:lnTo>
                  <a:pt x="159893" y="82016"/>
                </a:lnTo>
                <a:lnTo>
                  <a:pt x="183769" y="58115"/>
                </a:lnTo>
                <a:lnTo>
                  <a:pt x="189322" y="58115"/>
                </a:lnTo>
                <a:lnTo>
                  <a:pt x="189738" y="56959"/>
                </a:lnTo>
                <a:lnTo>
                  <a:pt x="191643" y="50317"/>
                </a:lnTo>
                <a:lnTo>
                  <a:pt x="197700" y="44259"/>
                </a:lnTo>
                <a:lnTo>
                  <a:pt x="189992" y="44259"/>
                </a:lnTo>
                <a:lnTo>
                  <a:pt x="189409" y="43675"/>
                </a:lnTo>
                <a:close/>
              </a:path>
              <a:path w="257810" h="259077">
                <a:moveTo>
                  <a:pt x="213614" y="35369"/>
                </a:moveTo>
                <a:lnTo>
                  <a:pt x="207518" y="35877"/>
                </a:lnTo>
                <a:lnTo>
                  <a:pt x="206629" y="39585"/>
                </a:lnTo>
                <a:lnTo>
                  <a:pt x="205105" y="44830"/>
                </a:lnTo>
                <a:lnTo>
                  <a:pt x="202565" y="51625"/>
                </a:lnTo>
                <a:lnTo>
                  <a:pt x="183642" y="72555"/>
                </a:lnTo>
                <a:lnTo>
                  <a:pt x="189914" y="72555"/>
                </a:lnTo>
                <a:lnTo>
                  <a:pt x="197484" y="64249"/>
                </a:lnTo>
                <a:lnTo>
                  <a:pt x="203250" y="64249"/>
                </a:lnTo>
                <a:lnTo>
                  <a:pt x="206067" y="57543"/>
                </a:lnTo>
                <a:lnTo>
                  <a:pt x="209169" y="49999"/>
                </a:lnTo>
                <a:lnTo>
                  <a:pt x="211708" y="42544"/>
                </a:lnTo>
                <a:lnTo>
                  <a:pt x="213614" y="35369"/>
                </a:lnTo>
                <a:close/>
              </a:path>
              <a:path w="257810" h="259077">
                <a:moveTo>
                  <a:pt x="254906" y="51733"/>
                </a:moveTo>
                <a:lnTo>
                  <a:pt x="238645" y="57759"/>
                </a:lnTo>
                <a:lnTo>
                  <a:pt x="225679" y="62598"/>
                </a:lnTo>
                <a:lnTo>
                  <a:pt x="227583" y="68656"/>
                </a:lnTo>
                <a:lnTo>
                  <a:pt x="236870" y="65053"/>
                </a:lnTo>
                <a:lnTo>
                  <a:pt x="244919" y="62036"/>
                </a:lnTo>
                <a:lnTo>
                  <a:pt x="251729" y="59605"/>
                </a:lnTo>
                <a:lnTo>
                  <a:pt x="257302" y="57759"/>
                </a:lnTo>
                <a:lnTo>
                  <a:pt x="254906" y="51733"/>
                </a:lnTo>
                <a:close/>
              </a:path>
              <a:path w="257810" h="259077">
                <a:moveTo>
                  <a:pt x="180473" y="34721"/>
                </a:moveTo>
                <a:lnTo>
                  <a:pt x="170942" y="34721"/>
                </a:lnTo>
                <a:lnTo>
                  <a:pt x="176276" y="39992"/>
                </a:lnTo>
                <a:lnTo>
                  <a:pt x="153416" y="62877"/>
                </a:lnTo>
                <a:lnTo>
                  <a:pt x="157098" y="66560"/>
                </a:lnTo>
                <a:lnTo>
                  <a:pt x="179958" y="43675"/>
                </a:lnTo>
                <a:lnTo>
                  <a:pt x="189409" y="43675"/>
                </a:lnTo>
                <a:lnTo>
                  <a:pt x="184657" y="38912"/>
                </a:lnTo>
                <a:lnTo>
                  <a:pt x="188338" y="35229"/>
                </a:lnTo>
                <a:lnTo>
                  <a:pt x="180975" y="35229"/>
                </a:lnTo>
                <a:lnTo>
                  <a:pt x="180473" y="34721"/>
                </a:lnTo>
                <a:close/>
              </a:path>
              <a:path w="257810" h="259077">
                <a:moveTo>
                  <a:pt x="166243" y="20434"/>
                </a:moveTo>
                <a:lnTo>
                  <a:pt x="161417" y="25196"/>
                </a:lnTo>
                <a:lnTo>
                  <a:pt x="167385" y="31114"/>
                </a:lnTo>
                <a:lnTo>
                  <a:pt x="140969" y="57543"/>
                </a:lnTo>
                <a:lnTo>
                  <a:pt x="144526" y="61150"/>
                </a:lnTo>
                <a:lnTo>
                  <a:pt x="170942" y="34721"/>
                </a:lnTo>
                <a:lnTo>
                  <a:pt x="180473" y="34721"/>
                </a:lnTo>
                <a:lnTo>
                  <a:pt x="175768" y="29959"/>
                </a:lnTo>
                <a:lnTo>
                  <a:pt x="179366" y="26352"/>
                </a:lnTo>
                <a:lnTo>
                  <a:pt x="172084" y="26352"/>
                </a:lnTo>
                <a:lnTo>
                  <a:pt x="166243" y="20434"/>
                </a:lnTo>
                <a:close/>
              </a:path>
              <a:path w="257810" h="259077">
                <a:moveTo>
                  <a:pt x="241172" y="42951"/>
                </a:moveTo>
                <a:lnTo>
                  <a:pt x="214630" y="45910"/>
                </a:lnTo>
                <a:lnTo>
                  <a:pt x="214883" y="51765"/>
                </a:lnTo>
                <a:lnTo>
                  <a:pt x="219202" y="51231"/>
                </a:lnTo>
                <a:lnTo>
                  <a:pt x="224028" y="50685"/>
                </a:lnTo>
                <a:lnTo>
                  <a:pt x="231665" y="50685"/>
                </a:lnTo>
                <a:lnTo>
                  <a:pt x="232536" y="49745"/>
                </a:lnTo>
                <a:lnTo>
                  <a:pt x="242061" y="48729"/>
                </a:lnTo>
                <a:lnTo>
                  <a:pt x="241172" y="42951"/>
                </a:lnTo>
                <a:close/>
              </a:path>
              <a:path w="257810" h="259077">
                <a:moveTo>
                  <a:pt x="255905" y="51358"/>
                </a:moveTo>
                <a:lnTo>
                  <a:pt x="254889" y="51688"/>
                </a:lnTo>
                <a:lnTo>
                  <a:pt x="255905" y="51358"/>
                </a:lnTo>
                <a:close/>
              </a:path>
              <a:path w="257810" h="259077">
                <a:moveTo>
                  <a:pt x="218947" y="15379"/>
                </a:moveTo>
                <a:lnTo>
                  <a:pt x="189992" y="44259"/>
                </a:lnTo>
                <a:lnTo>
                  <a:pt x="197700" y="44259"/>
                </a:lnTo>
                <a:lnTo>
                  <a:pt x="222757" y="19202"/>
                </a:lnTo>
                <a:lnTo>
                  <a:pt x="218947" y="15379"/>
                </a:lnTo>
                <a:close/>
              </a:path>
              <a:path w="257810" h="259077">
                <a:moveTo>
                  <a:pt x="203707" y="12484"/>
                </a:moveTo>
                <a:lnTo>
                  <a:pt x="180975" y="35229"/>
                </a:lnTo>
                <a:lnTo>
                  <a:pt x="188338" y="35229"/>
                </a:lnTo>
                <a:lnTo>
                  <a:pt x="207391" y="16167"/>
                </a:lnTo>
                <a:lnTo>
                  <a:pt x="203707" y="12484"/>
                </a:lnTo>
                <a:close/>
              </a:path>
              <a:path w="257810" h="259077">
                <a:moveTo>
                  <a:pt x="198501" y="0"/>
                </a:moveTo>
                <a:lnTo>
                  <a:pt x="172084" y="26352"/>
                </a:lnTo>
                <a:lnTo>
                  <a:pt x="179366" y="26352"/>
                </a:lnTo>
                <a:lnTo>
                  <a:pt x="202056" y="3606"/>
                </a:lnTo>
                <a:lnTo>
                  <a:pt x="198501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600830" y="4230738"/>
            <a:ext cx="103251" cy="10728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778377" y="4225251"/>
            <a:ext cx="254635" cy="264795"/>
          </a:xfrm>
          <a:custGeom>
            <a:rect l="l" t="t" r="r" b="b"/>
            <a:pathLst>
              <a:path w="254635" h="264795">
                <a:moveTo>
                  <a:pt x="77088" y="182879"/>
                </a:moveTo>
                <a:lnTo>
                  <a:pt x="30861" y="229158"/>
                </a:lnTo>
                <a:lnTo>
                  <a:pt x="52959" y="251256"/>
                </a:lnTo>
                <a:lnTo>
                  <a:pt x="44323" y="259854"/>
                </a:lnTo>
                <a:lnTo>
                  <a:pt x="48895" y="264325"/>
                </a:lnTo>
                <a:lnTo>
                  <a:pt x="66649" y="246570"/>
                </a:lnTo>
                <a:lnTo>
                  <a:pt x="57658" y="246570"/>
                </a:lnTo>
                <a:lnTo>
                  <a:pt x="40005" y="228942"/>
                </a:lnTo>
                <a:lnTo>
                  <a:pt x="49402" y="219633"/>
                </a:lnTo>
                <a:lnTo>
                  <a:pt x="58328" y="219633"/>
                </a:lnTo>
                <a:lnTo>
                  <a:pt x="53848" y="215163"/>
                </a:lnTo>
                <a:lnTo>
                  <a:pt x="63119" y="205841"/>
                </a:lnTo>
                <a:lnTo>
                  <a:pt x="72044" y="205841"/>
                </a:lnTo>
                <a:lnTo>
                  <a:pt x="67563" y="201371"/>
                </a:lnTo>
                <a:lnTo>
                  <a:pt x="77088" y="191909"/>
                </a:lnTo>
                <a:lnTo>
                  <a:pt x="86118" y="191909"/>
                </a:lnTo>
                <a:lnTo>
                  <a:pt x="77088" y="182879"/>
                </a:lnTo>
                <a:close/>
              </a:path>
              <a:path w="254635" h="264795">
                <a:moveTo>
                  <a:pt x="58328" y="219633"/>
                </a:moveTo>
                <a:lnTo>
                  <a:pt x="49402" y="219633"/>
                </a:lnTo>
                <a:lnTo>
                  <a:pt x="66928" y="237248"/>
                </a:lnTo>
                <a:lnTo>
                  <a:pt x="57658" y="246570"/>
                </a:lnTo>
                <a:lnTo>
                  <a:pt x="66649" y="246570"/>
                </a:lnTo>
                <a:lnTo>
                  <a:pt x="80441" y="232778"/>
                </a:lnTo>
                <a:lnTo>
                  <a:pt x="71500" y="232778"/>
                </a:lnTo>
                <a:lnTo>
                  <a:pt x="58328" y="219633"/>
                </a:lnTo>
                <a:close/>
              </a:path>
              <a:path w="254635" h="264795">
                <a:moveTo>
                  <a:pt x="29337" y="197535"/>
                </a:moveTo>
                <a:lnTo>
                  <a:pt x="21971" y="236169"/>
                </a:lnTo>
                <a:lnTo>
                  <a:pt x="28448" y="238188"/>
                </a:lnTo>
                <a:lnTo>
                  <a:pt x="35940" y="198196"/>
                </a:lnTo>
                <a:lnTo>
                  <a:pt x="29337" y="197535"/>
                </a:lnTo>
                <a:close/>
              </a:path>
              <a:path w="254635" h="264795">
                <a:moveTo>
                  <a:pt x="72044" y="205841"/>
                </a:moveTo>
                <a:lnTo>
                  <a:pt x="63119" y="205841"/>
                </a:lnTo>
                <a:lnTo>
                  <a:pt x="80772" y="223456"/>
                </a:lnTo>
                <a:lnTo>
                  <a:pt x="71500" y="232778"/>
                </a:lnTo>
                <a:lnTo>
                  <a:pt x="80441" y="232778"/>
                </a:lnTo>
                <a:lnTo>
                  <a:pt x="94234" y="218986"/>
                </a:lnTo>
                <a:lnTo>
                  <a:pt x="85217" y="218986"/>
                </a:lnTo>
                <a:lnTo>
                  <a:pt x="72044" y="205841"/>
                </a:lnTo>
                <a:close/>
              </a:path>
              <a:path w="254635" h="264795">
                <a:moveTo>
                  <a:pt x="86118" y="191909"/>
                </a:moveTo>
                <a:lnTo>
                  <a:pt x="77088" y="191909"/>
                </a:lnTo>
                <a:lnTo>
                  <a:pt x="94742" y="209524"/>
                </a:lnTo>
                <a:lnTo>
                  <a:pt x="85217" y="218986"/>
                </a:lnTo>
                <a:lnTo>
                  <a:pt x="94234" y="218986"/>
                </a:lnTo>
                <a:lnTo>
                  <a:pt x="108242" y="204978"/>
                </a:lnTo>
                <a:lnTo>
                  <a:pt x="99187" y="204978"/>
                </a:lnTo>
                <a:lnTo>
                  <a:pt x="86118" y="191909"/>
                </a:lnTo>
                <a:close/>
              </a:path>
              <a:path w="254635" h="264795">
                <a:moveTo>
                  <a:pt x="1143" y="184619"/>
                </a:moveTo>
                <a:lnTo>
                  <a:pt x="0" y="191325"/>
                </a:lnTo>
                <a:lnTo>
                  <a:pt x="6096" y="191833"/>
                </a:lnTo>
                <a:lnTo>
                  <a:pt x="14859" y="192697"/>
                </a:lnTo>
                <a:lnTo>
                  <a:pt x="18034" y="193090"/>
                </a:lnTo>
                <a:lnTo>
                  <a:pt x="20065" y="193420"/>
                </a:lnTo>
                <a:lnTo>
                  <a:pt x="381" y="213207"/>
                </a:lnTo>
                <a:lnTo>
                  <a:pt x="4699" y="217538"/>
                </a:lnTo>
                <a:lnTo>
                  <a:pt x="30024" y="192201"/>
                </a:lnTo>
                <a:lnTo>
                  <a:pt x="21336" y="192201"/>
                </a:lnTo>
                <a:lnTo>
                  <a:pt x="22098" y="186499"/>
                </a:lnTo>
                <a:lnTo>
                  <a:pt x="10287" y="185292"/>
                </a:lnTo>
                <a:lnTo>
                  <a:pt x="3301" y="184670"/>
                </a:lnTo>
                <a:lnTo>
                  <a:pt x="1143" y="184619"/>
                </a:lnTo>
                <a:close/>
              </a:path>
              <a:path w="254635" h="264795">
                <a:moveTo>
                  <a:pt x="107569" y="196595"/>
                </a:moveTo>
                <a:lnTo>
                  <a:pt x="99187" y="204978"/>
                </a:lnTo>
                <a:lnTo>
                  <a:pt x="108242" y="204978"/>
                </a:lnTo>
                <a:lnTo>
                  <a:pt x="112140" y="201079"/>
                </a:lnTo>
                <a:lnTo>
                  <a:pt x="107569" y="196595"/>
                </a:lnTo>
                <a:close/>
              </a:path>
              <a:path w="254635" h="264795">
                <a:moveTo>
                  <a:pt x="38735" y="151409"/>
                </a:moveTo>
                <a:lnTo>
                  <a:pt x="32003" y="153212"/>
                </a:lnTo>
                <a:lnTo>
                  <a:pt x="32775" y="156679"/>
                </a:lnTo>
                <a:lnTo>
                  <a:pt x="33527" y="160642"/>
                </a:lnTo>
                <a:lnTo>
                  <a:pt x="34162" y="165265"/>
                </a:lnTo>
                <a:lnTo>
                  <a:pt x="34925" y="169887"/>
                </a:lnTo>
                <a:lnTo>
                  <a:pt x="35509" y="174802"/>
                </a:lnTo>
                <a:lnTo>
                  <a:pt x="35813" y="177761"/>
                </a:lnTo>
                <a:lnTo>
                  <a:pt x="21336" y="192201"/>
                </a:lnTo>
                <a:lnTo>
                  <a:pt x="30024" y="192201"/>
                </a:lnTo>
                <a:lnTo>
                  <a:pt x="50603" y="171615"/>
                </a:lnTo>
                <a:lnTo>
                  <a:pt x="41910" y="171615"/>
                </a:lnTo>
                <a:lnTo>
                  <a:pt x="41021" y="164211"/>
                </a:lnTo>
                <a:lnTo>
                  <a:pt x="40005" y="157467"/>
                </a:lnTo>
                <a:lnTo>
                  <a:pt x="38735" y="151409"/>
                </a:lnTo>
                <a:close/>
              </a:path>
              <a:path w="254635" h="264795">
                <a:moveTo>
                  <a:pt x="138682" y="138264"/>
                </a:moveTo>
                <a:lnTo>
                  <a:pt x="128270" y="138264"/>
                </a:lnTo>
                <a:lnTo>
                  <a:pt x="145923" y="155879"/>
                </a:lnTo>
                <a:lnTo>
                  <a:pt x="116839" y="184975"/>
                </a:lnTo>
                <a:lnTo>
                  <a:pt x="121538" y="189737"/>
                </a:lnTo>
                <a:lnTo>
                  <a:pt x="160623" y="150685"/>
                </a:lnTo>
                <a:lnTo>
                  <a:pt x="151130" y="150685"/>
                </a:lnTo>
                <a:lnTo>
                  <a:pt x="138682" y="138264"/>
                </a:lnTo>
                <a:close/>
              </a:path>
              <a:path w="254635" h="264795">
                <a:moveTo>
                  <a:pt x="83820" y="173570"/>
                </a:moveTo>
                <a:lnTo>
                  <a:pt x="50170" y="180699"/>
                </a:lnTo>
                <a:lnTo>
                  <a:pt x="44576" y="182016"/>
                </a:lnTo>
                <a:lnTo>
                  <a:pt x="45847" y="188518"/>
                </a:lnTo>
                <a:lnTo>
                  <a:pt x="51053" y="187261"/>
                </a:lnTo>
                <a:lnTo>
                  <a:pt x="73787" y="182486"/>
                </a:lnTo>
                <a:lnTo>
                  <a:pt x="85344" y="180289"/>
                </a:lnTo>
                <a:lnTo>
                  <a:pt x="83820" y="173570"/>
                </a:lnTo>
                <a:close/>
              </a:path>
              <a:path w="254635" h="264795">
                <a:moveTo>
                  <a:pt x="61213" y="152336"/>
                </a:moveTo>
                <a:lnTo>
                  <a:pt x="41910" y="171615"/>
                </a:lnTo>
                <a:lnTo>
                  <a:pt x="50603" y="171615"/>
                </a:lnTo>
                <a:lnTo>
                  <a:pt x="65532" y="156679"/>
                </a:lnTo>
                <a:lnTo>
                  <a:pt x="61213" y="152336"/>
                </a:lnTo>
                <a:close/>
              </a:path>
              <a:path w="254635" h="264795">
                <a:moveTo>
                  <a:pt x="118508" y="118122"/>
                </a:moveTo>
                <a:lnTo>
                  <a:pt x="108076" y="118122"/>
                </a:lnTo>
                <a:lnTo>
                  <a:pt x="123444" y="133426"/>
                </a:lnTo>
                <a:lnTo>
                  <a:pt x="100711" y="156095"/>
                </a:lnTo>
                <a:lnTo>
                  <a:pt x="105537" y="160934"/>
                </a:lnTo>
                <a:lnTo>
                  <a:pt x="128270" y="138264"/>
                </a:lnTo>
                <a:lnTo>
                  <a:pt x="138682" y="138264"/>
                </a:lnTo>
                <a:lnTo>
                  <a:pt x="133476" y="133070"/>
                </a:lnTo>
                <a:lnTo>
                  <a:pt x="138307" y="128231"/>
                </a:lnTo>
                <a:lnTo>
                  <a:pt x="128650" y="128231"/>
                </a:lnTo>
                <a:lnTo>
                  <a:pt x="118508" y="118122"/>
                </a:lnTo>
                <a:close/>
              </a:path>
              <a:path w="254635" h="264795">
                <a:moveTo>
                  <a:pt x="80645" y="114871"/>
                </a:moveTo>
                <a:lnTo>
                  <a:pt x="74675" y="118554"/>
                </a:lnTo>
                <a:lnTo>
                  <a:pt x="78612" y="125387"/>
                </a:lnTo>
                <a:lnTo>
                  <a:pt x="81661" y="132003"/>
                </a:lnTo>
                <a:lnTo>
                  <a:pt x="84074" y="138404"/>
                </a:lnTo>
                <a:lnTo>
                  <a:pt x="86360" y="144805"/>
                </a:lnTo>
                <a:lnTo>
                  <a:pt x="88021" y="151409"/>
                </a:lnTo>
                <a:lnTo>
                  <a:pt x="88900" y="157975"/>
                </a:lnTo>
                <a:lnTo>
                  <a:pt x="95885" y="156311"/>
                </a:lnTo>
                <a:lnTo>
                  <a:pt x="94869" y="149339"/>
                </a:lnTo>
                <a:lnTo>
                  <a:pt x="92963" y="142468"/>
                </a:lnTo>
                <a:lnTo>
                  <a:pt x="90550" y="135737"/>
                </a:lnTo>
                <a:lnTo>
                  <a:pt x="97526" y="128727"/>
                </a:lnTo>
                <a:lnTo>
                  <a:pt x="87630" y="128727"/>
                </a:lnTo>
                <a:lnTo>
                  <a:pt x="85978" y="124879"/>
                </a:lnTo>
                <a:lnTo>
                  <a:pt x="83565" y="120256"/>
                </a:lnTo>
                <a:lnTo>
                  <a:pt x="80645" y="114871"/>
                </a:lnTo>
                <a:close/>
              </a:path>
              <a:path w="254635" h="264795">
                <a:moveTo>
                  <a:pt x="178562" y="123177"/>
                </a:moveTo>
                <a:lnTo>
                  <a:pt x="151130" y="150685"/>
                </a:lnTo>
                <a:lnTo>
                  <a:pt x="160623" y="150685"/>
                </a:lnTo>
                <a:lnTo>
                  <a:pt x="183387" y="127939"/>
                </a:lnTo>
                <a:lnTo>
                  <a:pt x="178562" y="123177"/>
                </a:lnTo>
                <a:close/>
              </a:path>
              <a:path w="254635" h="264795">
                <a:moveTo>
                  <a:pt x="93980" y="93573"/>
                </a:moveTo>
                <a:lnTo>
                  <a:pt x="88773" y="98767"/>
                </a:lnTo>
                <a:lnTo>
                  <a:pt x="103250" y="113207"/>
                </a:lnTo>
                <a:lnTo>
                  <a:pt x="87630" y="128727"/>
                </a:lnTo>
                <a:lnTo>
                  <a:pt x="97526" y="128727"/>
                </a:lnTo>
                <a:lnTo>
                  <a:pt x="108076" y="118122"/>
                </a:lnTo>
                <a:lnTo>
                  <a:pt x="118508" y="118122"/>
                </a:lnTo>
                <a:lnTo>
                  <a:pt x="113284" y="112915"/>
                </a:lnTo>
                <a:lnTo>
                  <a:pt x="118198" y="108013"/>
                </a:lnTo>
                <a:lnTo>
                  <a:pt x="108458" y="108013"/>
                </a:lnTo>
                <a:lnTo>
                  <a:pt x="93980" y="93573"/>
                </a:lnTo>
                <a:close/>
              </a:path>
              <a:path w="254635" h="264795">
                <a:moveTo>
                  <a:pt x="151002" y="105841"/>
                </a:moveTo>
                <a:lnTo>
                  <a:pt x="128650" y="128231"/>
                </a:lnTo>
                <a:lnTo>
                  <a:pt x="138307" y="128231"/>
                </a:lnTo>
                <a:lnTo>
                  <a:pt x="155828" y="110680"/>
                </a:lnTo>
                <a:lnTo>
                  <a:pt x="151002" y="105841"/>
                </a:lnTo>
                <a:close/>
              </a:path>
              <a:path w="254635" h="264795">
                <a:moveTo>
                  <a:pt x="205486" y="16167"/>
                </a:moveTo>
                <a:lnTo>
                  <a:pt x="152653" y="68948"/>
                </a:lnTo>
                <a:lnTo>
                  <a:pt x="201295" y="117614"/>
                </a:lnTo>
                <a:lnTo>
                  <a:pt x="206121" y="112852"/>
                </a:lnTo>
                <a:lnTo>
                  <a:pt x="202564" y="109308"/>
                </a:lnTo>
                <a:lnTo>
                  <a:pt x="206678" y="105194"/>
                </a:lnTo>
                <a:lnTo>
                  <a:pt x="198500" y="105194"/>
                </a:lnTo>
                <a:lnTo>
                  <a:pt x="161544" y="68224"/>
                </a:lnTo>
                <a:lnTo>
                  <a:pt x="204850" y="24904"/>
                </a:lnTo>
                <a:lnTo>
                  <a:pt x="214205" y="24904"/>
                </a:lnTo>
                <a:lnTo>
                  <a:pt x="205486" y="16167"/>
                </a:lnTo>
                <a:close/>
              </a:path>
              <a:path w="254635" h="264795">
                <a:moveTo>
                  <a:pt x="133223" y="83172"/>
                </a:moveTo>
                <a:lnTo>
                  <a:pt x="108458" y="108013"/>
                </a:lnTo>
                <a:lnTo>
                  <a:pt x="118198" y="108013"/>
                </a:lnTo>
                <a:lnTo>
                  <a:pt x="138175" y="88087"/>
                </a:lnTo>
                <a:lnTo>
                  <a:pt x="133223" y="83172"/>
                </a:lnTo>
                <a:close/>
              </a:path>
              <a:path w="254635" h="264795">
                <a:moveTo>
                  <a:pt x="214205" y="24904"/>
                </a:moveTo>
                <a:lnTo>
                  <a:pt x="204850" y="24904"/>
                </a:lnTo>
                <a:lnTo>
                  <a:pt x="241808" y="61874"/>
                </a:lnTo>
                <a:lnTo>
                  <a:pt x="198500" y="105194"/>
                </a:lnTo>
                <a:lnTo>
                  <a:pt x="206678" y="105194"/>
                </a:lnTo>
                <a:lnTo>
                  <a:pt x="245872" y="65989"/>
                </a:lnTo>
                <a:lnTo>
                  <a:pt x="253073" y="65989"/>
                </a:lnTo>
                <a:lnTo>
                  <a:pt x="254126" y="64909"/>
                </a:lnTo>
                <a:lnTo>
                  <a:pt x="214205" y="24904"/>
                </a:lnTo>
                <a:close/>
              </a:path>
              <a:path w="254635" h="264795">
                <a:moveTo>
                  <a:pt x="212726" y="67576"/>
                </a:moveTo>
                <a:lnTo>
                  <a:pt x="198247" y="67576"/>
                </a:lnTo>
                <a:lnTo>
                  <a:pt x="198329" y="68808"/>
                </a:lnTo>
                <a:lnTo>
                  <a:pt x="198453" y="72199"/>
                </a:lnTo>
                <a:lnTo>
                  <a:pt x="198247" y="75692"/>
                </a:lnTo>
                <a:lnTo>
                  <a:pt x="196723" y="85318"/>
                </a:lnTo>
                <a:lnTo>
                  <a:pt x="195452" y="90271"/>
                </a:lnTo>
                <a:lnTo>
                  <a:pt x="193801" y="95376"/>
                </a:lnTo>
                <a:lnTo>
                  <a:pt x="199262" y="96964"/>
                </a:lnTo>
                <a:lnTo>
                  <a:pt x="203326" y="71043"/>
                </a:lnTo>
                <a:lnTo>
                  <a:pt x="211947" y="71043"/>
                </a:lnTo>
                <a:lnTo>
                  <a:pt x="209423" y="68516"/>
                </a:lnTo>
                <a:lnTo>
                  <a:pt x="212726" y="67576"/>
                </a:lnTo>
                <a:close/>
              </a:path>
              <a:path w="254635" h="264795">
                <a:moveTo>
                  <a:pt x="211947" y="71043"/>
                </a:moveTo>
                <a:lnTo>
                  <a:pt x="203326" y="71043"/>
                </a:lnTo>
                <a:lnTo>
                  <a:pt x="215773" y="83540"/>
                </a:lnTo>
                <a:lnTo>
                  <a:pt x="220090" y="79197"/>
                </a:lnTo>
                <a:lnTo>
                  <a:pt x="211947" y="71043"/>
                </a:lnTo>
                <a:close/>
              </a:path>
              <a:path w="254635" h="264795">
                <a:moveTo>
                  <a:pt x="198422" y="57543"/>
                </a:moveTo>
                <a:lnTo>
                  <a:pt x="189737" y="57543"/>
                </a:lnTo>
                <a:lnTo>
                  <a:pt x="195452" y="63245"/>
                </a:lnTo>
                <a:lnTo>
                  <a:pt x="179450" y="79273"/>
                </a:lnTo>
                <a:lnTo>
                  <a:pt x="183007" y="82816"/>
                </a:lnTo>
                <a:lnTo>
                  <a:pt x="198247" y="67576"/>
                </a:lnTo>
                <a:lnTo>
                  <a:pt x="212726" y="67576"/>
                </a:lnTo>
                <a:lnTo>
                  <a:pt x="220090" y="65481"/>
                </a:lnTo>
                <a:lnTo>
                  <a:pt x="222503" y="64833"/>
                </a:lnTo>
                <a:lnTo>
                  <a:pt x="205739" y="64833"/>
                </a:lnTo>
                <a:lnTo>
                  <a:pt x="203326" y="62445"/>
                </a:lnTo>
                <a:lnTo>
                  <a:pt x="206852" y="58915"/>
                </a:lnTo>
                <a:lnTo>
                  <a:pt x="199771" y="58915"/>
                </a:lnTo>
                <a:lnTo>
                  <a:pt x="198422" y="57543"/>
                </a:lnTo>
                <a:close/>
              </a:path>
              <a:path w="254635" h="264795">
                <a:moveTo>
                  <a:pt x="201802" y="35090"/>
                </a:moveTo>
                <a:lnTo>
                  <a:pt x="173227" y="68808"/>
                </a:lnTo>
                <a:lnTo>
                  <a:pt x="177037" y="72199"/>
                </a:lnTo>
                <a:lnTo>
                  <a:pt x="183769" y="64566"/>
                </a:lnTo>
                <a:lnTo>
                  <a:pt x="189737" y="57543"/>
                </a:lnTo>
                <a:lnTo>
                  <a:pt x="198422" y="57543"/>
                </a:lnTo>
                <a:lnTo>
                  <a:pt x="193801" y="52844"/>
                </a:lnTo>
                <a:lnTo>
                  <a:pt x="199389" y="46202"/>
                </a:lnTo>
                <a:lnTo>
                  <a:pt x="205867" y="38125"/>
                </a:lnTo>
                <a:lnTo>
                  <a:pt x="201802" y="35090"/>
                </a:lnTo>
                <a:close/>
              </a:path>
              <a:path w="254635" h="264795">
                <a:moveTo>
                  <a:pt x="253073" y="65989"/>
                </a:moveTo>
                <a:lnTo>
                  <a:pt x="245872" y="65989"/>
                </a:lnTo>
                <a:lnTo>
                  <a:pt x="249555" y="69595"/>
                </a:lnTo>
                <a:lnTo>
                  <a:pt x="253073" y="65989"/>
                </a:lnTo>
                <a:close/>
              </a:path>
              <a:path w="254635" h="264795">
                <a:moveTo>
                  <a:pt x="152653" y="34150"/>
                </a:moveTo>
                <a:lnTo>
                  <a:pt x="148082" y="38773"/>
                </a:lnTo>
                <a:lnTo>
                  <a:pt x="154559" y="45262"/>
                </a:lnTo>
                <a:lnTo>
                  <a:pt x="136525" y="63245"/>
                </a:lnTo>
                <a:lnTo>
                  <a:pt x="140843" y="67500"/>
                </a:lnTo>
                <a:lnTo>
                  <a:pt x="158750" y="49529"/>
                </a:lnTo>
                <a:lnTo>
                  <a:pt x="167674" y="49529"/>
                </a:lnTo>
                <a:lnTo>
                  <a:pt x="167894" y="49314"/>
                </a:lnTo>
                <a:lnTo>
                  <a:pt x="163449" y="44907"/>
                </a:lnTo>
                <a:lnTo>
                  <a:pt x="167703" y="40652"/>
                </a:lnTo>
                <a:lnTo>
                  <a:pt x="159131" y="40652"/>
                </a:lnTo>
                <a:lnTo>
                  <a:pt x="152653" y="34150"/>
                </a:lnTo>
                <a:close/>
              </a:path>
              <a:path w="254635" h="264795">
                <a:moveTo>
                  <a:pt x="229615" y="57327"/>
                </a:moveTo>
                <a:lnTo>
                  <a:pt x="219710" y="60261"/>
                </a:lnTo>
                <a:lnTo>
                  <a:pt x="211709" y="62763"/>
                </a:lnTo>
                <a:lnTo>
                  <a:pt x="205739" y="64833"/>
                </a:lnTo>
                <a:lnTo>
                  <a:pt x="222503" y="64833"/>
                </a:lnTo>
                <a:lnTo>
                  <a:pt x="227330" y="63538"/>
                </a:lnTo>
                <a:lnTo>
                  <a:pt x="231139" y="62674"/>
                </a:lnTo>
                <a:lnTo>
                  <a:pt x="229615" y="57327"/>
                </a:lnTo>
                <a:close/>
              </a:path>
              <a:path w="254635" h="264795">
                <a:moveTo>
                  <a:pt x="215900" y="42887"/>
                </a:moveTo>
                <a:lnTo>
                  <a:pt x="199771" y="58915"/>
                </a:lnTo>
                <a:lnTo>
                  <a:pt x="206852" y="58915"/>
                </a:lnTo>
                <a:lnTo>
                  <a:pt x="219328" y="46418"/>
                </a:lnTo>
                <a:lnTo>
                  <a:pt x="215900" y="42887"/>
                </a:lnTo>
                <a:close/>
              </a:path>
              <a:path w="254635" h="264795">
                <a:moveTo>
                  <a:pt x="167674" y="49529"/>
                </a:moveTo>
                <a:lnTo>
                  <a:pt x="158750" y="49529"/>
                </a:lnTo>
                <a:lnTo>
                  <a:pt x="163195" y="53936"/>
                </a:lnTo>
                <a:lnTo>
                  <a:pt x="167674" y="49529"/>
                </a:lnTo>
                <a:close/>
              </a:path>
              <a:path w="254635" h="264795">
                <a:moveTo>
                  <a:pt x="175260" y="11620"/>
                </a:moveTo>
                <a:lnTo>
                  <a:pt x="170561" y="16243"/>
                </a:lnTo>
                <a:lnTo>
                  <a:pt x="177037" y="22745"/>
                </a:lnTo>
                <a:lnTo>
                  <a:pt x="159131" y="40652"/>
                </a:lnTo>
                <a:lnTo>
                  <a:pt x="167703" y="40652"/>
                </a:lnTo>
                <a:lnTo>
                  <a:pt x="181356" y="27000"/>
                </a:lnTo>
                <a:lnTo>
                  <a:pt x="190159" y="27000"/>
                </a:lnTo>
                <a:lnTo>
                  <a:pt x="190373" y="26784"/>
                </a:lnTo>
                <a:lnTo>
                  <a:pt x="185927" y="22377"/>
                </a:lnTo>
                <a:lnTo>
                  <a:pt x="190191" y="18122"/>
                </a:lnTo>
                <a:lnTo>
                  <a:pt x="181737" y="18122"/>
                </a:lnTo>
                <a:lnTo>
                  <a:pt x="175260" y="11620"/>
                </a:lnTo>
                <a:close/>
              </a:path>
              <a:path w="254635" h="264795">
                <a:moveTo>
                  <a:pt x="190159" y="27000"/>
                </a:moveTo>
                <a:lnTo>
                  <a:pt x="181356" y="27000"/>
                </a:lnTo>
                <a:lnTo>
                  <a:pt x="185800" y="31407"/>
                </a:lnTo>
                <a:lnTo>
                  <a:pt x="190159" y="27000"/>
                </a:lnTo>
                <a:close/>
              </a:path>
              <a:path w="254635" h="264795">
                <a:moveTo>
                  <a:pt x="199771" y="0"/>
                </a:moveTo>
                <a:lnTo>
                  <a:pt x="181737" y="18122"/>
                </a:lnTo>
                <a:lnTo>
                  <a:pt x="190191" y="18122"/>
                </a:lnTo>
                <a:lnTo>
                  <a:pt x="204088" y="4254"/>
                </a:lnTo>
                <a:lnTo>
                  <a:pt x="199771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234560" y="4234891"/>
            <a:ext cx="430784" cy="32639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724908" y="4227347"/>
            <a:ext cx="259079" cy="257175"/>
          </a:xfrm>
          <a:custGeom>
            <a:rect l="l" t="t" r="r" b="b"/>
            <a:pathLst>
              <a:path w="259077" h="257175">
                <a:moveTo>
                  <a:pt x="20954" y="182740"/>
                </a:moveTo>
                <a:lnTo>
                  <a:pt x="0" y="203669"/>
                </a:lnTo>
                <a:lnTo>
                  <a:pt x="53212" y="256882"/>
                </a:lnTo>
                <a:lnTo>
                  <a:pt x="58038" y="252120"/>
                </a:lnTo>
                <a:lnTo>
                  <a:pt x="51815" y="245910"/>
                </a:lnTo>
                <a:lnTo>
                  <a:pt x="56782" y="240931"/>
                </a:lnTo>
                <a:lnTo>
                  <a:pt x="46736" y="240931"/>
                </a:lnTo>
                <a:lnTo>
                  <a:pt x="9778" y="203898"/>
                </a:lnTo>
                <a:lnTo>
                  <a:pt x="21208" y="192417"/>
                </a:lnTo>
                <a:lnTo>
                  <a:pt x="30629" y="192417"/>
                </a:lnTo>
                <a:lnTo>
                  <a:pt x="20954" y="182740"/>
                </a:lnTo>
                <a:close/>
              </a:path>
              <a:path w="259077" h="257175">
                <a:moveTo>
                  <a:pt x="30629" y="192417"/>
                </a:moveTo>
                <a:lnTo>
                  <a:pt x="21208" y="192417"/>
                </a:lnTo>
                <a:lnTo>
                  <a:pt x="58292" y="229450"/>
                </a:lnTo>
                <a:lnTo>
                  <a:pt x="46736" y="240931"/>
                </a:lnTo>
                <a:lnTo>
                  <a:pt x="56782" y="240931"/>
                </a:lnTo>
                <a:lnTo>
                  <a:pt x="67944" y="229742"/>
                </a:lnTo>
                <a:lnTo>
                  <a:pt x="30629" y="192417"/>
                </a:lnTo>
                <a:close/>
              </a:path>
              <a:path w="259077" h="257175">
                <a:moveTo>
                  <a:pt x="71729" y="186270"/>
                </a:moveTo>
                <a:lnTo>
                  <a:pt x="61594" y="186270"/>
                </a:lnTo>
                <a:lnTo>
                  <a:pt x="97916" y="222592"/>
                </a:lnTo>
                <a:lnTo>
                  <a:pt x="102996" y="217538"/>
                </a:lnTo>
                <a:lnTo>
                  <a:pt x="71729" y="186270"/>
                </a:lnTo>
                <a:close/>
              </a:path>
              <a:path w="259077" h="257175">
                <a:moveTo>
                  <a:pt x="37083" y="151625"/>
                </a:moveTo>
                <a:lnTo>
                  <a:pt x="32003" y="156667"/>
                </a:lnTo>
                <a:lnTo>
                  <a:pt x="56768" y="181432"/>
                </a:lnTo>
                <a:lnTo>
                  <a:pt x="41147" y="197027"/>
                </a:lnTo>
                <a:lnTo>
                  <a:pt x="45974" y="201866"/>
                </a:lnTo>
                <a:lnTo>
                  <a:pt x="61594" y="186270"/>
                </a:lnTo>
                <a:lnTo>
                  <a:pt x="71729" y="186270"/>
                </a:lnTo>
                <a:lnTo>
                  <a:pt x="66675" y="181216"/>
                </a:lnTo>
                <a:lnTo>
                  <a:pt x="71448" y="176453"/>
                </a:lnTo>
                <a:lnTo>
                  <a:pt x="61849" y="176453"/>
                </a:lnTo>
                <a:lnTo>
                  <a:pt x="37083" y="151625"/>
                </a:lnTo>
                <a:close/>
              </a:path>
              <a:path w="259077" h="257175">
                <a:moveTo>
                  <a:pt x="139191" y="156527"/>
                </a:moveTo>
                <a:lnTo>
                  <a:pt x="137667" y="160667"/>
                </a:lnTo>
                <a:lnTo>
                  <a:pt x="135508" y="165861"/>
                </a:lnTo>
                <a:lnTo>
                  <a:pt x="132587" y="172123"/>
                </a:lnTo>
                <a:lnTo>
                  <a:pt x="129793" y="178384"/>
                </a:lnTo>
                <a:lnTo>
                  <a:pt x="127126" y="183680"/>
                </a:lnTo>
                <a:lnTo>
                  <a:pt x="124713" y="188010"/>
                </a:lnTo>
                <a:lnTo>
                  <a:pt x="130555" y="190969"/>
                </a:lnTo>
                <a:lnTo>
                  <a:pt x="145033" y="158622"/>
                </a:lnTo>
                <a:lnTo>
                  <a:pt x="139191" y="156527"/>
                </a:lnTo>
                <a:close/>
              </a:path>
              <a:path w="259077" h="257175">
                <a:moveTo>
                  <a:pt x="77977" y="160350"/>
                </a:moveTo>
                <a:lnTo>
                  <a:pt x="61849" y="176453"/>
                </a:lnTo>
                <a:lnTo>
                  <a:pt x="71448" y="176453"/>
                </a:lnTo>
                <a:lnTo>
                  <a:pt x="82803" y="165125"/>
                </a:lnTo>
                <a:lnTo>
                  <a:pt x="77977" y="160350"/>
                </a:lnTo>
                <a:close/>
              </a:path>
              <a:path w="259077" h="257175">
                <a:moveTo>
                  <a:pt x="121923" y="119418"/>
                </a:moveTo>
                <a:lnTo>
                  <a:pt x="112902" y="119418"/>
                </a:lnTo>
                <a:lnTo>
                  <a:pt x="118871" y="125475"/>
                </a:lnTo>
                <a:lnTo>
                  <a:pt x="97662" y="146786"/>
                </a:lnTo>
                <a:lnTo>
                  <a:pt x="121919" y="171043"/>
                </a:lnTo>
                <a:lnTo>
                  <a:pt x="130154" y="162813"/>
                </a:lnTo>
                <a:lnTo>
                  <a:pt x="122554" y="162813"/>
                </a:lnTo>
                <a:lnTo>
                  <a:pt x="116204" y="156387"/>
                </a:lnTo>
                <a:lnTo>
                  <a:pt x="119950" y="152628"/>
                </a:lnTo>
                <a:lnTo>
                  <a:pt x="112394" y="152628"/>
                </a:lnTo>
                <a:lnTo>
                  <a:pt x="106044" y="146202"/>
                </a:lnTo>
                <a:lnTo>
                  <a:pt x="122808" y="129374"/>
                </a:lnTo>
                <a:lnTo>
                  <a:pt x="131963" y="129374"/>
                </a:lnTo>
                <a:lnTo>
                  <a:pt x="127380" y="124828"/>
                </a:lnTo>
                <a:lnTo>
                  <a:pt x="131268" y="120929"/>
                </a:lnTo>
                <a:lnTo>
                  <a:pt x="123443" y="120929"/>
                </a:lnTo>
                <a:lnTo>
                  <a:pt x="121923" y="119418"/>
                </a:lnTo>
                <a:close/>
              </a:path>
              <a:path w="259077" h="257175">
                <a:moveTo>
                  <a:pt x="142123" y="139560"/>
                </a:moveTo>
                <a:lnTo>
                  <a:pt x="132968" y="139560"/>
                </a:lnTo>
                <a:lnTo>
                  <a:pt x="139445" y="145986"/>
                </a:lnTo>
                <a:lnTo>
                  <a:pt x="122554" y="162813"/>
                </a:lnTo>
                <a:lnTo>
                  <a:pt x="130154" y="162813"/>
                </a:lnTo>
                <a:lnTo>
                  <a:pt x="151539" y="141439"/>
                </a:lnTo>
                <a:lnTo>
                  <a:pt x="144017" y="141439"/>
                </a:lnTo>
                <a:lnTo>
                  <a:pt x="142123" y="139560"/>
                </a:lnTo>
                <a:close/>
              </a:path>
              <a:path w="259077" h="257175">
                <a:moveTo>
                  <a:pt x="131963" y="129374"/>
                </a:moveTo>
                <a:lnTo>
                  <a:pt x="122808" y="129374"/>
                </a:lnTo>
                <a:lnTo>
                  <a:pt x="129286" y="135801"/>
                </a:lnTo>
                <a:lnTo>
                  <a:pt x="112394" y="152628"/>
                </a:lnTo>
                <a:lnTo>
                  <a:pt x="119950" y="152628"/>
                </a:lnTo>
                <a:lnTo>
                  <a:pt x="132968" y="139560"/>
                </a:lnTo>
                <a:lnTo>
                  <a:pt x="142123" y="139560"/>
                </a:lnTo>
                <a:lnTo>
                  <a:pt x="137540" y="135013"/>
                </a:lnTo>
                <a:lnTo>
                  <a:pt x="141314" y="131254"/>
                </a:lnTo>
                <a:lnTo>
                  <a:pt x="133857" y="131254"/>
                </a:lnTo>
                <a:lnTo>
                  <a:pt x="131963" y="129374"/>
                </a:lnTo>
                <a:close/>
              </a:path>
              <a:path w="259077" h="257175">
                <a:moveTo>
                  <a:pt x="99807" y="120357"/>
                </a:moveTo>
                <a:lnTo>
                  <a:pt x="90550" y="120357"/>
                </a:lnTo>
                <a:lnTo>
                  <a:pt x="97154" y="126999"/>
                </a:lnTo>
                <a:lnTo>
                  <a:pt x="79755" y="144398"/>
                </a:lnTo>
                <a:lnTo>
                  <a:pt x="83819" y="148437"/>
                </a:lnTo>
                <a:lnTo>
                  <a:pt x="109937" y="122377"/>
                </a:lnTo>
                <a:lnTo>
                  <a:pt x="101853" y="122377"/>
                </a:lnTo>
                <a:lnTo>
                  <a:pt x="99807" y="120357"/>
                </a:lnTo>
                <a:close/>
              </a:path>
              <a:path w="259077" h="257175">
                <a:moveTo>
                  <a:pt x="185546" y="126352"/>
                </a:moveTo>
                <a:lnTo>
                  <a:pt x="165830" y="135807"/>
                </a:lnTo>
                <a:lnTo>
                  <a:pt x="154304" y="141223"/>
                </a:lnTo>
                <a:lnTo>
                  <a:pt x="156844" y="146786"/>
                </a:lnTo>
                <a:lnTo>
                  <a:pt x="162248" y="144088"/>
                </a:lnTo>
                <a:lnTo>
                  <a:pt x="169306" y="140771"/>
                </a:lnTo>
                <a:lnTo>
                  <a:pt x="178008" y="136833"/>
                </a:lnTo>
                <a:lnTo>
                  <a:pt x="188340" y="132270"/>
                </a:lnTo>
                <a:lnTo>
                  <a:pt x="185546" y="126352"/>
                </a:lnTo>
                <a:close/>
              </a:path>
              <a:path w="259077" h="257175">
                <a:moveTo>
                  <a:pt x="163525" y="118186"/>
                </a:moveTo>
                <a:lnTo>
                  <a:pt x="154431" y="118186"/>
                </a:lnTo>
                <a:lnTo>
                  <a:pt x="160781" y="124612"/>
                </a:lnTo>
                <a:lnTo>
                  <a:pt x="144017" y="141439"/>
                </a:lnTo>
                <a:lnTo>
                  <a:pt x="151539" y="141439"/>
                </a:lnTo>
                <a:lnTo>
                  <a:pt x="169163" y="123824"/>
                </a:lnTo>
                <a:lnTo>
                  <a:pt x="163525" y="118186"/>
                </a:lnTo>
                <a:close/>
              </a:path>
              <a:path w="259077" h="257175">
                <a:moveTo>
                  <a:pt x="84200" y="104762"/>
                </a:moveTo>
                <a:lnTo>
                  <a:pt x="79628" y="109385"/>
                </a:lnTo>
                <a:lnTo>
                  <a:pt x="86487" y="116306"/>
                </a:lnTo>
                <a:lnTo>
                  <a:pt x="71881" y="130975"/>
                </a:lnTo>
                <a:lnTo>
                  <a:pt x="75945" y="135013"/>
                </a:lnTo>
                <a:lnTo>
                  <a:pt x="90550" y="120357"/>
                </a:lnTo>
                <a:lnTo>
                  <a:pt x="99807" y="120357"/>
                </a:lnTo>
                <a:lnTo>
                  <a:pt x="95122" y="115735"/>
                </a:lnTo>
                <a:lnTo>
                  <a:pt x="99169" y="111696"/>
                </a:lnTo>
                <a:lnTo>
                  <a:pt x="91186" y="111696"/>
                </a:lnTo>
                <a:lnTo>
                  <a:pt x="84200" y="104762"/>
                </a:lnTo>
                <a:close/>
              </a:path>
              <a:path w="259077" h="257175">
                <a:moveTo>
                  <a:pt x="153352" y="108013"/>
                </a:moveTo>
                <a:lnTo>
                  <a:pt x="144144" y="108013"/>
                </a:lnTo>
                <a:lnTo>
                  <a:pt x="150621" y="114439"/>
                </a:lnTo>
                <a:lnTo>
                  <a:pt x="133857" y="131254"/>
                </a:lnTo>
                <a:lnTo>
                  <a:pt x="141314" y="131254"/>
                </a:lnTo>
                <a:lnTo>
                  <a:pt x="154431" y="118186"/>
                </a:lnTo>
                <a:lnTo>
                  <a:pt x="163525" y="118186"/>
                </a:lnTo>
                <a:lnTo>
                  <a:pt x="153352" y="108013"/>
                </a:lnTo>
                <a:close/>
              </a:path>
              <a:path w="259077" h="257175">
                <a:moveTo>
                  <a:pt x="122884" y="97104"/>
                </a:moveTo>
                <a:lnTo>
                  <a:pt x="113791" y="97104"/>
                </a:lnTo>
                <a:lnTo>
                  <a:pt x="120395" y="103746"/>
                </a:lnTo>
                <a:lnTo>
                  <a:pt x="101853" y="122377"/>
                </a:lnTo>
                <a:lnTo>
                  <a:pt x="109937" y="122377"/>
                </a:lnTo>
                <a:lnTo>
                  <a:pt x="112902" y="119418"/>
                </a:lnTo>
                <a:lnTo>
                  <a:pt x="121923" y="119418"/>
                </a:lnTo>
                <a:lnTo>
                  <a:pt x="117347" y="114871"/>
                </a:lnTo>
                <a:lnTo>
                  <a:pt x="133047" y="99199"/>
                </a:lnTo>
                <a:lnTo>
                  <a:pt x="124967" y="99199"/>
                </a:lnTo>
                <a:lnTo>
                  <a:pt x="122884" y="97104"/>
                </a:lnTo>
                <a:close/>
              </a:path>
              <a:path w="259077" h="257175">
                <a:moveTo>
                  <a:pt x="144906" y="99567"/>
                </a:moveTo>
                <a:lnTo>
                  <a:pt x="123443" y="120929"/>
                </a:lnTo>
                <a:lnTo>
                  <a:pt x="131268" y="120929"/>
                </a:lnTo>
                <a:lnTo>
                  <a:pt x="144144" y="108013"/>
                </a:lnTo>
                <a:lnTo>
                  <a:pt x="153352" y="108013"/>
                </a:lnTo>
                <a:lnTo>
                  <a:pt x="144906" y="99567"/>
                </a:lnTo>
                <a:close/>
              </a:path>
              <a:path w="259077" h="257175">
                <a:moveTo>
                  <a:pt x="202945" y="86994"/>
                </a:moveTo>
                <a:lnTo>
                  <a:pt x="193547" y="114655"/>
                </a:lnTo>
                <a:lnTo>
                  <a:pt x="199770" y="117030"/>
                </a:lnTo>
                <a:lnTo>
                  <a:pt x="202934" y="108786"/>
                </a:lnTo>
                <a:lnTo>
                  <a:pt x="205549" y="101311"/>
                </a:lnTo>
                <a:lnTo>
                  <a:pt x="207593" y="94602"/>
                </a:lnTo>
                <a:lnTo>
                  <a:pt x="209041" y="88658"/>
                </a:lnTo>
                <a:lnTo>
                  <a:pt x="202945" y="86994"/>
                </a:lnTo>
                <a:close/>
              </a:path>
              <a:path w="259077" h="257175">
                <a:moveTo>
                  <a:pt x="107314" y="81584"/>
                </a:moveTo>
                <a:lnTo>
                  <a:pt x="102869" y="86131"/>
                </a:lnTo>
                <a:lnTo>
                  <a:pt x="109727" y="93065"/>
                </a:lnTo>
                <a:lnTo>
                  <a:pt x="91186" y="111696"/>
                </a:lnTo>
                <a:lnTo>
                  <a:pt x="99169" y="111696"/>
                </a:lnTo>
                <a:lnTo>
                  <a:pt x="113791" y="97104"/>
                </a:lnTo>
                <a:lnTo>
                  <a:pt x="122884" y="97104"/>
                </a:lnTo>
                <a:lnTo>
                  <a:pt x="118363" y="92557"/>
                </a:lnTo>
                <a:lnTo>
                  <a:pt x="122388" y="88518"/>
                </a:lnTo>
                <a:lnTo>
                  <a:pt x="114300" y="88518"/>
                </a:lnTo>
                <a:lnTo>
                  <a:pt x="107314" y="81584"/>
                </a:lnTo>
                <a:close/>
              </a:path>
              <a:path w="259077" h="257175">
                <a:moveTo>
                  <a:pt x="221855" y="73063"/>
                </a:moveTo>
                <a:lnTo>
                  <a:pt x="212597" y="73063"/>
                </a:lnTo>
                <a:lnTo>
                  <a:pt x="221995" y="82359"/>
                </a:lnTo>
                <a:lnTo>
                  <a:pt x="222590" y="83680"/>
                </a:lnTo>
                <a:lnTo>
                  <a:pt x="212725" y="96164"/>
                </a:lnTo>
                <a:lnTo>
                  <a:pt x="218312" y="99923"/>
                </a:lnTo>
                <a:lnTo>
                  <a:pt x="225170" y="93065"/>
                </a:lnTo>
                <a:lnTo>
                  <a:pt x="227456" y="90804"/>
                </a:lnTo>
                <a:lnTo>
                  <a:pt x="228853" y="88874"/>
                </a:lnTo>
                <a:lnTo>
                  <a:pt x="229742" y="87287"/>
                </a:lnTo>
                <a:lnTo>
                  <a:pt x="230437" y="85839"/>
                </a:lnTo>
                <a:lnTo>
                  <a:pt x="230564" y="84975"/>
                </a:lnTo>
                <a:lnTo>
                  <a:pt x="230465" y="83769"/>
                </a:lnTo>
                <a:lnTo>
                  <a:pt x="229996" y="82664"/>
                </a:lnTo>
                <a:lnTo>
                  <a:pt x="229488" y="81178"/>
                </a:lnTo>
                <a:lnTo>
                  <a:pt x="228345" y="79463"/>
                </a:lnTo>
                <a:lnTo>
                  <a:pt x="226313" y="77546"/>
                </a:lnTo>
                <a:lnTo>
                  <a:pt x="221855" y="73063"/>
                </a:lnTo>
                <a:close/>
              </a:path>
              <a:path w="259077" h="257175">
                <a:moveTo>
                  <a:pt x="142366" y="81800"/>
                </a:moveTo>
                <a:lnTo>
                  <a:pt x="124967" y="99199"/>
                </a:lnTo>
                <a:lnTo>
                  <a:pt x="133047" y="99199"/>
                </a:lnTo>
                <a:lnTo>
                  <a:pt x="146430" y="85839"/>
                </a:lnTo>
                <a:lnTo>
                  <a:pt x="142366" y="81800"/>
                </a:lnTo>
                <a:close/>
              </a:path>
              <a:path w="259077" h="257175">
                <a:moveTo>
                  <a:pt x="204774" y="64249"/>
                </a:moveTo>
                <a:lnTo>
                  <a:pt x="199008" y="64249"/>
                </a:lnTo>
                <a:lnTo>
                  <a:pt x="195891" y="71428"/>
                </a:lnTo>
                <a:lnTo>
                  <a:pt x="192452" y="78947"/>
                </a:lnTo>
                <a:lnTo>
                  <a:pt x="188611" y="86994"/>
                </a:lnTo>
                <a:lnTo>
                  <a:pt x="184657" y="95008"/>
                </a:lnTo>
                <a:lnTo>
                  <a:pt x="189356" y="98336"/>
                </a:lnTo>
                <a:lnTo>
                  <a:pt x="202834" y="83680"/>
                </a:lnTo>
                <a:lnTo>
                  <a:pt x="196087" y="83680"/>
                </a:lnTo>
                <a:lnTo>
                  <a:pt x="199302" y="76670"/>
                </a:lnTo>
                <a:lnTo>
                  <a:pt x="202279" y="70005"/>
                </a:lnTo>
                <a:lnTo>
                  <a:pt x="204774" y="64249"/>
                </a:lnTo>
                <a:close/>
              </a:path>
              <a:path w="259077" h="257175">
                <a:moveTo>
                  <a:pt x="128904" y="73863"/>
                </a:moveTo>
                <a:lnTo>
                  <a:pt x="114300" y="88518"/>
                </a:lnTo>
                <a:lnTo>
                  <a:pt x="122388" y="88518"/>
                </a:lnTo>
                <a:lnTo>
                  <a:pt x="132968" y="77901"/>
                </a:lnTo>
                <a:lnTo>
                  <a:pt x="128904" y="73863"/>
                </a:lnTo>
                <a:close/>
              </a:path>
              <a:path w="259077" h="257175">
                <a:moveTo>
                  <a:pt x="190846" y="58115"/>
                </a:moveTo>
                <a:lnTo>
                  <a:pt x="185419" y="58115"/>
                </a:lnTo>
                <a:lnTo>
                  <a:pt x="183133" y="65912"/>
                </a:lnTo>
                <a:lnTo>
                  <a:pt x="180212" y="73571"/>
                </a:lnTo>
                <a:lnTo>
                  <a:pt x="176783" y="81076"/>
                </a:lnTo>
                <a:lnTo>
                  <a:pt x="180975" y="84035"/>
                </a:lnTo>
                <a:lnTo>
                  <a:pt x="191438" y="72555"/>
                </a:lnTo>
                <a:lnTo>
                  <a:pt x="185292" y="72555"/>
                </a:lnTo>
                <a:lnTo>
                  <a:pt x="188640" y="64249"/>
                </a:lnTo>
                <a:lnTo>
                  <a:pt x="190846" y="58115"/>
                </a:lnTo>
                <a:close/>
              </a:path>
              <a:path w="259077" h="257175">
                <a:moveTo>
                  <a:pt x="233195" y="50685"/>
                </a:moveTo>
                <a:lnTo>
                  <a:pt x="225678" y="50685"/>
                </a:lnTo>
                <a:lnTo>
                  <a:pt x="196087" y="83680"/>
                </a:lnTo>
                <a:lnTo>
                  <a:pt x="202834" y="83680"/>
                </a:lnTo>
                <a:lnTo>
                  <a:pt x="212597" y="73063"/>
                </a:lnTo>
                <a:lnTo>
                  <a:pt x="221855" y="73063"/>
                </a:lnTo>
                <a:lnTo>
                  <a:pt x="217042" y="68224"/>
                </a:lnTo>
                <a:lnTo>
                  <a:pt x="233195" y="50685"/>
                </a:lnTo>
                <a:close/>
              </a:path>
              <a:path w="259077" h="257175">
                <a:moveTo>
                  <a:pt x="191060" y="43675"/>
                </a:moveTo>
                <a:lnTo>
                  <a:pt x="181482" y="43675"/>
                </a:lnTo>
                <a:lnTo>
                  <a:pt x="186816" y="49021"/>
                </a:lnTo>
                <a:lnTo>
                  <a:pt x="157733" y="78193"/>
                </a:lnTo>
                <a:lnTo>
                  <a:pt x="161543" y="82016"/>
                </a:lnTo>
                <a:lnTo>
                  <a:pt x="185419" y="58115"/>
                </a:lnTo>
                <a:lnTo>
                  <a:pt x="190846" y="58115"/>
                </a:lnTo>
                <a:lnTo>
                  <a:pt x="191262" y="56959"/>
                </a:lnTo>
                <a:lnTo>
                  <a:pt x="193166" y="50317"/>
                </a:lnTo>
                <a:lnTo>
                  <a:pt x="199224" y="44259"/>
                </a:lnTo>
                <a:lnTo>
                  <a:pt x="191642" y="44259"/>
                </a:lnTo>
                <a:lnTo>
                  <a:pt x="191060" y="43675"/>
                </a:lnTo>
                <a:close/>
              </a:path>
              <a:path w="259077" h="257175">
                <a:moveTo>
                  <a:pt x="215264" y="35369"/>
                </a:moveTo>
                <a:lnTo>
                  <a:pt x="209041" y="35877"/>
                </a:lnTo>
                <a:lnTo>
                  <a:pt x="208279" y="39585"/>
                </a:lnTo>
                <a:lnTo>
                  <a:pt x="206628" y="44830"/>
                </a:lnTo>
                <a:lnTo>
                  <a:pt x="204215" y="51625"/>
                </a:lnTo>
                <a:lnTo>
                  <a:pt x="185292" y="72555"/>
                </a:lnTo>
                <a:lnTo>
                  <a:pt x="191438" y="72555"/>
                </a:lnTo>
                <a:lnTo>
                  <a:pt x="199008" y="64249"/>
                </a:lnTo>
                <a:lnTo>
                  <a:pt x="204774" y="64249"/>
                </a:lnTo>
                <a:lnTo>
                  <a:pt x="207591" y="57543"/>
                </a:lnTo>
                <a:lnTo>
                  <a:pt x="210692" y="49999"/>
                </a:lnTo>
                <a:lnTo>
                  <a:pt x="213232" y="42544"/>
                </a:lnTo>
                <a:lnTo>
                  <a:pt x="215264" y="35369"/>
                </a:lnTo>
                <a:close/>
              </a:path>
              <a:path w="259077" h="257175">
                <a:moveTo>
                  <a:pt x="256556" y="51733"/>
                </a:moveTo>
                <a:lnTo>
                  <a:pt x="240296" y="57759"/>
                </a:lnTo>
                <a:lnTo>
                  <a:pt x="227329" y="62598"/>
                </a:lnTo>
                <a:lnTo>
                  <a:pt x="229234" y="68656"/>
                </a:lnTo>
                <a:lnTo>
                  <a:pt x="238448" y="65053"/>
                </a:lnTo>
                <a:lnTo>
                  <a:pt x="246459" y="62036"/>
                </a:lnTo>
                <a:lnTo>
                  <a:pt x="253255" y="59605"/>
                </a:lnTo>
                <a:lnTo>
                  <a:pt x="258825" y="57759"/>
                </a:lnTo>
                <a:lnTo>
                  <a:pt x="256556" y="51733"/>
                </a:lnTo>
                <a:close/>
              </a:path>
              <a:path w="259077" h="257175">
                <a:moveTo>
                  <a:pt x="182111" y="34721"/>
                </a:moveTo>
                <a:lnTo>
                  <a:pt x="172592" y="34721"/>
                </a:lnTo>
                <a:lnTo>
                  <a:pt x="177800" y="39992"/>
                </a:lnTo>
                <a:lnTo>
                  <a:pt x="154939" y="62877"/>
                </a:lnTo>
                <a:lnTo>
                  <a:pt x="158622" y="66560"/>
                </a:lnTo>
                <a:lnTo>
                  <a:pt x="181482" y="43675"/>
                </a:lnTo>
                <a:lnTo>
                  <a:pt x="191060" y="43675"/>
                </a:lnTo>
                <a:lnTo>
                  <a:pt x="186308" y="38912"/>
                </a:lnTo>
                <a:lnTo>
                  <a:pt x="189989" y="35229"/>
                </a:lnTo>
                <a:lnTo>
                  <a:pt x="182625" y="35229"/>
                </a:lnTo>
                <a:lnTo>
                  <a:pt x="182111" y="34721"/>
                </a:lnTo>
                <a:close/>
              </a:path>
              <a:path w="259077" h="257175">
                <a:moveTo>
                  <a:pt x="167766" y="20434"/>
                </a:moveTo>
                <a:lnTo>
                  <a:pt x="163067" y="25196"/>
                </a:lnTo>
                <a:lnTo>
                  <a:pt x="168909" y="31114"/>
                </a:lnTo>
                <a:lnTo>
                  <a:pt x="142493" y="57543"/>
                </a:lnTo>
                <a:lnTo>
                  <a:pt x="146176" y="61150"/>
                </a:lnTo>
                <a:lnTo>
                  <a:pt x="172592" y="34721"/>
                </a:lnTo>
                <a:lnTo>
                  <a:pt x="182111" y="34721"/>
                </a:lnTo>
                <a:lnTo>
                  <a:pt x="177291" y="29959"/>
                </a:lnTo>
                <a:lnTo>
                  <a:pt x="180907" y="26352"/>
                </a:lnTo>
                <a:lnTo>
                  <a:pt x="173736" y="26352"/>
                </a:lnTo>
                <a:lnTo>
                  <a:pt x="167766" y="20434"/>
                </a:lnTo>
                <a:close/>
              </a:path>
              <a:path w="259077" h="257175">
                <a:moveTo>
                  <a:pt x="242696" y="42951"/>
                </a:moveTo>
                <a:lnTo>
                  <a:pt x="216280" y="45910"/>
                </a:lnTo>
                <a:lnTo>
                  <a:pt x="216407" y="51765"/>
                </a:lnTo>
                <a:lnTo>
                  <a:pt x="223774" y="50876"/>
                </a:lnTo>
                <a:lnTo>
                  <a:pt x="225678" y="50685"/>
                </a:lnTo>
                <a:lnTo>
                  <a:pt x="233195" y="50685"/>
                </a:lnTo>
                <a:lnTo>
                  <a:pt x="234061" y="49745"/>
                </a:lnTo>
                <a:lnTo>
                  <a:pt x="243586" y="48729"/>
                </a:lnTo>
                <a:lnTo>
                  <a:pt x="242696" y="42951"/>
                </a:lnTo>
                <a:close/>
              </a:path>
              <a:path w="259077" h="257175">
                <a:moveTo>
                  <a:pt x="257555" y="51358"/>
                </a:moveTo>
                <a:lnTo>
                  <a:pt x="256539" y="51688"/>
                </a:lnTo>
                <a:lnTo>
                  <a:pt x="257555" y="51358"/>
                </a:lnTo>
                <a:close/>
              </a:path>
              <a:path w="259077" h="257175">
                <a:moveTo>
                  <a:pt x="220471" y="15379"/>
                </a:moveTo>
                <a:lnTo>
                  <a:pt x="191642" y="44259"/>
                </a:lnTo>
                <a:lnTo>
                  <a:pt x="199224" y="44259"/>
                </a:lnTo>
                <a:lnTo>
                  <a:pt x="224281" y="19202"/>
                </a:lnTo>
                <a:lnTo>
                  <a:pt x="220471" y="15379"/>
                </a:lnTo>
                <a:close/>
              </a:path>
              <a:path w="259077" h="257175">
                <a:moveTo>
                  <a:pt x="205358" y="12484"/>
                </a:moveTo>
                <a:lnTo>
                  <a:pt x="182625" y="35229"/>
                </a:lnTo>
                <a:lnTo>
                  <a:pt x="189989" y="35229"/>
                </a:lnTo>
                <a:lnTo>
                  <a:pt x="209041" y="16167"/>
                </a:lnTo>
                <a:lnTo>
                  <a:pt x="205358" y="12484"/>
                </a:lnTo>
                <a:close/>
              </a:path>
              <a:path w="259077" h="257175">
                <a:moveTo>
                  <a:pt x="200025" y="0"/>
                </a:moveTo>
                <a:lnTo>
                  <a:pt x="173736" y="26352"/>
                </a:lnTo>
                <a:lnTo>
                  <a:pt x="180907" y="26352"/>
                </a:lnTo>
                <a:lnTo>
                  <a:pt x="203707" y="3606"/>
                </a:lnTo>
                <a:lnTo>
                  <a:pt x="200025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183123" y="4227702"/>
            <a:ext cx="119252" cy="11162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5497829" y="4223880"/>
            <a:ext cx="120015" cy="11652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802635" y="233933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3851147" y="233933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3059429" y="2256282"/>
            <a:ext cx="15303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61720"/>
              </a:tabLst>
            </a:pPr>
            <a:r>
              <a:rPr sz="800" spc="295">
                <a:solidFill>
                  <a:srgbClr val="7E7E7E"/>
                </a:solidFill>
                <a:latin typeface="宋体"/>
                <a:cs typeface="宋体"/>
              </a:rPr>
              <a:t>M</a:t>
            </a:r>
            <a:r>
              <a:rPr sz="800" spc="105">
                <a:solidFill>
                  <a:srgbClr val="7E7E7E"/>
                </a:solidFill>
                <a:latin typeface="宋体"/>
                <a:cs typeface="宋体"/>
              </a:rPr>
              <a:t>A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800" spc="295">
                <a:solidFill>
                  <a:srgbClr val="7E7E7E"/>
                </a:solidFill>
                <a:latin typeface="宋体"/>
                <a:cs typeface="宋体"/>
              </a:rPr>
              <a:t>M</a:t>
            </a:r>
            <a:r>
              <a:rPr sz="800" spc="105">
                <a:solidFill>
                  <a:srgbClr val="7E7E7E"/>
                </a:solidFill>
                <a:latin typeface="宋体"/>
                <a:cs typeface="宋体"/>
              </a:rPr>
              <a:t>A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7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4903470" y="2338577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5161279" y="2255901"/>
            <a:ext cx="601345" cy="35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同比增速</a:t>
            </a:r>
            <a:endParaRPr sz="800">
              <a:latin typeface="宋体"/>
              <a:cs typeface="宋体"/>
            </a:endParaRPr>
          </a:p>
          <a:p>
            <a:pPr marL="277495">
              <a:lnSpc>
                <a:spcPct val="100000"/>
              </a:lnSpc>
              <a:spcBef>
                <a:spcPts val="680"/>
              </a:spcBef>
            </a:pP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8</a:t>
            </a:r>
            <a:r>
              <a:rPr sz="800" spc="254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6492240" y="2385060"/>
            <a:ext cx="1388745" cy="0"/>
          </a:xfrm>
          <a:custGeom>
            <a:rect l="l" t="t" r="r" b="b"/>
            <a:pathLst>
              <a:path w="1388745">
                <a:moveTo>
                  <a:pt x="0" y="0"/>
                </a:moveTo>
                <a:lnTo>
                  <a:pt x="1388364" y="0"/>
                </a:lnTo>
              </a:path>
            </a:pathLst>
          </a:custGeom>
          <a:ln w="6095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492240" y="2555747"/>
            <a:ext cx="768350" cy="0"/>
          </a:xfrm>
          <a:custGeom>
            <a:rect l="l" t="t" r="r" b="b"/>
            <a:pathLst>
              <a:path w="768350">
                <a:moveTo>
                  <a:pt x="0" y="0"/>
                </a:moveTo>
                <a:lnTo>
                  <a:pt x="768095" y="0"/>
                </a:lnTo>
              </a:path>
            </a:pathLst>
          </a:custGeom>
          <a:ln w="6096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6492240" y="2727197"/>
            <a:ext cx="248920" cy="0"/>
          </a:xfrm>
          <a:custGeom>
            <a:rect l="l" t="t" r="r" b="b"/>
            <a:pathLst>
              <a:path w="248920">
                <a:moveTo>
                  <a:pt x="0" y="0"/>
                </a:moveTo>
                <a:lnTo>
                  <a:pt x="248412" y="0"/>
                </a:lnTo>
              </a:path>
            </a:pathLst>
          </a:custGeom>
          <a:ln w="59436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6492240" y="2898647"/>
            <a:ext cx="213360" cy="0"/>
          </a:xfrm>
          <a:custGeom>
            <a:rect l="l" t="t" r="r" b="b"/>
            <a:pathLst>
              <a:path w="213359">
                <a:moveTo>
                  <a:pt x="0" y="0"/>
                </a:moveTo>
                <a:lnTo>
                  <a:pt x="213360" y="0"/>
                </a:lnTo>
              </a:path>
            </a:pathLst>
          </a:custGeom>
          <a:ln w="6096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6492240" y="3069335"/>
            <a:ext cx="167640" cy="0"/>
          </a:xfrm>
          <a:custGeom>
            <a:rect l="l" t="t" r="r" b="b"/>
            <a:pathLst>
              <a:path w="167640">
                <a:moveTo>
                  <a:pt x="0" y="0"/>
                </a:moveTo>
                <a:lnTo>
                  <a:pt x="167639" y="0"/>
                </a:lnTo>
              </a:path>
            </a:pathLst>
          </a:custGeom>
          <a:ln w="6096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6492240" y="3240785"/>
            <a:ext cx="143510" cy="0"/>
          </a:xfrm>
          <a:custGeom>
            <a:rect l="l" t="t" r="r" b="b"/>
            <a:pathLst>
              <a:path w="143509">
                <a:moveTo>
                  <a:pt x="0" y="0"/>
                </a:moveTo>
                <a:lnTo>
                  <a:pt x="143256" y="0"/>
                </a:lnTo>
              </a:path>
            </a:pathLst>
          </a:custGeom>
          <a:ln w="5943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6492240" y="3412235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491" y="0"/>
                </a:lnTo>
              </a:path>
            </a:pathLst>
          </a:custGeom>
          <a:ln w="6095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6492240" y="3582923"/>
            <a:ext cx="105410" cy="0"/>
          </a:xfrm>
          <a:custGeom>
            <a:rect l="l" t="t" r="r" b="b"/>
            <a:pathLst>
              <a:path w="105409">
                <a:moveTo>
                  <a:pt x="0" y="0"/>
                </a:moveTo>
                <a:lnTo>
                  <a:pt x="105156" y="0"/>
                </a:lnTo>
              </a:path>
            </a:pathLst>
          </a:custGeom>
          <a:ln w="6095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6492240" y="3754373"/>
            <a:ext cx="97790" cy="0"/>
          </a:xfrm>
          <a:custGeom>
            <a:rect l="l" t="t" r="r" b="b"/>
            <a:pathLst>
              <a:path w="97790">
                <a:moveTo>
                  <a:pt x="0" y="0"/>
                </a:moveTo>
                <a:lnTo>
                  <a:pt x="97536" y="0"/>
                </a:lnTo>
              </a:path>
            </a:pathLst>
          </a:custGeom>
          <a:ln w="59436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6492240" y="3925823"/>
            <a:ext cx="88900" cy="0"/>
          </a:xfrm>
          <a:custGeom>
            <a:rect l="l" t="t" r="r" b="b"/>
            <a:pathLst>
              <a:path w="88900">
                <a:moveTo>
                  <a:pt x="0" y="0"/>
                </a:moveTo>
                <a:lnTo>
                  <a:pt x="88391" y="0"/>
                </a:lnTo>
              </a:path>
            </a:pathLst>
          </a:custGeom>
          <a:ln w="6095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6492240" y="4066032"/>
            <a:ext cx="74930" cy="60960"/>
          </a:xfrm>
          <a:custGeom>
            <a:rect l="l" t="t" r="r" b="b"/>
            <a:pathLst>
              <a:path w="74929" h="60960">
                <a:moveTo>
                  <a:pt x="74676" y="0"/>
                </a:moveTo>
                <a:lnTo>
                  <a:pt x="0" y="0"/>
                </a:lnTo>
                <a:lnTo>
                  <a:pt x="0" y="60959"/>
                </a:lnTo>
                <a:lnTo>
                  <a:pt x="74676" y="60959"/>
                </a:lnTo>
                <a:lnTo>
                  <a:pt x="7467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6492240" y="4238244"/>
            <a:ext cx="70485" cy="59690"/>
          </a:xfrm>
          <a:custGeom>
            <a:rect l="l" t="t" r="r" b="b"/>
            <a:pathLst>
              <a:path w="70484" h="59689">
                <a:moveTo>
                  <a:pt x="70104" y="0"/>
                </a:moveTo>
                <a:lnTo>
                  <a:pt x="0" y="0"/>
                </a:lnTo>
                <a:lnTo>
                  <a:pt x="0" y="59436"/>
                </a:lnTo>
                <a:lnTo>
                  <a:pt x="70104" y="59436"/>
                </a:lnTo>
                <a:lnTo>
                  <a:pt x="7010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6492240" y="4408932"/>
            <a:ext cx="47625" cy="60960"/>
          </a:xfrm>
          <a:custGeom>
            <a:rect l="l" t="t" r="r" b="b"/>
            <a:pathLst>
              <a:path w="47625" h="60960">
                <a:moveTo>
                  <a:pt x="47243" y="0"/>
                </a:moveTo>
                <a:lnTo>
                  <a:pt x="0" y="0"/>
                </a:lnTo>
                <a:lnTo>
                  <a:pt x="0" y="60959"/>
                </a:lnTo>
                <a:lnTo>
                  <a:pt x="47243" y="60959"/>
                </a:lnTo>
                <a:lnTo>
                  <a:pt x="4724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6492240" y="2299716"/>
            <a:ext cx="0" cy="2225040"/>
          </a:xfrm>
          <a:custGeom>
            <a:rect l="l" t="t" r="r" b="b"/>
            <a:pathLst>
              <a:path h="2225040">
                <a:moveTo>
                  <a:pt x="0" y="0"/>
                </a:moveTo>
                <a:lnTo>
                  <a:pt x="0" y="222504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5970523" y="2253530"/>
            <a:ext cx="434340" cy="22510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15900" marR="5080" indent="-101600" algn="just">
              <a:lnSpc>
                <a:spcPct val="140400"/>
              </a:lnSpc>
              <a:spcBef>
                <a:spcPts val="9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液体钙 奶粉 牛奶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38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冲泡补剂</a:t>
            </a:r>
            <a:endParaRPr sz="800">
              <a:latin typeface="宋体"/>
              <a:cs typeface="宋体"/>
            </a:endParaRPr>
          </a:p>
          <a:p>
            <a:pPr marL="12700" marR="5080" indent="203200" algn="r">
              <a:lnSpc>
                <a:spcPct val="140400"/>
              </a:lnSpc>
              <a:spcBef>
                <a:spcPts val="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奶片 奶酪棒  佐餐调味</a:t>
            </a:r>
            <a:endParaRPr sz="800">
              <a:latin typeface="宋体"/>
              <a:cs typeface="宋体"/>
            </a:endParaRPr>
          </a:p>
          <a:p>
            <a:pPr marL="215900" marR="5715" algn="just">
              <a:lnSpc>
                <a:spcPct val="140400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面食 饼干 钙片 吐司 滴剂 软糖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955284" y="1994153"/>
            <a:ext cx="24301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抖音电商婴童补钙食品</a:t>
            </a:r>
            <a:r>
              <a:rPr sz="1000" b="1" spc="5">
                <a:latin typeface="微软雅黑"/>
                <a:cs typeface="微软雅黑"/>
              </a:rPr>
              <a:t>主</a:t>
            </a:r>
            <a:r>
              <a:rPr sz="1000" b="1" spc="-5">
                <a:latin typeface="微软雅黑"/>
                <a:cs typeface="微软雅黑"/>
              </a:rPr>
              <a:t>要形态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294538" y="1994153"/>
            <a:ext cx="25374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中国泛母婴人群主动搜索婴童相关</a:t>
            </a:r>
            <a:r>
              <a:rPr sz="1000" b="1" spc="5">
                <a:latin typeface="微软雅黑"/>
                <a:cs typeface="微软雅黑"/>
              </a:rPr>
              <a:t>信</a:t>
            </a:r>
            <a:r>
              <a:rPr sz="1000" b="1">
                <a:latin typeface="微软雅黑"/>
                <a:cs typeface="微软雅黑"/>
              </a:rPr>
              <a:t>息</a:t>
            </a:r>
            <a:r>
              <a:rPr sz="1000" b="1" spc="30">
                <a:latin typeface="微软雅黑"/>
                <a:cs typeface="微软雅黑"/>
              </a:rPr>
              <a:t>T</a:t>
            </a:r>
            <a:r>
              <a:rPr sz="1000" b="1" spc="5">
                <a:latin typeface="微软雅黑"/>
                <a:cs typeface="微软雅黑"/>
              </a:rPr>
              <a:t>O</a:t>
            </a:r>
            <a:r>
              <a:rPr sz="1000" b="1" spc="30">
                <a:latin typeface="微软雅黑"/>
                <a:cs typeface="微软雅黑"/>
              </a:rPr>
              <a:t>P3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413715" y="259918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微软雅黑"/>
                <a:cs typeface="微软雅黑"/>
              </a:rPr>
              <a:t>营养补充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205890" y="2604338"/>
            <a:ext cx="502284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40">
                <a:solidFill>
                  <a:srgbClr val="7E7E7E"/>
                </a:solidFill>
                <a:latin typeface="微软雅黑"/>
                <a:cs typeface="微软雅黑"/>
              </a:rPr>
              <a:t>93</a:t>
            </a:r>
            <a:r>
              <a:rPr sz="1200" b="1" spc="20">
                <a:solidFill>
                  <a:srgbClr val="7E7E7E"/>
                </a:solidFill>
                <a:latin typeface="微软雅黑"/>
                <a:cs typeface="微软雅黑"/>
              </a:rPr>
              <a:t>.</a:t>
            </a:r>
            <a:r>
              <a:rPr sz="1200" b="1" spc="-35">
                <a:solidFill>
                  <a:srgbClr val="7E7E7E"/>
                </a:solidFill>
                <a:latin typeface="微软雅黑"/>
                <a:cs typeface="微软雅黑"/>
              </a:rPr>
              <a:t>7</a:t>
            </a:r>
            <a:r>
              <a:rPr sz="1200" b="1" spc="-15">
                <a:solidFill>
                  <a:srgbClr val="7E7E7E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486562" y="4019803"/>
            <a:ext cx="12198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baseline="4629">
                <a:latin typeface="微软雅黑"/>
                <a:cs typeface="微软雅黑"/>
              </a:rPr>
              <a:t>医疗健康</a:t>
            </a:r>
            <a:r>
              <a:rPr sz="1800" b="1" spc="104" baseline="4629">
                <a:latin typeface="微软雅黑"/>
                <a:cs typeface="微软雅黑"/>
              </a:rPr>
              <a:t> </a:t>
            </a:r>
            <a:r>
              <a:rPr sz="1200" b="1" spc="5">
                <a:solidFill>
                  <a:srgbClr val="7E7E7E"/>
                </a:solidFill>
                <a:latin typeface="微软雅黑"/>
                <a:cs typeface="微软雅黑"/>
              </a:rPr>
              <a:t>88.1%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1194612" y="3325495"/>
            <a:ext cx="12344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40">
                <a:solidFill>
                  <a:srgbClr val="7E7E7E"/>
                </a:solidFill>
                <a:latin typeface="微软雅黑"/>
                <a:cs typeface="微软雅黑"/>
              </a:rPr>
              <a:t>88.4%</a:t>
            </a:r>
            <a:r>
              <a:rPr sz="1200" b="1" spc="36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1800" b="1" baseline="2314">
                <a:latin typeface="微软雅黑"/>
                <a:cs typeface="微软雅黑"/>
              </a:rPr>
              <a:t>日常辅食</a:t>
            </a:r>
            <a:endParaRPr sz="1800" baseline="2314">
              <a:latin typeface="微软雅黑"/>
              <a:cs typeface="微软雅黑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1773682" y="2372613"/>
            <a:ext cx="623824" cy="63906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419188" y="3085845"/>
            <a:ext cx="637197" cy="63144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1766061" y="3789933"/>
            <a:ext cx="639063" cy="63906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6717792" y="3567683"/>
            <a:ext cx="864107" cy="86410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6696202" y="3321811"/>
            <a:ext cx="1367155" cy="23050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30">
                <a:solidFill>
                  <a:srgbClr val="9279C3"/>
                </a:solidFill>
                <a:latin typeface="宋体"/>
                <a:cs typeface="宋体"/>
              </a:rPr>
              <a:t>【</a:t>
            </a:r>
            <a:r>
              <a:rPr sz="650" spc="20">
                <a:solidFill>
                  <a:srgbClr val="9279C3"/>
                </a:solidFill>
                <a:latin typeface="宋体"/>
                <a:cs typeface="宋体"/>
              </a:rPr>
              <a:t>液体</a:t>
            </a:r>
            <a:r>
              <a:rPr sz="650" spc="10">
                <a:solidFill>
                  <a:srgbClr val="9279C3"/>
                </a:solidFill>
                <a:latin typeface="宋体"/>
                <a:cs typeface="宋体"/>
              </a:rPr>
              <a:t>钙</a:t>
            </a:r>
            <a:r>
              <a:rPr sz="650" spc="55">
                <a:solidFill>
                  <a:srgbClr val="9279C3"/>
                </a:solidFill>
                <a:latin typeface="宋体"/>
                <a:cs typeface="宋体"/>
              </a:rPr>
              <a:t>TOP1</a:t>
            </a:r>
            <a:r>
              <a:rPr sz="650" spc="5">
                <a:solidFill>
                  <a:srgbClr val="9279C3"/>
                </a:solidFill>
                <a:latin typeface="宋体"/>
                <a:cs typeface="宋体"/>
              </a:rPr>
              <a:t>商品</a:t>
            </a:r>
            <a:r>
              <a:rPr sz="650" spc="20">
                <a:solidFill>
                  <a:srgbClr val="9279C3"/>
                </a:solidFill>
                <a:latin typeface="宋体"/>
                <a:cs typeface="宋体"/>
              </a:rPr>
              <a:t>】</a:t>
            </a:r>
            <a:endParaRPr sz="650">
              <a:latin typeface="宋体"/>
              <a:cs typeface="宋体"/>
            </a:endParaRPr>
          </a:p>
          <a:p>
            <a:pPr marL="74930">
              <a:lnSpc>
                <a:spcPct val="100000"/>
              </a:lnSpc>
              <a:spcBef>
                <a:spcPts val="25"/>
              </a:spcBef>
            </a:pPr>
            <a:r>
              <a:rPr sz="650" spc="20">
                <a:latin typeface="宋体"/>
                <a:cs typeface="宋体"/>
              </a:rPr>
              <a:t>Witsbb</a:t>
            </a:r>
            <a:r>
              <a:rPr sz="650" spc="5">
                <a:latin typeface="宋体"/>
                <a:cs typeface="宋体"/>
              </a:rPr>
              <a:t>健敏思小</a:t>
            </a:r>
            <a:r>
              <a:rPr sz="650" spc="20">
                <a:latin typeface="宋体"/>
                <a:cs typeface="宋体"/>
              </a:rPr>
              <a:t>蓝</a:t>
            </a:r>
            <a:r>
              <a:rPr sz="650" spc="5">
                <a:latin typeface="宋体"/>
                <a:cs typeface="宋体"/>
              </a:rPr>
              <a:t>盒液体钙</a:t>
            </a:r>
            <a:r>
              <a:rPr sz="650" spc="20">
                <a:latin typeface="宋体"/>
                <a:cs typeface="宋体"/>
              </a:rPr>
              <a:t>软</a:t>
            </a:r>
            <a:r>
              <a:rPr sz="650" spc="5">
                <a:latin typeface="宋体"/>
                <a:cs typeface="宋体"/>
              </a:rPr>
              <a:t>胶</a:t>
            </a:r>
            <a:r>
              <a:rPr sz="650" spc="20">
                <a:latin typeface="宋体"/>
                <a:cs typeface="宋体"/>
              </a:rPr>
              <a:t>囊</a:t>
            </a:r>
            <a:endParaRPr sz="65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7662164" y="3555593"/>
            <a:ext cx="28194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卖点：</a:t>
            </a:r>
            <a:endParaRPr sz="65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7662164" y="3658006"/>
            <a:ext cx="734060" cy="78613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515"/>
              </a:spcBef>
              <a:buFont typeface="Wingdings"/>
              <a:buChar char=""/>
              <a:tabLst>
                <a:tab pos="127000"/>
              </a:tabLst>
            </a:pP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专利无敏</a:t>
            </a:r>
            <a:r>
              <a:rPr sz="650" spc="5">
                <a:solidFill>
                  <a:srgbClr val="7E7E7E"/>
                </a:solidFill>
                <a:latin typeface="宋体"/>
                <a:cs typeface="宋体"/>
              </a:rPr>
              <a:t>配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endParaRPr sz="650">
              <a:latin typeface="宋体"/>
              <a:cs typeface="宋体"/>
            </a:endParaRPr>
          </a:p>
          <a:p>
            <a:pPr marL="127000" marR="5080" indent="-114300">
              <a:lnSpc>
                <a:spcPct val="153800"/>
              </a:lnSpc>
              <a:buFont typeface="Wingdings"/>
              <a:buChar char=""/>
              <a:tabLst>
                <a:tab pos="127000"/>
              </a:tabLst>
            </a:pP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专利</a:t>
            </a:r>
            <a:r>
              <a:rPr sz="650" spc="125">
                <a:solidFill>
                  <a:srgbClr val="7E7E7E"/>
                </a:solidFill>
                <a:latin typeface="宋体"/>
                <a:cs typeface="宋体"/>
              </a:rPr>
              <a:t>DK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维</a:t>
            </a:r>
            <a:r>
              <a:rPr sz="650" spc="5">
                <a:solidFill>
                  <a:srgbClr val="7E7E7E"/>
                </a:solidFill>
                <a:latin typeface="宋体"/>
                <a:cs typeface="宋体"/>
              </a:rPr>
              <a:t>生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素 组合，有</a:t>
            </a:r>
            <a:r>
              <a:rPr sz="650" spc="5">
                <a:solidFill>
                  <a:srgbClr val="7E7E7E"/>
                </a:solidFill>
                <a:latin typeface="宋体"/>
                <a:cs typeface="宋体"/>
              </a:rPr>
              <a:t>效补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钙</a:t>
            </a:r>
            <a:endParaRPr sz="650">
              <a:latin typeface="宋体"/>
              <a:cs typeface="宋体"/>
            </a:endParaRPr>
          </a:p>
          <a:p>
            <a:pPr marL="127000" marR="5080" indent="-114300">
              <a:lnSpc>
                <a:spcPts val="1200"/>
              </a:lnSpc>
              <a:spcBef>
                <a:spcPts val="95"/>
              </a:spcBef>
              <a:buFont typeface="Wingdings"/>
              <a:buChar char=""/>
              <a:tabLst>
                <a:tab pos="127000"/>
              </a:tabLst>
            </a:pP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高钙含量</a:t>
            </a:r>
            <a:r>
              <a:rPr sz="650" spc="5">
                <a:solidFill>
                  <a:srgbClr val="7E7E7E"/>
                </a:solidFill>
                <a:latin typeface="宋体"/>
                <a:cs typeface="宋体"/>
              </a:rPr>
              <a:t>，足</a:t>
            </a:r>
            <a:r>
              <a:rPr sz="650" spc="15">
                <a:solidFill>
                  <a:srgbClr val="7E7E7E"/>
                </a:solidFill>
                <a:latin typeface="宋体"/>
                <a:cs typeface="宋体"/>
              </a:rPr>
              <a:t>量 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补钙</a:t>
            </a:r>
            <a:endParaRPr sz="65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3869563" y="2516504"/>
            <a:ext cx="288925" cy="4527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9685" marR="5080">
              <a:lnSpc>
                <a:spcPct val="103499"/>
              </a:lnSpc>
              <a:spcBef>
                <a:spcPts val="95"/>
              </a:spcBef>
            </a:pPr>
            <a:r>
              <a:rPr sz="650" b="1" spc="15">
                <a:solidFill>
                  <a:srgbClr val="E18799"/>
                </a:solidFill>
                <a:latin typeface="微软雅黑"/>
                <a:cs typeface="微软雅黑"/>
              </a:rPr>
              <a:t>高增长 强刚需</a:t>
            </a:r>
            <a:endParaRPr sz="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90"/>
              </a:spcBef>
            </a:pPr>
            <a:r>
              <a:rPr sz="800" spc="95">
                <a:solidFill>
                  <a:srgbClr val="7E7E7E"/>
                </a:solidFill>
                <a:latin typeface="宋体"/>
                <a:cs typeface="宋体"/>
              </a:rPr>
              <a:t>372%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3837432" y="2429255"/>
            <a:ext cx="356870" cy="1687195"/>
          </a:xfrm>
          <a:custGeom>
            <a:rect l="l" t="t" r="r" b="b"/>
            <a:pathLst>
              <a:path w="356870" h="1687195">
                <a:moveTo>
                  <a:pt x="0" y="59436"/>
                </a:moveTo>
                <a:lnTo>
                  <a:pt x="4679" y="36325"/>
                </a:lnTo>
                <a:lnTo>
                  <a:pt x="17430" y="17430"/>
                </a:lnTo>
                <a:lnTo>
                  <a:pt x="36325" y="4679"/>
                </a:lnTo>
                <a:lnTo>
                  <a:pt x="59435" y="0"/>
                </a:lnTo>
                <a:lnTo>
                  <a:pt x="297179" y="0"/>
                </a:lnTo>
                <a:lnTo>
                  <a:pt x="320290" y="4679"/>
                </a:lnTo>
                <a:lnTo>
                  <a:pt x="339185" y="17430"/>
                </a:lnTo>
                <a:lnTo>
                  <a:pt x="351936" y="36325"/>
                </a:lnTo>
                <a:lnTo>
                  <a:pt x="356615" y="59436"/>
                </a:lnTo>
                <a:lnTo>
                  <a:pt x="356615" y="1627632"/>
                </a:lnTo>
                <a:lnTo>
                  <a:pt x="351936" y="1650768"/>
                </a:lnTo>
                <a:lnTo>
                  <a:pt x="339185" y="1669661"/>
                </a:lnTo>
                <a:lnTo>
                  <a:pt x="320290" y="1682397"/>
                </a:lnTo>
                <a:lnTo>
                  <a:pt x="297179" y="1687068"/>
                </a:lnTo>
                <a:lnTo>
                  <a:pt x="59435" y="1687068"/>
                </a:lnTo>
                <a:lnTo>
                  <a:pt x="36325" y="1682397"/>
                </a:lnTo>
                <a:lnTo>
                  <a:pt x="17430" y="1669661"/>
                </a:lnTo>
                <a:lnTo>
                  <a:pt x="4679" y="1650768"/>
                </a:lnTo>
                <a:lnTo>
                  <a:pt x="0" y="1627632"/>
                </a:lnTo>
                <a:lnTo>
                  <a:pt x="0" y="59436"/>
                </a:lnTo>
                <a:close/>
              </a:path>
            </a:pathLst>
          </a:custGeom>
          <a:ln w="12700">
            <a:solidFill>
              <a:srgbClr val="FF8D73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 txBox="1"/>
          <p:nvPr/>
        </p:nvSpPr>
        <p:spPr>
          <a:xfrm>
            <a:off x="309778" y="4629403"/>
            <a:ext cx="328676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1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））&amp;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艾瑞咨询</a:t>
            </a:r>
            <a:r>
              <a:rPr sz="600" spc="30">
                <a:solidFill>
                  <a:srgbClr val="7E7E7E"/>
                </a:solidFill>
                <a:latin typeface="宋体"/>
                <a:cs typeface="宋体"/>
              </a:rPr>
              <a:t>（N=1000）</a:t>
            </a:r>
            <a:endParaRPr sz="600">
              <a:latin typeface="宋体"/>
              <a:cs typeface="宋体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3624" y="2004440"/>
            <a:ext cx="20542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抖音电商孕产妇营养品成分卖点表现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773938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孕产妇食品：补铁是主要营养需求</a:t>
            </a:r>
            <a:r>
              <a:rPr sz="1600" spc="5"/>
              <a:t>，</a:t>
            </a:r>
            <a:r>
              <a:rPr sz="1600" spc="-5"/>
              <a:t>月子</a:t>
            </a:r>
            <a:r>
              <a:rPr sz="1600" spc="5"/>
              <a:t>营</a:t>
            </a:r>
            <a:r>
              <a:rPr sz="1600" spc="-5"/>
              <a:t>养高</a:t>
            </a:r>
            <a:r>
              <a:rPr sz="1600" spc="5"/>
              <a:t>端</a:t>
            </a:r>
            <a:r>
              <a:rPr sz="1600" spc="-5"/>
              <a:t>化，</a:t>
            </a:r>
            <a:r>
              <a:rPr sz="1600" spc="5"/>
              <a:t>品</a:t>
            </a:r>
            <a:r>
              <a:rPr sz="1600" spc="-5"/>
              <a:t>牌可</a:t>
            </a:r>
            <a:r>
              <a:rPr sz="1600" spc="5"/>
              <a:t>关</a:t>
            </a:r>
            <a:r>
              <a:rPr sz="1600" spc="-5"/>
              <a:t>注孕</a:t>
            </a:r>
            <a:r>
              <a:rPr sz="1600" spc="5"/>
              <a:t>产</a:t>
            </a:r>
            <a:r>
              <a:rPr sz="1600" spc="-5"/>
              <a:t>妇奶</a:t>
            </a:r>
            <a:r>
              <a:rPr sz="1600" spc="5"/>
              <a:t>粉</a:t>
            </a:r>
            <a:r>
              <a:rPr sz="1600" spc="-5"/>
              <a:t>分阶</a:t>
            </a:r>
            <a:r>
              <a:rPr sz="1600" spc="5"/>
              <a:t>定</a:t>
            </a:r>
            <a:r>
              <a:rPr sz="1600" spc="-5"/>
              <a:t>制</a:t>
            </a:r>
            <a:endParaRPr sz="1600"/>
          </a:p>
        </p:txBody>
      </p:sp>
      <p:sp>
        <p:nvSpPr>
          <p:cNvPr id="4" name="object 4"/>
          <p:cNvSpPr txBox="1"/>
          <p:nvPr/>
        </p:nvSpPr>
        <p:spPr>
          <a:xfrm>
            <a:off x="298500" y="1187323"/>
            <a:ext cx="802640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孕产妇营养品主导孕产妇食品市场。消费者关注补铁、补钙和肠胃健康的营养补充需求，益生菌成分和控脂控糖概念高增长，孕产妇既关注营养，也关注身材管 理；孕产妇奶粉分阶概念显著但无对应定制产品，热卖产品均为全阶段适用奶粉，产品同质化明显；月子营养品商品平均单价涨势显著，热卖品由营养单品向月 子套餐发展，品类高端化发展。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 flipH="1">
            <a:off x="354329" y="3668267"/>
            <a:ext cx="0" cy="358140"/>
          </a:xfrm>
          <a:custGeom>
            <a:rect l="l" t="t" r="r" b="b"/>
            <a:pathLst>
              <a:path h="358139">
                <a:moveTo>
                  <a:pt x="0" y="0"/>
                </a:moveTo>
                <a:lnTo>
                  <a:pt x="0" y="358140"/>
                </a:lnTo>
              </a:path>
            </a:pathLst>
          </a:custGeom>
          <a:ln w="62483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631698" y="3913632"/>
            <a:ext cx="0" cy="113030"/>
          </a:xfrm>
          <a:custGeom>
            <a:rect l="l" t="t" r="r" b="b"/>
            <a:pathLst>
              <a:path h="113029">
                <a:moveTo>
                  <a:pt x="0" y="0"/>
                </a:moveTo>
                <a:lnTo>
                  <a:pt x="0" y="112775"/>
                </a:lnTo>
              </a:path>
            </a:pathLst>
          </a:custGeom>
          <a:ln w="62484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77824" y="3959352"/>
            <a:ext cx="62865" cy="67310"/>
          </a:xfrm>
          <a:custGeom>
            <a:rect l="l" t="t" r="r" b="b"/>
            <a:pathLst>
              <a:path w="62865" h="67310">
                <a:moveTo>
                  <a:pt x="62484" y="0"/>
                </a:moveTo>
                <a:lnTo>
                  <a:pt x="0" y="0"/>
                </a:lnTo>
                <a:lnTo>
                  <a:pt x="0" y="67056"/>
                </a:lnTo>
                <a:lnTo>
                  <a:pt x="62484" y="67056"/>
                </a:lnTo>
                <a:lnTo>
                  <a:pt x="62484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1186433" y="3933444"/>
            <a:ext cx="0" cy="93345"/>
          </a:xfrm>
          <a:custGeom>
            <a:rect l="l" t="t" r="r" b="b"/>
            <a:pathLst>
              <a:path h="93345">
                <a:moveTo>
                  <a:pt x="0" y="0"/>
                </a:moveTo>
                <a:lnTo>
                  <a:pt x="0" y="92964"/>
                </a:lnTo>
              </a:path>
            </a:pathLst>
          </a:custGeom>
          <a:ln w="62484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1463802" y="3896867"/>
            <a:ext cx="0" cy="129539"/>
          </a:xfrm>
          <a:custGeom>
            <a:rect l="l" t="t" r="r" b="b"/>
            <a:pathLst>
              <a:path h="129538">
                <a:moveTo>
                  <a:pt x="0" y="0"/>
                </a:moveTo>
                <a:lnTo>
                  <a:pt x="0" y="129540"/>
                </a:lnTo>
              </a:path>
            </a:pathLst>
          </a:custGeom>
          <a:ln w="62484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709927" y="3997452"/>
            <a:ext cx="62865" cy="29209"/>
          </a:xfrm>
          <a:custGeom>
            <a:rect l="l" t="t" r="r" b="b"/>
            <a:pathLst>
              <a:path w="62864" h="29209">
                <a:moveTo>
                  <a:pt x="62484" y="0"/>
                </a:moveTo>
                <a:lnTo>
                  <a:pt x="0" y="0"/>
                </a:lnTo>
                <a:lnTo>
                  <a:pt x="0" y="28956"/>
                </a:lnTo>
                <a:lnTo>
                  <a:pt x="62484" y="28956"/>
                </a:lnTo>
                <a:lnTo>
                  <a:pt x="62484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987295" y="4006596"/>
            <a:ext cx="62865" cy="20320"/>
          </a:xfrm>
          <a:custGeom>
            <a:rect l="l" t="t" r="r" b="b"/>
            <a:pathLst>
              <a:path w="62864" h="20320">
                <a:moveTo>
                  <a:pt x="62484" y="0"/>
                </a:moveTo>
                <a:lnTo>
                  <a:pt x="0" y="0"/>
                </a:lnTo>
                <a:lnTo>
                  <a:pt x="0" y="19811"/>
                </a:lnTo>
                <a:lnTo>
                  <a:pt x="62484" y="19811"/>
                </a:lnTo>
                <a:lnTo>
                  <a:pt x="62484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264664" y="4017264"/>
            <a:ext cx="62865" cy="9525"/>
          </a:xfrm>
          <a:custGeom>
            <a:rect l="l" t="t" r="r" b="b"/>
            <a:pathLst>
              <a:path w="62864" h="9525">
                <a:moveTo>
                  <a:pt x="62484" y="0"/>
                </a:moveTo>
                <a:lnTo>
                  <a:pt x="0" y="0"/>
                </a:lnTo>
                <a:lnTo>
                  <a:pt x="0" y="9144"/>
                </a:lnTo>
                <a:lnTo>
                  <a:pt x="62484" y="9144"/>
                </a:lnTo>
                <a:lnTo>
                  <a:pt x="62484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542032" y="4024883"/>
            <a:ext cx="62865" cy="1905"/>
          </a:xfrm>
          <a:custGeom>
            <a:rect l="l" t="t" r="r" b="b"/>
            <a:pathLst>
              <a:path w="62864" h="1904">
                <a:moveTo>
                  <a:pt x="62484" y="0"/>
                </a:moveTo>
                <a:lnTo>
                  <a:pt x="0" y="0"/>
                </a:lnTo>
                <a:lnTo>
                  <a:pt x="0" y="1523"/>
                </a:lnTo>
                <a:lnTo>
                  <a:pt x="62484" y="1523"/>
                </a:lnTo>
                <a:lnTo>
                  <a:pt x="62484" y="0"/>
                </a:lnTo>
                <a:close/>
              </a:path>
            </a:pathLst>
          </a:custGeom>
          <a:solidFill>
            <a:srgbClr val="F8CF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433577" y="2833116"/>
            <a:ext cx="0" cy="1193800"/>
          </a:xfrm>
          <a:custGeom>
            <a:rect l="l" t="t" r="r" b="b"/>
            <a:pathLst>
              <a:path h="1193800">
                <a:moveTo>
                  <a:pt x="0" y="0"/>
                </a:moveTo>
                <a:lnTo>
                  <a:pt x="0" y="1193292"/>
                </a:lnTo>
              </a:path>
            </a:pathLst>
          </a:custGeom>
          <a:ln w="624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710945" y="3523488"/>
            <a:ext cx="0" cy="502920"/>
          </a:xfrm>
          <a:custGeom>
            <a:rect l="l" t="t" r="r" b="b"/>
            <a:pathLst>
              <a:path h="502920">
                <a:moveTo>
                  <a:pt x="0" y="0"/>
                </a:moveTo>
                <a:lnTo>
                  <a:pt x="0" y="502920"/>
                </a:lnTo>
              </a:path>
            </a:pathLst>
          </a:custGeom>
          <a:ln w="624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988313" y="3550920"/>
            <a:ext cx="0" cy="475615"/>
          </a:xfrm>
          <a:custGeom>
            <a:rect l="l" t="t" r="r" b="b"/>
            <a:pathLst>
              <a:path h="475614">
                <a:moveTo>
                  <a:pt x="0" y="0"/>
                </a:moveTo>
                <a:lnTo>
                  <a:pt x="0" y="475487"/>
                </a:lnTo>
              </a:path>
            </a:pathLst>
          </a:custGeom>
          <a:ln w="624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1265682" y="3563111"/>
            <a:ext cx="0" cy="463550"/>
          </a:xfrm>
          <a:custGeom>
            <a:rect l="l" t="t" r="r" b="b"/>
            <a:pathLst>
              <a:path h="463550">
                <a:moveTo>
                  <a:pt x="0" y="0"/>
                </a:moveTo>
                <a:lnTo>
                  <a:pt x="0" y="463296"/>
                </a:lnTo>
              </a:path>
            </a:pathLst>
          </a:custGeom>
          <a:ln w="624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1543050" y="3613403"/>
            <a:ext cx="0" cy="413384"/>
          </a:xfrm>
          <a:custGeom>
            <a:rect l="l" t="t" r="r" b="b"/>
            <a:pathLst>
              <a:path h="413384">
                <a:moveTo>
                  <a:pt x="0" y="0"/>
                </a:moveTo>
                <a:lnTo>
                  <a:pt x="0" y="413004"/>
                </a:lnTo>
              </a:path>
            </a:pathLst>
          </a:custGeom>
          <a:ln w="624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1820417" y="3878579"/>
            <a:ext cx="0" cy="147955"/>
          </a:xfrm>
          <a:custGeom>
            <a:rect l="l" t="t" r="r" b="b"/>
            <a:pathLst>
              <a:path h="147954">
                <a:moveTo>
                  <a:pt x="0" y="0"/>
                </a:moveTo>
                <a:lnTo>
                  <a:pt x="0" y="147827"/>
                </a:lnTo>
              </a:path>
            </a:pathLst>
          </a:custGeom>
          <a:ln w="624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2097785" y="3906011"/>
            <a:ext cx="0" cy="120650"/>
          </a:xfrm>
          <a:custGeom>
            <a:rect l="l" t="t" r="r" b="b"/>
            <a:pathLst>
              <a:path h="120650">
                <a:moveTo>
                  <a:pt x="0" y="0"/>
                </a:moveTo>
                <a:lnTo>
                  <a:pt x="0" y="120396"/>
                </a:lnTo>
              </a:path>
            </a:pathLst>
          </a:custGeom>
          <a:ln w="624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343911" y="3947159"/>
            <a:ext cx="62865" cy="79375"/>
          </a:xfrm>
          <a:custGeom>
            <a:rect l="l" t="t" r="r" b="b"/>
            <a:pathLst>
              <a:path w="62864" h="79375">
                <a:moveTo>
                  <a:pt x="62483" y="0"/>
                </a:moveTo>
                <a:lnTo>
                  <a:pt x="0" y="0"/>
                </a:lnTo>
                <a:lnTo>
                  <a:pt x="0" y="79247"/>
                </a:lnTo>
                <a:lnTo>
                  <a:pt x="62483" y="79247"/>
                </a:lnTo>
                <a:lnTo>
                  <a:pt x="6248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621279" y="3979164"/>
            <a:ext cx="62865" cy="47625"/>
          </a:xfrm>
          <a:custGeom>
            <a:rect l="l" t="t" r="r" b="b"/>
            <a:pathLst>
              <a:path w="62864" h="47625">
                <a:moveTo>
                  <a:pt x="62483" y="0"/>
                </a:moveTo>
                <a:lnTo>
                  <a:pt x="0" y="0"/>
                </a:lnTo>
                <a:lnTo>
                  <a:pt x="0" y="47244"/>
                </a:lnTo>
                <a:lnTo>
                  <a:pt x="62483" y="47244"/>
                </a:lnTo>
                <a:lnTo>
                  <a:pt x="6248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56031" y="4026408"/>
            <a:ext cx="2494915" cy="0"/>
          </a:xfrm>
          <a:custGeom>
            <a:rect l="l" t="t" r="r" b="b"/>
            <a:pathLst>
              <a:path w="2494915">
                <a:moveTo>
                  <a:pt x="0" y="0"/>
                </a:moveTo>
                <a:lnTo>
                  <a:pt x="249478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93954" y="2673857"/>
            <a:ext cx="2219325" cy="1024255"/>
          </a:xfrm>
          <a:custGeom>
            <a:rect l="l" t="t" r="r" b="b"/>
            <a:pathLst>
              <a:path w="2219325" h="1024253">
                <a:moveTo>
                  <a:pt x="0" y="1004316"/>
                </a:moveTo>
                <a:lnTo>
                  <a:pt x="277368" y="835152"/>
                </a:lnTo>
                <a:lnTo>
                  <a:pt x="554736" y="457200"/>
                </a:lnTo>
                <a:lnTo>
                  <a:pt x="832104" y="758952"/>
                </a:lnTo>
                <a:lnTo>
                  <a:pt x="1109472" y="1024128"/>
                </a:lnTo>
                <a:lnTo>
                  <a:pt x="1386840" y="771144"/>
                </a:lnTo>
                <a:lnTo>
                  <a:pt x="1664208" y="620268"/>
                </a:lnTo>
                <a:lnTo>
                  <a:pt x="1941576" y="198120"/>
                </a:lnTo>
                <a:lnTo>
                  <a:pt x="2218944" y="0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252475" y="3426714"/>
            <a:ext cx="2844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254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28319" y="3258058"/>
            <a:ext cx="28765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344</a:t>
            </a:r>
            <a:r>
              <a:rPr sz="800" spc="254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2640" y="2880486"/>
            <a:ext cx="2927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25">
                <a:solidFill>
                  <a:srgbClr val="7E7E7E"/>
                </a:solidFill>
                <a:latin typeface="宋体"/>
                <a:cs typeface="宋体"/>
              </a:rPr>
              <a:t>596%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81532" y="3180969"/>
            <a:ext cx="29083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 spc="140">
                <a:solidFill>
                  <a:srgbClr val="7E7E7E"/>
                </a:solidFill>
                <a:latin typeface="宋体"/>
                <a:cs typeface="宋体"/>
              </a:rPr>
              <a:t>96%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369567" y="3446526"/>
            <a:ext cx="2673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 spc="165">
                <a:solidFill>
                  <a:srgbClr val="7E7E7E"/>
                </a:solidFill>
                <a:latin typeface="宋体"/>
                <a:cs typeface="宋体"/>
              </a:rPr>
              <a:t>9%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637792" y="3193491"/>
            <a:ext cx="286385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60">
                <a:solidFill>
                  <a:srgbClr val="7E7E7E"/>
                </a:solidFill>
                <a:latin typeface="宋体"/>
                <a:cs typeface="宋体"/>
              </a:rPr>
              <a:t>387</a:t>
            </a:r>
            <a:r>
              <a:rPr sz="800" spc="2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915160" y="3042869"/>
            <a:ext cx="286385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800" spc="60">
                <a:solidFill>
                  <a:srgbClr val="7E7E7E"/>
                </a:solidFill>
                <a:latin typeface="宋体"/>
                <a:cs typeface="宋体"/>
              </a:rPr>
              <a:t>87</a:t>
            </a:r>
            <a:r>
              <a:rPr sz="800" spc="2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302348" y="4147019"/>
            <a:ext cx="117259" cy="10295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73430" y="4135399"/>
            <a:ext cx="679170" cy="41083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330578" y="4139044"/>
            <a:ext cx="199898" cy="18012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547367" y="4139006"/>
            <a:ext cx="257810" cy="259079"/>
          </a:xfrm>
          <a:custGeom>
            <a:rect l="l" t="t" r="r" b="b"/>
            <a:pathLst>
              <a:path w="257810" h="259077">
                <a:moveTo>
                  <a:pt x="60451" y="229679"/>
                </a:moveTo>
                <a:lnTo>
                  <a:pt x="43179" y="254520"/>
                </a:lnTo>
                <a:lnTo>
                  <a:pt x="48640" y="258635"/>
                </a:lnTo>
                <a:lnTo>
                  <a:pt x="65912" y="234365"/>
                </a:lnTo>
                <a:lnTo>
                  <a:pt x="60451" y="229679"/>
                </a:lnTo>
                <a:close/>
              </a:path>
              <a:path w="257810" h="259077">
                <a:moveTo>
                  <a:pt x="31728" y="212204"/>
                </a:moveTo>
                <a:lnTo>
                  <a:pt x="25272" y="212204"/>
                </a:lnTo>
                <a:lnTo>
                  <a:pt x="26846" y="219078"/>
                </a:lnTo>
                <a:lnTo>
                  <a:pt x="28146" y="225834"/>
                </a:lnTo>
                <a:lnTo>
                  <a:pt x="29184" y="232471"/>
                </a:lnTo>
                <a:lnTo>
                  <a:pt x="29971" y="238988"/>
                </a:lnTo>
                <a:lnTo>
                  <a:pt x="35687" y="242747"/>
                </a:lnTo>
                <a:lnTo>
                  <a:pt x="43645" y="231990"/>
                </a:lnTo>
                <a:lnTo>
                  <a:pt x="35687" y="231990"/>
                </a:lnTo>
                <a:lnTo>
                  <a:pt x="33613" y="220922"/>
                </a:lnTo>
                <a:lnTo>
                  <a:pt x="31728" y="212204"/>
                </a:lnTo>
                <a:close/>
              </a:path>
              <a:path w="257810" h="259077">
                <a:moveTo>
                  <a:pt x="50255" y="197764"/>
                </a:moveTo>
                <a:lnTo>
                  <a:pt x="39623" y="197764"/>
                </a:lnTo>
                <a:lnTo>
                  <a:pt x="80263" y="238417"/>
                </a:lnTo>
                <a:lnTo>
                  <a:pt x="84836" y="233794"/>
                </a:lnTo>
                <a:lnTo>
                  <a:pt x="79248" y="228155"/>
                </a:lnTo>
                <a:lnTo>
                  <a:pt x="83635" y="223761"/>
                </a:lnTo>
                <a:lnTo>
                  <a:pt x="74803" y="223761"/>
                </a:lnTo>
                <a:lnTo>
                  <a:pt x="63881" y="212788"/>
                </a:lnTo>
                <a:lnTo>
                  <a:pt x="68191" y="208445"/>
                </a:lnTo>
                <a:lnTo>
                  <a:pt x="59435" y="208445"/>
                </a:lnTo>
                <a:lnTo>
                  <a:pt x="49529" y="198488"/>
                </a:lnTo>
                <a:lnTo>
                  <a:pt x="50255" y="197764"/>
                </a:lnTo>
                <a:close/>
              </a:path>
              <a:path w="257810" h="259077">
                <a:moveTo>
                  <a:pt x="46481" y="217258"/>
                </a:moveTo>
                <a:lnTo>
                  <a:pt x="35687" y="231990"/>
                </a:lnTo>
                <a:lnTo>
                  <a:pt x="43645" y="231990"/>
                </a:lnTo>
                <a:lnTo>
                  <a:pt x="51181" y="221805"/>
                </a:lnTo>
                <a:lnTo>
                  <a:pt x="46481" y="217258"/>
                </a:lnTo>
                <a:close/>
              </a:path>
              <a:path w="257810" h="259077">
                <a:moveTo>
                  <a:pt x="5841" y="183972"/>
                </a:moveTo>
                <a:lnTo>
                  <a:pt x="0" y="186067"/>
                </a:lnTo>
                <a:lnTo>
                  <a:pt x="3784" y="196901"/>
                </a:lnTo>
                <a:lnTo>
                  <a:pt x="6746" y="206448"/>
                </a:lnTo>
                <a:lnTo>
                  <a:pt x="8876" y="214703"/>
                </a:lnTo>
                <a:lnTo>
                  <a:pt x="10159" y="221665"/>
                </a:lnTo>
                <a:lnTo>
                  <a:pt x="15620" y="225056"/>
                </a:lnTo>
                <a:lnTo>
                  <a:pt x="22945" y="215303"/>
                </a:lnTo>
                <a:lnTo>
                  <a:pt x="15366" y="215303"/>
                </a:lnTo>
                <a:lnTo>
                  <a:pt x="13914" y="209366"/>
                </a:lnTo>
                <a:lnTo>
                  <a:pt x="11783" y="201980"/>
                </a:lnTo>
                <a:lnTo>
                  <a:pt x="9151" y="193702"/>
                </a:lnTo>
                <a:lnTo>
                  <a:pt x="5841" y="183972"/>
                </a:lnTo>
                <a:close/>
              </a:path>
              <a:path w="257810" h="259077">
                <a:moveTo>
                  <a:pt x="86366" y="199351"/>
                </a:moveTo>
                <a:lnTo>
                  <a:pt x="77215" y="199351"/>
                </a:lnTo>
                <a:lnTo>
                  <a:pt x="88264" y="210324"/>
                </a:lnTo>
                <a:lnTo>
                  <a:pt x="74803" y="223761"/>
                </a:lnTo>
                <a:lnTo>
                  <a:pt x="83635" y="223761"/>
                </a:lnTo>
                <a:lnTo>
                  <a:pt x="101589" y="205778"/>
                </a:lnTo>
                <a:lnTo>
                  <a:pt x="92837" y="205778"/>
                </a:lnTo>
                <a:lnTo>
                  <a:pt x="86366" y="199351"/>
                </a:lnTo>
                <a:close/>
              </a:path>
              <a:path w="257810" h="259077">
                <a:moveTo>
                  <a:pt x="26415" y="192277"/>
                </a:moveTo>
                <a:lnTo>
                  <a:pt x="20065" y="194157"/>
                </a:lnTo>
                <a:lnTo>
                  <a:pt x="21285" y="197764"/>
                </a:lnTo>
                <a:lnTo>
                  <a:pt x="22351" y="201129"/>
                </a:lnTo>
                <a:lnTo>
                  <a:pt x="23368" y="204990"/>
                </a:lnTo>
                <a:lnTo>
                  <a:pt x="15366" y="215303"/>
                </a:lnTo>
                <a:lnTo>
                  <a:pt x="22945" y="215303"/>
                </a:lnTo>
                <a:lnTo>
                  <a:pt x="25272" y="212204"/>
                </a:lnTo>
                <a:lnTo>
                  <a:pt x="31728" y="212204"/>
                </a:lnTo>
                <a:lnTo>
                  <a:pt x="31311" y="210324"/>
                </a:lnTo>
                <a:lnTo>
                  <a:pt x="28989" y="201067"/>
                </a:lnTo>
                <a:lnTo>
                  <a:pt x="26415" y="192277"/>
                </a:lnTo>
                <a:close/>
              </a:path>
              <a:path w="257810" h="259077">
                <a:moveTo>
                  <a:pt x="24637" y="163537"/>
                </a:moveTo>
                <a:lnTo>
                  <a:pt x="19176" y="167220"/>
                </a:lnTo>
                <a:lnTo>
                  <a:pt x="23240" y="173812"/>
                </a:lnTo>
                <a:lnTo>
                  <a:pt x="26684" y="180720"/>
                </a:lnTo>
                <a:lnTo>
                  <a:pt x="29337" y="187833"/>
                </a:lnTo>
                <a:lnTo>
                  <a:pt x="32140" y="195021"/>
                </a:lnTo>
                <a:lnTo>
                  <a:pt x="33909" y="201980"/>
                </a:lnTo>
                <a:lnTo>
                  <a:pt x="35051" y="208813"/>
                </a:lnTo>
                <a:lnTo>
                  <a:pt x="42163" y="209461"/>
                </a:lnTo>
                <a:lnTo>
                  <a:pt x="41528" y="205460"/>
                </a:lnTo>
                <a:lnTo>
                  <a:pt x="40640" y="201561"/>
                </a:lnTo>
                <a:lnTo>
                  <a:pt x="39623" y="197764"/>
                </a:lnTo>
                <a:lnTo>
                  <a:pt x="50255" y="197764"/>
                </a:lnTo>
                <a:lnTo>
                  <a:pt x="53868" y="194157"/>
                </a:lnTo>
                <a:lnTo>
                  <a:pt x="45212" y="194157"/>
                </a:lnTo>
                <a:lnTo>
                  <a:pt x="35051" y="184048"/>
                </a:lnTo>
                <a:lnTo>
                  <a:pt x="41197" y="177914"/>
                </a:lnTo>
                <a:lnTo>
                  <a:pt x="32257" y="177914"/>
                </a:lnTo>
                <a:lnTo>
                  <a:pt x="29844" y="172758"/>
                </a:lnTo>
                <a:lnTo>
                  <a:pt x="27304" y="167970"/>
                </a:lnTo>
                <a:lnTo>
                  <a:pt x="24637" y="163537"/>
                </a:lnTo>
                <a:close/>
              </a:path>
              <a:path w="257810" h="259077">
                <a:moveTo>
                  <a:pt x="72081" y="185051"/>
                </a:moveTo>
                <a:lnTo>
                  <a:pt x="62991" y="185051"/>
                </a:lnTo>
                <a:lnTo>
                  <a:pt x="72897" y="195021"/>
                </a:lnTo>
                <a:lnTo>
                  <a:pt x="59435" y="208445"/>
                </a:lnTo>
                <a:lnTo>
                  <a:pt x="68191" y="208445"/>
                </a:lnTo>
                <a:lnTo>
                  <a:pt x="77215" y="199351"/>
                </a:lnTo>
                <a:lnTo>
                  <a:pt x="86366" y="199351"/>
                </a:lnTo>
                <a:lnTo>
                  <a:pt x="81787" y="194805"/>
                </a:lnTo>
                <a:lnTo>
                  <a:pt x="86114" y="190474"/>
                </a:lnTo>
                <a:lnTo>
                  <a:pt x="77469" y="190474"/>
                </a:lnTo>
                <a:lnTo>
                  <a:pt x="72081" y="185051"/>
                </a:lnTo>
                <a:close/>
              </a:path>
              <a:path w="257810" h="259077">
                <a:moveTo>
                  <a:pt x="106806" y="191693"/>
                </a:moveTo>
                <a:lnTo>
                  <a:pt x="92837" y="205778"/>
                </a:lnTo>
                <a:lnTo>
                  <a:pt x="101589" y="205778"/>
                </a:lnTo>
                <a:lnTo>
                  <a:pt x="111251" y="196100"/>
                </a:lnTo>
                <a:lnTo>
                  <a:pt x="106806" y="191693"/>
                </a:lnTo>
                <a:close/>
              </a:path>
              <a:path w="257810" h="259077">
                <a:moveTo>
                  <a:pt x="57598" y="170611"/>
                </a:moveTo>
                <a:lnTo>
                  <a:pt x="48513" y="170611"/>
                </a:lnTo>
                <a:lnTo>
                  <a:pt x="58673" y="180720"/>
                </a:lnTo>
                <a:lnTo>
                  <a:pt x="45212" y="194157"/>
                </a:lnTo>
                <a:lnTo>
                  <a:pt x="53868" y="194157"/>
                </a:lnTo>
                <a:lnTo>
                  <a:pt x="62991" y="185051"/>
                </a:lnTo>
                <a:lnTo>
                  <a:pt x="72081" y="185051"/>
                </a:lnTo>
                <a:lnTo>
                  <a:pt x="67563" y="180505"/>
                </a:lnTo>
                <a:lnTo>
                  <a:pt x="71890" y="176174"/>
                </a:lnTo>
                <a:lnTo>
                  <a:pt x="63118" y="176174"/>
                </a:lnTo>
                <a:lnTo>
                  <a:pt x="57598" y="170611"/>
                </a:lnTo>
                <a:close/>
              </a:path>
              <a:path w="257810" h="259077">
                <a:moveTo>
                  <a:pt x="89662" y="178269"/>
                </a:moveTo>
                <a:lnTo>
                  <a:pt x="77469" y="190474"/>
                </a:lnTo>
                <a:lnTo>
                  <a:pt x="86114" y="190474"/>
                </a:lnTo>
                <a:lnTo>
                  <a:pt x="93980" y="182600"/>
                </a:lnTo>
                <a:lnTo>
                  <a:pt x="89662" y="178269"/>
                </a:lnTo>
                <a:close/>
              </a:path>
              <a:path w="257810" h="259077">
                <a:moveTo>
                  <a:pt x="140727" y="136182"/>
                </a:moveTo>
                <a:lnTo>
                  <a:pt x="130301" y="136182"/>
                </a:lnTo>
                <a:lnTo>
                  <a:pt x="147955" y="153797"/>
                </a:lnTo>
                <a:lnTo>
                  <a:pt x="118871" y="182892"/>
                </a:lnTo>
                <a:lnTo>
                  <a:pt x="123570" y="187655"/>
                </a:lnTo>
                <a:lnTo>
                  <a:pt x="162668" y="148589"/>
                </a:lnTo>
                <a:lnTo>
                  <a:pt x="153162" y="148589"/>
                </a:lnTo>
                <a:lnTo>
                  <a:pt x="140727" y="136182"/>
                </a:lnTo>
                <a:close/>
              </a:path>
              <a:path w="257810" h="259077">
                <a:moveTo>
                  <a:pt x="34925" y="153073"/>
                </a:moveTo>
                <a:lnTo>
                  <a:pt x="32257" y="158699"/>
                </a:lnTo>
                <a:lnTo>
                  <a:pt x="36194" y="160248"/>
                </a:lnTo>
                <a:lnTo>
                  <a:pt x="40640" y="162242"/>
                </a:lnTo>
                <a:lnTo>
                  <a:pt x="45465" y="164693"/>
                </a:lnTo>
                <a:lnTo>
                  <a:pt x="32257" y="177914"/>
                </a:lnTo>
                <a:lnTo>
                  <a:pt x="41197" y="177914"/>
                </a:lnTo>
                <a:lnTo>
                  <a:pt x="48513" y="170611"/>
                </a:lnTo>
                <a:lnTo>
                  <a:pt x="57598" y="170611"/>
                </a:lnTo>
                <a:lnTo>
                  <a:pt x="53085" y="166065"/>
                </a:lnTo>
                <a:lnTo>
                  <a:pt x="59208" y="159931"/>
                </a:lnTo>
                <a:lnTo>
                  <a:pt x="50291" y="159931"/>
                </a:lnTo>
                <a:lnTo>
                  <a:pt x="34925" y="153073"/>
                </a:lnTo>
                <a:close/>
              </a:path>
              <a:path w="257810" h="259077">
                <a:moveTo>
                  <a:pt x="75437" y="163969"/>
                </a:moveTo>
                <a:lnTo>
                  <a:pt x="63118" y="176174"/>
                </a:lnTo>
                <a:lnTo>
                  <a:pt x="71890" y="176174"/>
                </a:lnTo>
                <a:lnTo>
                  <a:pt x="79756" y="168300"/>
                </a:lnTo>
                <a:lnTo>
                  <a:pt x="75437" y="163969"/>
                </a:lnTo>
                <a:close/>
              </a:path>
              <a:path w="257810" h="259077">
                <a:moveTo>
                  <a:pt x="61975" y="148234"/>
                </a:moveTo>
                <a:lnTo>
                  <a:pt x="50291" y="159931"/>
                </a:lnTo>
                <a:lnTo>
                  <a:pt x="59208" y="159931"/>
                </a:lnTo>
                <a:lnTo>
                  <a:pt x="66420" y="152704"/>
                </a:lnTo>
                <a:lnTo>
                  <a:pt x="61975" y="148234"/>
                </a:lnTo>
                <a:close/>
              </a:path>
              <a:path w="257810" h="259077">
                <a:moveTo>
                  <a:pt x="120531" y="116027"/>
                </a:moveTo>
                <a:lnTo>
                  <a:pt x="110236" y="116027"/>
                </a:lnTo>
                <a:lnTo>
                  <a:pt x="125475" y="131343"/>
                </a:lnTo>
                <a:lnTo>
                  <a:pt x="102869" y="154012"/>
                </a:lnTo>
                <a:lnTo>
                  <a:pt x="107695" y="158851"/>
                </a:lnTo>
                <a:lnTo>
                  <a:pt x="130301" y="136182"/>
                </a:lnTo>
                <a:lnTo>
                  <a:pt x="140727" y="136182"/>
                </a:lnTo>
                <a:lnTo>
                  <a:pt x="135508" y="130975"/>
                </a:lnTo>
                <a:lnTo>
                  <a:pt x="140342" y="126136"/>
                </a:lnTo>
                <a:lnTo>
                  <a:pt x="130682" y="126136"/>
                </a:lnTo>
                <a:lnTo>
                  <a:pt x="120531" y="116027"/>
                </a:lnTo>
                <a:close/>
              </a:path>
              <a:path w="257810" h="259077">
                <a:moveTo>
                  <a:pt x="82676" y="112788"/>
                </a:moveTo>
                <a:lnTo>
                  <a:pt x="76707" y="116471"/>
                </a:lnTo>
                <a:lnTo>
                  <a:pt x="80644" y="123304"/>
                </a:lnTo>
                <a:lnTo>
                  <a:pt x="83693" y="129920"/>
                </a:lnTo>
                <a:lnTo>
                  <a:pt x="86106" y="136321"/>
                </a:lnTo>
                <a:lnTo>
                  <a:pt x="88392" y="142722"/>
                </a:lnTo>
                <a:lnTo>
                  <a:pt x="90043" y="149250"/>
                </a:lnTo>
                <a:lnTo>
                  <a:pt x="90931" y="155892"/>
                </a:lnTo>
                <a:lnTo>
                  <a:pt x="97917" y="154228"/>
                </a:lnTo>
                <a:lnTo>
                  <a:pt x="96900" y="147243"/>
                </a:lnTo>
                <a:lnTo>
                  <a:pt x="95123" y="140385"/>
                </a:lnTo>
                <a:lnTo>
                  <a:pt x="92582" y="133654"/>
                </a:lnTo>
                <a:lnTo>
                  <a:pt x="99603" y="126644"/>
                </a:lnTo>
                <a:lnTo>
                  <a:pt x="89788" y="126644"/>
                </a:lnTo>
                <a:lnTo>
                  <a:pt x="88011" y="122796"/>
                </a:lnTo>
                <a:lnTo>
                  <a:pt x="85598" y="118173"/>
                </a:lnTo>
                <a:lnTo>
                  <a:pt x="82676" y="112788"/>
                </a:lnTo>
                <a:close/>
              </a:path>
              <a:path w="257810" h="259077">
                <a:moveTo>
                  <a:pt x="180594" y="121081"/>
                </a:moveTo>
                <a:lnTo>
                  <a:pt x="153162" y="148589"/>
                </a:lnTo>
                <a:lnTo>
                  <a:pt x="162668" y="148589"/>
                </a:lnTo>
                <a:lnTo>
                  <a:pt x="185419" y="125856"/>
                </a:lnTo>
                <a:lnTo>
                  <a:pt x="180594" y="121081"/>
                </a:lnTo>
                <a:close/>
              </a:path>
              <a:path w="257810" h="259077">
                <a:moveTo>
                  <a:pt x="96012" y="91478"/>
                </a:moveTo>
                <a:lnTo>
                  <a:pt x="90805" y="96685"/>
                </a:lnTo>
                <a:lnTo>
                  <a:pt x="105282" y="111124"/>
                </a:lnTo>
                <a:lnTo>
                  <a:pt x="89788" y="126644"/>
                </a:lnTo>
                <a:lnTo>
                  <a:pt x="99603" y="126644"/>
                </a:lnTo>
                <a:lnTo>
                  <a:pt x="110236" y="116027"/>
                </a:lnTo>
                <a:lnTo>
                  <a:pt x="120531" y="116027"/>
                </a:lnTo>
                <a:lnTo>
                  <a:pt x="115315" y="110832"/>
                </a:lnTo>
                <a:lnTo>
                  <a:pt x="120228" y="105930"/>
                </a:lnTo>
                <a:lnTo>
                  <a:pt x="110489" y="105930"/>
                </a:lnTo>
                <a:lnTo>
                  <a:pt x="96012" y="91478"/>
                </a:lnTo>
                <a:close/>
              </a:path>
              <a:path w="257810" h="259077">
                <a:moveTo>
                  <a:pt x="153034" y="103758"/>
                </a:moveTo>
                <a:lnTo>
                  <a:pt x="130682" y="126136"/>
                </a:lnTo>
                <a:lnTo>
                  <a:pt x="140342" y="126136"/>
                </a:lnTo>
                <a:lnTo>
                  <a:pt x="157861" y="108597"/>
                </a:lnTo>
                <a:lnTo>
                  <a:pt x="153034" y="103758"/>
                </a:lnTo>
                <a:close/>
              </a:path>
              <a:path w="257810" h="259077">
                <a:moveTo>
                  <a:pt x="201294" y="87007"/>
                </a:moveTo>
                <a:lnTo>
                  <a:pt x="192024" y="114655"/>
                </a:lnTo>
                <a:lnTo>
                  <a:pt x="198119" y="117043"/>
                </a:lnTo>
                <a:lnTo>
                  <a:pt x="201406" y="108597"/>
                </a:lnTo>
                <a:lnTo>
                  <a:pt x="203946" y="101319"/>
                </a:lnTo>
                <a:lnTo>
                  <a:pt x="205960" y="94610"/>
                </a:lnTo>
                <a:lnTo>
                  <a:pt x="207390" y="88671"/>
                </a:lnTo>
                <a:lnTo>
                  <a:pt x="201294" y="87007"/>
                </a:lnTo>
                <a:close/>
              </a:path>
              <a:path w="257810" h="259077">
                <a:moveTo>
                  <a:pt x="135255" y="81089"/>
                </a:moveTo>
                <a:lnTo>
                  <a:pt x="110489" y="105930"/>
                </a:lnTo>
                <a:lnTo>
                  <a:pt x="120228" y="105930"/>
                </a:lnTo>
                <a:lnTo>
                  <a:pt x="140207" y="85991"/>
                </a:lnTo>
                <a:lnTo>
                  <a:pt x="135255" y="81089"/>
                </a:lnTo>
                <a:close/>
              </a:path>
              <a:path w="257810" h="259077">
                <a:moveTo>
                  <a:pt x="220276" y="73075"/>
                </a:moveTo>
                <a:lnTo>
                  <a:pt x="211074" y="73075"/>
                </a:lnTo>
                <a:lnTo>
                  <a:pt x="220344" y="82359"/>
                </a:lnTo>
                <a:lnTo>
                  <a:pt x="221052" y="83680"/>
                </a:lnTo>
                <a:lnTo>
                  <a:pt x="221026" y="84162"/>
                </a:lnTo>
                <a:lnTo>
                  <a:pt x="220852" y="84988"/>
                </a:lnTo>
                <a:lnTo>
                  <a:pt x="220725" y="86194"/>
                </a:lnTo>
                <a:lnTo>
                  <a:pt x="219456" y="87871"/>
                </a:lnTo>
                <a:lnTo>
                  <a:pt x="211200" y="96177"/>
                </a:lnTo>
                <a:lnTo>
                  <a:pt x="216662" y="99936"/>
                </a:lnTo>
                <a:lnTo>
                  <a:pt x="225806" y="90804"/>
                </a:lnTo>
                <a:lnTo>
                  <a:pt x="227330" y="88887"/>
                </a:lnTo>
                <a:lnTo>
                  <a:pt x="228854" y="85712"/>
                </a:lnTo>
                <a:lnTo>
                  <a:pt x="228816" y="83680"/>
                </a:lnTo>
                <a:lnTo>
                  <a:pt x="227964" y="81178"/>
                </a:lnTo>
                <a:lnTo>
                  <a:pt x="226694" y="79476"/>
                </a:lnTo>
                <a:lnTo>
                  <a:pt x="224789" y="77546"/>
                </a:lnTo>
                <a:lnTo>
                  <a:pt x="220276" y="73075"/>
                </a:lnTo>
                <a:close/>
              </a:path>
              <a:path w="257810" h="259077">
                <a:moveTo>
                  <a:pt x="203249" y="64261"/>
                </a:moveTo>
                <a:lnTo>
                  <a:pt x="197484" y="64261"/>
                </a:lnTo>
                <a:lnTo>
                  <a:pt x="194365" y="71436"/>
                </a:lnTo>
                <a:lnTo>
                  <a:pt x="190912" y="78955"/>
                </a:lnTo>
                <a:lnTo>
                  <a:pt x="187031" y="87007"/>
                </a:lnTo>
                <a:lnTo>
                  <a:pt x="183006" y="95021"/>
                </a:lnTo>
                <a:lnTo>
                  <a:pt x="187832" y="98348"/>
                </a:lnTo>
                <a:lnTo>
                  <a:pt x="201322" y="83680"/>
                </a:lnTo>
                <a:lnTo>
                  <a:pt x="194563" y="83680"/>
                </a:lnTo>
                <a:lnTo>
                  <a:pt x="197778" y="76672"/>
                </a:lnTo>
                <a:lnTo>
                  <a:pt x="200755" y="70011"/>
                </a:lnTo>
                <a:lnTo>
                  <a:pt x="203249" y="64261"/>
                </a:lnTo>
                <a:close/>
              </a:path>
              <a:path w="257810" h="259077">
                <a:moveTo>
                  <a:pt x="189322" y="58127"/>
                </a:moveTo>
                <a:lnTo>
                  <a:pt x="183769" y="58127"/>
                </a:lnTo>
                <a:lnTo>
                  <a:pt x="181482" y="65925"/>
                </a:lnTo>
                <a:lnTo>
                  <a:pt x="178688" y="73583"/>
                </a:lnTo>
                <a:lnTo>
                  <a:pt x="175132" y="81089"/>
                </a:lnTo>
                <a:lnTo>
                  <a:pt x="179450" y="84048"/>
                </a:lnTo>
                <a:lnTo>
                  <a:pt x="189914" y="72567"/>
                </a:lnTo>
                <a:lnTo>
                  <a:pt x="183642" y="72567"/>
                </a:lnTo>
                <a:lnTo>
                  <a:pt x="187116" y="64261"/>
                </a:lnTo>
                <a:lnTo>
                  <a:pt x="189322" y="58127"/>
                </a:lnTo>
                <a:close/>
              </a:path>
              <a:path w="257810" h="259077">
                <a:moveTo>
                  <a:pt x="231665" y="50685"/>
                </a:moveTo>
                <a:lnTo>
                  <a:pt x="224027" y="50685"/>
                </a:lnTo>
                <a:lnTo>
                  <a:pt x="194563" y="83680"/>
                </a:lnTo>
                <a:lnTo>
                  <a:pt x="201322" y="83680"/>
                </a:lnTo>
                <a:lnTo>
                  <a:pt x="211074" y="73075"/>
                </a:lnTo>
                <a:lnTo>
                  <a:pt x="220276" y="73075"/>
                </a:lnTo>
                <a:lnTo>
                  <a:pt x="215392" y="68237"/>
                </a:lnTo>
                <a:lnTo>
                  <a:pt x="231665" y="50685"/>
                </a:lnTo>
                <a:close/>
              </a:path>
              <a:path w="257810" h="259077">
                <a:moveTo>
                  <a:pt x="189420" y="43687"/>
                </a:moveTo>
                <a:lnTo>
                  <a:pt x="179958" y="43687"/>
                </a:lnTo>
                <a:lnTo>
                  <a:pt x="185293" y="49034"/>
                </a:lnTo>
                <a:lnTo>
                  <a:pt x="156082" y="78193"/>
                </a:lnTo>
                <a:lnTo>
                  <a:pt x="159893" y="82029"/>
                </a:lnTo>
                <a:lnTo>
                  <a:pt x="183769" y="58127"/>
                </a:lnTo>
                <a:lnTo>
                  <a:pt x="189322" y="58127"/>
                </a:lnTo>
                <a:lnTo>
                  <a:pt x="189737" y="56972"/>
                </a:lnTo>
                <a:lnTo>
                  <a:pt x="191643" y="50330"/>
                </a:lnTo>
                <a:lnTo>
                  <a:pt x="197713" y="44259"/>
                </a:lnTo>
                <a:lnTo>
                  <a:pt x="189992" y="44259"/>
                </a:lnTo>
                <a:lnTo>
                  <a:pt x="189420" y="43687"/>
                </a:lnTo>
                <a:close/>
              </a:path>
              <a:path w="257810" h="259077">
                <a:moveTo>
                  <a:pt x="213613" y="35382"/>
                </a:moveTo>
                <a:lnTo>
                  <a:pt x="207518" y="35890"/>
                </a:lnTo>
                <a:lnTo>
                  <a:pt x="206629" y="39598"/>
                </a:lnTo>
                <a:lnTo>
                  <a:pt x="205105" y="44843"/>
                </a:lnTo>
                <a:lnTo>
                  <a:pt x="202564" y="51625"/>
                </a:lnTo>
                <a:lnTo>
                  <a:pt x="183642" y="72567"/>
                </a:lnTo>
                <a:lnTo>
                  <a:pt x="189914" y="72567"/>
                </a:lnTo>
                <a:lnTo>
                  <a:pt x="197484" y="64261"/>
                </a:lnTo>
                <a:lnTo>
                  <a:pt x="203249" y="64261"/>
                </a:lnTo>
                <a:lnTo>
                  <a:pt x="206072" y="57543"/>
                </a:lnTo>
                <a:lnTo>
                  <a:pt x="209169" y="49999"/>
                </a:lnTo>
                <a:lnTo>
                  <a:pt x="211708" y="42557"/>
                </a:lnTo>
                <a:lnTo>
                  <a:pt x="213613" y="35382"/>
                </a:lnTo>
                <a:close/>
              </a:path>
              <a:path w="257810" h="259077">
                <a:moveTo>
                  <a:pt x="254902" y="51735"/>
                </a:moveTo>
                <a:lnTo>
                  <a:pt x="238610" y="57772"/>
                </a:lnTo>
                <a:lnTo>
                  <a:pt x="225679" y="62598"/>
                </a:lnTo>
                <a:lnTo>
                  <a:pt x="227583" y="68668"/>
                </a:lnTo>
                <a:lnTo>
                  <a:pt x="236870" y="65064"/>
                </a:lnTo>
                <a:lnTo>
                  <a:pt x="244919" y="62044"/>
                </a:lnTo>
                <a:lnTo>
                  <a:pt x="251729" y="59612"/>
                </a:lnTo>
                <a:lnTo>
                  <a:pt x="257301" y="57772"/>
                </a:lnTo>
                <a:lnTo>
                  <a:pt x="254902" y="51735"/>
                </a:lnTo>
                <a:close/>
              </a:path>
              <a:path w="257810" h="259077">
                <a:moveTo>
                  <a:pt x="180473" y="34734"/>
                </a:moveTo>
                <a:lnTo>
                  <a:pt x="170942" y="34734"/>
                </a:lnTo>
                <a:lnTo>
                  <a:pt x="176275" y="40004"/>
                </a:lnTo>
                <a:lnTo>
                  <a:pt x="153415" y="62890"/>
                </a:lnTo>
                <a:lnTo>
                  <a:pt x="157099" y="66573"/>
                </a:lnTo>
                <a:lnTo>
                  <a:pt x="179958" y="43687"/>
                </a:lnTo>
                <a:lnTo>
                  <a:pt x="189420" y="43687"/>
                </a:lnTo>
                <a:lnTo>
                  <a:pt x="184657" y="38925"/>
                </a:lnTo>
                <a:lnTo>
                  <a:pt x="188338" y="35242"/>
                </a:lnTo>
                <a:lnTo>
                  <a:pt x="180975" y="35242"/>
                </a:lnTo>
                <a:lnTo>
                  <a:pt x="180473" y="34734"/>
                </a:lnTo>
                <a:close/>
              </a:path>
              <a:path w="257810" h="259077">
                <a:moveTo>
                  <a:pt x="166243" y="20434"/>
                </a:moveTo>
                <a:lnTo>
                  <a:pt x="161417" y="25209"/>
                </a:lnTo>
                <a:lnTo>
                  <a:pt x="167386" y="31127"/>
                </a:lnTo>
                <a:lnTo>
                  <a:pt x="140969" y="57543"/>
                </a:lnTo>
                <a:lnTo>
                  <a:pt x="144525" y="61163"/>
                </a:lnTo>
                <a:lnTo>
                  <a:pt x="170942" y="34734"/>
                </a:lnTo>
                <a:lnTo>
                  <a:pt x="180473" y="34734"/>
                </a:lnTo>
                <a:lnTo>
                  <a:pt x="175768" y="29971"/>
                </a:lnTo>
                <a:lnTo>
                  <a:pt x="179378" y="26352"/>
                </a:lnTo>
                <a:lnTo>
                  <a:pt x="172084" y="26352"/>
                </a:lnTo>
                <a:lnTo>
                  <a:pt x="166243" y="20434"/>
                </a:lnTo>
                <a:close/>
              </a:path>
              <a:path w="257810" h="259077">
                <a:moveTo>
                  <a:pt x="241173" y="42964"/>
                </a:moveTo>
                <a:lnTo>
                  <a:pt x="214630" y="45923"/>
                </a:lnTo>
                <a:lnTo>
                  <a:pt x="214883" y="51777"/>
                </a:lnTo>
                <a:lnTo>
                  <a:pt x="224027" y="50685"/>
                </a:lnTo>
                <a:lnTo>
                  <a:pt x="231665" y="50685"/>
                </a:lnTo>
                <a:lnTo>
                  <a:pt x="232537" y="49745"/>
                </a:lnTo>
                <a:lnTo>
                  <a:pt x="242062" y="48742"/>
                </a:lnTo>
                <a:lnTo>
                  <a:pt x="241173" y="42964"/>
                </a:lnTo>
                <a:close/>
              </a:path>
              <a:path w="257810" h="259077">
                <a:moveTo>
                  <a:pt x="255905" y="51358"/>
                </a:moveTo>
                <a:lnTo>
                  <a:pt x="254888" y="51701"/>
                </a:lnTo>
                <a:lnTo>
                  <a:pt x="255905" y="51358"/>
                </a:lnTo>
                <a:close/>
              </a:path>
              <a:path w="257810" h="259077">
                <a:moveTo>
                  <a:pt x="218948" y="15379"/>
                </a:moveTo>
                <a:lnTo>
                  <a:pt x="189992" y="44259"/>
                </a:lnTo>
                <a:lnTo>
                  <a:pt x="197713" y="44259"/>
                </a:lnTo>
                <a:lnTo>
                  <a:pt x="222757" y="19215"/>
                </a:lnTo>
                <a:lnTo>
                  <a:pt x="218948" y="15379"/>
                </a:lnTo>
                <a:close/>
              </a:path>
              <a:path w="257810" h="259077">
                <a:moveTo>
                  <a:pt x="203707" y="12496"/>
                </a:moveTo>
                <a:lnTo>
                  <a:pt x="180975" y="35242"/>
                </a:lnTo>
                <a:lnTo>
                  <a:pt x="188338" y="35242"/>
                </a:lnTo>
                <a:lnTo>
                  <a:pt x="207390" y="16179"/>
                </a:lnTo>
                <a:lnTo>
                  <a:pt x="203707" y="12496"/>
                </a:lnTo>
                <a:close/>
              </a:path>
              <a:path w="257810" h="259077">
                <a:moveTo>
                  <a:pt x="198500" y="0"/>
                </a:moveTo>
                <a:lnTo>
                  <a:pt x="172084" y="26352"/>
                </a:lnTo>
                <a:lnTo>
                  <a:pt x="179378" y="26352"/>
                </a:lnTo>
                <a:lnTo>
                  <a:pt x="202056" y="3619"/>
                </a:lnTo>
                <a:lnTo>
                  <a:pt x="198500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895601" y="4145660"/>
            <a:ext cx="188722" cy="17768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2237104" y="4138409"/>
            <a:ext cx="399795" cy="40132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16991" y="2358389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59436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187196" y="2358389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5943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574344" y="2275458"/>
            <a:ext cx="13500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82015"/>
              </a:tabLst>
            </a:pPr>
            <a:r>
              <a:rPr sz="800" spc="295">
                <a:solidFill>
                  <a:srgbClr val="7E7E7E"/>
                </a:solidFill>
                <a:latin typeface="宋体"/>
                <a:cs typeface="宋体"/>
              </a:rPr>
              <a:t>M</a:t>
            </a:r>
            <a:r>
              <a:rPr sz="800" spc="105">
                <a:solidFill>
                  <a:srgbClr val="7E7E7E"/>
                </a:solidFill>
                <a:latin typeface="宋体"/>
                <a:cs typeface="宋体"/>
              </a:rPr>
              <a:t>A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	</a:t>
            </a:r>
            <a:r>
              <a:rPr sz="800" spc="295">
                <a:solidFill>
                  <a:srgbClr val="7E7E7E"/>
                </a:solidFill>
                <a:latin typeface="宋体"/>
                <a:cs typeface="宋体"/>
              </a:rPr>
              <a:t>M</a:t>
            </a:r>
            <a:r>
              <a:rPr sz="800" spc="105">
                <a:solidFill>
                  <a:srgbClr val="7E7E7E"/>
                </a:solidFill>
                <a:latin typeface="宋体"/>
                <a:cs typeface="宋体"/>
              </a:rPr>
              <a:t>A</a:t>
            </a:r>
            <a:r>
              <a:rPr sz="800" spc="1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7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2058161" y="235838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2192527" y="2250033"/>
            <a:ext cx="617220" cy="51943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R="64135" algn="r">
              <a:lnSpc>
                <a:spcPct val="100000"/>
              </a:lnSpc>
              <a:spcBef>
                <a:spcPts val="3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同比增速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200"/>
              </a:spcBef>
            </a:pP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6</a:t>
            </a:r>
            <a:r>
              <a:rPr sz="800" spc="254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800" spc="110">
                <a:solidFill>
                  <a:srgbClr val="7E7E7E"/>
                </a:solidFill>
                <a:latin typeface="宋体"/>
                <a:cs typeface="宋体"/>
              </a:rPr>
              <a:t>768%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3173729" y="2713482"/>
            <a:ext cx="471170" cy="471170"/>
          </a:xfrm>
          <a:custGeom>
            <a:rect l="l" t="t" r="r" b="b"/>
            <a:pathLst>
              <a:path w="471170" h="471169">
                <a:moveTo>
                  <a:pt x="392430" y="0"/>
                </a:moveTo>
                <a:lnTo>
                  <a:pt x="78485" y="0"/>
                </a:lnTo>
                <a:lnTo>
                  <a:pt x="47952" y="6173"/>
                </a:lnTo>
                <a:lnTo>
                  <a:pt x="23002" y="23002"/>
                </a:lnTo>
                <a:lnTo>
                  <a:pt x="6173" y="47952"/>
                </a:lnTo>
                <a:lnTo>
                  <a:pt x="0" y="78486"/>
                </a:lnTo>
                <a:lnTo>
                  <a:pt x="0" y="392430"/>
                </a:lnTo>
                <a:lnTo>
                  <a:pt x="6173" y="422963"/>
                </a:lnTo>
                <a:lnTo>
                  <a:pt x="23002" y="447913"/>
                </a:lnTo>
                <a:lnTo>
                  <a:pt x="47952" y="464742"/>
                </a:lnTo>
                <a:lnTo>
                  <a:pt x="78485" y="470916"/>
                </a:lnTo>
                <a:lnTo>
                  <a:pt x="392430" y="470916"/>
                </a:lnTo>
                <a:lnTo>
                  <a:pt x="422963" y="464742"/>
                </a:lnTo>
                <a:lnTo>
                  <a:pt x="447913" y="447913"/>
                </a:lnTo>
                <a:lnTo>
                  <a:pt x="464742" y="422963"/>
                </a:lnTo>
                <a:lnTo>
                  <a:pt x="470916" y="392430"/>
                </a:lnTo>
                <a:lnTo>
                  <a:pt x="470916" y="78486"/>
                </a:lnTo>
                <a:lnTo>
                  <a:pt x="464742" y="47952"/>
                </a:lnTo>
                <a:lnTo>
                  <a:pt x="447913" y="23002"/>
                </a:lnTo>
                <a:lnTo>
                  <a:pt x="422963" y="6173"/>
                </a:lnTo>
                <a:lnTo>
                  <a:pt x="392430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3173729" y="2713482"/>
            <a:ext cx="471170" cy="471170"/>
          </a:xfrm>
          <a:custGeom>
            <a:rect l="l" t="t" r="r" b="b"/>
            <a:pathLst>
              <a:path w="471170" h="471169">
                <a:moveTo>
                  <a:pt x="0" y="78486"/>
                </a:moveTo>
                <a:lnTo>
                  <a:pt x="6173" y="47952"/>
                </a:lnTo>
                <a:lnTo>
                  <a:pt x="23002" y="23002"/>
                </a:lnTo>
                <a:lnTo>
                  <a:pt x="47952" y="6173"/>
                </a:lnTo>
                <a:lnTo>
                  <a:pt x="78485" y="0"/>
                </a:lnTo>
                <a:lnTo>
                  <a:pt x="392430" y="0"/>
                </a:lnTo>
                <a:lnTo>
                  <a:pt x="422963" y="6173"/>
                </a:lnTo>
                <a:lnTo>
                  <a:pt x="447913" y="23002"/>
                </a:lnTo>
                <a:lnTo>
                  <a:pt x="464742" y="47952"/>
                </a:lnTo>
                <a:lnTo>
                  <a:pt x="470916" y="78486"/>
                </a:lnTo>
                <a:lnTo>
                  <a:pt x="470916" y="392430"/>
                </a:lnTo>
                <a:lnTo>
                  <a:pt x="464742" y="422963"/>
                </a:lnTo>
                <a:lnTo>
                  <a:pt x="447913" y="447913"/>
                </a:lnTo>
                <a:lnTo>
                  <a:pt x="422963" y="464742"/>
                </a:lnTo>
                <a:lnTo>
                  <a:pt x="392430" y="470916"/>
                </a:lnTo>
                <a:lnTo>
                  <a:pt x="78485" y="470916"/>
                </a:lnTo>
                <a:lnTo>
                  <a:pt x="47952" y="464742"/>
                </a:lnTo>
                <a:lnTo>
                  <a:pt x="23002" y="447913"/>
                </a:lnTo>
                <a:lnTo>
                  <a:pt x="6173" y="422963"/>
                </a:lnTo>
                <a:lnTo>
                  <a:pt x="0" y="392430"/>
                </a:lnTo>
                <a:lnTo>
                  <a:pt x="0" y="78486"/>
                </a:lnTo>
                <a:close/>
              </a:path>
            </a:pathLst>
          </a:custGeom>
          <a:ln w="3810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3207766" y="2740644"/>
            <a:ext cx="382270" cy="39052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560"/>
              </a:spcBef>
            </a:pPr>
            <a:r>
              <a:rPr sz="900" b="1" spc="30">
                <a:latin typeface="微软雅黑"/>
                <a:cs typeface="微软雅黑"/>
              </a:rPr>
              <a:t>叶酸</a:t>
            </a:r>
            <a:endParaRPr sz="900">
              <a:latin typeface="微软雅黑"/>
              <a:cs typeface="微软雅黑"/>
            </a:endParaRPr>
          </a:p>
          <a:p>
            <a:pPr marL="102235" marR="5080" indent="-90170">
              <a:lnSpc>
                <a:spcPct val="102200"/>
              </a:lnSpc>
              <a:spcBef>
                <a:spcPts val="225"/>
              </a:spcBef>
            </a:pPr>
            <a:r>
              <a:rPr sz="450" spc="15">
                <a:latin typeface="宋体"/>
                <a:cs typeface="宋体"/>
              </a:rPr>
              <a:t>有助于胎儿正 常发育</a:t>
            </a:r>
            <a:endParaRPr sz="450">
              <a:latin typeface="宋体"/>
              <a:cs typeface="宋体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2786633" y="3242310"/>
            <a:ext cx="472440" cy="472440"/>
          </a:xfrm>
          <a:custGeom>
            <a:rect l="l" t="t" r="r" b="b"/>
            <a:pathLst>
              <a:path w="472439" h="472439">
                <a:moveTo>
                  <a:pt x="393700" y="0"/>
                </a:moveTo>
                <a:lnTo>
                  <a:pt x="78740" y="0"/>
                </a:lnTo>
                <a:lnTo>
                  <a:pt x="48113" y="6195"/>
                </a:lnTo>
                <a:lnTo>
                  <a:pt x="23082" y="23082"/>
                </a:lnTo>
                <a:lnTo>
                  <a:pt x="6195" y="48113"/>
                </a:lnTo>
                <a:lnTo>
                  <a:pt x="0" y="78739"/>
                </a:lnTo>
                <a:lnTo>
                  <a:pt x="0" y="393699"/>
                </a:lnTo>
                <a:lnTo>
                  <a:pt x="6195" y="424348"/>
                </a:lnTo>
                <a:lnTo>
                  <a:pt x="23082" y="449376"/>
                </a:lnTo>
                <a:lnTo>
                  <a:pt x="48113" y="466251"/>
                </a:lnTo>
                <a:lnTo>
                  <a:pt x="78740" y="472439"/>
                </a:lnTo>
                <a:lnTo>
                  <a:pt x="393700" y="472439"/>
                </a:lnTo>
                <a:lnTo>
                  <a:pt x="424326" y="466251"/>
                </a:lnTo>
                <a:lnTo>
                  <a:pt x="449357" y="449376"/>
                </a:lnTo>
                <a:lnTo>
                  <a:pt x="466244" y="424348"/>
                </a:lnTo>
                <a:lnTo>
                  <a:pt x="472440" y="393699"/>
                </a:lnTo>
                <a:lnTo>
                  <a:pt x="472440" y="78739"/>
                </a:lnTo>
                <a:lnTo>
                  <a:pt x="466244" y="48113"/>
                </a:lnTo>
                <a:lnTo>
                  <a:pt x="449357" y="23082"/>
                </a:lnTo>
                <a:lnTo>
                  <a:pt x="424326" y="6195"/>
                </a:lnTo>
                <a:lnTo>
                  <a:pt x="393700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2786633" y="3242310"/>
            <a:ext cx="472440" cy="472440"/>
          </a:xfrm>
          <a:custGeom>
            <a:rect l="l" t="t" r="r" b="b"/>
            <a:pathLst>
              <a:path w="472439" h="472439">
                <a:moveTo>
                  <a:pt x="0" y="78739"/>
                </a:moveTo>
                <a:lnTo>
                  <a:pt x="6195" y="48113"/>
                </a:lnTo>
                <a:lnTo>
                  <a:pt x="23082" y="23082"/>
                </a:lnTo>
                <a:lnTo>
                  <a:pt x="48113" y="6195"/>
                </a:lnTo>
                <a:lnTo>
                  <a:pt x="78740" y="0"/>
                </a:lnTo>
                <a:lnTo>
                  <a:pt x="393700" y="0"/>
                </a:lnTo>
                <a:lnTo>
                  <a:pt x="424326" y="6195"/>
                </a:lnTo>
                <a:lnTo>
                  <a:pt x="449357" y="23082"/>
                </a:lnTo>
                <a:lnTo>
                  <a:pt x="466244" y="48113"/>
                </a:lnTo>
                <a:lnTo>
                  <a:pt x="472440" y="78739"/>
                </a:lnTo>
                <a:lnTo>
                  <a:pt x="472440" y="393699"/>
                </a:lnTo>
                <a:lnTo>
                  <a:pt x="466244" y="424348"/>
                </a:lnTo>
                <a:lnTo>
                  <a:pt x="449357" y="449376"/>
                </a:lnTo>
                <a:lnTo>
                  <a:pt x="424326" y="466251"/>
                </a:lnTo>
                <a:lnTo>
                  <a:pt x="393700" y="472439"/>
                </a:lnTo>
                <a:lnTo>
                  <a:pt x="78740" y="472439"/>
                </a:lnTo>
                <a:lnTo>
                  <a:pt x="48113" y="466251"/>
                </a:lnTo>
                <a:lnTo>
                  <a:pt x="23082" y="449376"/>
                </a:lnTo>
                <a:lnTo>
                  <a:pt x="6195" y="424348"/>
                </a:lnTo>
                <a:lnTo>
                  <a:pt x="0" y="393699"/>
                </a:lnTo>
                <a:lnTo>
                  <a:pt x="0" y="78739"/>
                </a:lnTo>
                <a:close/>
              </a:path>
            </a:pathLst>
          </a:custGeom>
          <a:ln w="3810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2821304" y="3357194"/>
            <a:ext cx="382270" cy="28956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30">
                <a:latin typeface="微软雅黑"/>
                <a:cs typeface="微软雅黑"/>
              </a:rPr>
              <a:t>益生菌</a:t>
            </a: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450" spc="15">
                <a:latin typeface="宋体"/>
                <a:cs typeface="宋体"/>
              </a:rPr>
              <a:t>呵护孕妇肠道</a:t>
            </a:r>
            <a:endParaRPr sz="45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3169157" y="3790950"/>
            <a:ext cx="472440" cy="471170"/>
          </a:xfrm>
          <a:custGeom>
            <a:rect l="l" t="t" r="r" b="b"/>
            <a:pathLst>
              <a:path w="472439" h="471170">
                <a:moveTo>
                  <a:pt x="393954" y="0"/>
                </a:moveTo>
                <a:lnTo>
                  <a:pt x="78486" y="0"/>
                </a:lnTo>
                <a:lnTo>
                  <a:pt x="47952" y="6168"/>
                </a:lnTo>
                <a:lnTo>
                  <a:pt x="23002" y="22988"/>
                </a:lnTo>
                <a:lnTo>
                  <a:pt x="6173" y="47936"/>
                </a:lnTo>
                <a:lnTo>
                  <a:pt x="0" y="78486"/>
                </a:lnTo>
                <a:lnTo>
                  <a:pt x="0" y="392430"/>
                </a:lnTo>
                <a:lnTo>
                  <a:pt x="6173" y="422979"/>
                </a:lnTo>
                <a:lnTo>
                  <a:pt x="23002" y="447927"/>
                </a:lnTo>
                <a:lnTo>
                  <a:pt x="47952" y="464747"/>
                </a:lnTo>
                <a:lnTo>
                  <a:pt x="78486" y="470916"/>
                </a:lnTo>
                <a:lnTo>
                  <a:pt x="393954" y="470916"/>
                </a:lnTo>
                <a:lnTo>
                  <a:pt x="424487" y="464747"/>
                </a:lnTo>
                <a:lnTo>
                  <a:pt x="449437" y="447927"/>
                </a:lnTo>
                <a:lnTo>
                  <a:pt x="466266" y="422979"/>
                </a:lnTo>
                <a:lnTo>
                  <a:pt x="472440" y="392430"/>
                </a:lnTo>
                <a:lnTo>
                  <a:pt x="472440" y="78486"/>
                </a:lnTo>
                <a:lnTo>
                  <a:pt x="466266" y="47936"/>
                </a:lnTo>
                <a:lnTo>
                  <a:pt x="449437" y="22988"/>
                </a:lnTo>
                <a:lnTo>
                  <a:pt x="424487" y="6168"/>
                </a:lnTo>
                <a:lnTo>
                  <a:pt x="393954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3169157" y="3790950"/>
            <a:ext cx="472440" cy="471170"/>
          </a:xfrm>
          <a:custGeom>
            <a:rect l="l" t="t" r="r" b="b"/>
            <a:pathLst>
              <a:path w="472439" h="471170">
                <a:moveTo>
                  <a:pt x="0" y="78486"/>
                </a:moveTo>
                <a:lnTo>
                  <a:pt x="6173" y="47936"/>
                </a:lnTo>
                <a:lnTo>
                  <a:pt x="23002" y="22988"/>
                </a:lnTo>
                <a:lnTo>
                  <a:pt x="47952" y="6168"/>
                </a:lnTo>
                <a:lnTo>
                  <a:pt x="78486" y="0"/>
                </a:lnTo>
                <a:lnTo>
                  <a:pt x="393954" y="0"/>
                </a:lnTo>
                <a:lnTo>
                  <a:pt x="424487" y="6168"/>
                </a:lnTo>
                <a:lnTo>
                  <a:pt x="449437" y="22988"/>
                </a:lnTo>
                <a:lnTo>
                  <a:pt x="466266" y="47936"/>
                </a:lnTo>
                <a:lnTo>
                  <a:pt x="472440" y="78486"/>
                </a:lnTo>
                <a:lnTo>
                  <a:pt x="472440" y="392430"/>
                </a:lnTo>
                <a:lnTo>
                  <a:pt x="466266" y="422979"/>
                </a:lnTo>
                <a:lnTo>
                  <a:pt x="449437" y="447927"/>
                </a:lnTo>
                <a:lnTo>
                  <a:pt x="424487" y="464747"/>
                </a:lnTo>
                <a:lnTo>
                  <a:pt x="393954" y="470916"/>
                </a:lnTo>
                <a:lnTo>
                  <a:pt x="78486" y="470916"/>
                </a:lnTo>
                <a:lnTo>
                  <a:pt x="47952" y="464747"/>
                </a:lnTo>
                <a:lnTo>
                  <a:pt x="23002" y="447927"/>
                </a:lnTo>
                <a:lnTo>
                  <a:pt x="6173" y="422979"/>
                </a:lnTo>
                <a:lnTo>
                  <a:pt x="0" y="392430"/>
                </a:lnTo>
                <a:lnTo>
                  <a:pt x="0" y="78486"/>
                </a:lnTo>
                <a:close/>
              </a:path>
            </a:pathLst>
          </a:custGeom>
          <a:ln w="3810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3203575" y="3905808"/>
            <a:ext cx="382270" cy="28892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35">
                <a:latin typeface="微软雅黑"/>
                <a:cs typeface="微软雅黑"/>
              </a:rPr>
              <a:t>维生素</a:t>
            </a: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14"/>
              </a:spcBef>
            </a:pPr>
            <a:r>
              <a:rPr sz="450" spc="15">
                <a:latin typeface="宋体"/>
                <a:cs typeface="宋体"/>
              </a:rPr>
              <a:t>提供均衡营养</a:t>
            </a:r>
            <a:endParaRPr sz="45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3722370" y="2721101"/>
            <a:ext cx="472440" cy="471170"/>
          </a:xfrm>
          <a:custGeom>
            <a:rect l="l" t="t" r="r" b="b"/>
            <a:pathLst>
              <a:path w="472439" h="471169">
                <a:moveTo>
                  <a:pt x="393953" y="0"/>
                </a:moveTo>
                <a:lnTo>
                  <a:pt x="78485" y="0"/>
                </a:lnTo>
                <a:lnTo>
                  <a:pt x="47952" y="6173"/>
                </a:lnTo>
                <a:lnTo>
                  <a:pt x="23002" y="23002"/>
                </a:lnTo>
                <a:lnTo>
                  <a:pt x="6173" y="47952"/>
                </a:lnTo>
                <a:lnTo>
                  <a:pt x="0" y="78486"/>
                </a:lnTo>
                <a:lnTo>
                  <a:pt x="0" y="392430"/>
                </a:lnTo>
                <a:lnTo>
                  <a:pt x="6173" y="422963"/>
                </a:lnTo>
                <a:lnTo>
                  <a:pt x="23002" y="447913"/>
                </a:lnTo>
                <a:lnTo>
                  <a:pt x="47952" y="464742"/>
                </a:lnTo>
                <a:lnTo>
                  <a:pt x="78485" y="470916"/>
                </a:lnTo>
                <a:lnTo>
                  <a:pt x="393953" y="470916"/>
                </a:lnTo>
                <a:lnTo>
                  <a:pt x="424487" y="464742"/>
                </a:lnTo>
                <a:lnTo>
                  <a:pt x="449437" y="447913"/>
                </a:lnTo>
                <a:lnTo>
                  <a:pt x="466266" y="422963"/>
                </a:lnTo>
                <a:lnTo>
                  <a:pt x="472439" y="392430"/>
                </a:lnTo>
                <a:lnTo>
                  <a:pt x="472439" y="78486"/>
                </a:lnTo>
                <a:lnTo>
                  <a:pt x="466266" y="47952"/>
                </a:lnTo>
                <a:lnTo>
                  <a:pt x="449437" y="23002"/>
                </a:lnTo>
                <a:lnTo>
                  <a:pt x="424487" y="6173"/>
                </a:lnTo>
                <a:lnTo>
                  <a:pt x="393953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3722370" y="2721101"/>
            <a:ext cx="472440" cy="471170"/>
          </a:xfrm>
          <a:custGeom>
            <a:rect l="l" t="t" r="r" b="b"/>
            <a:pathLst>
              <a:path w="472439" h="471169">
                <a:moveTo>
                  <a:pt x="0" y="78486"/>
                </a:moveTo>
                <a:lnTo>
                  <a:pt x="6173" y="47952"/>
                </a:lnTo>
                <a:lnTo>
                  <a:pt x="23002" y="23002"/>
                </a:lnTo>
                <a:lnTo>
                  <a:pt x="47952" y="6173"/>
                </a:lnTo>
                <a:lnTo>
                  <a:pt x="78485" y="0"/>
                </a:lnTo>
                <a:lnTo>
                  <a:pt x="393953" y="0"/>
                </a:lnTo>
                <a:lnTo>
                  <a:pt x="424487" y="6173"/>
                </a:lnTo>
                <a:lnTo>
                  <a:pt x="449437" y="23002"/>
                </a:lnTo>
                <a:lnTo>
                  <a:pt x="466266" y="47952"/>
                </a:lnTo>
                <a:lnTo>
                  <a:pt x="472439" y="78486"/>
                </a:lnTo>
                <a:lnTo>
                  <a:pt x="472439" y="392430"/>
                </a:lnTo>
                <a:lnTo>
                  <a:pt x="466266" y="422963"/>
                </a:lnTo>
                <a:lnTo>
                  <a:pt x="449437" y="447913"/>
                </a:lnTo>
                <a:lnTo>
                  <a:pt x="424487" y="464742"/>
                </a:lnTo>
                <a:lnTo>
                  <a:pt x="393953" y="470916"/>
                </a:lnTo>
                <a:lnTo>
                  <a:pt x="78485" y="470916"/>
                </a:lnTo>
                <a:lnTo>
                  <a:pt x="47952" y="464742"/>
                </a:lnTo>
                <a:lnTo>
                  <a:pt x="23002" y="447913"/>
                </a:lnTo>
                <a:lnTo>
                  <a:pt x="6173" y="422963"/>
                </a:lnTo>
                <a:lnTo>
                  <a:pt x="0" y="392430"/>
                </a:lnTo>
                <a:lnTo>
                  <a:pt x="0" y="78486"/>
                </a:lnTo>
                <a:close/>
              </a:path>
            </a:pathLst>
          </a:custGeom>
          <a:ln w="3810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3757040" y="2742361"/>
            <a:ext cx="382270" cy="38925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50"/>
              </a:spcBef>
            </a:pPr>
            <a:r>
              <a:rPr sz="900" b="1" spc="35">
                <a:latin typeface="微软雅黑"/>
                <a:cs typeface="微软雅黑"/>
              </a:rPr>
              <a:t>钙</a:t>
            </a:r>
            <a:endParaRPr sz="9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35"/>
              </a:spcBef>
            </a:pPr>
            <a:r>
              <a:rPr sz="450" spc="15">
                <a:latin typeface="宋体"/>
                <a:cs typeface="宋体"/>
              </a:rPr>
              <a:t>有助于胎儿骨</a:t>
            </a:r>
            <a:endParaRPr sz="45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450" spc="15">
                <a:latin typeface="宋体"/>
                <a:cs typeface="宋体"/>
              </a:rPr>
              <a:t>骼和牙齿发育</a:t>
            </a:r>
            <a:endParaRPr sz="450">
              <a:latin typeface="宋体"/>
              <a:cs typeface="宋体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4092702" y="3242310"/>
            <a:ext cx="471170" cy="472440"/>
          </a:xfrm>
          <a:custGeom>
            <a:rect l="l" t="t" r="r" b="b"/>
            <a:pathLst>
              <a:path w="471170" h="472439">
                <a:moveTo>
                  <a:pt x="392430" y="0"/>
                </a:moveTo>
                <a:lnTo>
                  <a:pt x="78486" y="0"/>
                </a:lnTo>
                <a:lnTo>
                  <a:pt x="47952" y="6173"/>
                </a:lnTo>
                <a:lnTo>
                  <a:pt x="23002" y="23002"/>
                </a:lnTo>
                <a:lnTo>
                  <a:pt x="6173" y="47952"/>
                </a:lnTo>
                <a:lnTo>
                  <a:pt x="0" y="78485"/>
                </a:lnTo>
                <a:lnTo>
                  <a:pt x="0" y="393953"/>
                </a:lnTo>
                <a:lnTo>
                  <a:pt x="6173" y="424503"/>
                </a:lnTo>
                <a:lnTo>
                  <a:pt x="23002" y="449451"/>
                </a:lnTo>
                <a:lnTo>
                  <a:pt x="47952" y="466271"/>
                </a:lnTo>
                <a:lnTo>
                  <a:pt x="78486" y="472439"/>
                </a:lnTo>
                <a:lnTo>
                  <a:pt x="392430" y="472439"/>
                </a:lnTo>
                <a:lnTo>
                  <a:pt x="422963" y="466271"/>
                </a:lnTo>
                <a:lnTo>
                  <a:pt x="447913" y="449451"/>
                </a:lnTo>
                <a:lnTo>
                  <a:pt x="464742" y="424503"/>
                </a:lnTo>
                <a:lnTo>
                  <a:pt x="470915" y="393953"/>
                </a:lnTo>
                <a:lnTo>
                  <a:pt x="470915" y="78485"/>
                </a:lnTo>
                <a:lnTo>
                  <a:pt x="464742" y="47952"/>
                </a:lnTo>
                <a:lnTo>
                  <a:pt x="447913" y="23002"/>
                </a:lnTo>
                <a:lnTo>
                  <a:pt x="422963" y="6173"/>
                </a:lnTo>
                <a:lnTo>
                  <a:pt x="392430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4092702" y="3242310"/>
            <a:ext cx="471170" cy="472440"/>
          </a:xfrm>
          <a:custGeom>
            <a:rect l="l" t="t" r="r" b="b"/>
            <a:pathLst>
              <a:path w="471170" h="472439">
                <a:moveTo>
                  <a:pt x="0" y="78485"/>
                </a:moveTo>
                <a:lnTo>
                  <a:pt x="6173" y="47952"/>
                </a:lnTo>
                <a:lnTo>
                  <a:pt x="23002" y="23002"/>
                </a:lnTo>
                <a:lnTo>
                  <a:pt x="47952" y="6173"/>
                </a:lnTo>
                <a:lnTo>
                  <a:pt x="78486" y="0"/>
                </a:lnTo>
                <a:lnTo>
                  <a:pt x="392430" y="0"/>
                </a:lnTo>
                <a:lnTo>
                  <a:pt x="422963" y="6173"/>
                </a:lnTo>
                <a:lnTo>
                  <a:pt x="447913" y="23002"/>
                </a:lnTo>
                <a:lnTo>
                  <a:pt x="464742" y="47952"/>
                </a:lnTo>
                <a:lnTo>
                  <a:pt x="470915" y="78485"/>
                </a:lnTo>
                <a:lnTo>
                  <a:pt x="470915" y="393953"/>
                </a:lnTo>
                <a:lnTo>
                  <a:pt x="464742" y="424503"/>
                </a:lnTo>
                <a:lnTo>
                  <a:pt x="447913" y="449451"/>
                </a:lnTo>
                <a:lnTo>
                  <a:pt x="422963" y="466271"/>
                </a:lnTo>
                <a:lnTo>
                  <a:pt x="392430" y="472439"/>
                </a:lnTo>
                <a:lnTo>
                  <a:pt x="78486" y="472439"/>
                </a:lnTo>
                <a:lnTo>
                  <a:pt x="47952" y="466271"/>
                </a:lnTo>
                <a:lnTo>
                  <a:pt x="23002" y="449451"/>
                </a:lnTo>
                <a:lnTo>
                  <a:pt x="6173" y="424503"/>
                </a:lnTo>
                <a:lnTo>
                  <a:pt x="0" y="393953"/>
                </a:lnTo>
                <a:lnTo>
                  <a:pt x="0" y="78485"/>
                </a:lnTo>
                <a:close/>
              </a:path>
            </a:pathLst>
          </a:custGeom>
          <a:ln w="3810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4127119" y="3264012"/>
            <a:ext cx="382270" cy="39052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60"/>
              </a:spcBef>
            </a:pPr>
            <a:r>
              <a:rPr sz="900" b="1" spc="35">
                <a:latin typeface="微软雅黑"/>
                <a:cs typeface="微软雅黑"/>
              </a:rPr>
              <a:t>铁</a:t>
            </a:r>
            <a:endParaRPr sz="900">
              <a:latin typeface="微软雅黑"/>
              <a:cs typeface="微软雅黑"/>
            </a:endParaRPr>
          </a:p>
          <a:p>
            <a:pPr marL="12700" marR="5080" algn="ctr">
              <a:lnSpc>
                <a:spcPct val="102299"/>
              </a:lnSpc>
              <a:spcBef>
                <a:spcPts val="220"/>
              </a:spcBef>
            </a:pPr>
            <a:r>
              <a:rPr sz="450" spc="15">
                <a:latin typeface="宋体"/>
                <a:cs typeface="宋体"/>
              </a:rPr>
              <a:t>是血红细胞形 成的必需元素</a:t>
            </a:r>
            <a:endParaRPr sz="450">
              <a:latin typeface="宋体"/>
              <a:cs typeface="宋体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3746753" y="3789426"/>
            <a:ext cx="471170" cy="471170"/>
          </a:xfrm>
          <a:custGeom>
            <a:rect l="l" t="t" r="r" b="b"/>
            <a:pathLst>
              <a:path w="471170" h="471170">
                <a:moveTo>
                  <a:pt x="392430" y="0"/>
                </a:moveTo>
                <a:lnTo>
                  <a:pt x="78486" y="0"/>
                </a:lnTo>
                <a:lnTo>
                  <a:pt x="47952" y="6168"/>
                </a:lnTo>
                <a:lnTo>
                  <a:pt x="23002" y="22988"/>
                </a:lnTo>
                <a:lnTo>
                  <a:pt x="6173" y="47936"/>
                </a:lnTo>
                <a:lnTo>
                  <a:pt x="0" y="78486"/>
                </a:lnTo>
                <a:lnTo>
                  <a:pt x="0" y="392430"/>
                </a:lnTo>
                <a:lnTo>
                  <a:pt x="6173" y="422979"/>
                </a:lnTo>
                <a:lnTo>
                  <a:pt x="23002" y="447927"/>
                </a:lnTo>
                <a:lnTo>
                  <a:pt x="47952" y="464747"/>
                </a:lnTo>
                <a:lnTo>
                  <a:pt x="78486" y="470916"/>
                </a:lnTo>
                <a:lnTo>
                  <a:pt x="392430" y="470916"/>
                </a:lnTo>
                <a:lnTo>
                  <a:pt x="422963" y="464747"/>
                </a:lnTo>
                <a:lnTo>
                  <a:pt x="447913" y="447927"/>
                </a:lnTo>
                <a:lnTo>
                  <a:pt x="464742" y="422979"/>
                </a:lnTo>
                <a:lnTo>
                  <a:pt x="470916" y="392430"/>
                </a:lnTo>
                <a:lnTo>
                  <a:pt x="470916" y="78486"/>
                </a:lnTo>
                <a:lnTo>
                  <a:pt x="464742" y="47936"/>
                </a:lnTo>
                <a:lnTo>
                  <a:pt x="447913" y="22988"/>
                </a:lnTo>
                <a:lnTo>
                  <a:pt x="422963" y="6168"/>
                </a:lnTo>
                <a:lnTo>
                  <a:pt x="392430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3746753" y="3789426"/>
            <a:ext cx="471170" cy="471170"/>
          </a:xfrm>
          <a:custGeom>
            <a:rect l="l" t="t" r="r" b="b"/>
            <a:pathLst>
              <a:path w="471170" h="471170">
                <a:moveTo>
                  <a:pt x="0" y="78486"/>
                </a:moveTo>
                <a:lnTo>
                  <a:pt x="6173" y="47936"/>
                </a:lnTo>
                <a:lnTo>
                  <a:pt x="23002" y="22988"/>
                </a:lnTo>
                <a:lnTo>
                  <a:pt x="47952" y="6168"/>
                </a:lnTo>
                <a:lnTo>
                  <a:pt x="78486" y="0"/>
                </a:lnTo>
                <a:lnTo>
                  <a:pt x="392430" y="0"/>
                </a:lnTo>
                <a:lnTo>
                  <a:pt x="422963" y="6168"/>
                </a:lnTo>
                <a:lnTo>
                  <a:pt x="447913" y="22988"/>
                </a:lnTo>
                <a:lnTo>
                  <a:pt x="464742" y="47936"/>
                </a:lnTo>
                <a:lnTo>
                  <a:pt x="470916" y="78486"/>
                </a:lnTo>
                <a:lnTo>
                  <a:pt x="470916" y="392430"/>
                </a:lnTo>
                <a:lnTo>
                  <a:pt x="464742" y="422979"/>
                </a:lnTo>
                <a:lnTo>
                  <a:pt x="447913" y="447927"/>
                </a:lnTo>
                <a:lnTo>
                  <a:pt x="422963" y="464747"/>
                </a:lnTo>
                <a:lnTo>
                  <a:pt x="392430" y="470916"/>
                </a:lnTo>
                <a:lnTo>
                  <a:pt x="78486" y="470916"/>
                </a:lnTo>
                <a:lnTo>
                  <a:pt x="47952" y="464747"/>
                </a:lnTo>
                <a:lnTo>
                  <a:pt x="23002" y="447927"/>
                </a:lnTo>
                <a:lnTo>
                  <a:pt x="6173" y="422979"/>
                </a:lnTo>
                <a:lnTo>
                  <a:pt x="0" y="392430"/>
                </a:lnTo>
                <a:lnTo>
                  <a:pt x="0" y="78486"/>
                </a:lnTo>
                <a:close/>
              </a:path>
            </a:pathLst>
          </a:custGeom>
          <a:ln w="3810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3780535" y="3811015"/>
            <a:ext cx="382270" cy="38925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50"/>
              </a:spcBef>
            </a:pPr>
            <a:r>
              <a:rPr sz="900" b="1" spc="35">
                <a:latin typeface="微软雅黑"/>
                <a:cs typeface="微软雅黑"/>
              </a:rPr>
              <a:t>脑黄金</a:t>
            </a:r>
            <a:endParaRPr sz="900">
              <a:latin typeface="微软雅黑"/>
              <a:cs typeface="微软雅黑"/>
            </a:endParaRPr>
          </a:p>
          <a:p>
            <a:pPr marL="12700" marR="5080" algn="ctr">
              <a:lnSpc>
                <a:spcPct val="102200"/>
              </a:lnSpc>
              <a:spcBef>
                <a:spcPts val="225"/>
              </a:spcBef>
            </a:pPr>
            <a:r>
              <a:rPr sz="450" spc="15">
                <a:latin typeface="宋体"/>
                <a:cs typeface="宋体"/>
              </a:rPr>
              <a:t>有助于胎儿脑 部发育</a:t>
            </a:r>
            <a:endParaRPr sz="45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3443732" y="3334334"/>
            <a:ext cx="501015" cy="3124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b="1" spc="30">
                <a:solidFill>
                  <a:srgbClr val="E18799"/>
                </a:solidFill>
                <a:latin typeface="微软雅黑"/>
                <a:cs typeface="微软雅黑"/>
              </a:rPr>
              <a:t>热卖商品</a:t>
            </a: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900" b="1" spc="35">
                <a:solidFill>
                  <a:srgbClr val="E18799"/>
                </a:solidFill>
                <a:latin typeface="微软雅黑"/>
                <a:cs typeface="微软雅黑"/>
              </a:rPr>
              <a:t>成分共性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3034410" y="2003805"/>
            <a:ext cx="2862580" cy="5473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抖音电商孕产妇奶粉主要成分和分</a:t>
            </a:r>
            <a:r>
              <a:rPr sz="1000" b="1" spc="5">
                <a:latin typeface="微软雅黑"/>
                <a:cs typeface="微软雅黑"/>
              </a:rPr>
              <a:t>阶</a:t>
            </a:r>
            <a:r>
              <a:rPr sz="1000" b="1" spc="-5">
                <a:latin typeface="微软雅黑"/>
                <a:cs typeface="微软雅黑"/>
              </a:rPr>
              <a:t>定制</a:t>
            </a:r>
            <a:r>
              <a:rPr sz="1000" b="1" spc="5">
                <a:latin typeface="微软雅黑"/>
                <a:cs typeface="微软雅黑"/>
              </a:rPr>
              <a:t>概</a:t>
            </a:r>
            <a:r>
              <a:rPr sz="1000" b="1" spc="-5">
                <a:latin typeface="微软雅黑"/>
                <a:cs typeface="微软雅黑"/>
              </a:rPr>
              <a:t>念趋势</a:t>
            </a:r>
            <a:endParaRPr sz="1000">
              <a:latin typeface="微软雅黑"/>
              <a:cs typeface="微软雅黑"/>
            </a:endParaRPr>
          </a:p>
          <a:p>
            <a:pPr marL="1524000">
              <a:lnSpc>
                <a:spcPct val="100000"/>
              </a:lnSpc>
              <a:spcBef>
                <a:spcPts val="990"/>
              </a:spcBef>
            </a:pPr>
            <a:r>
              <a:rPr sz="800" b="1" spc="10">
                <a:solidFill>
                  <a:srgbClr val="9279C3"/>
                </a:solidFill>
                <a:latin typeface="微软雅黑"/>
                <a:cs typeface="微软雅黑"/>
              </a:rPr>
              <a:t>抖音</a:t>
            </a:r>
            <a:r>
              <a:rPr sz="800" b="1">
                <a:solidFill>
                  <a:srgbClr val="9279C3"/>
                </a:solidFill>
                <a:latin typeface="微软雅黑"/>
                <a:cs typeface="微软雅黑"/>
              </a:rPr>
              <a:t>电商</a:t>
            </a:r>
            <a:r>
              <a:rPr sz="800" b="1" spc="-15">
                <a:solidFill>
                  <a:srgbClr val="9279C3"/>
                </a:solidFill>
                <a:latin typeface="微软雅黑"/>
                <a:cs typeface="微软雅黑"/>
              </a:rPr>
              <a:t>分</a:t>
            </a:r>
            <a:r>
              <a:rPr sz="800" b="1">
                <a:solidFill>
                  <a:srgbClr val="9279C3"/>
                </a:solidFill>
                <a:latin typeface="微软雅黑"/>
                <a:cs typeface="微软雅黑"/>
              </a:rPr>
              <a:t>阶概</a:t>
            </a:r>
            <a:r>
              <a:rPr sz="800" b="1" spc="-15">
                <a:solidFill>
                  <a:srgbClr val="9279C3"/>
                </a:solidFill>
                <a:latin typeface="微软雅黑"/>
                <a:cs typeface="微软雅黑"/>
              </a:rPr>
              <a:t>念</a:t>
            </a:r>
            <a:r>
              <a:rPr sz="800" b="1">
                <a:solidFill>
                  <a:srgbClr val="9279C3"/>
                </a:solidFill>
                <a:latin typeface="微软雅黑"/>
                <a:cs typeface="微软雅黑"/>
              </a:rPr>
              <a:t>孕产</a:t>
            </a:r>
            <a:r>
              <a:rPr sz="800" b="1" spc="-15">
                <a:solidFill>
                  <a:srgbClr val="9279C3"/>
                </a:solidFill>
                <a:latin typeface="微软雅黑"/>
                <a:cs typeface="微软雅黑"/>
              </a:rPr>
              <a:t>妇</a:t>
            </a:r>
            <a:r>
              <a:rPr sz="800" b="1">
                <a:solidFill>
                  <a:srgbClr val="9279C3"/>
                </a:solidFill>
                <a:latin typeface="微软雅黑"/>
                <a:cs typeface="微软雅黑"/>
              </a:rPr>
              <a:t>奶粉</a:t>
            </a:r>
            <a:endParaRPr sz="800">
              <a:latin typeface="微软雅黑"/>
              <a:cs typeface="微软雅黑"/>
            </a:endParaRPr>
          </a:p>
          <a:p>
            <a:pPr marL="1524000">
              <a:lnSpc>
                <a:spcPct val="100000"/>
              </a:lnSpc>
            </a:pPr>
            <a:r>
              <a:rPr sz="800" b="1" spc="10">
                <a:solidFill>
                  <a:srgbClr val="9279C3"/>
                </a:solidFill>
                <a:latin typeface="微软雅黑"/>
                <a:cs typeface="微软雅黑"/>
              </a:rPr>
              <a:t>渗透</a:t>
            </a:r>
            <a:r>
              <a:rPr sz="800" b="1" spc="5">
                <a:solidFill>
                  <a:srgbClr val="9279C3"/>
                </a:solidFill>
                <a:latin typeface="微软雅黑"/>
                <a:cs typeface="微软雅黑"/>
              </a:rPr>
              <a:t>率</a:t>
            </a:r>
            <a:r>
              <a:rPr sz="800" b="1">
                <a:solidFill>
                  <a:srgbClr val="9279C3"/>
                </a:solidFill>
                <a:latin typeface="微软雅黑"/>
                <a:cs typeface="微软雅黑"/>
              </a:rPr>
              <a:t>变</a:t>
            </a:r>
            <a:r>
              <a:rPr sz="800" b="1" spc="5">
                <a:solidFill>
                  <a:srgbClr val="9279C3"/>
                </a:solidFill>
                <a:latin typeface="微软雅黑"/>
                <a:cs typeface="微软雅黑"/>
              </a:rPr>
              <a:t>化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4565141" y="2660141"/>
            <a:ext cx="538480" cy="536575"/>
          </a:xfrm>
          <a:custGeom>
            <a:rect l="l" t="t" r="r" b="b"/>
            <a:pathLst>
              <a:path w="538479" h="536575">
                <a:moveTo>
                  <a:pt x="268986" y="0"/>
                </a:moveTo>
                <a:lnTo>
                  <a:pt x="220626" y="4323"/>
                </a:lnTo>
                <a:lnTo>
                  <a:pt x="175114" y="16786"/>
                </a:lnTo>
                <a:lnTo>
                  <a:pt x="133208" y="36632"/>
                </a:lnTo>
                <a:lnTo>
                  <a:pt x="95668" y="63100"/>
                </a:lnTo>
                <a:lnTo>
                  <a:pt x="63251" y="95432"/>
                </a:lnTo>
                <a:lnTo>
                  <a:pt x="36717" y="132870"/>
                </a:lnTo>
                <a:lnTo>
                  <a:pt x="16824" y="174653"/>
                </a:lnTo>
                <a:lnTo>
                  <a:pt x="4332" y="220024"/>
                </a:lnTo>
                <a:lnTo>
                  <a:pt x="0" y="268224"/>
                </a:lnTo>
                <a:lnTo>
                  <a:pt x="4332" y="316423"/>
                </a:lnTo>
                <a:lnTo>
                  <a:pt x="16824" y="361794"/>
                </a:lnTo>
                <a:lnTo>
                  <a:pt x="36717" y="403577"/>
                </a:lnTo>
                <a:lnTo>
                  <a:pt x="63251" y="441015"/>
                </a:lnTo>
                <a:lnTo>
                  <a:pt x="95668" y="473347"/>
                </a:lnTo>
                <a:lnTo>
                  <a:pt x="133208" y="499815"/>
                </a:lnTo>
                <a:lnTo>
                  <a:pt x="175114" y="519661"/>
                </a:lnTo>
                <a:lnTo>
                  <a:pt x="220626" y="532124"/>
                </a:lnTo>
                <a:lnTo>
                  <a:pt x="268986" y="536447"/>
                </a:lnTo>
                <a:lnTo>
                  <a:pt x="317345" y="532124"/>
                </a:lnTo>
                <a:lnTo>
                  <a:pt x="362857" y="519661"/>
                </a:lnTo>
                <a:lnTo>
                  <a:pt x="404763" y="499815"/>
                </a:lnTo>
                <a:lnTo>
                  <a:pt x="442303" y="473347"/>
                </a:lnTo>
                <a:lnTo>
                  <a:pt x="474720" y="441015"/>
                </a:lnTo>
                <a:lnTo>
                  <a:pt x="501254" y="403577"/>
                </a:lnTo>
                <a:lnTo>
                  <a:pt x="521147" y="361794"/>
                </a:lnTo>
                <a:lnTo>
                  <a:pt x="533639" y="316423"/>
                </a:lnTo>
                <a:lnTo>
                  <a:pt x="537972" y="268224"/>
                </a:lnTo>
                <a:lnTo>
                  <a:pt x="533639" y="220024"/>
                </a:lnTo>
                <a:lnTo>
                  <a:pt x="521147" y="174653"/>
                </a:lnTo>
                <a:lnTo>
                  <a:pt x="501254" y="132870"/>
                </a:lnTo>
                <a:lnTo>
                  <a:pt x="474720" y="95432"/>
                </a:lnTo>
                <a:lnTo>
                  <a:pt x="442303" y="63100"/>
                </a:lnTo>
                <a:lnTo>
                  <a:pt x="404763" y="36632"/>
                </a:lnTo>
                <a:lnTo>
                  <a:pt x="362857" y="16786"/>
                </a:lnTo>
                <a:lnTo>
                  <a:pt x="317345" y="4323"/>
                </a:lnTo>
                <a:lnTo>
                  <a:pt x="268986" y="0"/>
                </a:lnTo>
                <a:close/>
              </a:path>
            </a:pathLst>
          </a:custGeom>
          <a:solidFill>
            <a:srgbClr val="9279C3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4565141" y="2660141"/>
            <a:ext cx="538480" cy="536575"/>
          </a:xfrm>
          <a:custGeom>
            <a:rect l="l" t="t" r="r" b="b"/>
            <a:pathLst>
              <a:path w="538479" h="536575">
                <a:moveTo>
                  <a:pt x="0" y="268224"/>
                </a:moveTo>
                <a:lnTo>
                  <a:pt x="4332" y="220024"/>
                </a:lnTo>
                <a:lnTo>
                  <a:pt x="16824" y="174653"/>
                </a:lnTo>
                <a:lnTo>
                  <a:pt x="36717" y="132870"/>
                </a:lnTo>
                <a:lnTo>
                  <a:pt x="63251" y="95432"/>
                </a:lnTo>
                <a:lnTo>
                  <a:pt x="95668" y="63100"/>
                </a:lnTo>
                <a:lnTo>
                  <a:pt x="133208" y="36632"/>
                </a:lnTo>
                <a:lnTo>
                  <a:pt x="175114" y="16786"/>
                </a:lnTo>
                <a:lnTo>
                  <a:pt x="220626" y="4323"/>
                </a:lnTo>
                <a:lnTo>
                  <a:pt x="268986" y="0"/>
                </a:lnTo>
                <a:lnTo>
                  <a:pt x="317345" y="4323"/>
                </a:lnTo>
                <a:lnTo>
                  <a:pt x="362857" y="16786"/>
                </a:lnTo>
                <a:lnTo>
                  <a:pt x="404763" y="36632"/>
                </a:lnTo>
                <a:lnTo>
                  <a:pt x="442303" y="63100"/>
                </a:lnTo>
                <a:lnTo>
                  <a:pt x="474720" y="95432"/>
                </a:lnTo>
                <a:lnTo>
                  <a:pt x="501254" y="132870"/>
                </a:lnTo>
                <a:lnTo>
                  <a:pt x="521147" y="174653"/>
                </a:lnTo>
                <a:lnTo>
                  <a:pt x="533639" y="220024"/>
                </a:lnTo>
                <a:lnTo>
                  <a:pt x="537972" y="268224"/>
                </a:lnTo>
                <a:lnTo>
                  <a:pt x="533639" y="316423"/>
                </a:lnTo>
                <a:lnTo>
                  <a:pt x="521147" y="361794"/>
                </a:lnTo>
                <a:lnTo>
                  <a:pt x="501254" y="403577"/>
                </a:lnTo>
                <a:lnTo>
                  <a:pt x="474720" y="441015"/>
                </a:lnTo>
                <a:lnTo>
                  <a:pt x="442303" y="473347"/>
                </a:lnTo>
                <a:lnTo>
                  <a:pt x="404763" y="499815"/>
                </a:lnTo>
                <a:lnTo>
                  <a:pt x="362857" y="519661"/>
                </a:lnTo>
                <a:lnTo>
                  <a:pt x="317345" y="532124"/>
                </a:lnTo>
                <a:lnTo>
                  <a:pt x="268986" y="536447"/>
                </a:lnTo>
                <a:lnTo>
                  <a:pt x="220626" y="532124"/>
                </a:lnTo>
                <a:lnTo>
                  <a:pt x="175114" y="519661"/>
                </a:lnTo>
                <a:lnTo>
                  <a:pt x="133208" y="499815"/>
                </a:lnTo>
                <a:lnTo>
                  <a:pt x="95668" y="473347"/>
                </a:lnTo>
                <a:lnTo>
                  <a:pt x="63251" y="441015"/>
                </a:lnTo>
                <a:lnTo>
                  <a:pt x="36717" y="403577"/>
                </a:lnTo>
                <a:lnTo>
                  <a:pt x="16824" y="361794"/>
                </a:lnTo>
                <a:lnTo>
                  <a:pt x="4332" y="316423"/>
                </a:lnTo>
                <a:lnTo>
                  <a:pt x="0" y="268224"/>
                </a:lnTo>
                <a:close/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5336285" y="2586989"/>
            <a:ext cx="708660" cy="708660"/>
          </a:xfrm>
          <a:custGeom>
            <a:rect l="l" t="t" r="r" b="b"/>
            <a:pathLst>
              <a:path w="708660" h="708660">
                <a:moveTo>
                  <a:pt x="354329" y="0"/>
                </a:moveTo>
                <a:lnTo>
                  <a:pt x="306246" y="3234"/>
                </a:lnTo>
                <a:lnTo>
                  <a:pt x="260129" y="12655"/>
                </a:lnTo>
                <a:lnTo>
                  <a:pt x="216402" y="27842"/>
                </a:lnTo>
                <a:lnTo>
                  <a:pt x="175485" y="48372"/>
                </a:lnTo>
                <a:lnTo>
                  <a:pt x="137802" y="73824"/>
                </a:lnTo>
                <a:lnTo>
                  <a:pt x="103774" y="103774"/>
                </a:lnTo>
                <a:lnTo>
                  <a:pt x="73824" y="137802"/>
                </a:lnTo>
                <a:lnTo>
                  <a:pt x="48372" y="175485"/>
                </a:lnTo>
                <a:lnTo>
                  <a:pt x="27842" y="216402"/>
                </a:lnTo>
                <a:lnTo>
                  <a:pt x="12655" y="260129"/>
                </a:lnTo>
                <a:lnTo>
                  <a:pt x="3234" y="306246"/>
                </a:lnTo>
                <a:lnTo>
                  <a:pt x="0" y="354330"/>
                </a:lnTo>
                <a:lnTo>
                  <a:pt x="3234" y="402413"/>
                </a:lnTo>
                <a:lnTo>
                  <a:pt x="12655" y="448530"/>
                </a:lnTo>
                <a:lnTo>
                  <a:pt x="27842" y="492257"/>
                </a:lnTo>
                <a:lnTo>
                  <a:pt x="48372" y="533174"/>
                </a:lnTo>
                <a:lnTo>
                  <a:pt x="73824" y="570857"/>
                </a:lnTo>
                <a:lnTo>
                  <a:pt x="103774" y="604885"/>
                </a:lnTo>
                <a:lnTo>
                  <a:pt x="137802" y="634835"/>
                </a:lnTo>
                <a:lnTo>
                  <a:pt x="175485" y="660287"/>
                </a:lnTo>
                <a:lnTo>
                  <a:pt x="216402" y="680817"/>
                </a:lnTo>
                <a:lnTo>
                  <a:pt x="260129" y="696004"/>
                </a:lnTo>
                <a:lnTo>
                  <a:pt x="306246" y="705425"/>
                </a:lnTo>
                <a:lnTo>
                  <a:pt x="354329" y="708660"/>
                </a:lnTo>
                <a:lnTo>
                  <a:pt x="402413" y="705425"/>
                </a:lnTo>
                <a:lnTo>
                  <a:pt x="448530" y="696004"/>
                </a:lnTo>
                <a:lnTo>
                  <a:pt x="492257" y="680817"/>
                </a:lnTo>
                <a:lnTo>
                  <a:pt x="533174" y="660287"/>
                </a:lnTo>
                <a:lnTo>
                  <a:pt x="570857" y="634835"/>
                </a:lnTo>
                <a:lnTo>
                  <a:pt x="604885" y="604885"/>
                </a:lnTo>
                <a:lnTo>
                  <a:pt x="634835" y="570857"/>
                </a:lnTo>
                <a:lnTo>
                  <a:pt x="660287" y="533174"/>
                </a:lnTo>
                <a:lnTo>
                  <a:pt x="680817" y="492257"/>
                </a:lnTo>
                <a:lnTo>
                  <a:pt x="696004" y="448530"/>
                </a:lnTo>
                <a:lnTo>
                  <a:pt x="705425" y="402413"/>
                </a:lnTo>
                <a:lnTo>
                  <a:pt x="708660" y="354330"/>
                </a:lnTo>
                <a:lnTo>
                  <a:pt x="705425" y="306246"/>
                </a:lnTo>
                <a:lnTo>
                  <a:pt x="696004" y="260129"/>
                </a:lnTo>
                <a:lnTo>
                  <a:pt x="680817" y="216402"/>
                </a:lnTo>
                <a:lnTo>
                  <a:pt x="660287" y="175485"/>
                </a:lnTo>
                <a:lnTo>
                  <a:pt x="634835" y="137802"/>
                </a:lnTo>
                <a:lnTo>
                  <a:pt x="604885" y="103774"/>
                </a:lnTo>
                <a:lnTo>
                  <a:pt x="570857" y="73824"/>
                </a:lnTo>
                <a:lnTo>
                  <a:pt x="533174" y="48372"/>
                </a:lnTo>
                <a:lnTo>
                  <a:pt x="492257" y="27842"/>
                </a:lnTo>
                <a:lnTo>
                  <a:pt x="448530" y="12655"/>
                </a:lnTo>
                <a:lnTo>
                  <a:pt x="402413" y="3234"/>
                </a:lnTo>
                <a:lnTo>
                  <a:pt x="354329" y="0"/>
                </a:lnTo>
                <a:close/>
              </a:path>
            </a:pathLst>
          </a:custGeom>
          <a:solidFill>
            <a:srgbClr val="9279C3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5336285" y="2586989"/>
            <a:ext cx="708660" cy="708660"/>
          </a:xfrm>
          <a:custGeom>
            <a:rect l="l" t="t" r="r" b="b"/>
            <a:pathLst>
              <a:path w="708660" h="708660">
                <a:moveTo>
                  <a:pt x="0" y="354330"/>
                </a:moveTo>
                <a:lnTo>
                  <a:pt x="3234" y="306246"/>
                </a:lnTo>
                <a:lnTo>
                  <a:pt x="12655" y="260129"/>
                </a:lnTo>
                <a:lnTo>
                  <a:pt x="27842" y="216402"/>
                </a:lnTo>
                <a:lnTo>
                  <a:pt x="48372" y="175485"/>
                </a:lnTo>
                <a:lnTo>
                  <a:pt x="73824" y="137802"/>
                </a:lnTo>
                <a:lnTo>
                  <a:pt x="103774" y="103774"/>
                </a:lnTo>
                <a:lnTo>
                  <a:pt x="137802" y="73824"/>
                </a:lnTo>
                <a:lnTo>
                  <a:pt x="175485" y="48372"/>
                </a:lnTo>
                <a:lnTo>
                  <a:pt x="216402" y="27842"/>
                </a:lnTo>
                <a:lnTo>
                  <a:pt x="260129" y="12655"/>
                </a:lnTo>
                <a:lnTo>
                  <a:pt x="306246" y="3234"/>
                </a:lnTo>
                <a:lnTo>
                  <a:pt x="354329" y="0"/>
                </a:lnTo>
                <a:lnTo>
                  <a:pt x="402413" y="3234"/>
                </a:lnTo>
                <a:lnTo>
                  <a:pt x="448530" y="12655"/>
                </a:lnTo>
                <a:lnTo>
                  <a:pt x="492257" y="27842"/>
                </a:lnTo>
                <a:lnTo>
                  <a:pt x="533174" y="48372"/>
                </a:lnTo>
                <a:lnTo>
                  <a:pt x="570857" y="73824"/>
                </a:lnTo>
                <a:lnTo>
                  <a:pt x="604885" y="103774"/>
                </a:lnTo>
                <a:lnTo>
                  <a:pt x="634835" y="137802"/>
                </a:lnTo>
                <a:lnTo>
                  <a:pt x="660287" y="175485"/>
                </a:lnTo>
                <a:lnTo>
                  <a:pt x="680817" y="216402"/>
                </a:lnTo>
                <a:lnTo>
                  <a:pt x="696004" y="260129"/>
                </a:lnTo>
                <a:lnTo>
                  <a:pt x="705425" y="306246"/>
                </a:lnTo>
                <a:lnTo>
                  <a:pt x="708660" y="354330"/>
                </a:lnTo>
                <a:lnTo>
                  <a:pt x="705425" y="402413"/>
                </a:lnTo>
                <a:lnTo>
                  <a:pt x="696004" y="448530"/>
                </a:lnTo>
                <a:lnTo>
                  <a:pt x="680817" y="492257"/>
                </a:lnTo>
                <a:lnTo>
                  <a:pt x="660287" y="533174"/>
                </a:lnTo>
                <a:lnTo>
                  <a:pt x="634835" y="570857"/>
                </a:lnTo>
                <a:lnTo>
                  <a:pt x="604885" y="604885"/>
                </a:lnTo>
                <a:lnTo>
                  <a:pt x="570857" y="634835"/>
                </a:lnTo>
                <a:lnTo>
                  <a:pt x="533174" y="660287"/>
                </a:lnTo>
                <a:lnTo>
                  <a:pt x="492257" y="680817"/>
                </a:lnTo>
                <a:lnTo>
                  <a:pt x="448530" y="696004"/>
                </a:lnTo>
                <a:lnTo>
                  <a:pt x="402413" y="705425"/>
                </a:lnTo>
                <a:lnTo>
                  <a:pt x="354329" y="708660"/>
                </a:lnTo>
                <a:lnTo>
                  <a:pt x="306246" y="705425"/>
                </a:lnTo>
                <a:lnTo>
                  <a:pt x="260129" y="696004"/>
                </a:lnTo>
                <a:lnTo>
                  <a:pt x="216402" y="680817"/>
                </a:lnTo>
                <a:lnTo>
                  <a:pt x="175485" y="660287"/>
                </a:lnTo>
                <a:lnTo>
                  <a:pt x="137802" y="634835"/>
                </a:lnTo>
                <a:lnTo>
                  <a:pt x="103774" y="604885"/>
                </a:lnTo>
                <a:lnTo>
                  <a:pt x="73824" y="570857"/>
                </a:lnTo>
                <a:lnTo>
                  <a:pt x="48372" y="533174"/>
                </a:lnTo>
                <a:lnTo>
                  <a:pt x="27842" y="492257"/>
                </a:lnTo>
                <a:lnTo>
                  <a:pt x="12655" y="448530"/>
                </a:lnTo>
                <a:lnTo>
                  <a:pt x="3234" y="402413"/>
                </a:lnTo>
                <a:lnTo>
                  <a:pt x="0" y="354330"/>
                </a:lnTo>
                <a:close/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5436234" y="2726893"/>
            <a:ext cx="5467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20">
                <a:solidFill>
                  <a:srgbClr val="9279C3"/>
                </a:solidFill>
                <a:latin typeface="微软雅黑 Light"/>
                <a:cs typeface="微软雅黑 Light"/>
              </a:rPr>
              <a:t>MAT2023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512434" y="2956052"/>
            <a:ext cx="38925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0" spc="80">
                <a:solidFill>
                  <a:srgbClr val="9279C3"/>
                </a:solidFill>
                <a:latin typeface="微软雅黑 Light"/>
                <a:cs typeface="微软雅黑 Light"/>
              </a:rPr>
              <a:t>6</a:t>
            </a:r>
            <a:r>
              <a:rPr sz="1400" b="0" spc="65">
                <a:solidFill>
                  <a:srgbClr val="9279C3"/>
                </a:solidFill>
                <a:latin typeface="微软雅黑 Light"/>
                <a:cs typeface="微软雅黑 Light"/>
              </a:rPr>
              <a:t>9</a:t>
            </a:r>
            <a:r>
              <a:rPr sz="1400" b="0" spc="-35">
                <a:solidFill>
                  <a:srgbClr val="9279C3"/>
                </a:solidFill>
                <a:latin typeface="微软雅黑 Light"/>
                <a:cs typeface="微软雅黑 Light"/>
              </a:rPr>
              <a:t>%</a:t>
            </a:r>
            <a:endParaRPr sz="1400">
              <a:latin typeface="微软雅黑 Light"/>
              <a:cs typeface="微软雅黑 Light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4644009" y="3392170"/>
            <a:ext cx="1690370" cy="8978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1910">
              <a:lnSpc>
                <a:spcPct val="100000"/>
              </a:lnSpc>
              <a:spcBef>
                <a:spcPts val="95"/>
              </a:spcBef>
              <a:tabLst>
                <a:tab pos="407670"/>
              </a:tabLst>
            </a:pPr>
            <a:r>
              <a:rPr sz="700" b="1" spc="5">
                <a:solidFill>
                  <a:srgbClr val="9279C3"/>
                </a:solidFill>
                <a:latin typeface="微软雅黑"/>
                <a:cs typeface="微软雅黑"/>
              </a:rPr>
              <a:t>阶</a:t>
            </a:r>
            <a:r>
              <a:rPr sz="700" b="1" spc="-5">
                <a:solidFill>
                  <a:srgbClr val="9279C3"/>
                </a:solidFill>
                <a:latin typeface="微软雅黑"/>
                <a:cs typeface="微软雅黑"/>
              </a:rPr>
              <a:t>段	</a:t>
            </a:r>
            <a:r>
              <a:rPr sz="700" b="1" spc="5">
                <a:solidFill>
                  <a:srgbClr val="9279C3"/>
                </a:solidFill>
                <a:latin typeface="微软雅黑"/>
                <a:cs typeface="微软雅黑"/>
              </a:rPr>
              <a:t>主要营养需求</a:t>
            </a:r>
            <a:endParaRPr sz="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孕早期</a:t>
            </a:r>
            <a:r>
              <a:rPr sz="700" spc="-9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：叶酸、维生素等</a:t>
            </a: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孕中期：关键铁元素、钙</a:t>
            </a:r>
            <a:r>
              <a:rPr sz="700" spc="135">
                <a:solidFill>
                  <a:srgbClr val="7E7E7E"/>
                </a:solidFill>
                <a:latin typeface="宋体"/>
                <a:cs typeface="宋体"/>
              </a:rPr>
              <a:t>&amp;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维生素</a:t>
            </a:r>
            <a:r>
              <a:rPr sz="700" spc="165">
                <a:solidFill>
                  <a:srgbClr val="7E7E7E"/>
                </a:solidFill>
                <a:latin typeface="宋体"/>
                <a:cs typeface="宋体"/>
              </a:rPr>
              <a:t>D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等</a:t>
            </a:r>
            <a:endParaRPr sz="700">
              <a:latin typeface="宋体"/>
              <a:cs typeface="宋体"/>
            </a:endParaRPr>
          </a:p>
          <a:p>
            <a:pPr marL="12700" marR="5080">
              <a:lnSpc>
                <a:spcPct val="171700"/>
              </a:lnSpc>
            </a:pP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孕晚期：</a:t>
            </a:r>
            <a:r>
              <a:rPr sz="700" spc="155">
                <a:solidFill>
                  <a:srgbClr val="7E7E7E"/>
                </a:solidFill>
                <a:latin typeface="宋体"/>
                <a:cs typeface="宋体"/>
              </a:rPr>
              <a:t>D</a:t>
            </a:r>
            <a:r>
              <a:rPr sz="700" spc="150">
                <a:solidFill>
                  <a:srgbClr val="7E7E7E"/>
                </a:solidFill>
                <a:latin typeface="宋体"/>
                <a:cs typeface="宋体"/>
              </a:rPr>
              <a:t>H</a:t>
            </a:r>
            <a:r>
              <a:rPr sz="700" spc="100">
                <a:solidFill>
                  <a:srgbClr val="7E7E7E"/>
                </a:solidFill>
                <a:latin typeface="宋体"/>
                <a:cs typeface="宋体"/>
              </a:rPr>
              <a:t>A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等脑黄金、益生菌</a:t>
            </a:r>
            <a:r>
              <a:rPr sz="700" spc="135">
                <a:solidFill>
                  <a:srgbClr val="7E7E7E"/>
                </a:solidFill>
                <a:latin typeface="宋体"/>
                <a:cs typeface="宋体"/>
              </a:rPr>
              <a:t>&amp;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益</a:t>
            </a:r>
            <a:r>
              <a:rPr sz="700" spc="5">
                <a:solidFill>
                  <a:srgbClr val="7E7E7E"/>
                </a:solidFill>
                <a:latin typeface="宋体"/>
                <a:cs typeface="宋体"/>
              </a:rPr>
              <a:t>生</a:t>
            </a:r>
            <a:r>
              <a:rPr sz="700" spc="-5">
                <a:solidFill>
                  <a:srgbClr val="7E7E7E"/>
                </a:solidFill>
                <a:latin typeface="宋体"/>
                <a:cs typeface="宋体"/>
              </a:rPr>
              <a:t>元等 哺乳期：全面营养</a:t>
            </a:r>
            <a:endParaRPr sz="70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6130290" y="2004440"/>
            <a:ext cx="15436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抖音电商月子营养市场趋势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6431279" y="3244595"/>
            <a:ext cx="226060" cy="287020"/>
          </a:xfrm>
          <a:custGeom>
            <a:rect l="l" t="t" r="r" b="b"/>
            <a:pathLst>
              <a:path w="226059" h="287020">
                <a:moveTo>
                  <a:pt x="225551" y="0"/>
                </a:moveTo>
                <a:lnTo>
                  <a:pt x="0" y="0"/>
                </a:lnTo>
                <a:lnTo>
                  <a:pt x="0" y="286511"/>
                </a:lnTo>
                <a:lnTo>
                  <a:pt x="225551" y="286511"/>
                </a:lnTo>
                <a:lnTo>
                  <a:pt x="225551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7149083" y="3279647"/>
            <a:ext cx="226060" cy="251460"/>
          </a:xfrm>
          <a:custGeom>
            <a:rect l="l" t="t" r="r" b="b"/>
            <a:pathLst>
              <a:path w="226059" h="251460">
                <a:moveTo>
                  <a:pt x="225551" y="0"/>
                </a:moveTo>
                <a:lnTo>
                  <a:pt x="0" y="0"/>
                </a:lnTo>
                <a:lnTo>
                  <a:pt x="0" y="251459"/>
                </a:lnTo>
                <a:lnTo>
                  <a:pt x="225551" y="251459"/>
                </a:lnTo>
                <a:lnTo>
                  <a:pt x="225551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7868411" y="2584704"/>
            <a:ext cx="226060" cy="946785"/>
          </a:xfrm>
          <a:custGeom>
            <a:rect l="l" t="t" r="r" b="b"/>
            <a:pathLst>
              <a:path w="226059" h="946785">
                <a:moveTo>
                  <a:pt x="225552" y="0"/>
                </a:moveTo>
                <a:lnTo>
                  <a:pt x="0" y="0"/>
                </a:lnTo>
                <a:lnTo>
                  <a:pt x="0" y="946404"/>
                </a:lnTo>
                <a:lnTo>
                  <a:pt x="225552" y="946404"/>
                </a:lnTo>
                <a:lnTo>
                  <a:pt x="225552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6184391" y="3531108"/>
            <a:ext cx="2156460" cy="0"/>
          </a:xfrm>
          <a:custGeom>
            <a:rect l="l" t="t" r="r" b="b"/>
            <a:pathLst>
              <a:path w="2156459">
                <a:moveTo>
                  <a:pt x="0" y="0"/>
                </a:moveTo>
                <a:lnTo>
                  <a:pt x="215646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6543293" y="2594610"/>
            <a:ext cx="1438910" cy="777240"/>
          </a:xfrm>
          <a:custGeom>
            <a:rect l="l" t="t" r="r" b="b"/>
            <a:pathLst>
              <a:path w="1438909" h="777239">
                <a:moveTo>
                  <a:pt x="0" y="777239"/>
                </a:moveTo>
                <a:lnTo>
                  <a:pt x="719327" y="662939"/>
                </a:lnTo>
                <a:lnTo>
                  <a:pt x="1438655" y="0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 txBox="1"/>
          <p:nvPr/>
        </p:nvSpPr>
        <p:spPr>
          <a:xfrm>
            <a:off x="6452996" y="3121279"/>
            <a:ext cx="1841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5">
                <a:solidFill>
                  <a:srgbClr val="7E7E7E"/>
                </a:solidFill>
                <a:latin typeface="宋体"/>
                <a:cs typeface="宋体"/>
              </a:rPr>
              <a:t>134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162927" y="3006598"/>
            <a:ext cx="2000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6370701" y="3614115"/>
            <a:ext cx="34734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7080631" y="3614115"/>
            <a:ext cx="36576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02</a:t>
            </a:r>
            <a:r>
              <a:rPr sz="800" spc="5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7668514" y="3614115"/>
            <a:ext cx="6280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65">
                <a:solidFill>
                  <a:srgbClr val="7E7E7E"/>
                </a:solidFill>
                <a:latin typeface="宋体"/>
                <a:cs typeface="宋体"/>
              </a:rPr>
              <a:t>2023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800" spc="-90">
                <a:solidFill>
                  <a:srgbClr val="7E7E7E"/>
                </a:solidFill>
                <a:latin typeface="宋体"/>
                <a:cs typeface="宋体"/>
              </a:rPr>
              <a:t>1-11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月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1" name="object 81"/>
          <p:cNvSpPr/>
          <p:nvPr/>
        </p:nvSpPr>
        <p:spPr>
          <a:xfrm>
            <a:off x="6374891" y="232105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09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 txBox="1"/>
          <p:nvPr/>
        </p:nvSpPr>
        <p:spPr>
          <a:xfrm>
            <a:off x="6632829" y="2238248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市场规模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7315961" y="2321813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 txBox="1"/>
          <p:nvPr/>
        </p:nvSpPr>
        <p:spPr>
          <a:xfrm>
            <a:off x="7574026" y="2238248"/>
            <a:ext cx="638175" cy="253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894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件单价（元）</a:t>
            </a:r>
            <a:endParaRPr sz="800">
              <a:latin typeface="宋体"/>
              <a:cs typeface="宋体"/>
            </a:endParaRPr>
          </a:p>
          <a:p>
            <a:pPr marL="320040">
              <a:lnSpc>
                <a:spcPts val="894"/>
              </a:lnSpc>
            </a:pPr>
            <a:r>
              <a:rPr sz="800" spc="55">
                <a:solidFill>
                  <a:srgbClr val="7E7E7E"/>
                </a:solidFill>
                <a:latin typeface="宋体"/>
                <a:cs typeface="宋体"/>
              </a:rPr>
              <a:t>795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6443471" y="3925823"/>
            <a:ext cx="429768" cy="42976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7161276" y="3924300"/>
            <a:ext cx="429768" cy="43281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7880604" y="3924300"/>
            <a:ext cx="431292" cy="43281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 txBox="1"/>
          <p:nvPr/>
        </p:nvSpPr>
        <p:spPr>
          <a:xfrm>
            <a:off x="7803642" y="4418177"/>
            <a:ext cx="682625" cy="1670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2200"/>
              </a:lnSpc>
              <a:spcBef>
                <a:spcPts val="105"/>
              </a:spcBef>
            </a:pP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广禾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堂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【</a:t>
            </a:r>
            <a:r>
              <a:rPr sz="450" spc="2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450" spc="4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天月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之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精</a:t>
            </a:r>
            <a:r>
              <a:rPr sz="450" spc="5">
                <a:solidFill>
                  <a:srgbClr val="7E7E7E"/>
                </a:solidFill>
                <a:latin typeface="宋体"/>
                <a:cs typeface="宋体"/>
              </a:rPr>
              <a:t>华</a:t>
            </a:r>
            <a:r>
              <a:rPr sz="450" spc="10">
                <a:solidFill>
                  <a:srgbClr val="7E7E7E"/>
                </a:solidFill>
                <a:latin typeface="宋体"/>
                <a:cs typeface="宋体"/>
              </a:rPr>
              <a:t>】 </a:t>
            </a:r>
            <a:r>
              <a:rPr sz="450" spc="25">
                <a:solidFill>
                  <a:srgbClr val="7E7E7E"/>
                </a:solidFill>
                <a:latin typeface="宋体"/>
                <a:cs typeface="宋体"/>
              </a:rPr>
              <a:t>产后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营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养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补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品</a:t>
            </a:r>
            <a:r>
              <a:rPr sz="450" spc="-25">
                <a:solidFill>
                  <a:srgbClr val="7E7E7E"/>
                </a:solidFill>
                <a:latin typeface="宋体"/>
                <a:cs typeface="宋体"/>
              </a:rPr>
              <a:t>112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包</a:t>
            </a:r>
            <a:endParaRPr sz="450">
              <a:latin typeface="宋体"/>
              <a:cs typeface="宋体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7155560" y="4415738"/>
            <a:ext cx="513080" cy="1670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2200"/>
              </a:lnSpc>
              <a:spcBef>
                <a:spcPts val="105"/>
              </a:spcBef>
            </a:pPr>
            <a:r>
              <a:rPr sz="450" spc="25">
                <a:solidFill>
                  <a:srgbClr val="7E7E7E"/>
                </a:solidFill>
                <a:latin typeface="宋体"/>
                <a:cs typeface="宋体"/>
              </a:rPr>
              <a:t>艾佳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人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月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子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粥</a:t>
            </a:r>
            <a:r>
              <a:rPr sz="450" spc="5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450" spc="5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450" spc="10">
                <a:solidFill>
                  <a:srgbClr val="7E7E7E"/>
                </a:solidFill>
                <a:latin typeface="宋体"/>
                <a:cs typeface="宋体"/>
              </a:rPr>
              <a:t>天 </a:t>
            </a:r>
            <a:r>
              <a:rPr sz="450" spc="25">
                <a:solidFill>
                  <a:srgbClr val="7E7E7E"/>
                </a:solidFill>
                <a:latin typeface="宋体"/>
                <a:cs typeface="宋体"/>
              </a:rPr>
              <a:t>不重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样</a:t>
            </a:r>
            <a:r>
              <a:rPr sz="450" spc="25">
                <a:solidFill>
                  <a:srgbClr val="7E7E7E"/>
                </a:solidFill>
                <a:latin typeface="宋体"/>
                <a:cs typeface="宋体"/>
              </a:rPr>
              <a:t>100g*30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袋</a:t>
            </a:r>
            <a:endParaRPr sz="450">
              <a:latin typeface="宋体"/>
              <a:cs typeface="宋体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6435344" y="4419396"/>
            <a:ext cx="558800" cy="1670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2200"/>
              </a:lnSpc>
              <a:spcBef>
                <a:spcPts val="105"/>
              </a:spcBef>
            </a:pPr>
            <a:r>
              <a:rPr sz="450" spc="25">
                <a:solidFill>
                  <a:srgbClr val="7E7E7E"/>
                </a:solidFill>
                <a:latin typeface="宋体"/>
                <a:cs typeface="宋体"/>
              </a:rPr>
              <a:t>澳乐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乳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月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子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营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养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孕</a:t>
            </a:r>
            <a:r>
              <a:rPr sz="450" spc="10">
                <a:solidFill>
                  <a:srgbClr val="7E7E7E"/>
                </a:solidFill>
                <a:latin typeface="宋体"/>
                <a:cs typeface="宋体"/>
              </a:rPr>
              <a:t>产 </a:t>
            </a:r>
            <a:r>
              <a:rPr sz="450" spc="25">
                <a:solidFill>
                  <a:srgbClr val="7E7E7E"/>
                </a:solidFill>
                <a:latin typeface="宋体"/>
                <a:cs typeface="宋体"/>
              </a:rPr>
              <a:t>妇营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养</a:t>
            </a:r>
            <a:r>
              <a:rPr sz="450">
                <a:solidFill>
                  <a:srgbClr val="7E7E7E"/>
                </a:solidFill>
                <a:latin typeface="宋体"/>
                <a:cs typeface="宋体"/>
              </a:rPr>
              <a:t>品</a:t>
            </a:r>
            <a:r>
              <a:rPr sz="450" spc="55">
                <a:solidFill>
                  <a:srgbClr val="7E7E7E"/>
                </a:solidFill>
                <a:latin typeface="宋体"/>
                <a:cs typeface="宋体"/>
              </a:rPr>
              <a:t>60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粒</a:t>
            </a:r>
            <a:r>
              <a:rPr sz="450" spc="-65">
                <a:solidFill>
                  <a:srgbClr val="7E7E7E"/>
                </a:solidFill>
                <a:latin typeface="宋体"/>
                <a:cs typeface="宋体"/>
              </a:rPr>
              <a:t>/</a:t>
            </a:r>
            <a:r>
              <a:rPr sz="450" spc="15">
                <a:solidFill>
                  <a:srgbClr val="7E7E7E"/>
                </a:solidFill>
                <a:latin typeface="宋体"/>
                <a:cs typeface="宋体"/>
              </a:rPr>
              <a:t>瓶</a:t>
            </a:r>
            <a:endParaRPr sz="450">
              <a:latin typeface="宋体"/>
              <a:cs typeface="宋体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6345809" y="3808818"/>
            <a:ext cx="418084" cy="266661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6490970" y="3870959"/>
            <a:ext cx="160654" cy="102069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7037196" y="3777983"/>
            <a:ext cx="418210" cy="266649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7182357" y="3840124"/>
            <a:ext cx="160782" cy="10206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7726426" y="3767582"/>
            <a:ext cx="418210" cy="266649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7871586" y="3829723"/>
            <a:ext cx="160782" cy="102069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 txBox="1"/>
          <p:nvPr/>
        </p:nvSpPr>
        <p:spPr>
          <a:xfrm>
            <a:off x="4608321" y="2699146"/>
            <a:ext cx="485775" cy="462915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20"/>
              </a:spcBef>
            </a:pPr>
            <a:r>
              <a:rPr sz="800" b="0" spc="-5">
                <a:solidFill>
                  <a:srgbClr val="9279C3"/>
                </a:solidFill>
                <a:latin typeface="微软雅黑 Light"/>
                <a:cs typeface="微软雅黑 Light"/>
              </a:rPr>
              <a:t>M</a:t>
            </a:r>
            <a:r>
              <a:rPr sz="800" b="0" spc="5">
                <a:solidFill>
                  <a:srgbClr val="9279C3"/>
                </a:solidFill>
                <a:latin typeface="微软雅黑 Light"/>
                <a:cs typeface="微软雅黑 Light"/>
              </a:rPr>
              <a:t>A</a:t>
            </a:r>
            <a:r>
              <a:rPr sz="800" b="0" spc="30">
                <a:solidFill>
                  <a:srgbClr val="9279C3"/>
                </a:solidFill>
                <a:latin typeface="微软雅黑 Light"/>
                <a:cs typeface="微软雅黑 Light"/>
              </a:rPr>
              <a:t>T</a:t>
            </a:r>
            <a:r>
              <a:rPr sz="800" b="0" spc="35">
                <a:solidFill>
                  <a:srgbClr val="9279C3"/>
                </a:solidFill>
                <a:latin typeface="微软雅黑 Light"/>
                <a:cs typeface="微软雅黑 Light"/>
              </a:rPr>
              <a:t>2</a:t>
            </a:r>
            <a:r>
              <a:rPr sz="800" b="0" spc="30">
                <a:solidFill>
                  <a:srgbClr val="9279C3"/>
                </a:solidFill>
                <a:latin typeface="微软雅黑 Light"/>
                <a:cs typeface="微软雅黑 Light"/>
              </a:rPr>
              <a:t>0</a:t>
            </a:r>
            <a:r>
              <a:rPr sz="800" b="0" spc="10">
                <a:solidFill>
                  <a:srgbClr val="9279C3"/>
                </a:solidFill>
                <a:latin typeface="微软雅黑 Light"/>
                <a:cs typeface="微软雅黑 Light"/>
              </a:rPr>
              <a:t>22</a:t>
            </a:r>
            <a:endParaRPr sz="800">
              <a:latin typeface="微软雅黑 Light"/>
              <a:cs typeface="微软雅黑 Light"/>
            </a:endParaRPr>
          </a:p>
          <a:p>
            <a:pPr algn="ctr">
              <a:lnSpc>
                <a:spcPct val="100000"/>
              </a:lnSpc>
              <a:spcBef>
                <a:spcPts val="620"/>
              </a:spcBef>
            </a:pPr>
            <a:r>
              <a:rPr sz="1200" b="0" spc="-10">
                <a:solidFill>
                  <a:srgbClr val="9279C3"/>
                </a:solidFill>
                <a:latin typeface="微软雅黑 Light"/>
                <a:cs typeface="微软雅黑 Light"/>
              </a:rPr>
              <a:t>7%</a:t>
            </a:r>
            <a:endParaRPr sz="1200">
              <a:latin typeface="微软雅黑 Light"/>
              <a:cs typeface="微软雅黑 Light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309778" y="4626037"/>
            <a:ext cx="243713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35623" y="2417063"/>
            <a:ext cx="2261870" cy="2037714"/>
          </a:xfrm>
          <a:custGeom>
            <a:rect l="l" t="t" r="r" b="b"/>
            <a:pathLst>
              <a:path w="2261870" h="2037714">
                <a:moveTo>
                  <a:pt x="2261616" y="0"/>
                </a:moveTo>
                <a:lnTo>
                  <a:pt x="0" y="2037588"/>
                </a:lnTo>
                <a:lnTo>
                  <a:pt x="2261616" y="2037588"/>
                </a:lnTo>
                <a:lnTo>
                  <a:pt x="2261616" y="0"/>
                </a:lnTo>
                <a:close/>
              </a:path>
            </a:pathLst>
          </a:custGeom>
          <a:solidFill>
            <a:srgbClr val="E18799">
              <a:alpha val="1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144767" y="4453127"/>
            <a:ext cx="2246630" cy="0"/>
          </a:xfrm>
          <a:custGeom>
            <a:rect l="l" t="t" r="r" b="b"/>
            <a:pathLst>
              <a:path w="2246629">
                <a:moveTo>
                  <a:pt x="0" y="0"/>
                </a:moveTo>
                <a:lnTo>
                  <a:pt x="2246376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144767" y="4050791"/>
            <a:ext cx="2246630" cy="0"/>
          </a:xfrm>
          <a:custGeom>
            <a:rect l="l" t="t" r="r" b="b"/>
            <a:pathLst>
              <a:path w="2246629">
                <a:moveTo>
                  <a:pt x="0" y="0"/>
                </a:moveTo>
                <a:lnTo>
                  <a:pt x="2246376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144767" y="3646932"/>
            <a:ext cx="2246630" cy="0"/>
          </a:xfrm>
          <a:custGeom>
            <a:rect l="l" t="t" r="r" b="b"/>
            <a:pathLst>
              <a:path w="2246629">
                <a:moveTo>
                  <a:pt x="0" y="0"/>
                </a:moveTo>
                <a:lnTo>
                  <a:pt x="2246376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144767" y="3244595"/>
            <a:ext cx="2246630" cy="0"/>
          </a:xfrm>
          <a:custGeom>
            <a:rect l="l" t="t" r="r" b="b"/>
            <a:pathLst>
              <a:path w="2246629">
                <a:moveTo>
                  <a:pt x="0" y="0"/>
                </a:moveTo>
                <a:lnTo>
                  <a:pt x="2246376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144767" y="2840735"/>
            <a:ext cx="2246630" cy="0"/>
          </a:xfrm>
          <a:custGeom>
            <a:rect l="l" t="t" r="r" b="b"/>
            <a:pathLst>
              <a:path w="2246629">
                <a:moveTo>
                  <a:pt x="0" y="0"/>
                </a:moveTo>
                <a:lnTo>
                  <a:pt x="2246376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144767" y="2438400"/>
            <a:ext cx="2246630" cy="0"/>
          </a:xfrm>
          <a:custGeom>
            <a:rect l="l" t="t" r="r" b="b"/>
            <a:pathLst>
              <a:path w="2246629">
                <a:moveTo>
                  <a:pt x="0" y="0"/>
                </a:moveTo>
                <a:lnTo>
                  <a:pt x="2246376" y="0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6144767" y="2438400"/>
            <a:ext cx="0" cy="2014855"/>
          </a:xfrm>
          <a:custGeom>
            <a:rect l="l" t="t" r="r" b="b"/>
            <a:pathLst>
              <a:path h="2014854">
                <a:moveTo>
                  <a:pt x="0" y="0"/>
                </a:moveTo>
                <a:lnTo>
                  <a:pt x="0" y="2014727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6594347" y="2438400"/>
            <a:ext cx="0" cy="2014855"/>
          </a:xfrm>
          <a:custGeom>
            <a:rect l="l" t="t" r="r" b="b"/>
            <a:pathLst>
              <a:path h="2014854">
                <a:moveTo>
                  <a:pt x="0" y="0"/>
                </a:moveTo>
                <a:lnTo>
                  <a:pt x="0" y="2014727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7043928" y="2438400"/>
            <a:ext cx="0" cy="2014855"/>
          </a:xfrm>
          <a:custGeom>
            <a:rect l="l" t="t" r="r" b="b"/>
            <a:pathLst>
              <a:path h="2014854">
                <a:moveTo>
                  <a:pt x="0" y="0"/>
                </a:moveTo>
                <a:lnTo>
                  <a:pt x="0" y="2014727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7491983" y="2438400"/>
            <a:ext cx="0" cy="2014855"/>
          </a:xfrm>
          <a:custGeom>
            <a:rect l="l" t="t" r="r" b="b"/>
            <a:pathLst>
              <a:path h="2014854">
                <a:moveTo>
                  <a:pt x="0" y="0"/>
                </a:moveTo>
                <a:lnTo>
                  <a:pt x="0" y="2014727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7941564" y="2438400"/>
            <a:ext cx="0" cy="2014855"/>
          </a:xfrm>
          <a:custGeom>
            <a:rect l="l" t="t" r="r" b="b"/>
            <a:pathLst>
              <a:path h="2014854">
                <a:moveTo>
                  <a:pt x="0" y="0"/>
                </a:moveTo>
                <a:lnTo>
                  <a:pt x="0" y="2014727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8391143" y="2438400"/>
            <a:ext cx="0" cy="2014855"/>
          </a:xfrm>
          <a:custGeom>
            <a:rect l="l" t="t" r="r" b="b"/>
            <a:pathLst>
              <a:path h="2014854">
                <a:moveTo>
                  <a:pt x="0" y="0"/>
                </a:moveTo>
                <a:lnTo>
                  <a:pt x="0" y="2014727"/>
                </a:lnTo>
              </a:path>
            </a:pathLst>
          </a:custGeom>
          <a:ln w="317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144767" y="2438400"/>
            <a:ext cx="2246630" cy="2014855"/>
          </a:xfrm>
          <a:custGeom>
            <a:rect l="l" t="t" r="r" b="b"/>
            <a:pathLst>
              <a:path w="2246629" h="2014854">
                <a:moveTo>
                  <a:pt x="0" y="2014727"/>
                </a:moveTo>
                <a:lnTo>
                  <a:pt x="2246376" y="2014727"/>
                </a:lnTo>
                <a:lnTo>
                  <a:pt x="2246376" y="0"/>
                </a:lnTo>
                <a:lnTo>
                  <a:pt x="0" y="0"/>
                </a:lnTo>
                <a:lnTo>
                  <a:pt x="0" y="2014727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6684264" y="2438400"/>
            <a:ext cx="0" cy="2014855"/>
          </a:xfrm>
          <a:custGeom>
            <a:rect l="l" t="t" r="r" b="b"/>
            <a:pathLst>
              <a:path h="2014854">
                <a:moveTo>
                  <a:pt x="0" y="2014727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144767" y="3970020"/>
            <a:ext cx="2246630" cy="0"/>
          </a:xfrm>
          <a:custGeom>
            <a:rect l="l" t="t" r="r" b="b"/>
            <a:pathLst>
              <a:path w="2246629">
                <a:moveTo>
                  <a:pt x="0" y="0"/>
                </a:moveTo>
                <a:lnTo>
                  <a:pt x="224637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114667" y="3714432"/>
            <a:ext cx="64007" cy="640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221346" y="4014660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56" y="2514"/>
                </a:lnTo>
                <a:lnTo>
                  <a:pt x="9382" y="9372"/>
                </a:lnTo>
                <a:lnTo>
                  <a:pt x="2518" y="19545"/>
                </a:lnTo>
                <a:lnTo>
                  <a:pt x="0" y="32003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7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3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431658" y="3967416"/>
            <a:ext cx="64008" cy="6400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149718" y="3959796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56" y="2514"/>
                </a:lnTo>
                <a:lnTo>
                  <a:pt x="9382" y="9372"/>
                </a:lnTo>
                <a:lnTo>
                  <a:pt x="2518" y="19545"/>
                </a:lnTo>
                <a:lnTo>
                  <a:pt x="0" y="32003"/>
                </a:lnTo>
                <a:lnTo>
                  <a:pt x="2518" y="44462"/>
                </a:lnTo>
                <a:lnTo>
                  <a:pt x="9382" y="54635"/>
                </a:lnTo>
                <a:lnTo>
                  <a:pt x="19556" y="61493"/>
                </a:lnTo>
                <a:lnTo>
                  <a:pt x="32003" y="64007"/>
                </a:lnTo>
                <a:lnTo>
                  <a:pt x="44451" y="61493"/>
                </a:lnTo>
                <a:lnTo>
                  <a:pt x="54625" y="54635"/>
                </a:lnTo>
                <a:lnTo>
                  <a:pt x="61489" y="44462"/>
                </a:lnTo>
                <a:lnTo>
                  <a:pt x="64007" y="32003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855586" y="3330447"/>
            <a:ext cx="64008" cy="640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366383" y="3309111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00"/>
                </a:lnTo>
                <a:lnTo>
                  <a:pt x="9382" y="9334"/>
                </a:lnTo>
                <a:lnTo>
                  <a:pt x="2518" y="19502"/>
                </a:lnTo>
                <a:lnTo>
                  <a:pt x="0" y="32003"/>
                </a:lnTo>
                <a:lnTo>
                  <a:pt x="2518" y="44451"/>
                </a:lnTo>
                <a:lnTo>
                  <a:pt x="9382" y="54625"/>
                </a:lnTo>
                <a:lnTo>
                  <a:pt x="19556" y="61489"/>
                </a:lnTo>
                <a:lnTo>
                  <a:pt x="32003" y="64008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7" y="32003"/>
                </a:lnTo>
                <a:lnTo>
                  <a:pt x="61489" y="19502"/>
                </a:lnTo>
                <a:lnTo>
                  <a:pt x="54625" y="9334"/>
                </a:lnTo>
                <a:lnTo>
                  <a:pt x="44451" y="2500"/>
                </a:lnTo>
                <a:lnTo>
                  <a:pt x="32003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818755" y="4043616"/>
            <a:ext cx="64008" cy="640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285355" y="3769296"/>
            <a:ext cx="64008" cy="6400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6364223" y="3262883"/>
            <a:ext cx="33655" cy="78105"/>
          </a:xfrm>
          <a:custGeom>
            <a:rect l="l" t="t" r="r" b="b"/>
            <a:pathLst>
              <a:path w="33654" h="78104">
                <a:moveTo>
                  <a:pt x="33527" y="77723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7043928" y="3244595"/>
            <a:ext cx="549910" cy="402590"/>
          </a:xfrm>
          <a:prstGeom prst="rect">
            <a:avLst/>
          </a:prstGeom>
          <a:ln w="3175">
            <a:solidFill>
              <a:srgbClr val="7E7E7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R="85090">
              <a:lnSpc>
                <a:spcPct val="100000"/>
              </a:lnSpc>
            </a:pPr>
            <a:endParaRPr sz="1000">
              <a:latin typeface="Times New Roman"/>
              <a:cs typeface="Times New Roman"/>
            </a:endParaRPr>
          </a:p>
          <a:p>
            <a:pPr marR="85090">
              <a:lnSpc>
                <a:spcPct val="100000"/>
              </a:lnSpc>
            </a:pPr>
            <a:endParaRPr sz="950">
              <a:latin typeface="Times New Roman"/>
              <a:cs typeface="Times New Roman"/>
            </a:endParaRPr>
          </a:p>
          <a:p>
            <a:pPr marL="22860">
              <a:lnSpc>
                <a:spcPts val="919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婴童洗护日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566406" y="3516579"/>
            <a:ext cx="12827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用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049389" y="4089908"/>
            <a:ext cx="4216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婴童尿裤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689026" y="3842410"/>
            <a:ext cx="3886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064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婴童床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682485" y="3160522"/>
            <a:ext cx="8096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婴童出行用品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148196" y="3062477"/>
            <a:ext cx="435609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婴童配饰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007415" y="3633622"/>
            <a:ext cx="1007744" cy="32067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婴童家具</a:t>
            </a:r>
            <a:endParaRPr sz="800">
              <a:latin typeface="宋体"/>
              <a:cs typeface="宋体"/>
            </a:endParaRPr>
          </a:p>
          <a:p>
            <a:pPr marL="43815" algn="ctr">
              <a:lnSpc>
                <a:spcPct val="100000"/>
              </a:lnSpc>
              <a:spcBef>
                <a:spcPts val="200"/>
              </a:spcBef>
            </a:pPr>
            <a:r>
              <a:rPr sz="1200" baseline="-20833">
                <a:solidFill>
                  <a:srgbClr val="7E7E7E"/>
                </a:solidFill>
                <a:latin typeface="宋体"/>
                <a:cs typeface="宋体"/>
              </a:rPr>
              <a:t>上用</a:t>
            </a:r>
            <a:r>
              <a:rPr sz="1200" spc="-89" baseline="-20833">
                <a:solidFill>
                  <a:srgbClr val="7E7E7E"/>
                </a:solidFill>
                <a:latin typeface="宋体"/>
                <a:cs typeface="宋体"/>
              </a:rPr>
              <a:t>品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婴童饮食用品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455409" y="4398060"/>
            <a:ext cx="17843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-6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60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481064" y="3591864"/>
            <a:ext cx="153035" cy="102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" spc="3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480428" y="3188589"/>
            <a:ext cx="15430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30">
                <a:solidFill>
                  <a:srgbClr val="7E7E7E"/>
                </a:solidFill>
                <a:latin typeface="宋体"/>
                <a:cs typeface="宋体"/>
              </a:rPr>
              <a:t>9</a:t>
            </a:r>
            <a:r>
              <a:rPr sz="500" spc="5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457315" y="2785364"/>
            <a:ext cx="17716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-7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500" spc="35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500" spc="5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456934" y="2382139"/>
            <a:ext cx="17716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-7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90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031738" y="4005478"/>
            <a:ext cx="671830" cy="102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  <a:tabLst>
                <a:tab pos="450215"/>
              </a:tabLst>
            </a:pP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-60%	</a:t>
            </a:r>
            <a:r>
              <a:rPr sz="750" spc="-112" baseline="11111">
                <a:solidFill>
                  <a:srgbClr val="7E7E7E"/>
                </a:solidFill>
                <a:latin typeface="宋体"/>
                <a:cs typeface="宋体"/>
              </a:rPr>
              <a:t>-1</a:t>
            </a:r>
            <a:r>
              <a:rPr sz="500" spc="-7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750" spc="-112" baseline="11111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500" spc="-7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750" spc="-112" baseline="11111">
                <a:solidFill>
                  <a:srgbClr val="7E7E7E"/>
                </a:solidFill>
                <a:latin typeface="宋体"/>
                <a:cs typeface="宋体"/>
              </a:rPr>
              <a:t>%</a:t>
            </a:r>
            <a:r>
              <a:rPr sz="500" spc="-75">
                <a:solidFill>
                  <a:srgbClr val="7E7E7E"/>
                </a:solidFill>
                <a:latin typeface="宋体"/>
                <a:cs typeface="宋体"/>
              </a:rPr>
              <a:t>0%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6689026" y="3975976"/>
            <a:ext cx="1468120" cy="302260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291465">
              <a:lnSpc>
                <a:spcPct val="100000"/>
              </a:lnSpc>
              <a:spcBef>
                <a:spcPts val="335"/>
              </a:spcBef>
              <a:tabLst>
                <a:tab pos="740410"/>
                <a:tab pos="1177925"/>
              </a:tabLst>
            </a:pPr>
            <a:r>
              <a:rPr sz="500" spc="80">
                <a:solidFill>
                  <a:srgbClr val="7E7E7E"/>
                </a:solidFill>
                <a:latin typeface="宋体"/>
                <a:cs typeface="宋体"/>
              </a:rPr>
              <a:t>40%	</a:t>
            </a:r>
            <a:r>
              <a:rPr sz="500" spc="85">
                <a:solidFill>
                  <a:srgbClr val="7E7E7E"/>
                </a:solidFill>
                <a:latin typeface="宋体"/>
                <a:cs typeface="宋体"/>
              </a:rPr>
              <a:t>90%	</a:t>
            </a: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140%</a:t>
            </a:r>
            <a:endParaRPr sz="500">
              <a:latin typeface="宋体"/>
              <a:cs typeface="宋体"/>
            </a:endParaRPr>
          </a:p>
          <a:p>
            <a:pPr marL="944244">
              <a:lnSpc>
                <a:spcPct val="100000"/>
              </a:lnSpc>
              <a:spcBef>
                <a:spcPts val="38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孕产妇用品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316468" y="4005783"/>
            <a:ext cx="164465" cy="102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500" spc="-7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500" spc="45">
                <a:solidFill>
                  <a:srgbClr val="7E7E7E"/>
                </a:solidFill>
                <a:latin typeface="宋体"/>
                <a:cs typeface="宋体"/>
              </a:rPr>
              <a:t>90</a:t>
            </a:r>
            <a:r>
              <a:rPr sz="500" spc="160">
                <a:solidFill>
                  <a:srgbClr val="7E7E7E"/>
                </a:solidFill>
                <a:latin typeface="宋体"/>
                <a:cs typeface="宋体"/>
              </a:rPr>
              <a:t>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5590032" y="2926079"/>
            <a:ext cx="214883" cy="21640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233415" y="3732276"/>
            <a:ext cx="216408" cy="21640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186428" y="3163823"/>
            <a:ext cx="214884" cy="21488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4029455" y="3668267"/>
            <a:ext cx="216408" cy="21640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951732" y="2548127"/>
            <a:ext cx="216407" cy="214883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3738371" y="4197096"/>
            <a:ext cx="216407" cy="216408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3639311" y="2703576"/>
            <a:ext cx="292608" cy="326136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5092446" y="3824122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婴童尿裤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109720" y="3023971"/>
            <a:ext cx="332105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37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婴童饮 食用品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490340" y="3690315"/>
            <a:ext cx="6381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婴童床上用品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493389" y="2910332"/>
            <a:ext cx="535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孕产妇用品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69259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母婴用品：婴童日常消耗品品类高</a:t>
            </a:r>
            <a:r>
              <a:rPr sz="1600" spc="5"/>
              <a:t>规</a:t>
            </a:r>
            <a:r>
              <a:rPr sz="1600" spc="-5"/>
              <a:t>模，</a:t>
            </a:r>
            <a:r>
              <a:rPr sz="1600" spc="5"/>
              <a:t>婴</a:t>
            </a:r>
            <a:r>
              <a:rPr sz="1600" spc="-5"/>
              <a:t>童出</a:t>
            </a:r>
            <a:r>
              <a:rPr sz="1600" spc="5"/>
              <a:t>行</a:t>
            </a:r>
            <a:r>
              <a:rPr sz="1600" spc="-5"/>
              <a:t>用品</a:t>
            </a:r>
            <a:r>
              <a:rPr sz="1600" spc="5"/>
              <a:t>消</a:t>
            </a:r>
            <a:r>
              <a:rPr sz="1600" spc="-5"/>
              <a:t>费升</a:t>
            </a:r>
            <a:r>
              <a:rPr sz="1600" spc="5"/>
              <a:t>级</a:t>
            </a:r>
            <a:r>
              <a:rPr sz="1600" spc="-5"/>
              <a:t>，品</a:t>
            </a:r>
            <a:r>
              <a:rPr sz="1600" spc="5"/>
              <a:t>类</a:t>
            </a:r>
            <a:r>
              <a:rPr sz="1600" spc="-5"/>
              <a:t>高增长</a:t>
            </a:r>
            <a:endParaRPr sz="1600"/>
          </a:p>
        </p:txBody>
      </p:sp>
      <p:sp>
        <p:nvSpPr>
          <p:cNvPr id="54" name="object 54"/>
          <p:cNvSpPr txBox="1"/>
          <p:nvPr/>
        </p:nvSpPr>
        <p:spPr>
          <a:xfrm>
            <a:off x="298500" y="1187323"/>
            <a:ext cx="8035925" cy="38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母婴用品作为母婴行业规模</a:t>
            </a:r>
            <a:r>
              <a:rPr sz="900" spc="-35">
                <a:solidFill>
                  <a:srgbClr val="585858"/>
                </a:solidFill>
                <a:latin typeface="宋体"/>
                <a:cs typeface="宋体"/>
              </a:rPr>
              <a:t>t</a:t>
            </a:r>
            <a:r>
              <a:rPr sz="900" spc="-40">
                <a:solidFill>
                  <a:srgbClr val="585858"/>
                </a:solidFill>
                <a:latin typeface="宋体"/>
                <a:cs typeface="宋体"/>
              </a:rPr>
              <a:t>o</a:t>
            </a:r>
            <a:r>
              <a:rPr sz="900" spc="85">
                <a:solidFill>
                  <a:srgbClr val="585858"/>
                </a:solidFill>
                <a:latin typeface="宋体"/>
                <a:cs typeface="宋体"/>
              </a:rPr>
              <a:t>p</a:t>
            </a:r>
            <a:r>
              <a:rPr sz="900" spc="50">
                <a:solidFill>
                  <a:srgbClr val="585858"/>
                </a:solidFill>
                <a:latin typeface="宋体"/>
                <a:cs typeface="宋体"/>
              </a:rPr>
              <a:t>2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品类，保持较高增速增长。婴童市场仍为贡献主力，其中洗护日用、尿裤、饮食器具此类基础消耗品市场规模最大，其中婴童洗 护日用处于明星赛道。婴童出行、婴童家具和孕产妇用品高增长，其中婴童出行用品平均单价增速高，品类消费升级趋势显著，母婴消费者关注婴童出</a:t>
            </a:r>
            <a:r>
              <a:rPr sz="900" spc="10">
                <a:solidFill>
                  <a:srgbClr val="585858"/>
                </a:solidFill>
                <a:latin typeface="宋体"/>
                <a:cs typeface="宋体"/>
              </a:rPr>
              <a:t>行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陪伴。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5" name="object 55"/>
          <p:cNvSpPr/>
          <p:nvPr/>
        </p:nvSpPr>
        <p:spPr>
          <a:xfrm flipH="1">
            <a:off x="348234" y="4027932"/>
            <a:ext cx="0" cy="100965"/>
          </a:xfrm>
          <a:custGeom>
            <a:rect l="l" t="t" r="r" b="b"/>
            <a:pathLst>
              <a:path h="100964">
                <a:moveTo>
                  <a:pt x="0" y="0"/>
                </a:moveTo>
                <a:lnTo>
                  <a:pt x="0" y="100583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411480" y="4056888"/>
            <a:ext cx="24765" cy="71755"/>
          </a:xfrm>
          <a:custGeom>
            <a:rect l="l" t="t" r="r" b="b"/>
            <a:pathLst>
              <a:path w="24765" h="71754">
                <a:moveTo>
                  <a:pt x="24384" y="0"/>
                </a:moveTo>
                <a:lnTo>
                  <a:pt x="0" y="0"/>
                </a:lnTo>
                <a:lnTo>
                  <a:pt x="0" y="71628"/>
                </a:lnTo>
                <a:lnTo>
                  <a:pt x="24384" y="71628"/>
                </a:lnTo>
                <a:lnTo>
                  <a:pt x="24384" y="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499109" y="3974591"/>
            <a:ext cx="0" cy="154305"/>
          </a:xfrm>
          <a:custGeom>
            <a:rect l="l" t="t" r="r" b="b"/>
            <a:pathLst>
              <a:path h="154304">
                <a:moveTo>
                  <a:pt x="0" y="0"/>
                </a:moveTo>
                <a:lnTo>
                  <a:pt x="0" y="153924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573786" y="3962400"/>
            <a:ext cx="0" cy="166370"/>
          </a:xfrm>
          <a:custGeom>
            <a:rect l="l" t="t" r="r" b="b"/>
            <a:pathLst>
              <a:path h="166370">
                <a:moveTo>
                  <a:pt x="0" y="0"/>
                </a:moveTo>
                <a:lnTo>
                  <a:pt x="0" y="166116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649223" y="3910583"/>
            <a:ext cx="0" cy="218440"/>
          </a:xfrm>
          <a:custGeom>
            <a:rect l="l" t="t" r="r" b="b"/>
            <a:pathLst>
              <a:path h="218439">
                <a:moveTo>
                  <a:pt x="0" y="0"/>
                </a:moveTo>
                <a:lnTo>
                  <a:pt x="0" y="217931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724662" y="3907535"/>
            <a:ext cx="0" cy="220979"/>
          </a:xfrm>
          <a:custGeom>
            <a:rect l="l" t="t" r="r" b="b"/>
            <a:pathLst>
              <a:path h="220977">
                <a:moveTo>
                  <a:pt x="0" y="0"/>
                </a:moveTo>
                <a:lnTo>
                  <a:pt x="0" y="220979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 flipH="1">
            <a:off x="799337" y="3913632"/>
            <a:ext cx="0" cy="215265"/>
          </a:xfrm>
          <a:custGeom>
            <a:rect l="l" t="t" r="r" b="b"/>
            <a:pathLst>
              <a:path h="215264">
                <a:moveTo>
                  <a:pt x="0" y="0"/>
                </a:moveTo>
                <a:lnTo>
                  <a:pt x="0" y="214883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874775" y="3843527"/>
            <a:ext cx="0" cy="285115"/>
          </a:xfrm>
          <a:custGeom>
            <a:rect l="l" t="t" r="r" b="b"/>
            <a:pathLst>
              <a:path h="285114">
                <a:moveTo>
                  <a:pt x="0" y="0"/>
                </a:moveTo>
                <a:lnTo>
                  <a:pt x="0" y="284988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 flipH="1">
            <a:off x="950213" y="3810000"/>
            <a:ext cx="0" cy="318770"/>
          </a:xfrm>
          <a:custGeom>
            <a:rect l="l" t="t" r="r" b="b"/>
            <a:pathLst>
              <a:path h="318770">
                <a:moveTo>
                  <a:pt x="0" y="0"/>
                </a:moveTo>
                <a:lnTo>
                  <a:pt x="0" y="318516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 flipH="1">
            <a:off x="1024889" y="3648455"/>
            <a:ext cx="0" cy="480059"/>
          </a:xfrm>
          <a:custGeom>
            <a:rect l="l" t="t" r="r" b="b"/>
            <a:pathLst>
              <a:path h="480059">
                <a:moveTo>
                  <a:pt x="0" y="0"/>
                </a:moveTo>
                <a:lnTo>
                  <a:pt x="0" y="480059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1100327" y="3634740"/>
            <a:ext cx="0" cy="494030"/>
          </a:xfrm>
          <a:custGeom>
            <a:rect l="l" t="t" r="r" b="b"/>
            <a:pathLst>
              <a:path h="494029">
                <a:moveTo>
                  <a:pt x="0" y="0"/>
                </a:moveTo>
                <a:lnTo>
                  <a:pt x="0" y="493776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 flipH="1">
            <a:off x="1175003" y="3631691"/>
            <a:ext cx="0" cy="497205"/>
          </a:xfrm>
          <a:custGeom>
            <a:rect l="l" t="t" r="r" b="b"/>
            <a:pathLst>
              <a:path h="497204">
                <a:moveTo>
                  <a:pt x="0" y="0"/>
                </a:moveTo>
                <a:lnTo>
                  <a:pt x="0" y="496824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 flipH="1">
            <a:off x="1250441" y="3677411"/>
            <a:ext cx="0" cy="451484"/>
          </a:xfrm>
          <a:custGeom>
            <a:rect l="l" t="t" r="r" b="b"/>
            <a:pathLst>
              <a:path h="451484">
                <a:moveTo>
                  <a:pt x="0" y="0"/>
                </a:moveTo>
                <a:lnTo>
                  <a:pt x="0" y="451104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 flipH="1">
            <a:off x="1325880" y="3627120"/>
            <a:ext cx="0" cy="501650"/>
          </a:xfrm>
          <a:custGeom>
            <a:rect l="l" t="t" r="r" b="b"/>
            <a:pathLst>
              <a:path h="501650">
                <a:moveTo>
                  <a:pt x="0" y="0"/>
                </a:moveTo>
                <a:lnTo>
                  <a:pt x="0" y="501395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1400555" y="3509771"/>
            <a:ext cx="0" cy="619125"/>
          </a:xfrm>
          <a:custGeom>
            <a:rect l="l" t="t" r="r" b="b"/>
            <a:pathLst>
              <a:path h="619125">
                <a:moveTo>
                  <a:pt x="0" y="0"/>
                </a:moveTo>
                <a:lnTo>
                  <a:pt x="0" y="618743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 flipH="1">
            <a:off x="1475994" y="3457955"/>
            <a:ext cx="0" cy="670560"/>
          </a:xfrm>
          <a:custGeom>
            <a:rect l="l" t="t" r="r" b="b"/>
            <a:pathLst>
              <a:path h="670560">
                <a:moveTo>
                  <a:pt x="0" y="0"/>
                </a:moveTo>
                <a:lnTo>
                  <a:pt x="0" y="670559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 flipH="1">
            <a:off x="1550669" y="3340608"/>
            <a:ext cx="0" cy="788035"/>
          </a:xfrm>
          <a:custGeom>
            <a:rect l="l" t="t" r="r" b="b"/>
            <a:pathLst>
              <a:path h="788035">
                <a:moveTo>
                  <a:pt x="0" y="0"/>
                </a:moveTo>
                <a:lnTo>
                  <a:pt x="0" y="787907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 flipH="1">
            <a:off x="1626107" y="3447288"/>
            <a:ext cx="0" cy="681355"/>
          </a:xfrm>
          <a:custGeom>
            <a:rect l="l" t="t" r="r" b="b"/>
            <a:pathLst>
              <a:path h="681354">
                <a:moveTo>
                  <a:pt x="0" y="0"/>
                </a:moveTo>
                <a:lnTo>
                  <a:pt x="0" y="681228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 flipH="1">
            <a:off x="1701545" y="3538727"/>
            <a:ext cx="0" cy="589915"/>
          </a:xfrm>
          <a:custGeom>
            <a:rect l="l" t="t" r="r" b="b"/>
            <a:pathLst>
              <a:path h="589914">
                <a:moveTo>
                  <a:pt x="0" y="0"/>
                </a:moveTo>
                <a:lnTo>
                  <a:pt x="0" y="589788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 flipH="1">
            <a:off x="1776222" y="3447288"/>
            <a:ext cx="0" cy="681355"/>
          </a:xfrm>
          <a:custGeom>
            <a:rect l="l" t="t" r="r" b="b"/>
            <a:pathLst>
              <a:path h="681354">
                <a:moveTo>
                  <a:pt x="0" y="0"/>
                </a:moveTo>
                <a:lnTo>
                  <a:pt x="0" y="681228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 flipH="1">
            <a:off x="1851660" y="3404615"/>
            <a:ext cx="0" cy="723900"/>
          </a:xfrm>
          <a:custGeom>
            <a:rect l="l" t="t" r="r" b="b"/>
            <a:pathLst>
              <a:path h="723900">
                <a:moveTo>
                  <a:pt x="0" y="0"/>
                </a:moveTo>
                <a:lnTo>
                  <a:pt x="0" y="723900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 flipH="1">
            <a:off x="1927098" y="3180588"/>
            <a:ext cx="0" cy="948055"/>
          </a:xfrm>
          <a:custGeom>
            <a:rect l="l" t="t" r="r" b="b"/>
            <a:pathLst>
              <a:path h="948053">
                <a:moveTo>
                  <a:pt x="0" y="0"/>
                </a:moveTo>
                <a:lnTo>
                  <a:pt x="0" y="947928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 flipH="1">
            <a:off x="2001773" y="3364991"/>
            <a:ext cx="0" cy="763905"/>
          </a:xfrm>
          <a:custGeom>
            <a:rect l="l" t="t" r="r" b="b"/>
            <a:pathLst>
              <a:path h="763904">
                <a:moveTo>
                  <a:pt x="0" y="0"/>
                </a:moveTo>
                <a:lnTo>
                  <a:pt x="0" y="763524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 flipH="1">
            <a:off x="2077211" y="3137916"/>
            <a:ext cx="0" cy="990600"/>
          </a:xfrm>
          <a:custGeom>
            <a:rect l="l" t="t" r="r" b="b"/>
            <a:pathLst>
              <a:path h="990600">
                <a:moveTo>
                  <a:pt x="0" y="0"/>
                </a:moveTo>
                <a:lnTo>
                  <a:pt x="0" y="990600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 flipH="1">
            <a:off x="2151888" y="3517391"/>
            <a:ext cx="0" cy="611505"/>
          </a:xfrm>
          <a:custGeom>
            <a:rect l="l" t="t" r="r" b="b"/>
            <a:pathLst>
              <a:path h="611504">
                <a:moveTo>
                  <a:pt x="0" y="0"/>
                </a:moveTo>
                <a:lnTo>
                  <a:pt x="0" y="611124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 flipH="1">
            <a:off x="2227326" y="3253740"/>
            <a:ext cx="0" cy="875030"/>
          </a:xfrm>
          <a:custGeom>
            <a:rect l="l" t="t" r="r" b="b"/>
            <a:pathLst>
              <a:path h="875028">
                <a:moveTo>
                  <a:pt x="0" y="0"/>
                </a:moveTo>
                <a:lnTo>
                  <a:pt x="0" y="874776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 flipH="1">
            <a:off x="2302764" y="3057144"/>
            <a:ext cx="0" cy="1071880"/>
          </a:xfrm>
          <a:custGeom>
            <a:rect l="l" t="t" r="r" b="b"/>
            <a:pathLst>
              <a:path h="1071879">
                <a:moveTo>
                  <a:pt x="0" y="0"/>
                </a:moveTo>
                <a:lnTo>
                  <a:pt x="0" y="1071372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 flipH="1">
            <a:off x="2377439" y="2932176"/>
            <a:ext cx="0" cy="1196340"/>
          </a:xfrm>
          <a:custGeom>
            <a:rect l="l" t="t" r="r" b="b"/>
            <a:pathLst>
              <a:path h="1196339">
                <a:moveTo>
                  <a:pt x="0" y="0"/>
                </a:moveTo>
                <a:lnTo>
                  <a:pt x="0" y="1196340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 flipH="1">
            <a:off x="2452877" y="2820923"/>
            <a:ext cx="0" cy="1308100"/>
          </a:xfrm>
          <a:custGeom>
            <a:rect l="l" t="t" r="r" b="b"/>
            <a:pathLst>
              <a:path h="1308100">
                <a:moveTo>
                  <a:pt x="0" y="0"/>
                </a:moveTo>
                <a:lnTo>
                  <a:pt x="0" y="1307592"/>
                </a:lnTo>
              </a:path>
            </a:pathLst>
          </a:custGeom>
          <a:ln w="22859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 flipH="1">
            <a:off x="2528316" y="2959607"/>
            <a:ext cx="0" cy="1169035"/>
          </a:xfrm>
          <a:custGeom>
            <a:rect l="l" t="t" r="r" b="b"/>
            <a:pathLst>
              <a:path h="1169035">
                <a:moveTo>
                  <a:pt x="0" y="0"/>
                </a:moveTo>
                <a:lnTo>
                  <a:pt x="0" y="1168908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 flipH="1">
            <a:off x="2602992" y="3142488"/>
            <a:ext cx="0" cy="986155"/>
          </a:xfrm>
          <a:custGeom>
            <a:rect l="l" t="t" r="r" b="b"/>
            <a:pathLst>
              <a:path h="986153">
                <a:moveTo>
                  <a:pt x="0" y="0"/>
                </a:moveTo>
                <a:lnTo>
                  <a:pt x="0" y="986028"/>
                </a:lnTo>
              </a:path>
            </a:pathLst>
          </a:custGeom>
          <a:ln w="24383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 flipH="1">
            <a:off x="2678429" y="2991611"/>
            <a:ext cx="0" cy="1137285"/>
          </a:xfrm>
          <a:custGeom>
            <a:rect l="l" t="t" r="r" b="b"/>
            <a:pathLst>
              <a:path h="1137285">
                <a:moveTo>
                  <a:pt x="0" y="0"/>
                </a:moveTo>
                <a:lnTo>
                  <a:pt x="0" y="1136904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 flipH="1">
            <a:off x="2753105" y="2862072"/>
            <a:ext cx="0" cy="1266825"/>
          </a:xfrm>
          <a:custGeom>
            <a:rect l="l" t="t" r="r" b="b"/>
            <a:pathLst>
              <a:path h="1266825">
                <a:moveTo>
                  <a:pt x="0" y="0"/>
                </a:moveTo>
                <a:lnTo>
                  <a:pt x="0" y="1266444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 flipH="1">
            <a:off x="2828544" y="2564891"/>
            <a:ext cx="0" cy="1564005"/>
          </a:xfrm>
          <a:custGeom>
            <a:rect l="l" t="t" r="r" b="b"/>
            <a:pathLst>
              <a:path h="1564004">
                <a:moveTo>
                  <a:pt x="0" y="0"/>
                </a:moveTo>
                <a:lnTo>
                  <a:pt x="0" y="1563624"/>
                </a:lnTo>
              </a:path>
            </a:pathLst>
          </a:custGeom>
          <a:ln w="2438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 flipH="1">
            <a:off x="2903982" y="2691383"/>
            <a:ext cx="0" cy="1437640"/>
          </a:xfrm>
          <a:custGeom>
            <a:rect l="l" t="t" r="r" b="b"/>
            <a:pathLst>
              <a:path h="1437639">
                <a:moveTo>
                  <a:pt x="0" y="0"/>
                </a:moveTo>
                <a:lnTo>
                  <a:pt x="0" y="1437132"/>
                </a:lnTo>
              </a:path>
            </a:pathLst>
          </a:custGeom>
          <a:ln w="2286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348995" y="2562296"/>
            <a:ext cx="2554605" cy="880110"/>
          </a:xfrm>
          <a:custGeom>
            <a:rect l="l" t="t" r="r" b="b"/>
            <a:pathLst>
              <a:path w="2554605" h="880110">
                <a:moveTo>
                  <a:pt x="0" y="391088"/>
                </a:moveTo>
                <a:lnTo>
                  <a:pt x="18781" y="363851"/>
                </a:lnTo>
                <a:lnTo>
                  <a:pt x="37560" y="332922"/>
                </a:lnTo>
                <a:lnTo>
                  <a:pt x="56339" y="309328"/>
                </a:lnTo>
                <a:lnTo>
                  <a:pt x="75120" y="304093"/>
                </a:lnTo>
                <a:lnTo>
                  <a:pt x="93903" y="326991"/>
                </a:lnTo>
                <a:lnTo>
                  <a:pt x="112687" y="369927"/>
                </a:lnTo>
                <a:lnTo>
                  <a:pt x="131470" y="416839"/>
                </a:lnTo>
                <a:lnTo>
                  <a:pt x="150253" y="451667"/>
                </a:lnTo>
                <a:lnTo>
                  <a:pt x="169029" y="467619"/>
                </a:lnTo>
                <a:lnTo>
                  <a:pt x="187809" y="474035"/>
                </a:lnTo>
                <a:lnTo>
                  <a:pt x="206591" y="479331"/>
                </a:lnTo>
                <a:lnTo>
                  <a:pt x="225374" y="491926"/>
                </a:lnTo>
                <a:lnTo>
                  <a:pt x="244155" y="518771"/>
                </a:lnTo>
                <a:lnTo>
                  <a:pt x="262934" y="553807"/>
                </a:lnTo>
                <a:lnTo>
                  <a:pt x="281713" y="585938"/>
                </a:lnTo>
                <a:lnTo>
                  <a:pt x="300494" y="604067"/>
                </a:lnTo>
                <a:lnTo>
                  <a:pt x="319277" y="600442"/>
                </a:lnTo>
                <a:lnTo>
                  <a:pt x="338059" y="582588"/>
                </a:lnTo>
                <a:lnTo>
                  <a:pt x="356839" y="562330"/>
                </a:lnTo>
                <a:lnTo>
                  <a:pt x="375615" y="551489"/>
                </a:lnTo>
                <a:lnTo>
                  <a:pt x="394398" y="558712"/>
                </a:lnTo>
                <a:lnTo>
                  <a:pt x="413181" y="575841"/>
                </a:lnTo>
                <a:lnTo>
                  <a:pt x="431965" y="589494"/>
                </a:lnTo>
                <a:lnTo>
                  <a:pt x="450748" y="586287"/>
                </a:lnTo>
                <a:lnTo>
                  <a:pt x="469524" y="555744"/>
                </a:lnTo>
                <a:lnTo>
                  <a:pt x="488303" y="507293"/>
                </a:lnTo>
                <a:lnTo>
                  <a:pt x="507085" y="457414"/>
                </a:lnTo>
                <a:lnTo>
                  <a:pt x="525868" y="422584"/>
                </a:lnTo>
                <a:lnTo>
                  <a:pt x="544203" y="413629"/>
                </a:lnTo>
                <a:lnTo>
                  <a:pt x="563429" y="418187"/>
                </a:lnTo>
                <a:lnTo>
                  <a:pt x="582654" y="422245"/>
                </a:lnTo>
                <a:lnTo>
                  <a:pt x="600989" y="411789"/>
                </a:lnTo>
                <a:lnTo>
                  <a:pt x="619772" y="372078"/>
                </a:lnTo>
                <a:lnTo>
                  <a:pt x="638556" y="314793"/>
                </a:lnTo>
                <a:lnTo>
                  <a:pt x="657339" y="260985"/>
                </a:lnTo>
                <a:lnTo>
                  <a:pt x="676122" y="231703"/>
                </a:lnTo>
                <a:lnTo>
                  <a:pt x="694898" y="237049"/>
                </a:lnTo>
                <a:lnTo>
                  <a:pt x="713678" y="264279"/>
                </a:lnTo>
                <a:lnTo>
                  <a:pt x="732459" y="300176"/>
                </a:lnTo>
                <a:lnTo>
                  <a:pt x="751243" y="331525"/>
                </a:lnTo>
                <a:lnTo>
                  <a:pt x="770024" y="363285"/>
                </a:lnTo>
                <a:lnTo>
                  <a:pt x="788803" y="399676"/>
                </a:lnTo>
                <a:lnTo>
                  <a:pt x="807582" y="426376"/>
                </a:lnTo>
                <a:lnTo>
                  <a:pt x="826363" y="429061"/>
                </a:lnTo>
                <a:lnTo>
                  <a:pt x="841390" y="401973"/>
                </a:lnTo>
                <a:lnTo>
                  <a:pt x="856416" y="352843"/>
                </a:lnTo>
                <a:lnTo>
                  <a:pt x="871443" y="296263"/>
                </a:lnTo>
                <a:lnTo>
                  <a:pt x="886470" y="246827"/>
                </a:lnTo>
                <a:lnTo>
                  <a:pt x="901496" y="219130"/>
                </a:lnTo>
                <a:lnTo>
                  <a:pt x="920305" y="219364"/>
                </a:lnTo>
                <a:lnTo>
                  <a:pt x="939091" y="242244"/>
                </a:lnTo>
                <a:lnTo>
                  <a:pt x="957864" y="276173"/>
                </a:lnTo>
                <a:lnTo>
                  <a:pt x="976629" y="309554"/>
                </a:lnTo>
                <a:lnTo>
                  <a:pt x="995394" y="348622"/>
                </a:lnTo>
                <a:lnTo>
                  <a:pt x="1014158" y="396454"/>
                </a:lnTo>
                <a:lnTo>
                  <a:pt x="1032922" y="436713"/>
                </a:lnTo>
                <a:lnTo>
                  <a:pt x="1051687" y="453064"/>
                </a:lnTo>
                <a:lnTo>
                  <a:pt x="1070524" y="428545"/>
                </a:lnTo>
                <a:lnTo>
                  <a:pt x="1089326" y="376070"/>
                </a:lnTo>
                <a:lnTo>
                  <a:pt x="1108104" y="324119"/>
                </a:lnTo>
                <a:lnTo>
                  <a:pt x="1126870" y="301172"/>
                </a:lnTo>
                <a:lnTo>
                  <a:pt x="1145635" y="323679"/>
                </a:lnTo>
                <a:lnTo>
                  <a:pt x="1164399" y="373499"/>
                </a:lnTo>
                <a:lnTo>
                  <a:pt x="1183163" y="427224"/>
                </a:lnTo>
                <a:lnTo>
                  <a:pt x="1201928" y="461446"/>
                </a:lnTo>
                <a:lnTo>
                  <a:pt x="1220765" y="463958"/>
                </a:lnTo>
                <a:lnTo>
                  <a:pt x="1239567" y="449159"/>
                </a:lnTo>
                <a:lnTo>
                  <a:pt x="1258345" y="433835"/>
                </a:lnTo>
                <a:lnTo>
                  <a:pt x="1277111" y="434776"/>
                </a:lnTo>
                <a:lnTo>
                  <a:pt x="1314656" y="486433"/>
                </a:lnTo>
                <a:lnTo>
                  <a:pt x="1333458" y="527966"/>
                </a:lnTo>
                <a:lnTo>
                  <a:pt x="1352296" y="579048"/>
                </a:lnTo>
                <a:lnTo>
                  <a:pt x="1363018" y="619493"/>
                </a:lnTo>
                <a:lnTo>
                  <a:pt x="1373740" y="672548"/>
                </a:lnTo>
                <a:lnTo>
                  <a:pt x="1384463" y="731150"/>
                </a:lnTo>
                <a:lnTo>
                  <a:pt x="1395185" y="788237"/>
                </a:lnTo>
                <a:lnTo>
                  <a:pt x="1405908" y="836747"/>
                </a:lnTo>
                <a:lnTo>
                  <a:pt x="1416630" y="869617"/>
                </a:lnTo>
                <a:lnTo>
                  <a:pt x="1427353" y="879784"/>
                </a:lnTo>
                <a:lnTo>
                  <a:pt x="1438075" y="862707"/>
                </a:lnTo>
                <a:lnTo>
                  <a:pt x="1448800" y="823148"/>
                </a:lnTo>
                <a:lnTo>
                  <a:pt x="1459530" y="768000"/>
                </a:lnTo>
                <a:lnTo>
                  <a:pt x="1470266" y="704157"/>
                </a:lnTo>
                <a:lnTo>
                  <a:pt x="1481011" y="638512"/>
                </a:lnTo>
                <a:lnTo>
                  <a:pt x="1491767" y="577959"/>
                </a:lnTo>
                <a:lnTo>
                  <a:pt x="1502536" y="529391"/>
                </a:lnTo>
                <a:lnTo>
                  <a:pt x="1521301" y="461873"/>
                </a:lnTo>
                <a:lnTo>
                  <a:pt x="1540065" y="401962"/>
                </a:lnTo>
                <a:lnTo>
                  <a:pt x="1558829" y="352458"/>
                </a:lnTo>
                <a:lnTo>
                  <a:pt x="1577593" y="316158"/>
                </a:lnTo>
                <a:lnTo>
                  <a:pt x="1594520" y="306508"/>
                </a:lnTo>
                <a:lnTo>
                  <a:pt x="1615186" y="310110"/>
                </a:lnTo>
                <a:lnTo>
                  <a:pt x="1635851" y="312640"/>
                </a:lnTo>
                <a:lnTo>
                  <a:pt x="1652778" y="299775"/>
                </a:lnTo>
                <a:lnTo>
                  <a:pt x="1665287" y="265954"/>
                </a:lnTo>
                <a:lnTo>
                  <a:pt x="1677797" y="216364"/>
                </a:lnTo>
                <a:lnTo>
                  <a:pt x="1690306" y="160043"/>
                </a:lnTo>
                <a:lnTo>
                  <a:pt x="1702816" y="106030"/>
                </a:lnTo>
                <a:lnTo>
                  <a:pt x="1715325" y="63361"/>
                </a:lnTo>
                <a:lnTo>
                  <a:pt x="1727835" y="41076"/>
                </a:lnTo>
                <a:lnTo>
                  <a:pt x="1746619" y="51933"/>
                </a:lnTo>
                <a:lnTo>
                  <a:pt x="1765427" y="96210"/>
                </a:lnTo>
                <a:lnTo>
                  <a:pt x="1784234" y="150322"/>
                </a:lnTo>
                <a:lnTo>
                  <a:pt x="1803019" y="190682"/>
                </a:lnTo>
                <a:lnTo>
                  <a:pt x="1821783" y="209421"/>
                </a:lnTo>
                <a:lnTo>
                  <a:pt x="1840547" y="219622"/>
                </a:lnTo>
                <a:lnTo>
                  <a:pt x="1859311" y="229133"/>
                </a:lnTo>
                <a:lnTo>
                  <a:pt x="1878076" y="245800"/>
                </a:lnTo>
                <a:lnTo>
                  <a:pt x="1896860" y="275770"/>
                </a:lnTo>
                <a:lnTo>
                  <a:pt x="1915668" y="313443"/>
                </a:lnTo>
                <a:lnTo>
                  <a:pt x="1934475" y="349331"/>
                </a:lnTo>
                <a:lnTo>
                  <a:pt x="1953260" y="373943"/>
                </a:lnTo>
                <a:lnTo>
                  <a:pt x="1971952" y="378507"/>
                </a:lnTo>
                <a:lnTo>
                  <a:pt x="1990788" y="370355"/>
                </a:lnTo>
                <a:lnTo>
                  <a:pt x="2009624" y="363585"/>
                </a:lnTo>
                <a:lnTo>
                  <a:pt x="2028317" y="372292"/>
                </a:lnTo>
                <a:lnTo>
                  <a:pt x="2047101" y="413277"/>
                </a:lnTo>
                <a:lnTo>
                  <a:pt x="2065909" y="474622"/>
                </a:lnTo>
                <a:lnTo>
                  <a:pt x="2084716" y="527919"/>
                </a:lnTo>
                <a:lnTo>
                  <a:pt x="2128520" y="478967"/>
                </a:lnTo>
                <a:lnTo>
                  <a:pt x="2141029" y="422917"/>
                </a:lnTo>
                <a:lnTo>
                  <a:pt x="2153539" y="365142"/>
                </a:lnTo>
                <a:lnTo>
                  <a:pt x="2166048" y="315926"/>
                </a:lnTo>
                <a:lnTo>
                  <a:pt x="2178558" y="285551"/>
                </a:lnTo>
                <a:lnTo>
                  <a:pt x="2197395" y="279443"/>
                </a:lnTo>
                <a:lnTo>
                  <a:pt x="2216197" y="299648"/>
                </a:lnTo>
                <a:lnTo>
                  <a:pt x="2234975" y="325092"/>
                </a:lnTo>
                <a:lnTo>
                  <a:pt x="2253742" y="334700"/>
                </a:lnTo>
                <a:lnTo>
                  <a:pt x="2272506" y="321387"/>
                </a:lnTo>
                <a:lnTo>
                  <a:pt x="2291270" y="296870"/>
                </a:lnTo>
                <a:lnTo>
                  <a:pt x="2310034" y="268281"/>
                </a:lnTo>
                <a:lnTo>
                  <a:pt x="2328799" y="242752"/>
                </a:lnTo>
                <a:lnTo>
                  <a:pt x="2347636" y="223559"/>
                </a:lnTo>
                <a:lnTo>
                  <a:pt x="2366438" y="206462"/>
                </a:lnTo>
                <a:lnTo>
                  <a:pt x="2385216" y="187317"/>
                </a:lnTo>
                <a:lnTo>
                  <a:pt x="2403983" y="161980"/>
                </a:lnTo>
                <a:lnTo>
                  <a:pt x="2422747" y="123368"/>
                </a:lnTo>
                <a:lnTo>
                  <a:pt x="2441511" y="75684"/>
                </a:lnTo>
                <a:lnTo>
                  <a:pt x="2460275" y="31714"/>
                </a:lnTo>
                <a:lnTo>
                  <a:pt x="2479040" y="4246"/>
                </a:lnTo>
                <a:lnTo>
                  <a:pt x="2497877" y="0"/>
                </a:lnTo>
                <a:lnTo>
                  <a:pt x="2516679" y="11041"/>
                </a:lnTo>
                <a:lnTo>
                  <a:pt x="2535457" y="28178"/>
                </a:lnTo>
                <a:lnTo>
                  <a:pt x="2554224" y="42219"/>
                </a:lnTo>
              </a:path>
            </a:pathLst>
          </a:custGeom>
          <a:ln w="1270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338213" y="2765805"/>
            <a:ext cx="2566035" cy="305435"/>
          </a:xfrm>
          <a:custGeom>
            <a:rect l="l" t="t" r="r" b="b"/>
            <a:pathLst>
              <a:path w="2566035" h="305435">
                <a:moveTo>
                  <a:pt x="14287" y="285114"/>
                </a:moveTo>
                <a:lnTo>
                  <a:pt x="9055" y="285623"/>
                </a:lnTo>
                <a:lnTo>
                  <a:pt x="3810" y="286257"/>
                </a:lnTo>
                <a:lnTo>
                  <a:pt x="0" y="290956"/>
                </a:lnTo>
                <a:lnTo>
                  <a:pt x="1092" y="301370"/>
                </a:lnTo>
                <a:lnTo>
                  <a:pt x="5765" y="305181"/>
                </a:lnTo>
                <a:lnTo>
                  <a:pt x="10998" y="304673"/>
                </a:lnTo>
                <a:lnTo>
                  <a:pt x="16256" y="304038"/>
                </a:lnTo>
                <a:lnTo>
                  <a:pt x="20053" y="299338"/>
                </a:lnTo>
                <a:lnTo>
                  <a:pt x="18973" y="288925"/>
                </a:lnTo>
                <a:lnTo>
                  <a:pt x="14287" y="285114"/>
                </a:lnTo>
                <a:close/>
              </a:path>
              <a:path w="2566035" h="305435">
                <a:moveTo>
                  <a:pt x="52209" y="281178"/>
                </a:moveTo>
                <a:lnTo>
                  <a:pt x="46977" y="281686"/>
                </a:lnTo>
                <a:lnTo>
                  <a:pt x="41719" y="282320"/>
                </a:lnTo>
                <a:lnTo>
                  <a:pt x="37922" y="287019"/>
                </a:lnTo>
                <a:lnTo>
                  <a:pt x="39001" y="297433"/>
                </a:lnTo>
                <a:lnTo>
                  <a:pt x="43688" y="301244"/>
                </a:lnTo>
                <a:lnTo>
                  <a:pt x="48920" y="300736"/>
                </a:lnTo>
                <a:lnTo>
                  <a:pt x="54165" y="300100"/>
                </a:lnTo>
                <a:lnTo>
                  <a:pt x="57975" y="295401"/>
                </a:lnTo>
                <a:lnTo>
                  <a:pt x="56883" y="284988"/>
                </a:lnTo>
                <a:lnTo>
                  <a:pt x="52209" y="281178"/>
                </a:lnTo>
                <a:close/>
              </a:path>
              <a:path w="2566035" h="305435">
                <a:moveTo>
                  <a:pt x="90119" y="277241"/>
                </a:moveTo>
                <a:lnTo>
                  <a:pt x="84886" y="277749"/>
                </a:lnTo>
                <a:lnTo>
                  <a:pt x="79641" y="278383"/>
                </a:lnTo>
                <a:lnTo>
                  <a:pt x="75831" y="283082"/>
                </a:lnTo>
                <a:lnTo>
                  <a:pt x="76923" y="293497"/>
                </a:lnTo>
                <a:lnTo>
                  <a:pt x="81597" y="297306"/>
                </a:lnTo>
                <a:lnTo>
                  <a:pt x="86829" y="296799"/>
                </a:lnTo>
                <a:lnTo>
                  <a:pt x="92087" y="296163"/>
                </a:lnTo>
                <a:lnTo>
                  <a:pt x="95884" y="291464"/>
                </a:lnTo>
                <a:lnTo>
                  <a:pt x="94805" y="281050"/>
                </a:lnTo>
                <a:lnTo>
                  <a:pt x="90119" y="277241"/>
                </a:lnTo>
                <a:close/>
              </a:path>
              <a:path w="2566035" h="305435">
                <a:moveTo>
                  <a:pt x="128028" y="273304"/>
                </a:moveTo>
                <a:lnTo>
                  <a:pt x="122796" y="273812"/>
                </a:lnTo>
                <a:lnTo>
                  <a:pt x="117551" y="274447"/>
                </a:lnTo>
                <a:lnTo>
                  <a:pt x="113753" y="279145"/>
                </a:lnTo>
                <a:lnTo>
                  <a:pt x="114833" y="289560"/>
                </a:lnTo>
                <a:lnTo>
                  <a:pt x="119519" y="293369"/>
                </a:lnTo>
                <a:lnTo>
                  <a:pt x="124752" y="292862"/>
                </a:lnTo>
                <a:lnTo>
                  <a:pt x="129997" y="292226"/>
                </a:lnTo>
                <a:lnTo>
                  <a:pt x="133807" y="287655"/>
                </a:lnTo>
                <a:lnTo>
                  <a:pt x="132715" y="277113"/>
                </a:lnTo>
                <a:lnTo>
                  <a:pt x="128028" y="273304"/>
                </a:lnTo>
                <a:close/>
              </a:path>
              <a:path w="2566035" h="305435">
                <a:moveTo>
                  <a:pt x="165950" y="269367"/>
                </a:moveTo>
                <a:lnTo>
                  <a:pt x="160718" y="269875"/>
                </a:lnTo>
                <a:lnTo>
                  <a:pt x="155460" y="270510"/>
                </a:lnTo>
                <a:lnTo>
                  <a:pt x="151663" y="275208"/>
                </a:lnTo>
                <a:lnTo>
                  <a:pt x="152755" y="285623"/>
                </a:lnTo>
                <a:lnTo>
                  <a:pt x="157429" y="289432"/>
                </a:lnTo>
                <a:lnTo>
                  <a:pt x="162661" y="288925"/>
                </a:lnTo>
                <a:lnTo>
                  <a:pt x="167919" y="288289"/>
                </a:lnTo>
                <a:lnTo>
                  <a:pt x="171716" y="283718"/>
                </a:lnTo>
                <a:lnTo>
                  <a:pt x="170637" y="273176"/>
                </a:lnTo>
                <a:lnTo>
                  <a:pt x="165950" y="269367"/>
                </a:lnTo>
                <a:close/>
              </a:path>
              <a:path w="2566035" h="305435">
                <a:moveTo>
                  <a:pt x="203860" y="265430"/>
                </a:moveTo>
                <a:lnTo>
                  <a:pt x="198628" y="266064"/>
                </a:lnTo>
                <a:lnTo>
                  <a:pt x="193382" y="266573"/>
                </a:lnTo>
                <a:lnTo>
                  <a:pt x="189585" y="271272"/>
                </a:lnTo>
                <a:lnTo>
                  <a:pt x="190665" y="281686"/>
                </a:lnTo>
                <a:lnTo>
                  <a:pt x="195351" y="285495"/>
                </a:lnTo>
                <a:lnTo>
                  <a:pt x="200583" y="284988"/>
                </a:lnTo>
                <a:lnTo>
                  <a:pt x="205828" y="284353"/>
                </a:lnTo>
                <a:lnTo>
                  <a:pt x="209638" y="279781"/>
                </a:lnTo>
                <a:lnTo>
                  <a:pt x="208546" y="269239"/>
                </a:lnTo>
                <a:lnTo>
                  <a:pt x="203860" y="265430"/>
                </a:lnTo>
                <a:close/>
              </a:path>
              <a:path w="2566035" h="305435">
                <a:moveTo>
                  <a:pt x="241782" y="261493"/>
                </a:moveTo>
                <a:lnTo>
                  <a:pt x="236550" y="262128"/>
                </a:lnTo>
                <a:lnTo>
                  <a:pt x="231292" y="262636"/>
                </a:lnTo>
                <a:lnTo>
                  <a:pt x="227495" y="267335"/>
                </a:lnTo>
                <a:lnTo>
                  <a:pt x="228587" y="277749"/>
                </a:lnTo>
                <a:lnTo>
                  <a:pt x="233260" y="281558"/>
                </a:lnTo>
                <a:lnTo>
                  <a:pt x="238493" y="281050"/>
                </a:lnTo>
                <a:lnTo>
                  <a:pt x="243751" y="280416"/>
                </a:lnTo>
                <a:lnTo>
                  <a:pt x="247548" y="275844"/>
                </a:lnTo>
                <a:lnTo>
                  <a:pt x="246468" y="265303"/>
                </a:lnTo>
                <a:lnTo>
                  <a:pt x="241782" y="261493"/>
                </a:lnTo>
                <a:close/>
              </a:path>
              <a:path w="2566035" h="305435">
                <a:moveTo>
                  <a:pt x="279692" y="257556"/>
                </a:moveTo>
                <a:lnTo>
                  <a:pt x="274459" y="258191"/>
                </a:lnTo>
                <a:lnTo>
                  <a:pt x="269214" y="258699"/>
                </a:lnTo>
                <a:lnTo>
                  <a:pt x="265417" y="263398"/>
                </a:lnTo>
                <a:lnTo>
                  <a:pt x="266496" y="273812"/>
                </a:lnTo>
                <a:lnTo>
                  <a:pt x="271183" y="277622"/>
                </a:lnTo>
                <a:lnTo>
                  <a:pt x="276415" y="277113"/>
                </a:lnTo>
                <a:lnTo>
                  <a:pt x="281660" y="276479"/>
                </a:lnTo>
                <a:lnTo>
                  <a:pt x="285470" y="271906"/>
                </a:lnTo>
                <a:lnTo>
                  <a:pt x="284378" y="261366"/>
                </a:lnTo>
                <a:lnTo>
                  <a:pt x="279692" y="257556"/>
                </a:lnTo>
                <a:close/>
              </a:path>
              <a:path w="2566035" h="305435">
                <a:moveTo>
                  <a:pt x="317614" y="253619"/>
                </a:moveTo>
                <a:lnTo>
                  <a:pt x="312381" y="254254"/>
                </a:lnTo>
                <a:lnTo>
                  <a:pt x="307124" y="254762"/>
                </a:lnTo>
                <a:lnTo>
                  <a:pt x="303326" y="259461"/>
                </a:lnTo>
                <a:lnTo>
                  <a:pt x="304419" y="269875"/>
                </a:lnTo>
                <a:lnTo>
                  <a:pt x="309092" y="273685"/>
                </a:lnTo>
                <a:lnTo>
                  <a:pt x="319582" y="272669"/>
                </a:lnTo>
                <a:lnTo>
                  <a:pt x="323380" y="267969"/>
                </a:lnTo>
                <a:lnTo>
                  <a:pt x="322300" y="257429"/>
                </a:lnTo>
                <a:lnTo>
                  <a:pt x="317614" y="253619"/>
                </a:lnTo>
                <a:close/>
              </a:path>
              <a:path w="2566035" h="305435">
                <a:moveTo>
                  <a:pt x="355523" y="249681"/>
                </a:moveTo>
                <a:lnTo>
                  <a:pt x="350291" y="250317"/>
                </a:lnTo>
                <a:lnTo>
                  <a:pt x="345046" y="250825"/>
                </a:lnTo>
                <a:lnTo>
                  <a:pt x="341248" y="255524"/>
                </a:lnTo>
                <a:lnTo>
                  <a:pt x="342328" y="265938"/>
                </a:lnTo>
                <a:lnTo>
                  <a:pt x="347014" y="269748"/>
                </a:lnTo>
                <a:lnTo>
                  <a:pt x="357492" y="268731"/>
                </a:lnTo>
                <a:lnTo>
                  <a:pt x="361289" y="264032"/>
                </a:lnTo>
                <a:lnTo>
                  <a:pt x="360756" y="258699"/>
                </a:lnTo>
                <a:lnTo>
                  <a:pt x="360210" y="253492"/>
                </a:lnTo>
                <a:lnTo>
                  <a:pt x="355523" y="249681"/>
                </a:lnTo>
                <a:close/>
              </a:path>
              <a:path w="2566035" h="305435">
                <a:moveTo>
                  <a:pt x="393445" y="245744"/>
                </a:moveTo>
                <a:lnTo>
                  <a:pt x="388213" y="246380"/>
                </a:lnTo>
                <a:lnTo>
                  <a:pt x="382955" y="246887"/>
                </a:lnTo>
                <a:lnTo>
                  <a:pt x="379158" y="251587"/>
                </a:lnTo>
                <a:lnTo>
                  <a:pt x="380238" y="262000"/>
                </a:lnTo>
                <a:lnTo>
                  <a:pt x="384924" y="265811"/>
                </a:lnTo>
                <a:lnTo>
                  <a:pt x="395414" y="264794"/>
                </a:lnTo>
                <a:lnTo>
                  <a:pt x="399211" y="260095"/>
                </a:lnTo>
                <a:lnTo>
                  <a:pt x="398119" y="249555"/>
                </a:lnTo>
                <a:lnTo>
                  <a:pt x="393445" y="245744"/>
                </a:lnTo>
                <a:close/>
              </a:path>
              <a:path w="2566035" h="305435">
                <a:moveTo>
                  <a:pt x="431355" y="241807"/>
                </a:moveTo>
                <a:lnTo>
                  <a:pt x="426123" y="242443"/>
                </a:lnTo>
                <a:lnTo>
                  <a:pt x="420878" y="242950"/>
                </a:lnTo>
                <a:lnTo>
                  <a:pt x="417067" y="247650"/>
                </a:lnTo>
                <a:lnTo>
                  <a:pt x="418160" y="258063"/>
                </a:lnTo>
                <a:lnTo>
                  <a:pt x="422846" y="261874"/>
                </a:lnTo>
                <a:lnTo>
                  <a:pt x="433323" y="260857"/>
                </a:lnTo>
                <a:lnTo>
                  <a:pt x="437121" y="256158"/>
                </a:lnTo>
                <a:lnTo>
                  <a:pt x="436041" y="245618"/>
                </a:lnTo>
                <a:lnTo>
                  <a:pt x="431355" y="241807"/>
                </a:lnTo>
                <a:close/>
              </a:path>
              <a:path w="2566035" h="305435">
                <a:moveTo>
                  <a:pt x="469277" y="237870"/>
                </a:moveTo>
                <a:lnTo>
                  <a:pt x="464045" y="238506"/>
                </a:lnTo>
                <a:lnTo>
                  <a:pt x="458787" y="239013"/>
                </a:lnTo>
                <a:lnTo>
                  <a:pt x="454990" y="243712"/>
                </a:lnTo>
                <a:lnTo>
                  <a:pt x="456069" y="254126"/>
                </a:lnTo>
                <a:lnTo>
                  <a:pt x="460756" y="257937"/>
                </a:lnTo>
                <a:lnTo>
                  <a:pt x="471246" y="256920"/>
                </a:lnTo>
                <a:lnTo>
                  <a:pt x="475043" y="252222"/>
                </a:lnTo>
                <a:lnTo>
                  <a:pt x="473951" y="241681"/>
                </a:lnTo>
                <a:lnTo>
                  <a:pt x="469277" y="237870"/>
                </a:lnTo>
                <a:close/>
              </a:path>
              <a:path w="2566035" h="305435">
                <a:moveTo>
                  <a:pt x="507187" y="233933"/>
                </a:moveTo>
                <a:lnTo>
                  <a:pt x="501954" y="234569"/>
                </a:lnTo>
                <a:lnTo>
                  <a:pt x="496709" y="235076"/>
                </a:lnTo>
                <a:lnTo>
                  <a:pt x="492899" y="239775"/>
                </a:lnTo>
                <a:lnTo>
                  <a:pt x="493991" y="250189"/>
                </a:lnTo>
                <a:lnTo>
                  <a:pt x="498678" y="254000"/>
                </a:lnTo>
                <a:lnTo>
                  <a:pt x="509155" y="252983"/>
                </a:lnTo>
                <a:lnTo>
                  <a:pt x="512953" y="248285"/>
                </a:lnTo>
                <a:lnTo>
                  <a:pt x="511873" y="237744"/>
                </a:lnTo>
                <a:lnTo>
                  <a:pt x="507187" y="233933"/>
                </a:lnTo>
                <a:close/>
              </a:path>
              <a:path w="2566035" h="305435">
                <a:moveTo>
                  <a:pt x="545109" y="229997"/>
                </a:moveTo>
                <a:lnTo>
                  <a:pt x="539877" y="230631"/>
                </a:lnTo>
                <a:lnTo>
                  <a:pt x="534619" y="231139"/>
                </a:lnTo>
                <a:lnTo>
                  <a:pt x="530821" y="235838"/>
                </a:lnTo>
                <a:lnTo>
                  <a:pt x="531901" y="246253"/>
                </a:lnTo>
                <a:lnTo>
                  <a:pt x="536587" y="250062"/>
                </a:lnTo>
                <a:lnTo>
                  <a:pt x="547077" y="249047"/>
                </a:lnTo>
                <a:lnTo>
                  <a:pt x="550875" y="244348"/>
                </a:lnTo>
                <a:lnTo>
                  <a:pt x="549783" y="233806"/>
                </a:lnTo>
                <a:lnTo>
                  <a:pt x="545109" y="229997"/>
                </a:lnTo>
                <a:close/>
              </a:path>
              <a:path w="2566035" h="305435">
                <a:moveTo>
                  <a:pt x="583018" y="226060"/>
                </a:moveTo>
                <a:lnTo>
                  <a:pt x="577786" y="226694"/>
                </a:lnTo>
                <a:lnTo>
                  <a:pt x="572541" y="227203"/>
                </a:lnTo>
                <a:lnTo>
                  <a:pt x="568731" y="231901"/>
                </a:lnTo>
                <a:lnTo>
                  <a:pt x="569823" y="242316"/>
                </a:lnTo>
                <a:lnTo>
                  <a:pt x="574497" y="246125"/>
                </a:lnTo>
                <a:lnTo>
                  <a:pt x="584987" y="245110"/>
                </a:lnTo>
                <a:lnTo>
                  <a:pt x="588784" y="240411"/>
                </a:lnTo>
                <a:lnTo>
                  <a:pt x="587705" y="229869"/>
                </a:lnTo>
                <a:lnTo>
                  <a:pt x="583018" y="226060"/>
                </a:lnTo>
                <a:close/>
              </a:path>
              <a:path w="2566035" h="305435">
                <a:moveTo>
                  <a:pt x="620941" y="222123"/>
                </a:moveTo>
                <a:lnTo>
                  <a:pt x="615708" y="222757"/>
                </a:lnTo>
                <a:lnTo>
                  <a:pt x="610450" y="223266"/>
                </a:lnTo>
                <a:lnTo>
                  <a:pt x="606653" y="227964"/>
                </a:lnTo>
                <a:lnTo>
                  <a:pt x="607733" y="238379"/>
                </a:lnTo>
                <a:lnTo>
                  <a:pt x="612419" y="242188"/>
                </a:lnTo>
                <a:lnTo>
                  <a:pt x="622896" y="241173"/>
                </a:lnTo>
                <a:lnTo>
                  <a:pt x="626706" y="236474"/>
                </a:lnTo>
                <a:lnTo>
                  <a:pt x="625614" y="225932"/>
                </a:lnTo>
                <a:lnTo>
                  <a:pt x="620941" y="222123"/>
                </a:lnTo>
                <a:close/>
              </a:path>
              <a:path w="2566035" h="305435">
                <a:moveTo>
                  <a:pt x="658850" y="218312"/>
                </a:moveTo>
                <a:lnTo>
                  <a:pt x="648373" y="219329"/>
                </a:lnTo>
                <a:lnTo>
                  <a:pt x="644563" y="224028"/>
                </a:lnTo>
                <a:lnTo>
                  <a:pt x="645655" y="234442"/>
                </a:lnTo>
                <a:lnTo>
                  <a:pt x="650328" y="238251"/>
                </a:lnTo>
                <a:lnTo>
                  <a:pt x="660819" y="237236"/>
                </a:lnTo>
                <a:lnTo>
                  <a:pt x="664616" y="232537"/>
                </a:lnTo>
                <a:lnTo>
                  <a:pt x="663536" y="221995"/>
                </a:lnTo>
                <a:lnTo>
                  <a:pt x="658850" y="218312"/>
                </a:lnTo>
                <a:close/>
              </a:path>
              <a:path w="2566035" h="305435">
                <a:moveTo>
                  <a:pt x="696772" y="214375"/>
                </a:moveTo>
                <a:lnTo>
                  <a:pt x="686282" y="215392"/>
                </a:lnTo>
                <a:lnTo>
                  <a:pt x="682485" y="220091"/>
                </a:lnTo>
                <a:lnTo>
                  <a:pt x="683564" y="230505"/>
                </a:lnTo>
                <a:lnTo>
                  <a:pt x="688251" y="234314"/>
                </a:lnTo>
                <a:lnTo>
                  <a:pt x="698728" y="233299"/>
                </a:lnTo>
                <a:lnTo>
                  <a:pt x="702538" y="228600"/>
                </a:lnTo>
                <a:lnTo>
                  <a:pt x="701446" y="218058"/>
                </a:lnTo>
                <a:lnTo>
                  <a:pt x="696772" y="214375"/>
                </a:lnTo>
                <a:close/>
              </a:path>
              <a:path w="2566035" h="305435">
                <a:moveTo>
                  <a:pt x="734682" y="210438"/>
                </a:moveTo>
                <a:lnTo>
                  <a:pt x="724204" y="211455"/>
                </a:lnTo>
                <a:lnTo>
                  <a:pt x="720394" y="216154"/>
                </a:lnTo>
                <a:lnTo>
                  <a:pt x="721487" y="226568"/>
                </a:lnTo>
                <a:lnTo>
                  <a:pt x="726160" y="230378"/>
                </a:lnTo>
                <a:lnTo>
                  <a:pt x="736650" y="229362"/>
                </a:lnTo>
                <a:lnTo>
                  <a:pt x="740448" y="224662"/>
                </a:lnTo>
                <a:lnTo>
                  <a:pt x="739368" y="214249"/>
                </a:lnTo>
                <a:lnTo>
                  <a:pt x="734682" y="210438"/>
                </a:lnTo>
                <a:close/>
              </a:path>
              <a:path w="2566035" h="305435">
                <a:moveTo>
                  <a:pt x="772604" y="206501"/>
                </a:moveTo>
                <a:lnTo>
                  <a:pt x="762114" y="207518"/>
                </a:lnTo>
                <a:lnTo>
                  <a:pt x="758316" y="212217"/>
                </a:lnTo>
                <a:lnTo>
                  <a:pt x="759396" y="222631"/>
                </a:lnTo>
                <a:lnTo>
                  <a:pt x="764082" y="226441"/>
                </a:lnTo>
                <a:lnTo>
                  <a:pt x="774560" y="225425"/>
                </a:lnTo>
                <a:lnTo>
                  <a:pt x="778370" y="220725"/>
                </a:lnTo>
                <a:lnTo>
                  <a:pt x="777278" y="210312"/>
                </a:lnTo>
                <a:lnTo>
                  <a:pt x="772604" y="206501"/>
                </a:lnTo>
                <a:close/>
              </a:path>
              <a:path w="2566035" h="305435">
                <a:moveTo>
                  <a:pt x="810513" y="202564"/>
                </a:moveTo>
                <a:lnTo>
                  <a:pt x="800036" y="203581"/>
                </a:lnTo>
                <a:lnTo>
                  <a:pt x="796226" y="208280"/>
                </a:lnTo>
                <a:lnTo>
                  <a:pt x="797318" y="218694"/>
                </a:lnTo>
                <a:lnTo>
                  <a:pt x="801992" y="222504"/>
                </a:lnTo>
                <a:lnTo>
                  <a:pt x="812482" y="221487"/>
                </a:lnTo>
                <a:lnTo>
                  <a:pt x="816279" y="216788"/>
                </a:lnTo>
                <a:lnTo>
                  <a:pt x="815200" y="206375"/>
                </a:lnTo>
                <a:lnTo>
                  <a:pt x="810513" y="202564"/>
                </a:lnTo>
                <a:close/>
              </a:path>
              <a:path w="2566035" h="305435">
                <a:moveTo>
                  <a:pt x="848436" y="198628"/>
                </a:moveTo>
                <a:lnTo>
                  <a:pt x="837946" y="199644"/>
                </a:lnTo>
                <a:lnTo>
                  <a:pt x="834148" y="204343"/>
                </a:lnTo>
                <a:lnTo>
                  <a:pt x="835228" y="214756"/>
                </a:lnTo>
                <a:lnTo>
                  <a:pt x="839914" y="218567"/>
                </a:lnTo>
                <a:lnTo>
                  <a:pt x="850391" y="217550"/>
                </a:lnTo>
                <a:lnTo>
                  <a:pt x="854202" y="212851"/>
                </a:lnTo>
                <a:lnTo>
                  <a:pt x="853109" y="202437"/>
                </a:lnTo>
                <a:lnTo>
                  <a:pt x="848436" y="198628"/>
                </a:lnTo>
                <a:close/>
              </a:path>
              <a:path w="2566035" h="305435">
                <a:moveTo>
                  <a:pt x="886345" y="194691"/>
                </a:moveTo>
                <a:lnTo>
                  <a:pt x="875868" y="195706"/>
                </a:lnTo>
                <a:lnTo>
                  <a:pt x="872058" y="200406"/>
                </a:lnTo>
                <a:lnTo>
                  <a:pt x="873150" y="210819"/>
                </a:lnTo>
                <a:lnTo>
                  <a:pt x="877824" y="214630"/>
                </a:lnTo>
                <a:lnTo>
                  <a:pt x="888314" y="213613"/>
                </a:lnTo>
                <a:lnTo>
                  <a:pt x="892111" y="208914"/>
                </a:lnTo>
                <a:lnTo>
                  <a:pt x="891032" y="198500"/>
                </a:lnTo>
                <a:lnTo>
                  <a:pt x="886345" y="194691"/>
                </a:lnTo>
                <a:close/>
              </a:path>
              <a:path w="2566035" h="305435">
                <a:moveTo>
                  <a:pt x="924267" y="190754"/>
                </a:moveTo>
                <a:lnTo>
                  <a:pt x="913777" y="191769"/>
                </a:lnTo>
                <a:lnTo>
                  <a:pt x="909980" y="196469"/>
                </a:lnTo>
                <a:lnTo>
                  <a:pt x="911059" y="206882"/>
                </a:lnTo>
                <a:lnTo>
                  <a:pt x="915746" y="210693"/>
                </a:lnTo>
                <a:lnTo>
                  <a:pt x="926223" y="209676"/>
                </a:lnTo>
                <a:lnTo>
                  <a:pt x="930033" y="204978"/>
                </a:lnTo>
                <a:lnTo>
                  <a:pt x="928941" y="194563"/>
                </a:lnTo>
                <a:lnTo>
                  <a:pt x="924267" y="190754"/>
                </a:lnTo>
                <a:close/>
              </a:path>
              <a:path w="2566035" h="305435">
                <a:moveTo>
                  <a:pt x="962139" y="186817"/>
                </a:moveTo>
                <a:lnTo>
                  <a:pt x="951725" y="187832"/>
                </a:lnTo>
                <a:lnTo>
                  <a:pt x="947915" y="192531"/>
                </a:lnTo>
                <a:lnTo>
                  <a:pt x="948931" y="203073"/>
                </a:lnTo>
                <a:lnTo>
                  <a:pt x="953630" y="206756"/>
                </a:lnTo>
                <a:lnTo>
                  <a:pt x="964171" y="205739"/>
                </a:lnTo>
                <a:lnTo>
                  <a:pt x="967981" y="201041"/>
                </a:lnTo>
                <a:lnTo>
                  <a:pt x="967346" y="195833"/>
                </a:lnTo>
                <a:lnTo>
                  <a:pt x="966838" y="190626"/>
                </a:lnTo>
                <a:lnTo>
                  <a:pt x="962139" y="186817"/>
                </a:lnTo>
                <a:close/>
              </a:path>
              <a:path w="2566035" h="305435">
                <a:moveTo>
                  <a:pt x="1000112" y="182880"/>
                </a:moveTo>
                <a:lnTo>
                  <a:pt x="989571" y="183895"/>
                </a:lnTo>
                <a:lnTo>
                  <a:pt x="985761" y="188594"/>
                </a:lnTo>
                <a:lnTo>
                  <a:pt x="986396" y="193801"/>
                </a:lnTo>
                <a:lnTo>
                  <a:pt x="986904" y="199136"/>
                </a:lnTo>
                <a:lnTo>
                  <a:pt x="991603" y="202819"/>
                </a:lnTo>
                <a:lnTo>
                  <a:pt x="1002017" y="201803"/>
                </a:lnTo>
                <a:lnTo>
                  <a:pt x="1005827" y="197104"/>
                </a:lnTo>
                <a:lnTo>
                  <a:pt x="1004811" y="186689"/>
                </a:lnTo>
                <a:lnTo>
                  <a:pt x="1000112" y="182880"/>
                </a:lnTo>
                <a:close/>
              </a:path>
              <a:path w="2566035" h="305435">
                <a:moveTo>
                  <a:pt x="1037958" y="178943"/>
                </a:moveTo>
                <a:lnTo>
                  <a:pt x="1027544" y="179958"/>
                </a:lnTo>
                <a:lnTo>
                  <a:pt x="1023734" y="184657"/>
                </a:lnTo>
                <a:lnTo>
                  <a:pt x="1024750" y="195199"/>
                </a:lnTo>
                <a:lnTo>
                  <a:pt x="1029449" y="199008"/>
                </a:lnTo>
                <a:lnTo>
                  <a:pt x="1034783" y="198374"/>
                </a:lnTo>
                <a:lnTo>
                  <a:pt x="1039990" y="197866"/>
                </a:lnTo>
                <a:lnTo>
                  <a:pt x="1043800" y="193167"/>
                </a:lnTo>
                <a:lnTo>
                  <a:pt x="1043292" y="187960"/>
                </a:lnTo>
                <a:lnTo>
                  <a:pt x="1042657" y="182753"/>
                </a:lnTo>
                <a:lnTo>
                  <a:pt x="1037958" y="178943"/>
                </a:lnTo>
                <a:close/>
              </a:path>
              <a:path w="2566035" h="305435">
                <a:moveTo>
                  <a:pt x="1075931" y="175006"/>
                </a:moveTo>
                <a:lnTo>
                  <a:pt x="1065390" y="176022"/>
                </a:lnTo>
                <a:lnTo>
                  <a:pt x="1061580" y="180720"/>
                </a:lnTo>
                <a:lnTo>
                  <a:pt x="1062215" y="185928"/>
                </a:lnTo>
                <a:lnTo>
                  <a:pt x="1062723" y="191262"/>
                </a:lnTo>
                <a:lnTo>
                  <a:pt x="1067422" y="195072"/>
                </a:lnTo>
                <a:lnTo>
                  <a:pt x="1072629" y="194437"/>
                </a:lnTo>
                <a:lnTo>
                  <a:pt x="1077836" y="193929"/>
                </a:lnTo>
                <a:lnTo>
                  <a:pt x="1081646" y="189230"/>
                </a:lnTo>
                <a:lnTo>
                  <a:pt x="1080630" y="178816"/>
                </a:lnTo>
                <a:lnTo>
                  <a:pt x="1075931" y="175006"/>
                </a:lnTo>
                <a:close/>
              </a:path>
              <a:path w="2566035" h="305435">
                <a:moveTo>
                  <a:pt x="1113777" y="171069"/>
                </a:moveTo>
                <a:lnTo>
                  <a:pt x="1103363" y="172085"/>
                </a:lnTo>
                <a:lnTo>
                  <a:pt x="1099553" y="176783"/>
                </a:lnTo>
                <a:lnTo>
                  <a:pt x="1100061" y="181991"/>
                </a:lnTo>
                <a:lnTo>
                  <a:pt x="1100696" y="187325"/>
                </a:lnTo>
                <a:lnTo>
                  <a:pt x="1105268" y="191135"/>
                </a:lnTo>
                <a:lnTo>
                  <a:pt x="1110602" y="190500"/>
                </a:lnTo>
                <a:lnTo>
                  <a:pt x="1115809" y="189992"/>
                </a:lnTo>
                <a:lnTo>
                  <a:pt x="1119619" y="185293"/>
                </a:lnTo>
                <a:lnTo>
                  <a:pt x="1119111" y="180086"/>
                </a:lnTo>
                <a:lnTo>
                  <a:pt x="1118476" y="174879"/>
                </a:lnTo>
                <a:lnTo>
                  <a:pt x="1113777" y="171069"/>
                </a:lnTo>
                <a:close/>
              </a:path>
              <a:path w="2566035" h="305435">
                <a:moveTo>
                  <a:pt x="1151750" y="167131"/>
                </a:moveTo>
                <a:lnTo>
                  <a:pt x="1141209" y="168148"/>
                </a:lnTo>
                <a:lnTo>
                  <a:pt x="1137526" y="172847"/>
                </a:lnTo>
                <a:lnTo>
                  <a:pt x="1138542" y="183387"/>
                </a:lnTo>
                <a:lnTo>
                  <a:pt x="1143241" y="187198"/>
                </a:lnTo>
                <a:lnTo>
                  <a:pt x="1148448" y="186562"/>
                </a:lnTo>
                <a:lnTo>
                  <a:pt x="1153782" y="186055"/>
                </a:lnTo>
                <a:lnTo>
                  <a:pt x="1157465" y="181356"/>
                </a:lnTo>
                <a:lnTo>
                  <a:pt x="1156449" y="170942"/>
                </a:lnTo>
                <a:lnTo>
                  <a:pt x="1151750" y="167131"/>
                </a:lnTo>
                <a:close/>
              </a:path>
              <a:path w="2566035" h="305435">
                <a:moveTo>
                  <a:pt x="1189723" y="163194"/>
                </a:moveTo>
                <a:lnTo>
                  <a:pt x="1179182" y="164211"/>
                </a:lnTo>
                <a:lnTo>
                  <a:pt x="1175372" y="168910"/>
                </a:lnTo>
                <a:lnTo>
                  <a:pt x="1175880" y="174117"/>
                </a:lnTo>
                <a:lnTo>
                  <a:pt x="1176515" y="179450"/>
                </a:lnTo>
                <a:lnTo>
                  <a:pt x="1181214" y="183261"/>
                </a:lnTo>
                <a:lnTo>
                  <a:pt x="1186421" y="182625"/>
                </a:lnTo>
                <a:lnTo>
                  <a:pt x="1191628" y="182118"/>
                </a:lnTo>
                <a:lnTo>
                  <a:pt x="1195438" y="177419"/>
                </a:lnTo>
                <a:lnTo>
                  <a:pt x="1194930" y="172212"/>
                </a:lnTo>
                <a:lnTo>
                  <a:pt x="1194295" y="167005"/>
                </a:lnTo>
                <a:lnTo>
                  <a:pt x="1189723" y="163194"/>
                </a:lnTo>
                <a:close/>
              </a:path>
              <a:path w="2566035" h="305435">
                <a:moveTo>
                  <a:pt x="1227569" y="159257"/>
                </a:moveTo>
                <a:lnTo>
                  <a:pt x="1217155" y="160274"/>
                </a:lnTo>
                <a:lnTo>
                  <a:pt x="1213345" y="164973"/>
                </a:lnTo>
                <a:lnTo>
                  <a:pt x="1214361" y="175513"/>
                </a:lnTo>
                <a:lnTo>
                  <a:pt x="1219060" y="179324"/>
                </a:lnTo>
                <a:lnTo>
                  <a:pt x="1224267" y="178688"/>
                </a:lnTo>
                <a:lnTo>
                  <a:pt x="1229601" y="178181"/>
                </a:lnTo>
                <a:lnTo>
                  <a:pt x="1233411" y="173481"/>
                </a:lnTo>
                <a:lnTo>
                  <a:pt x="1232776" y="168275"/>
                </a:lnTo>
                <a:lnTo>
                  <a:pt x="1232268" y="163068"/>
                </a:lnTo>
                <a:lnTo>
                  <a:pt x="1227569" y="159257"/>
                </a:lnTo>
                <a:close/>
              </a:path>
              <a:path w="2566035" h="305435">
                <a:moveTo>
                  <a:pt x="1265542" y="155320"/>
                </a:moveTo>
                <a:lnTo>
                  <a:pt x="1255001" y="156337"/>
                </a:lnTo>
                <a:lnTo>
                  <a:pt x="1251191" y="161036"/>
                </a:lnTo>
                <a:lnTo>
                  <a:pt x="1251699" y="166369"/>
                </a:lnTo>
                <a:lnTo>
                  <a:pt x="1252334" y="171576"/>
                </a:lnTo>
                <a:lnTo>
                  <a:pt x="1257033" y="175387"/>
                </a:lnTo>
                <a:lnTo>
                  <a:pt x="1262240" y="174751"/>
                </a:lnTo>
                <a:lnTo>
                  <a:pt x="1267447" y="174244"/>
                </a:lnTo>
                <a:lnTo>
                  <a:pt x="1271257" y="169544"/>
                </a:lnTo>
                <a:lnTo>
                  <a:pt x="1270241" y="159131"/>
                </a:lnTo>
                <a:lnTo>
                  <a:pt x="1265542" y="155320"/>
                </a:lnTo>
                <a:close/>
              </a:path>
              <a:path w="2566035" h="305435">
                <a:moveTo>
                  <a:pt x="1303388" y="151383"/>
                </a:moveTo>
                <a:lnTo>
                  <a:pt x="1292974" y="152400"/>
                </a:lnTo>
                <a:lnTo>
                  <a:pt x="1289164" y="157099"/>
                </a:lnTo>
                <a:lnTo>
                  <a:pt x="1290180" y="167639"/>
                </a:lnTo>
                <a:lnTo>
                  <a:pt x="1294879" y="171450"/>
                </a:lnTo>
                <a:lnTo>
                  <a:pt x="1300086" y="170814"/>
                </a:lnTo>
                <a:lnTo>
                  <a:pt x="1305420" y="170306"/>
                </a:lnTo>
                <a:lnTo>
                  <a:pt x="1309230" y="165607"/>
                </a:lnTo>
                <a:lnTo>
                  <a:pt x="1308595" y="160400"/>
                </a:lnTo>
                <a:lnTo>
                  <a:pt x="1308087" y="155194"/>
                </a:lnTo>
                <a:lnTo>
                  <a:pt x="1303388" y="151383"/>
                </a:lnTo>
                <a:close/>
              </a:path>
              <a:path w="2566035" h="305435">
                <a:moveTo>
                  <a:pt x="1341361" y="147447"/>
                </a:moveTo>
                <a:lnTo>
                  <a:pt x="1330820" y="148462"/>
                </a:lnTo>
                <a:lnTo>
                  <a:pt x="1327010" y="153162"/>
                </a:lnTo>
                <a:lnTo>
                  <a:pt x="1327645" y="158495"/>
                </a:lnTo>
                <a:lnTo>
                  <a:pt x="1328153" y="163703"/>
                </a:lnTo>
                <a:lnTo>
                  <a:pt x="1332852" y="167512"/>
                </a:lnTo>
                <a:lnTo>
                  <a:pt x="1338059" y="166878"/>
                </a:lnTo>
                <a:lnTo>
                  <a:pt x="1343266" y="166369"/>
                </a:lnTo>
                <a:lnTo>
                  <a:pt x="1347076" y="161670"/>
                </a:lnTo>
                <a:lnTo>
                  <a:pt x="1346060" y="151256"/>
                </a:lnTo>
                <a:lnTo>
                  <a:pt x="1341361" y="147447"/>
                </a:lnTo>
                <a:close/>
              </a:path>
              <a:path w="2566035" h="305435">
                <a:moveTo>
                  <a:pt x="1379207" y="143510"/>
                </a:moveTo>
                <a:lnTo>
                  <a:pt x="1374000" y="144018"/>
                </a:lnTo>
                <a:lnTo>
                  <a:pt x="1368793" y="144653"/>
                </a:lnTo>
                <a:lnTo>
                  <a:pt x="1364983" y="149225"/>
                </a:lnTo>
                <a:lnTo>
                  <a:pt x="1365999" y="159766"/>
                </a:lnTo>
                <a:lnTo>
                  <a:pt x="1370698" y="163575"/>
                </a:lnTo>
                <a:lnTo>
                  <a:pt x="1375905" y="162941"/>
                </a:lnTo>
                <a:lnTo>
                  <a:pt x="1381239" y="162432"/>
                </a:lnTo>
                <a:lnTo>
                  <a:pt x="1385049" y="157733"/>
                </a:lnTo>
                <a:lnTo>
                  <a:pt x="1384414" y="152526"/>
                </a:lnTo>
                <a:lnTo>
                  <a:pt x="1383906" y="147319"/>
                </a:lnTo>
                <a:lnTo>
                  <a:pt x="1379207" y="143510"/>
                </a:lnTo>
                <a:close/>
              </a:path>
              <a:path w="2566035" h="305435">
                <a:moveTo>
                  <a:pt x="1417180" y="139573"/>
                </a:moveTo>
                <a:lnTo>
                  <a:pt x="1411973" y="140081"/>
                </a:lnTo>
                <a:lnTo>
                  <a:pt x="1406639" y="140716"/>
                </a:lnTo>
                <a:lnTo>
                  <a:pt x="1402829" y="145287"/>
                </a:lnTo>
                <a:lnTo>
                  <a:pt x="1403464" y="150622"/>
                </a:lnTo>
                <a:lnTo>
                  <a:pt x="1403972" y="155829"/>
                </a:lnTo>
                <a:lnTo>
                  <a:pt x="1408671" y="159638"/>
                </a:lnTo>
                <a:lnTo>
                  <a:pt x="1413878" y="159004"/>
                </a:lnTo>
                <a:lnTo>
                  <a:pt x="1419085" y="158495"/>
                </a:lnTo>
                <a:lnTo>
                  <a:pt x="1422895" y="153797"/>
                </a:lnTo>
                <a:lnTo>
                  <a:pt x="1421879" y="143382"/>
                </a:lnTo>
                <a:lnTo>
                  <a:pt x="1417180" y="139573"/>
                </a:lnTo>
                <a:close/>
              </a:path>
              <a:path w="2566035" h="305435">
                <a:moveTo>
                  <a:pt x="1455026" y="135636"/>
                </a:moveTo>
                <a:lnTo>
                  <a:pt x="1449819" y="136144"/>
                </a:lnTo>
                <a:lnTo>
                  <a:pt x="1444612" y="136779"/>
                </a:lnTo>
                <a:lnTo>
                  <a:pt x="1440802" y="141350"/>
                </a:lnTo>
                <a:lnTo>
                  <a:pt x="1441818" y="151892"/>
                </a:lnTo>
                <a:lnTo>
                  <a:pt x="1446517" y="155701"/>
                </a:lnTo>
                <a:lnTo>
                  <a:pt x="1451851" y="155194"/>
                </a:lnTo>
                <a:lnTo>
                  <a:pt x="1457058" y="154558"/>
                </a:lnTo>
                <a:lnTo>
                  <a:pt x="1460868" y="149860"/>
                </a:lnTo>
                <a:lnTo>
                  <a:pt x="1460360" y="144653"/>
                </a:lnTo>
                <a:lnTo>
                  <a:pt x="1459725" y="139445"/>
                </a:lnTo>
                <a:lnTo>
                  <a:pt x="1455026" y="135636"/>
                </a:lnTo>
                <a:close/>
              </a:path>
              <a:path w="2566035" h="305435">
                <a:moveTo>
                  <a:pt x="1492999" y="131699"/>
                </a:moveTo>
                <a:lnTo>
                  <a:pt x="1487792" y="132206"/>
                </a:lnTo>
                <a:lnTo>
                  <a:pt x="1482458" y="132842"/>
                </a:lnTo>
                <a:lnTo>
                  <a:pt x="1478648" y="137413"/>
                </a:lnTo>
                <a:lnTo>
                  <a:pt x="1479283" y="142748"/>
                </a:lnTo>
                <a:lnTo>
                  <a:pt x="1479791" y="147955"/>
                </a:lnTo>
                <a:lnTo>
                  <a:pt x="1484490" y="151764"/>
                </a:lnTo>
                <a:lnTo>
                  <a:pt x="1489697" y="151256"/>
                </a:lnTo>
                <a:lnTo>
                  <a:pt x="1494904" y="150622"/>
                </a:lnTo>
                <a:lnTo>
                  <a:pt x="1498714" y="145923"/>
                </a:lnTo>
                <a:lnTo>
                  <a:pt x="1497698" y="135508"/>
                </a:lnTo>
                <a:lnTo>
                  <a:pt x="1492999" y="131699"/>
                </a:lnTo>
                <a:close/>
              </a:path>
              <a:path w="2566035" h="305435">
                <a:moveTo>
                  <a:pt x="1530972" y="127762"/>
                </a:moveTo>
                <a:lnTo>
                  <a:pt x="1525638" y="128269"/>
                </a:lnTo>
                <a:lnTo>
                  <a:pt x="1520431" y="128905"/>
                </a:lnTo>
                <a:lnTo>
                  <a:pt x="1516621" y="133476"/>
                </a:lnTo>
                <a:lnTo>
                  <a:pt x="1517129" y="138811"/>
                </a:lnTo>
                <a:lnTo>
                  <a:pt x="1517764" y="144018"/>
                </a:lnTo>
                <a:lnTo>
                  <a:pt x="1522336" y="147828"/>
                </a:lnTo>
                <a:lnTo>
                  <a:pt x="1527670" y="147319"/>
                </a:lnTo>
                <a:lnTo>
                  <a:pt x="1532877" y="146685"/>
                </a:lnTo>
                <a:lnTo>
                  <a:pt x="1536687" y="141986"/>
                </a:lnTo>
                <a:lnTo>
                  <a:pt x="1536179" y="136779"/>
                </a:lnTo>
                <a:lnTo>
                  <a:pt x="1535544" y="131572"/>
                </a:lnTo>
                <a:lnTo>
                  <a:pt x="1530972" y="127762"/>
                </a:lnTo>
                <a:close/>
              </a:path>
              <a:path w="2566035" h="305435">
                <a:moveTo>
                  <a:pt x="1568818" y="123825"/>
                </a:moveTo>
                <a:lnTo>
                  <a:pt x="1563611" y="124332"/>
                </a:lnTo>
                <a:lnTo>
                  <a:pt x="1558404" y="124968"/>
                </a:lnTo>
                <a:lnTo>
                  <a:pt x="1554594" y="129539"/>
                </a:lnTo>
                <a:lnTo>
                  <a:pt x="1555610" y="140081"/>
                </a:lnTo>
                <a:lnTo>
                  <a:pt x="1560309" y="143891"/>
                </a:lnTo>
                <a:lnTo>
                  <a:pt x="1565516" y="143382"/>
                </a:lnTo>
                <a:lnTo>
                  <a:pt x="1570850" y="142748"/>
                </a:lnTo>
                <a:lnTo>
                  <a:pt x="1574533" y="138049"/>
                </a:lnTo>
                <a:lnTo>
                  <a:pt x="1573517" y="127635"/>
                </a:lnTo>
                <a:lnTo>
                  <a:pt x="1568818" y="123825"/>
                </a:lnTo>
                <a:close/>
              </a:path>
              <a:path w="2566035" h="305435">
                <a:moveTo>
                  <a:pt x="1606791" y="119887"/>
                </a:moveTo>
                <a:lnTo>
                  <a:pt x="1601457" y="120395"/>
                </a:lnTo>
                <a:lnTo>
                  <a:pt x="1596250" y="121031"/>
                </a:lnTo>
                <a:lnTo>
                  <a:pt x="1592440" y="125730"/>
                </a:lnTo>
                <a:lnTo>
                  <a:pt x="1592948" y="130937"/>
                </a:lnTo>
                <a:lnTo>
                  <a:pt x="1593583" y="136144"/>
                </a:lnTo>
                <a:lnTo>
                  <a:pt x="1598282" y="139954"/>
                </a:lnTo>
                <a:lnTo>
                  <a:pt x="1603489" y="139445"/>
                </a:lnTo>
                <a:lnTo>
                  <a:pt x="1608696" y="138811"/>
                </a:lnTo>
                <a:lnTo>
                  <a:pt x="1612506" y="134112"/>
                </a:lnTo>
                <a:lnTo>
                  <a:pt x="1611998" y="128905"/>
                </a:lnTo>
                <a:lnTo>
                  <a:pt x="1611363" y="123698"/>
                </a:lnTo>
                <a:lnTo>
                  <a:pt x="1606791" y="119887"/>
                </a:lnTo>
                <a:close/>
              </a:path>
              <a:path w="2566035" h="305435">
                <a:moveTo>
                  <a:pt x="1644637" y="115950"/>
                </a:moveTo>
                <a:lnTo>
                  <a:pt x="1639430" y="116458"/>
                </a:lnTo>
                <a:lnTo>
                  <a:pt x="1634223" y="117093"/>
                </a:lnTo>
                <a:lnTo>
                  <a:pt x="1630413" y="121793"/>
                </a:lnTo>
                <a:lnTo>
                  <a:pt x="1631429" y="132206"/>
                </a:lnTo>
                <a:lnTo>
                  <a:pt x="1636128" y="136017"/>
                </a:lnTo>
                <a:lnTo>
                  <a:pt x="1641335" y="135508"/>
                </a:lnTo>
                <a:lnTo>
                  <a:pt x="1646669" y="134874"/>
                </a:lnTo>
                <a:lnTo>
                  <a:pt x="1650479" y="130175"/>
                </a:lnTo>
                <a:lnTo>
                  <a:pt x="1649844" y="124968"/>
                </a:lnTo>
                <a:lnTo>
                  <a:pt x="1649336" y="119761"/>
                </a:lnTo>
                <a:lnTo>
                  <a:pt x="1644637" y="115950"/>
                </a:lnTo>
                <a:close/>
              </a:path>
              <a:path w="2566035" h="305435">
                <a:moveTo>
                  <a:pt x="1682610" y="112013"/>
                </a:moveTo>
                <a:lnTo>
                  <a:pt x="1677403" y="112522"/>
                </a:lnTo>
                <a:lnTo>
                  <a:pt x="1677276" y="112522"/>
                </a:lnTo>
                <a:lnTo>
                  <a:pt x="1672069" y="113156"/>
                </a:lnTo>
                <a:lnTo>
                  <a:pt x="1668259" y="117856"/>
                </a:lnTo>
                <a:lnTo>
                  <a:pt x="1668767" y="123062"/>
                </a:lnTo>
                <a:lnTo>
                  <a:pt x="1669402" y="128269"/>
                </a:lnTo>
                <a:lnTo>
                  <a:pt x="1674101" y="132080"/>
                </a:lnTo>
                <a:lnTo>
                  <a:pt x="1679308" y="131572"/>
                </a:lnTo>
                <a:lnTo>
                  <a:pt x="1684515" y="130937"/>
                </a:lnTo>
                <a:lnTo>
                  <a:pt x="1688325" y="126364"/>
                </a:lnTo>
                <a:lnTo>
                  <a:pt x="1687309" y="115824"/>
                </a:lnTo>
                <a:lnTo>
                  <a:pt x="1682610" y="112013"/>
                </a:lnTo>
                <a:close/>
              </a:path>
              <a:path w="2566035" h="305435">
                <a:moveTo>
                  <a:pt x="1720456" y="108076"/>
                </a:moveTo>
                <a:lnTo>
                  <a:pt x="1715249" y="108585"/>
                </a:lnTo>
                <a:lnTo>
                  <a:pt x="1710042" y="109219"/>
                </a:lnTo>
                <a:lnTo>
                  <a:pt x="1706232" y="113918"/>
                </a:lnTo>
                <a:lnTo>
                  <a:pt x="1707248" y="124332"/>
                </a:lnTo>
                <a:lnTo>
                  <a:pt x="1711947" y="128143"/>
                </a:lnTo>
                <a:lnTo>
                  <a:pt x="1717154" y="127635"/>
                </a:lnTo>
                <a:lnTo>
                  <a:pt x="1722488" y="127000"/>
                </a:lnTo>
                <a:lnTo>
                  <a:pt x="1726298" y="122428"/>
                </a:lnTo>
                <a:lnTo>
                  <a:pt x="1725663" y="117093"/>
                </a:lnTo>
                <a:lnTo>
                  <a:pt x="1725155" y="111887"/>
                </a:lnTo>
                <a:lnTo>
                  <a:pt x="1720456" y="108076"/>
                </a:lnTo>
                <a:close/>
              </a:path>
              <a:path w="2566035" h="305435">
                <a:moveTo>
                  <a:pt x="1758429" y="104139"/>
                </a:moveTo>
                <a:lnTo>
                  <a:pt x="1753222" y="104648"/>
                </a:lnTo>
                <a:lnTo>
                  <a:pt x="1753095" y="104648"/>
                </a:lnTo>
                <a:lnTo>
                  <a:pt x="1747888" y="105282"/>
                </a:lnTo>
                <a:lnTo>
                  <a:pt x="1744078" y="109981"/>
                </a:lnTo>
                <a:lnTo>
                  <a:pt x="1744713" y="115188"/>
                </a:lnTo>
                <a:lnTo>
                  <a:pt x="1745221" y="120395"/>
                </a:lnTo>
                <a:lnTo>
                  <a:pt x="1749920" y="124206"/>
                </a:lnTo>
                <a:lnTo>
                  <a:pt x="1755127" y="123698"/>
                </a:lnTo>
                <a:lnTo>
                  <a:pt x="1760334" y="123062"/>
                </a:lnTo>
                <a:lnTo>
                  <a:pt x="1764144" y="118491"/>
                </a:lnTo>
                <a:lnTo>
                  <a:pt x="1763128" y="107950"/>
                </a:lnTo>
                <a:lnTo>
                  <a:pt x="1758429" y="104139"/>
                </a:lnTo>
                <a:close/>
              </a:path>
              <a:path w="2566035" h="305435">
                <a:moveTo>
                  <a:pt x="1796275" y="100203"/>
                </a:moveTo>
                <a:lnTo>
                  <a:pt x="1791068" y="100711"/>
                </a:lnTo>
                <a:lnTo>
                  <a:pt x="1785861" y="101345"/>
                </a:lnTo>
                <a:lnTo>
                  <a:pt x="1782051" y="106044"/>
                </a:lnTo>
                <a:lnTo>
                  <a:pt x="1783067" y="116458"/>
                </a:lnTo>
                <a:lnTo>
                  <a:pt x="1787766" y="120268"/>
                </a:lnTo>
                <a:lnTo>
                  <a:pt x="1792973" y="119761"/>
                </a:lnTo>
                <a:lnTo>
                  <a:pt x="1798307" y="119125"/>
                </a:lnTo>
                <a:lnTo>
                  <a:pt x="1802117" y="114554"/>
                </a:lnTo>
                <a:lnTo>
                  <a:pt x="1801482" y="109219"/>
                </a:lnTo>
                <a:lnTo>
                  <a:pt x="1800974" y="104012"/>
                </a:lnTo>
                <a:lnTo>
                  <a:pt x="1796275" y="100203"/>
                </a:lnTo>
                <a:close/>
              </a:path>
              <a:path w="2566035" h="305435">
                <a:moveTo>
                  <a:pt x="1834248" y="96266"/>
                </a:moveTo>
                <a:lnTo>
                  <a:pt x="1829041" y="96900"/>
                </a:lnTo>
                <a:lnTo>
                  <a:pt x="1823707" y="97408"/>
                </a:lnTo>
                <a:lnTo>
                  <a:pt x="1819897" y="102107"/>
                </a:lnTo>
                <a:lnTo>
                  <a:pt x="1820532" y="107314"/>
                </a:lnTo>
                <a:lnTo>
                  <a:pt x="1821040" y="112522"/>
                </a:lnTo>
                <a:lnTo>
                  <a:pt x="1825739" y="116331"/>
                </a:lnTo>
                <a:lnTo>
                  <a:pt x="1830946" y="115824"/>
                </a:lnTo>
                <a:lnTo>
                  <a:pt x="1836153" y="115188"/>
                </a:lnTo>
                <a:lnTo>
                  <a:pt x="1839963" y="110617"/>
                </a:lnTo>
                <a:lnTo>
                  <a:pt x="1838947" y="100075"/>
                </a:lnTo>
                <a:lnTo>
                  <a:pt x="1834248" y="96266"/>
                </a:lnTo>
                <a:close/>
              </a:path>
              <a:path w="2566035" h="305435">
                <a:moveTo>
                  <a:pt x="1872094" y="92329"/>
                </a:moveTo>
                <a:lnTo>
                  <a:pt x="1866887" y="92963"/>
                </a:lnTo>
                <a:lnTo>
                  <a:pt x="1861680" y="93472"/>
                </a:lnTo>
                <a:lnTo>
                  <a:pt x="1857870" y="98170"/>
                </a:lnTo>
                <a:lnTo>
                  <a:pt x="1858886" y="108585"/>
                </a:lnTo>
                <a:lnTo>
                  <a:pt x="1863585" y="112394"/>
                </a:lnTo>
                <a:lnTo>
                  <a:pt x="1868919" y="111887"/>
                </a:lnTo>
                <a:lnTo>
                  <a:pt x="1874126" y="111251"/>
                </a:lnTo>
                <a:lnTo>
                  <a:pt x="1877936" y="106680"/>
                </a:lnTo>
                <a:lnTo>
                  <a:pt x="1877428" y="101345"/>
                </a:lnTo>
                <a:lnTo>
                  <a:pt x="1876793" y="96138"/>
                </a:lnTo>
                <a:lnTo>
                  <a:pt x="1872094" y="92329"/>
                </a:lnTo>
                <a:close/>
              </a:path>
              <a:path w="2566035" h="305435">
                <a:moveTo>
                  <a:pt x="1910067" y="88392"/>
                </a:moveTo>
                <a:lnTo>
                  <a:pt x="1904860" y="89026"/>
                </a:lnTo>
                <a:lnTo>
                  <a:pt x="1899526" y="89535"/>
                </a:lnTo>
                <a:lnTo>
                  <a:pt x="1895843" y="94233"/>
                </a:lnTo>
                <a:lnTo>
                  <a:pt x="1896859" y="104648"/>
                </a:lnTo>
                <a:lnTo>
                  <a:pt x="1901558" y="108457"/>
                </a:lnTo>
                <a:lnTo>
                  <a:pt x="1911972" y="107442"/>
                </a:lnTo>
                <a:lnTo>
                  <a:pt x="1915782" y="102743"/>
                </a:lnTo>
                <a:lnTo>
                  <a:pt x="1914766" y="92201"/>
                </a:lnTo>
                <a:lnTo>
                  <a:pt x="1910067" y="88392"/>
                </a:lnTo>
                <a:close/>
              </a:path>
              <a:path w="2566035" h="305435">
                <a:moveTo>
                  <a:pt x="1948040" y="84455"/>
                </a:moveTo>
                <a:lnTo>
                  <a:pt x="1942706" y="85089"/>
                </a:lnTo>
                <a:lnTo>
                  <a:pt x="1937499" y="85598"/>
                </a:lnTo>
                <a:lnTo>
                  <a:pt x="1933689" y="90297"/>
                </a:lnTo>
                <a:lnTo>
                  <a:pt x="1934197" y="95504"/>
                </a:lnTo>
                <a:lnTo>
                  <a:pt x="1934832" y="100711"/>
                </a:lnTo>
                <a:lnTo>
                  <a:pt x="1939404" y="104520"/>
                </a:lnTo>
                <a:lnTo>
                  <a:pt x="1949945" y="103505"/>
                </a:lnTo>
                <a:lnTo>
                  <a:pt x="1953755" y="98806"/>
                </a:lnTo>
                <a:lnTo>
                  <a:pt x="1953247" y="93472"/>
                </a:lnTo>
                <a:lnTo>
                  <a:pt x="1952612" y="88264"/>
                </a:lnTo>
                <a:lnTo>
                  <a:pt x="1948040" y="84455"/>
                </a:lnTo>
                <a:close/>
              </a:path>
              <a:path w="2566035" h="305435">
                <a:moveTo>
                  <a:pt x="1985886" y="80518"/>
                </a:moveTo>
                <a:lnTo>
                  <a:pt x="1980679" y="81153"/>
                </a:lnTo>
                <a:lnTo>
                  <a:pt x="1975472" y="81661"/>
                </a:lnTo>
                <a:lnTo>
                  <a:pt x="1971662" y="86360"/>
                </a:lnTo>
                <a:lnTo>
                  <a:pt x="1972678" y="96774"/>
                </a:lnTo>
                <a:lnTo>
                  <a:pt x="1977377" y="100583"/>
                </a:lnTo>
                <a:lnTo>
                  <a:pt x="1987918" y="99568"/>
                </a:lnTo>
                <a:lnTo>
                  <a:pt x="1991601" y="94868"/>
                </a:lnTo>
                <a:lnTo>
                  <a:pt x="1990585" y="84328"/>
                </a:lnTo>
                <a:lnTo>
                  <a:pt x="1985886" y="80518"/>
                </a:lnTo>
                <a:close/>
              </a:path>
              <a:path w="2566035" h="305435">
                <a:moveTo>
                  <a:pt x="2023859" y="76581"/>
                </a:moveTo>
                <a:lnTo>
                  <a:pt x="2018525" y="77216"/>
                </a:lnTo>
                <a:lnTo>
                  <a:pt x="2013318" y="77724"/>
                </a:lnTo>
                <a:lnTo>
                  <a:pt x="2009508" y="82423"/>
                </a:lnTo>
                <a:lnTo>
                  <a:pt x="2010016" y="87630"/>
                </a:lnTo>
                <a:lnTo>
                  <a:pt x="2010651" y="92837"/>
                </a:lnTo>
                <a:lnTo>
                  <a:pt x="2015350" y="96647"/>
                </a:lnTo>
                <a:lnTo>
                  <a:pt x="2025764" y="95631"/>
                </a:lnTo>
                <a:lnTo>
                  <a:pt x="2029574" y="90931"/>
                </a:lnTo>
                <a:lnTo>
                  <a:pt x="2028558" y="80391"/>
                </a:lnTo>
                <a:lnTo>
                  <a:pt x="2023859" y="76581"/>
                </a:lnTo>
                <a:close/>
              </a:path>
              <a:path w="2566035" h="305435">
                <a:moveTo>
                  <a:pt x="2061705" y="72643"/>
                </a:moveTo>
                <a:lnTo>
                  <a:pt x="2056498" y="73279"/>
                </a:lnTo>
                <a:lnTo>
                  <a:pt x="2051291" y="73787"/>
                </a:lnTo>
                <a:lnTo>
                  <a:pt x="2047481" y="78486"/>
                </a:lnTo>
                <a:lnTo>
                  <a:pt x="2048497" y="88900"/>
                </a:lnTo>
                <a:lnTo>
                  <a:pt x="2053196" y="92710"/>
                </a:lnTo>
                <a:lnTo>
                  <a:pt x="2063737" y="91693"/>
                </a:lnTo>
                <a:lnTo>
                  <a:pt x="2067547" y="86994"/>
                </a:lnTo>
                <a:lnTo>
                  <a:pt x="2066912" y="81787"/>
                </a:lnTo>
                <a:lnTo>
                  <a:pt x="2066404" y="76454"/>
                </a:lnTo>
                <a:lnTo>
                  <a:pt x="2061705" y="72643"/>
                </a:lnTo>
                <a:close/>
              </a:path>
              <a:path w="2566035" h="305435">
                <a:moveTo>
                  <a:pt x="2099678" y="68706"/>
                </a:moveTo>
                <a:lnTo>
                  <a:pt x="2094471" y="69342"/>
                </a:lnTo>
                <a:lnTo>
                  <a:pt x="2089137" y="69850"/>
                </a:lnTo>
                <a:lnTo>
                  <a:pt x="2085327" y="74549"/>
                </a:lnTo>
                <a:lnTo>
                  <a:pt x="2085962" y="79756"/>
                </a:lnTo>
                <a:lnTo>
                  <a:pt x="2086470" y="84962"/>
                </a:lnTo>
                <a:lnTo>
                  <a:pt x="2091169" y="88773"/>
                </a:lnTo>
                <a:lnTo>
                  <a:pt x="2101583" y="87756"/>
                </a:lnTo>
                <a:lnTo>
                  <a:pt x="2105393" y="83057"/>
                </a:lnTo>
                <a:lnTo>
                  <a:pt x="2104377" y="72517"/>
                </a:lnTo>
                <a:lnTo>
                  <a:pt x="2099678" y="68706"/>
                </a:lnTo>
                <a:close/>
              </a:path>
              <a:path w="2566035" h="305435">
                <a:moveTo>
                  <a:pt x="2137524" y="64769"/>
                </a:moveTo>
                <a:lnTo>
                  <a:pt x="2132317" y="65405"/>
                </a:lnTo>
                <a:lnTo>
                  <a:pt x="2127110" y="65912"/>
                </a:lnTo>
                <a:lnTo>
                  <a:pt x="2123300" y="70612"/>
                </a:lnTo>
                <a:lnTo>
                  <a:pt x="2124316" y="81025"/>
                </a:lnTo>
                <a:lnTo>
                  <a:pt x="2129015" y="84836"/>
                </a:lnTo>
                <a:lnTo>
                  <a:pt x="2139556" y="83819"/>
                </a:lnTo>
                <a:lnTo>
                  <a:pt x="2143366" y="79120"/>
                </a:lnTo>
                <a:lnTo>
                  <a:pt x="2142731" y="73913"/>
                </a:lnTo>
                <a:lnTo>
                  <a:pt x="2142223" y="68580"/>
                </a:lnTo>
                <a:lnTo>
                  <a:pt x="2137524" y="64769"/>
                </a:lnTo>
                <a:close/>
              </a:path>
              <a:path w="2566035" h="305435">
                <a:moveTo>
                  <a:pt x="2175497" y="60832"/>
                </a:moveTo>
                <a:lnTo>
                  <a:pt x="2170290" y="61468"/>
                </a:lnTo>
                <a:lnTo>
                  <a:pt x="2164956" y="61975"/>
                </a:lnTo>
                <a:lnTo>
                  <a:pt x="2161146" y="66675"/>
                </a:lnTo>
                <a:lnTo>
                  <a:pt x="2161781" y="71881"/>
                </a:lnTo>
                <a:lnTo>
                  <a:pt x="2162289" y="77088"/>
                </a:lnTo>
                <a:lnTo>
                  <a:pt x="2166988" y="80899"/>
                </a:lnTo>
                <a:lnTo>
                  <a:pt x="2177402" y="79882"/>
                </a:lnTo>
                <a:lnTo>
                  <a:pt x="2181212" y="75183"/>
                </a:lnTo>
                <a:lnTo>
                  <a:pt x="2180196" y="64643"/>
                </a:lnTo>
                <a:lnTo>
                  <a:pt x="2175497" y="60832"/>
                </a:lnTo>
                <a:close/>
              </a:path>
              <a:path w="2566035" h="305435">
                <a:moveTo>
                  <a:pt x="2213343" y="56895"/>
                </a:moveTo>
                <a:lnTo>
                  <a:pt x="2208136" y="57531"/>
                </a:lnTo>
                <a:lnTo>
                  <a:pt x="2202929" y="58038"/>
                </a:lnTo>
                <a:lnTo>
                  <a:pt x="2199119" y="62737"/>
                </a:lnTo>
                <a:lnTo>
                  <a:pt x="2200135" y="73151"/>
                </a:lnTo>
                <a:lnTo>
                  <a:pt x="2204834" y="76962"/>
                </a:lnTo>
                <a:lnTo>
                  <a:pt x="2215375" y="75945"/>
                </a:lnTo>
                <a:lnTo>
                  <a:pt x="2219185" y="71247"/>
                </a:lnTo>
                <a:lnTo>
                  <a:pt x="2218550" y="66039"/>
                </a:lnTo>
                <a:lnTo>
                  <a:pt x="2218042" y="60706"/>
                </a:lnTo>
                <a:lnTo>
                  <a:pt x="2213343" y="56895"/>
                </a:lnTo>
                <a:close/>
              </a:path>
              <a:path w="2566035" h="305435">
                <a:moveTo>
                  <a:pt x="2251316" y="52958"/>
                </a:moveTo>
                <a:lnTo>
                  <a:pt x="2246109" y="53593"/>
                </a:lnTo>
                <a:lnTo>
                  <a:pt x="2240775" y="54101"/>
                </a:lnTo>
                <a:lnTo>
                  <a:pt x="2236965" y="58800"/>
                </a:lnTo>
                <a:lnTo>
                  <a:pt x="2237600" y="64007"/>
                </a:lnTo>
                <a:lnTo>
                  <a:pt x="2238108" y="69214"/>
                </a:lnTo>
                <a:lnTo>
                  <a:pt x="2242807" y="73025"/>
                </a:lnTo>
                <a:lnTo>
                  <a:pt x="2253221" y="72008"/>
                </a:lnTo>
                <a:lnTo>
                  <a:pt x="2257031" y="67310"/>
                </a:lnTo>
                <a:lnTo>
                  <a:pt x="2256015" y="56768"/>
                </a:lnTo>
                <a:lnTo>
                  <a:pt x="2251316" y="52958"/>
                </a:lnTo>
                <a:close/>
              </a:path>
              <a:path w="2566035" h="305435">
                <a:moveTo>
                  <a:pt x="2289162" y="49149"/>
                </a:moveTo>
                <a:lnTo>
                  <a:pt x="2278748" y="50164"/>
                </a:lnTo>
                <a:lnTo>
                  <a:pt x="2274938" y="54863"/>
                </a:lnTo>
                <a:lnTo>
                  <a:pt x="2275446" y="60070"/>
                </a:lnTo>
                <a:lnTo>
                  <a:pt x="2276081" y="65278"/>
                </a:lnTo>
                <a:lnTo>
                  <a:pt x="2280653" y="69087"/>
                </a:lnTo>
                <a:lnTo>
                  <a:pt x="2291194" y="68072"/>
                </a:lnTo>
                <a:lnTo>
                  <a:pt x="2295004" y="63373"/>
                </a:lnTo>
                <a:lnTo>
                  <a:pt x="2294496" y="58166"/>
                </a:lnTo>
                <a:lnTo>
                  <a:pt x="2293861" y="52831"/>
                </a:lnTo>
                <a:lnTo>
                  <a:pt x="2289162" y="49149"/>
                </a:lnTo>
                <a:close/>
              </a:path>
              <a:path w="2566035" h="305435">
                <a:moveTo>
                  <a:pt x="2327135" y="45212"/>
                </a:moveTo>
                <a:lnTo>
                  <a:pt x="2316594" y="46228"/>
                </a:lnTo>
                <a:lnTo>
                  <a:pt x="2312911" y="50926"/>
                </a:lnTo>
                <a:lnTo>
                  <a:pt x="2313927" y="61341"/>
                </a:lnTo>
                <a:lnTo>
                  <a:pt x="2318626" y="65150"/>
                </a:lnTo>
                <a:lnTo>
                  <a:pt x="2329167" y="64135"/>
                </a:lnTo>
                <a:lnTo>
                  <a:pt x="2332850" y="59436"/>
                </a:lnTo>
                <a:lnTo>
                  <a:pt x="2331834" y="48894"/>
                </a:lnTo>
                <a:lnTo>
                  <a:pt x="2327135" y="45212"/>
                </a:lnTo>
                <a:close/>
              </a:path>
              <a:path w="2566035" h="305435">
                <a:moveTo>
                  <a:pt x="2365108" y="41275"/>
                </a:moveTo>
                <a:lnTo>
                  <a:pt x="2354567" y="42291"/>
                </a:lnTo>
                <a:lnTo>
                  <a:pt x="2350757" y="46989"/>
                </a:lnTo>
                <a:lnTo>
                  <a:pt x="2351265" y="52197"/>
                </a:lnTo>
                <a:lnTo>
                  <a:pt x="2351900" y="57404"/>
                </a:lnTo>
                <a:lnTo>
                  <a:pt x="2356599" y="61213"/>
                </a:lnTo>
                <a:lnTo>
                  <a:pt x="2367013" y="60198"/>
                </a:lnTo>
                <a:lnTo>
                  <a:pt x="2370823" y="55499"/>
                </a:lnTo>
                <a:lnTo>
                  <a:pt x="2370315" y="50292"/>
                </a:lnTo>
                <a:lnTo>
                  <a:pt x="2369680" y="44957"/>
                </a:lnTo>
                <a:lnTo>
                  <a:pt x="2365108" y="41275"/>
                </a:lnTo>
                <a:close/>
              </a:path>
              <a:path w="2566035" h="305435">
                <a:moveTo>
                  <a:pt x="2402954" y="37337"/>
                </a:moveTo>
                <a:lnTo>
                  <a:pt x="2392540" y="38354"/>
                </a:lnTo>
                <a:lnTo>
                  <a:pt x="2388730" y="43053"/>
                </a:lnTo>
                <a:lnTo>
                  <a:pt x="2389746" y="53467"/>
                </a:lnTo>
                <a:lnTo>
                  <a:pt x="2394445" y="57276"/>
                </a:lnTo>
                <a:lnTo>
                  <a:pt x="2404986" y="56261"/>
                </a:lnTo>
                <a:lnTo>
                  <a:pt x="2408796" y="51562"/>
                </a:lnTo>
                <a:lnTo>
                  <a:pt x="2408161" y="46355"/>
                </a:lnTo>
                <a:lnTo>
                  <a:pt x="2407653" y="41148"/>
                </a:lnTo>
                <a:lnTo>
                  <a:pt x="2402954" y="37337"/>
                </a:lnTo>
                <a:close/>
              </a:path>
              <a:path w="2566035" h="305435">
                <a:moveTo>
                  <a:pt x="2440927" y="33400"/>
                </a:moveTo>
                <a:lnTo>
                  <a:pt x="2430386" y="34417"/>
                </a:lnTo>
                <a:lnTo>
                  <a:pt x="2426576" y="39116"/>
                </a:lnTo>
                <a:lnTo>
                  <a:pt x="2427084" y="44323"/>
                </a:lnTo>
                <a:lnTo>
                  <a:pt x="2427719" y="49530"/>
                </a:lnTo>
                <a:lnTo>
                  <a:pt x="2432418" y="53339"/>
                </a:lnTo>
                <a:lnTo>
                  <a:pt x="2442832" y="52324"/>
                </a:lnTo>
                <a:lnTo>
                  <a:pt x="2446642" y="47625"/>
                </a:lnTo>
                <a:lnTo>
                  <a:pt x="2445626" y="37211"/>
                </a:lnTo>
                <a:lnTo>
                  <a:pt x="2440927" y="33400"/>
                </a:lnTo>
                <a:close/>
              </a:path>
              <a:path w="2566035" h="305435">
                <a:moveTo>
                  <a:pt x="2478773" y="29463"/>
                </a:moveTo>
                <a:lnTo>
                  <a:pt x="2468359" y="30480"/>
                </a:lnTo>
                <a:lnTo>
                  <a:pt x="2464549" y="35179"/>
                </a:lnTo>
                <a:lnTo>
                  <a:pt x="2465565" y="45719"/>
                </a:lnTo>
                <a:lnTo>
                  <a:pt x="2470264" y="49403"/>
                </a:lnTo>
                <a:lnTo>
                  <a:pt x="2480805" y="48387"/>
                </a:lnTo>
                <a:lnTo>
                  <a:pt x="2484615" y="43687"/>
                </a:lnTo>
                <a:lnTo>
                  <a:pt x="2483980" y="38481"/>
                </a:lnTo>
                <a:lnTo>
                  <a:pt x="2483472" y="33274"/>
                </a:lnTo>
                <a:lnTo>
                  <a:pt x="2478773" y="29463"/>
                </a:lnTo>
                <a:close/>
              </a:path>
              <a:path w="2566035" h="305435">
                <a:moveTo>
                  <a:pt x="2486012" y="0"/>
                </a:moveTo>
                <a:lnTo>
                  <a:pt x="2493886" y="75692"/>
                </a:lnTo>
                <a:lnTo>
                  <a:pt x="2565768" y="29972"/>
                </a:lnTo>
                <a:lnTo>
                  <a:pt x="2486012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 txBox="1"/>
          <p:nvPr/>
        </p:nvSpPr>
        <p:spPr>
          <a:xfrm>
            <a:off x="3031998" y="4046626"/>
            <a:ext cx="882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9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3031998" y="3036824"/>
            <a:ext cx="14795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30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268709" y="4188209"/>
            <a:ext cx="2641600" cy="300990"/>
          </a:xfrm>
          <a:prstGeom prst="rect">
            <a:avLst/>
          </a:prstGeom>
        </p:spPr>
        <p:txBody>
          <a:bodyPr vert="vert270" wrap="square" lIns="0" tIns="17780" rIns="0" bIns="0" rtlCol="0">
            <a:spAutoFit/>
          </a:bodyPr>
          <a:lstStyle/>
          <a:p>
            <a:pPr marL="53975">
              <a:lnSpc>
                <a:spcPct val="100000"/>
              </a:lnSpc>
              <a:spcBef>
                <a:spcPts val="14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01</a:t>
            </a:r>
            <a:endParaRPr sz="800">
              <a:latin typeface="宋体"/>
              <a:cs typeface="宋体"/>
            </a:endParaRPr>
          </a:p>
          <a:p>
            <a:pPr marL="33655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04</a:t>
            </a:r>
            <a:endParaRPr sz="800">
              <a:latin typeface="宋体"/>
              <a:cs typeface="宋体"/>
            </a:endParaRPr>
          </a:p>
          <a:p>
            <a:pPr marL="41275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07</a:t>
            </a:r>
            <a:endParaRPr sz="800">
              <a:latin typeface="宋体"/>
              <a:cs typeface="宋体"/>
            </a:endParaRPr>
          </a:p>
          <a:p>
            <a:pPr marL="53975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21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10</a:t>
            </a:r>
            <a:endParaRPr sz="800">
              <a:latin typeface="宋体"/>
              <a:cs typeface="宋体"/>
            </a:endParaRPr>
          </a:p>
          <a:p>
            <a:pPr marL="35560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endParaRPr sz="800">
              <a:latin typeface="宋体"/>
              <a:cs typeface="宋体"/>
            </a:endParaRPr>
          </a:p>
          <a:p>
            <a:pPr marL="14604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4</a:t>
            </a:r>
            <a:endParaRPr sz="800">
              <a:latin typeface="宋体"/>
              <a:cs typeface="宋体"/>
            </a:endParaRPr>
          </a:p>
          <a:p>
            <a:pPr marL="22860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7</a:t>
            </a:r>
            <a:endParaRPr sz="800">
              <a:latin typeface="宋体"/>
              <a:cs typeface="宋体"/>
            </a:endParaRPr>
          </a:p>
          <a:p>
            <a:pPr marL="35560">
              <a:lnSpc>
                <a:spcPct val="100000"/>
              </a:lnSpc>
              <a:spcBef>
                <a:spcPts val="82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22-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endParaRPr sz="800">
              <a:latin typeface="宋体"/>
              <a:cs typeface="宋体"/>
            </a:endParaRPr>
          </a:p>
          <a:p>
            <a:pPr marL="33020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-01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-04</a:t>
            </a:r>
            <a:endParaRPr sz="800">
              <a:latin typeface="宋体"/>
              <a:cs typeface="宋体"/>
            </a:endParaRPr>
          </a:p>
          <a:p>
            <a:pPr marL="20320">
              <a:lnSpc>
                <a:spcPct val="100000"/>
              </a:lnSpc>
              <a:spcBef>
                <a:spcPts val="82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-07</a:t>
            </a:r>
            <a:endParaRPr sz="800">
              <a:latin typeface="宋体"/>
              <a:cs typeface="宋体"/>
            </a:endParaRPr>
          </a:p>
          <a:p>
            <a:pPr marL="33020">
              <a:lnSpc>
                <a:spcPct val="100000"/>
              </a:lnSpc>
              <a:spcBef>
                <a:spcPts val="815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-10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3148202" y="2973958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件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3148202" y="3076067"/>
            <a:ext cx="127635" cy="25019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800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单 价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3148202" y="3280283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（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3031998" y="3382390"/>
            <a:ext cx="243840" cy="476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ts val="880"/>
              </a:lnSpc>
              <a:spcBef>
                <a:spcPts val="100"/>
              </a:spcBef>
            </a:pPr>
            <a:r>
              <a:rPr sz="1200" spc="89" baseline="3472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1200" spc="60" baseline="3472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ts val="880"/>
              </a:lnSpc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243497" y="3076067"/>
            <a:ext cx="127635" cy="45465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algn="just">
              <a:lnSpc>
                <a:spcPts val="800"/>
              </a:lnSpc>
              <a:spcBef>
                <a:spcPts val="26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 场 规 模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336804" y="2320289"/>
            <a:ext cx="320040" cy="0"/>
          </a:xfrm>
          <a:custGeom>
            <a:rect l="l" t="t" r="r" b="b"/>
            <a:pathLst>
              <a:path w="320040">
                <a:moveTo>
                  <a:pt x="0" y="0"/>
                </a:moveTo>
                <a:lnTo>
                  <a:pt x="320040" y="0"/>
                </a:lnTo>
              </a:path>
            </a:pathLst>
          </a:custGeom>
          <a:ln w="59436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1184147" y="2321051"/>
            <a:ext cx="320040" cy="0"/>
          </a:xfrm>
          <a:custGeom>
            <a:rect l="l" t="t" r="r" b="b"/>
            <a:pathLst>
              <a:path w="320040">
                <a:moveTo>
                  <a:pt x="0" y="0"/>
                </a:moveTo>
                <a:lnTo>
                  <a:pt x="320040" y="0"/>
                </a:lnTo>
              </a:path>
            </a:pathLst>
          </a:custGeom>
          <a:ln w="12700">
            <a:solidFill>
              <a:srgbClr val="F8CF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2126360" y="2282189"/>
            <a:ext cx="329565" cy="76200"/>
          </a:xfrm>
          <a:custGeom>
            <a:rect l="l" t="t" r="r" b="b"/>
            <a:pathLst>
              <a:path w="329564" h="76200">
                <a:moveTo>
                  <a:pt x="14858" y="28575"/>
                </a:moveTo>
                <a:lnTo>
                  <a:pt x="4318" y="28575"/>
                </a:lnTo>
                <a:lnTo>
                  <a:pt x="0" y="32893"/>
                </a:lnTo>
                <a:lnTo>
                  <a:pt x="0" y="43307"/>
                </a:lnTo>
                <a:lnTo>
                  <a:pt x="4318" y="47625"/>
                </a:lnTo>
                <a:lnTo>
                  <a:pt x="14858" y="47625"/>
                </a:lnTo>
                <a:lnTo>
                  <a:pt x="19050" y="43307"/>
                </a:lnTo>
                <a:lnTo>
                  <a:pt x="19050" y="32893"/>
                </a:lnTo>
                <a:lnTo>
                  <a:pt x="14858" y="28575"/>
                </a:lnTo>
                <a:close/>
              </a:path>
              <a:path w="329564" h="76200">
                <a:moveTo>
                  <a:pt x="52958" y="28575"/>
                </a:moveTo>
                <a:lnTo>
                  <a:pt x="42418" y="28575"/>
                </a:lnTo>
                <a:lnTo>
                  <a:pt x="38100" y="32893"/>
                </a:lnTo>
                <a:lnTo>
                  <a:pt x="38100" y="43307"/>
                </a:lnTo>
                <a:lnTo>
                  <a:pt x="42418" y="47625"/>
                </a:lnTo>
                <a:lnTo>
                  <a:pt x="52958" y="47625"/>
                </a:lnTo>
                <a:lnTo>
                  <a:pt x="57150" y="43307"/>
                </a:lnTo>
                <a:lnTo>
                  <a:pt x="57150" y="32893"/>
                </a:lnTo>
                <a:lnTo>
                  <a:pt x="52958" y="28575"/>
                </a:lnTo>
                <a:close/>
              </a:path>
              <a:path w="329564" h="76200">
                <a:moveTo>
                  <a:pt x="91058" y="28575"/>
                </a:moveTo>
                <a:lnTo>
                  <a:pt x="80518" y="28575"/>
                </a:lnTo>
                <a:lnTo>
                  <a:pt x="76200" y="32893"/>
                </a:lnTo>
                <a:lnTo>
                  <a:pt x="76200" y="43307"/>
                </a:lnTo>
                <a:lnTo>
                  <a:pt x="80518" y="47625"/>
                </a:lnTo>
                <a:lnTo>
                  <a:pt x="91058" y="47625"/>
                </a:lnTo>
                <a:lnTo>
                  <a:pt x="95250" y="43307"/>
                </a:lnTo>
                <a:lnTo>
                  <a:pt x="95250" y="32893"/>
                </a:lnTo>
                <a:lnTo>
                  <a:pt x="91058" y="28575"/>
                </a:lnTo>
                <a:close/>
              </a:path>
              <a:path w="329564" h="76200">
                <a:moveTo>
                  <a:pt x="129158" y="28575"/>
                </a:moveTo>
                <a:lnTo>
                  <a:pt x="118618" y="28575"/>
                </a:lnTo>
                <a:lnTo>
                  <a:pt x="114300" y="32893"/>
                </a:lnTo>
                <a:lnTo>
                  <a:pt x="114300" y="43307"/>
                </a:lnTo>
                <a:lnTo>
                  <a:pt x="118618" y="47625"/>
                </a:lnTo>
                <a:lnTo>
                  <a:pt x="129158" y="47625"/>
                </a:lnTo>
                <a:lnTo>
                  <a:pt x="133476" y="43307"/>
                </a:lnTo>
                <a:lnTo>
                  <a:pt x="133476" y="32893"/>
                </a:lnTo>
                <a:lnTo>
                  <a:pt x="129158" y="28575"/>
                </a:lnTo>
                <a:close/>
              </a:path>
              <a:path w="329564" h="76200">
                <a:moveTo>
                  <a:pt x="167258" y="28575"/>
                </a:moveTo>
                <a:lnTo>
                  <a:pt x="156718" y="28575"/>
                </a:lnTo>
                <a:lnTo>
                  <a:pt x="152526" y="32893"/>
                </a:lnTo>
                <a:lnTo>
                  <a:pt x="152526" y="43307"/>
                </a:lnTo>
                <a:lnTo>
                  <a:pt x="156718" y="47625"/>
                </a:lnTo>
                <a:lnTo>
                  <a:pt x="167258" y="47625"/>
                </a:lnTo>
                <a:lnTo>
                  <a:pt x="171576" y="43307"/>
                </a:lnTo>
                <a:lnTo>
                  <a:pt x="171576" y="32893"/>
                </a:lnTo>
                <a:lnTo>
                  <a:pt x="167258" y="28575"/>
                </a:lnTo>
                <a:close/>
              </a:path>
              <a:path w="329564" h="76200">
                <a:moveTo>
                  <a:pt x="205358" y="28575"/>
                </a:moveTo>
                <a:lnTo>
                  <a:pt x="194818" y="28575"/>
                </a:lnTo>
                <a:lnTo>
                  <a:pt x="190626" y="32893"/>
                </a:lnTo>
                <a:lnTo>
                  <a:pt x="190626" y="43307"/>
                </a:lnTo>
                <a:lnTo>
                  <a:pt x="194818" y="47625"/>
                </a:lnTo>
                <a:lnTo>
                  <a:pt x="205358" y="47625"/>
                </a:lnTo>
                <a:lnTo>
                  <a:pt x="209676" y="43307"/>
                </a:lnTo>
                <a:lnTo>
                  <a:pt x="209676" y="32893"/>
                </a:lnTo>
                <a:lnTo>
                  <a:pt x="205358" y="28575"/>
                </a:lnTo>
                <a:close/>
              </a:path>
              <a:path w="329564" h="76200">
                <a:moveTo>
                  <a:pt x="243458" y="28575"/>
                </a:moveTo>
                <a:lnTo>
                  <a:pt x="232918" y="28575"/>
                </a:lnTo>
                <a:lnTo>
                  <a:pt x="228726" y="32893"/>
                </a:lnTo>
                <a:lnTo>
                  <a:pt x="228726" y="43307"/>
                </a:lnTo>
                <a:lnTo>
                  <a:pt x="232918" y="47625"/>
                </a:lnTo>
                <a:lnTo>
                  <a:pt x="243458" y="47625"/>
                </a:lnTo>
                <a:lnTo>
                  <a:pt x="247776" y="43307"/>
                </a:lnTo>
                <a:lnTo>
                  <a:pt x="247776" y="32893"/>
                </a:lnTo>
                <a:lnTo>
                  <a:pt x="243458" y="28575"/>
                </a:lnTo>
                <a:close/>
              </a:path>
              <a:path w="329564" h="76200">
                <a:moveTo>
                  <a:pt x="253364" y="0"/>
                </a:moveTo>
                <a:lnTo>
                  <a:pt x="253364" y="76200"/>
                </a:lnTo>
                <a:lnTo>
                  <a:pt x="329564" y="38100"/>
                </a:lnTo>
                <a:lnTo>
                  <a:pt x="25336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 txBox="1"/>
          <p:nvPr/>
        </p:nvSpPr>
        <p:spPr>
          <a:xfrm>
            <a:off x="294538" y="1967306"/>
            <a:ext cx="3017520" cy="4178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5">
                <a:latin typeface="微软雅黑"/>
                <a:cs typeface="微软雅黑"/>
              </a:rPr>
              <a:t>22-23</a:t>
            </a:r>
            <a:r>
              <a:rPr sz="1000" b="1" spc="-10">
                <a:latin typeface="微软雅黑"/>
                <a:cs typeface="微软雅黑"/>
              </a:rPr>
              <a:t>年</a:t>
            </a:r>
            <a:r>
              <a:rPr sz="1000" b="1" spc="-105">
                <a:latin typeface="微软雅黑"/>
                <a:cs typeface="微软雅黑"/>
              </a:rPr>
              <a:t>11</a:t>
            </a:r>
            <a:r>
              <a:rPr sz="1000" b="1" spc="-10">
                <a:latin typeface="微软雅黑"/>
                <a:cs typeface="微软雅黑"/>
              </a:rPr>
              <a:t>月抖音电商母婴用品市场增长</a:t>
            </a:r>
            <a:r>
              <a:rPr sz="1000" b="1">
                <a:latin typeface="微软雅黑"/>
                <a:cs typeface="微软雅黑"/>
              </a:rPr>
              <a:t>情</a:t>
            </a:r>
            <a:r>
              <a:rPr sz="1000" b="1" spc="-5">
                <a:latin typeface="微软雅黑"/>
                <a:cs typeface="微软雅黑"/>
              </a:rPr>
              <a:t>况</a:t>
            </a:r>
            <a:endParaRPr sz="1000">
              <a:latin typeface="微软雅黑"/>
              <a:cs typeface="微软雅黑"/>
            </a:endParaRPr>
          </a:p>
          <a:p>
            <a:pPr marL="396875">
              <a:lnSpc>
                <a:spcPct val="100000"/>
              </a:lnSpc>
              <a:spcBef>
                <a:spcPts val="930"/>
              </a:spcBef>
              <a:tabLst>
                <a:tab pos="1245870"/>
                <a:tab pos="2196465"/>
              </a:tabLst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市场规模	平均件单价	线性</a:t>
            </a:r>
            <a:r>
              <a:rPr sz="800" spc="-17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180">
                <a:solidFill>
                  <a:srgbClr val="7E7E7E"/>
                </a:solidFill>
                <a:latin typeface="宋体"/>
                <a:cs typeface="宋体"/>
              </a:rPr>
              <a:t>(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平均件单价</a:t>
            </a:r>
            <a:r>
              <a:rPr sz="800" spc="-175">
                <a:solidFill>
                  <a:srgbClr val="7E7E7E"/>
                </a:solidFill>
                <a:latin typeface="宋体"/>
                <a:cs typeface="宋体"/>
              </a:rPr>
              <a:t>)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1263522" y="2541269"/>
            <a:ext cx="708025" cy="2501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0"/>
              </a:spcBef>
            </a:pPr>
            <a:r>
              <a:rPr sz="650" spc="75">
                <a:solidFill>
                  <a:srgbClr val="7E7E7E"/>
                </a:solidFill>
                <a:latin typeface="宋体"/>
                <a:cs typeface="宋体"/>
              </a:rPr>
              <a:t>2022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650" spc="-50">
                <a:solidFill>
                  <a:srgbClr val="7E7E7E"/>
                </a:solidFill>
                <a:latin typeface="宋体"/>
                <a:cs typeface="宋体"/>
              </a:rPr>
              <a:t>1-11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月 </a:t>
            </a:r>
            <a:r>
              <a:rPr sz="650" spc="229">
                <a:solidFill>
                  <a:srgbClr val="9279C3"/>
                </a:solidFill>
                <a:latin typeface="宋体"/>
                <a:cs typeface="宋体"/>
              </a:rPr>
              <a:t>G</a:t>
            </a:r>
            <a:r>
              <a:rPr sz="650" spc="235">
                <a:solidFill>
                  <a:srgbClr val="9279C3"/>
                </a:solidFill>
                <a:latin typeface="宋体"/>
                <a:cs typeface="宋体"/>
              </a:rPr>
              <a:t>M</a:t>
            </a:r>
            <a:r>
              <a:rPr sz="650" spc="140">
                <a:solidFill>
                  <a:srgbClr val="9279C3"/>
                </a:solidFill>
                <a:latin typeface="宋体"/>
                <a:cs typeface="宋体"/>
              </a:rPr>
              <a:t>V</a:t>
            </a:r>
            <a:r>
              <a:rPr sz="650" spc="20">
                <a:solidFill>
                  <a:srgbClr val="9279C3"/>
                </a:solidFill>
                <a:latin typeface="宋体"/>
                <a:cs typeface="宋体"/>
              </a:rPr>
              <a:t>同比</a:t>
            </a:r>
            <a:r>
              <a:rPr sz="800" spc="30">
                <a:solidFill>
                  <a:srgbClr val="9279C3"/>
                </a:solidFill>
                <a:latin typeface="宋体"/>
                <a:cs typeface="宋体"/>
              </a:rPr>
              <a:t>+17</a:t>
            </a:r>
            <a:r>
              <a:rPr sz="800" spc="65">
                <a:solidFill>
                  <a:srgbClr val="9279C3"/>
                </a:solidFill>
                <a:latin typeface="宋体"/>
                <a:cs typeface="宋体"/>
              </a:rPr>
              <a:t>2</a:t>
            </a:r>
            <a:r>
              <a:rPr sz="800" spc="280">
                <a:solidFill>
                  <a:srgbClr val="9279C3"/>
                </a:solidFill>
                <a:latin typeface="宋体"/>
                <a:cs typeface="宋体"/>
              </a:rPr>
              <a:t>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2192273" y="2468117"/>
            <a:ext cx="624205" cy="2305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3099"/>
              </a:lnSpc>
              <a:spcBef>
                <a:spcPts val="95"/>
              </a:spcBef>
            </a:pPr>
            <a:r>
              <a:rPr sz="650" spc="80">
                <a:solidFill>
                  <a:srgbClr val="7E7E7E"/>
                </a:solidFill>
                <a:latin typeface="宋体"/>
                <a:cs typeface="宋体"/>
              </a:rPr>
              <a:t>2023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年</a:t>
            </a:r>
            <a:r>
              <a:rPr sz="650" spc="-50">
                <a:solidFill>
                  <a:srgbClr val="7E7E7E"/>
                </a:solidFill>
                <a:latin typeface="宋体"/>
                <a:cs typeface="宋体"/>
              </a:rPr>
              <a:t>1-11</a:t>
            </a:r>
            <a:r>
              <a:rPr sz="650" spc="20">
                <a:solidFill>
                  <a:srgbClr val="7E7E7E"/>
                </a:solidFill>
                <a:latin typeface="宋体"/>
                <a:cs typeface="宋体"/>
              </a:rPr>
              <a:t>月 </a:t>
            </a:r>
            <a:r>
              <a:rPr sz="650" spc="229">
                <a:solidFill>
                  <a:srgbClr val="9279C3"/>
                </a:solidFill>
                <a:latin typeface="宋体"/>
                <a:cs typeface="宋体"/>
              </a:rPr>
              <a:t>G</a:t>
            </a:r>
            <a:r>
              <a:rPr sz="650" spc="235">
                <a:solidFill>
                  <a:srgbClr val="9279C3"/>
                </a:solidFill>
                <a:latin typeface="宋体"/>
                <a:cs typeface="宋体"/>
              </a:rPr>
              <a:t>M</a:t>
            </a:r>
            <a:r>
              <a:rPr sz="650" spc="140">
                <a:solidFill>
                  <a:srgbClr val="9279C3"/>
                </a:solidFill>
                <a:latin typeface="宋体"/>
                <a:cs typeface="宋体"/>
              </a:rPr>
              <a:t>V</a:t>
            </a:r>
            <a:r>
              <a:rPr sz="650" spc="20">
                <a:solidFill>
                  <a:srgbClr val="9279C3"/>
                </a:solidFill>
                <a:latin typeface="宋体"/>
                <a:cs typeface="宋体"/>
              </a:rPr>
              <a:t>同比</a:t>
            </a:r>
            <a:r>
              <a:rPr sz="650" spc="65">
                <a:solidFill>
                  <a:srgbClr val="9279C3"/>
                </a:solidFill>
                <a:latin typeface="宋体"/>
                <a:cs typeface="宋体"/>
              </a:rPr>
              <a:t>+</a:t>
            </a:r>
            <a:r>
              <a:rPr sz="650" spc="55">
                <a:solidFill>
                  <a:srgbClr val="9279C3"/>
                </a:solidFill>
                <a:latin typeface="宋体"/>
                <a:cs typeface="宋体"/>
              </a:rPr>
              <a:t>7</a:t>
            </a:r>
            <a:r>
              <a:rPr sz="650" spc="105">
                <a:solidFill>
                  <a:srgbClr val="9279C3"/>
                </a:solidFill>
                <a:latin typeface="宋体"/>
                <a:cs typeface="宋体"/>
              </a:rPr>
              <a:t>0</a:t>
            </a:r>
            <a:r>
              <a:rPr sz="650" spc="245">
                <a:solidFill>
                  <a:srgbClr val="9279C3"/>
                </a:solidFill>
                <a:latin typeface="宋体"/>
                <a:cs typeface="宋体"/>
              </a:rPr>
              <a:t>%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3369945" y="1968753"/>
            <a:ext cx="23037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年抖音电商母婴用品增</a:t>
            </a:r>
            <a:r>
              <a:rPr sz="1000" b="1" spc="5">
                <a:latin typeface="微软雅黑"/>
                <a:cs typeface="微软雅黑"/>
              </a:rPr>
              <a:t>长</a:t>
            </a:r>
            <a:r>
              <a:rPr sz="1000" b="1" spc="-5">
                <a:latin typeface="微软雅黑"/>
                <a:cs typeface="微软雅黑"/>
              </a:rPr>
              <a:t>情况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7" name="object 107"/>
          <p:cNvSpPr/>
          <p:nvPr/>
        </p:nvSpPr>
        <p:spPr>
          <a:xfrm>
            <a:off x="3383279" y="2218944"/>
            <a:ext cx="76200" cy="2211705"/>
          </a:xfrm>
          <a:custGeom>
            <a:rect l="l" t="t" r="r" b="b"/>
            <a:pathLst>
              <a:path w="76200" h="2211704">
                <a:moveTo>
                  <a:pt x="44450" y="63500"/>
                </a:moveTo>
                <a:lnTo>
                  <a:pt x="31750" y="63500"/>
                </a:lnTo>
                <a:lnTo>
                  <a:pt x="31750" y="2211247"/>
                </a:lnTo>
                <a:lnTo>
                  <a:pt x="44450" y="2211247"/>
                </a:lnTo>
                <a:lnTo>
                  <a:pt x="44450" y="63500"/>
                </a:lnTo>
                <a:close/>
              </a:path>
              <a:path w="76200" h="2211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211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3421379" y="4392167"/>
            <a:ext cx="2527300" cy="76200"/>
          </a:xfrm>
          <a:custGeom>
            <a:rect l="l" t="t" r="r" b="b"/>
            <a:pathLst>
              <a:path w="2527300" h="76200">
                <a:moveTo>
                  <a:pt x="2451100" y="0"/>
                </a:moveTo>
                <a:lnTo>
                  <a:pt x="2451100" y="76200"/>
                </a:lnTo>
                <a:lnTo>
                  <a:pt x="2514600" y="44450"/>
                </a:lnTo>
                <a:lnTo>
                  <a:pt x="2463800" y="44450"/>
                </a:lnTo>
                <a:lnTo>
                  <a:pt x="2463800" y="31750"/>
                </a:lnTo>
                <a:lnTo>
                  <a:pt x="2514600" y="31750"/>
                </a:lnTo>
                <a:lnTo>
                  <a:pt x="2451100" y="0"/>
                </a:lnTo>
                <a:close/>
              </a:path>
              <a:path w="2527300" h="76200">
                <a:moveTo>
                  <a:pt x="2451100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2451100" y="44450"/>
                </a:lnTo>
                <a:lnTo>
                  <a:pt x="2451100" y="31750"/>
                </a:lnTo>
                <a:close/>
              </a:path>
              <a:path w="2527300" h="76200">
                <a:moveTo>
                  <a:pt x="2514600" y="31750"/>
                </a:moveTo>
                <a:lnTo>
                  <a:pt x="2463800" y="31750"/>
                </a:lnTo>
                <a:lnTo>
                  <a:pt x="2463800" y="44450"/>
                </a:lnTo>
                <a:lnTo>
                  <a:pt x="2514600" y="44450"/>
                </a:lnTo>
                <a:lnTo>
                  <a:pt x="2527300" y="38100"/>
                </a:lnTo>
                <a:lnTo>
                  <a:pt x="2514600" y="31750"/>
                </a:lnTo>
                <a:close/>
              </a:path>
            </a:pathLst>
          </a:custGeom>
          <a:solidFill>
            <a:srgbClr val="E187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 flipH="1">
            <a:off x="4471415" y="2433827"/>
            <a:ext cx="0" cy="1996439"/>
          </a:xfrm>
          <a:custGeom>
            <a:rect l="l" t="t" r="r" b="b"/>
            <a:pathLst>
              <a:path h="1996439">
                <a:moveTo>
                  <a:pt x="0" y="1995919"/>
                </a:moveTo>
                <a:lnTo>
                  <a:pt x="0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>
            <a:off x="3421379" y="3433571"/>
            <a:ext cx="2487930" cy="0"/>
          </a:xfrm>
          <a:custGeom>
            <a:rect l="l" t="t" r="r" b="b"/>
            <a:pathLst>
              <a:path w="2487929">
                <a:moveTo>
                  <a:pt x="0" y="0"/>
                </a:moveTo>
                <a:lnTo>
                  <a:pt x="2487422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 txBox="1"/>
          <p:nvPr/>
        </p:nvSpPr>
        <p:spPr>
          <a:xfrm>
            <a:off x="3006598" y="2363470"/>
            <a:ext cx="3632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7E7E7E"/>
                </a:solidFill>
                <a:latin typeface="宋体"/>
                <a:cs typeface="宋体"/>
              </a:rPr>
              <a:t>50</a:t>
            </a:r>
            <a:r>
              <a:rPr sz="800" spc="4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aseline="10416">
                <a:solidFill>
                  <a:srgbClr val="E18799"/>
                </a:solidFill>
                <a:latin typeface="宋体"/>
                <a:cs typeface="宋体"/>
              </a:rPr>
              <a:t>同</a:t>
            </a:r>
            <a:endParaRPr sz="1200" baseline="10416">
              <a:latin typeface="宋体"/>
              <a:cs typeface="宋体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3216782" y="2447848"/>
            <a:ext cx="1276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E18799"/>
                </a:solidFill>
                <a:latin typeface="宋体"/>
                <a:cs typeface="宋体"/>
              </a:rPr>
              <a:t>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3216782" y="2554681"/>
            <a:ext cx="122682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601345"/>
              </a:tabLst>
            </a:pPr>
            <a:r>
              <a:rPr sz="1200" baseline="3472">
                <a:solidFill>
                  <a:srgbClr val="E18799"/>
                </a:solidFill>
                <a:latin typeface="宋体"/>
                <a:cs typeface="宋体"/>
              </a:rPr>
              <a:t>增	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婴童出行用品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3006598" y="2669286"/>
            <a:ext cx="8502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spc="104" baseline="-17361">
                <a:solidFill>
                  <a:srgbClr val="7E7E7E"/>
                </a:solidFill>
                <a:latin typeface="宋体"/>
                <a:cs typeface="宋体"/>
              </a:rPr>
              <a:t>40</a:t>
            </a:r>
            <a:r>
              <a:rPr sz="1200" spc="112" baseline="-17361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aseline="10416">
                <a:solidFill>
                  <a:srgbClr val="E18799"/>
                </a:solidFill>
                <a:latin typeface="宋体"/>
                <a:cs typeface="宋体"/>
              </a:rPr>
              <a:t>速</a:t>
            </a:r>
            <a:r>
              <a:rPr sz="1200" spc="277" baseline="10416">
                <a:solidFill>
                  <a:srgbClr val="E18799"/>
                </a:solidFill>
                <a:latin typeface="宋体"/>
                <a:cs typeface="宋体"/>
              </a:rPr>
              <a:t> 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婴童家具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5667883" y="4430979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E18799"/>
                </a:solidFill>
                <a:latin typeface="宋体"/>
                <a:cs typeface="宋体"/>
              </a:rPr>
              <a:t>市场规模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4184141" y="2215718"/>
            <a:ext cx="638175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>
                <a:solidFill>
                  <a:srgbClr val="E18799"/>
                </a:solidFill>
                <a:latin typeface="宋体"/>
                <a:cs typeface="宋体"/>
              </a:rPr>
              <a:t>行业平均规模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5427979" y="3480308"/>
            <a:ext cx="6381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E18799"/>
                </a:solidFill>
                <a:latin typeface="宋体"/>
                <a:cs typeface="宋体"/>
              </a:rPr>
              <a:t>行业平均增速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8" name="object 118"/>
          <p:cNvSpPr/>
          <p:nvPr/>
        </p:nvSpPr>
        <p:spPr>
          <a:xfrm>
            <a:off x="3480815" y="2258567"/>
            <a:ext cx="678180" cy="175260"/>
          </a:xfrm>
          <a:custGeom>
            <a:rect l="l" t="t" r="r" b="b"/>
            <a:pathLst>
              <a:path w="678179" h="175260">
                <a:moveTo>
                  <a:pt x="648970" y="0"/>
                </a:moveTo>
                <a:lnTo>
                  <a:pt x="29210" y="0"/>
                </a:lnTo>
                <a:lnTo>
                  <a:pt x="17841" y="2295"/>
                </a:lnTo>
                <a:lnTo>
                  <a:pt x="8556" y="8556"/>
                </a:lnTo>
                <a:lnTo>
                  <a:pt x="2295" y="17841"/>
                </a:lnTo>
                <a:lnTo>
                  <a:pt x="0" y="29210"/>
                </a:lnTo>
                <a:lnTo>
                  <a:pt x="0" y="146050"/>
                </a:lnTo>
                <a:lnTo>
                  <a:pt x="2295" y="157418"/>
                </a:lnTo>
                <a:lnTo>
                  <a:pt x="8556" y="166703"/>
                </a:lnTo>
                <a:lnTo>
                  <a:pt x="17841" y="172964"/>
                </a:lnTo>
                <a:lnTo>
                  <a:pt x="29210" y="175260"/>
                </a:lnTo>
                <a:lnTo>
                  <a:pt x="648970" y="175260"/>
                </a:lnTo>
                <a:lnTo>
                  <a:pt x="660338" y="172964"/>
                </a:lnTo>
                <a:lnTo>
                  <a:pt x="669623" y="166703"/>
                </a:lnTo>
                <a:lnTo>
                  <a:pt x="675884" y="157418"/>
                </a:lnTo>
                <a:lnTo>
                  <a:pt x="678180" y="146050"/>
                </a:lnTo>
                <a:lnTo>
                  <a:pt x="678180" y="29210"/>
                </a:lnTo>
                <a:lnTo>
                  <a:pt x="675884" y="17841"/>
                </a:lnTo>
                <a:lnTo>
                  <a:pt x="669623" y="8556"/>
                </a:lnTo>
                <a:lnTo>
                  <a:pt x="660338" y="2295"/>
                </a:lnTo>
                <a:lnTo>
                  <a:pt x="648970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5298947" y="2260091"/>
            <a:ext cx="669290" cy="178435"/>
          </a:xfrm>
          <a:custGeom>
            <a:rect l="l" t="t" r="r" b="b"/>
            <a:pathLst>
              <a:path w="669289" h="178435">
                <a:moveTo>
                  <a:pt x="639317" y="0"/>
                </a:moveTo>
                <a:lnTo>
                  <a:pt x="29717" y="0"/>
                </a:lnTo>
                <a:lnTo>
                  <a:pt x="18162" y="2339"/>
                </a:lnTo>
                <a:lnTo>
                  <a:pt x="8715" y="8715"/>
                </a:lnTo>
                <a:lnTo>
                  <a:pt x="2339" y="18162"/>
                </a:lnTo>
                <a:lnTo>
                  <a:pt x="0" y="29718"/>
                </a:lnTo>
                <a:lnTo>
                  <a:pt x="0" y="148589"/>
                </a:lnTo>
                <a:lnTo>
                  <a:pt x="2339" y="160145"/>
                </a:lnTo>
                <a:lnTo>
                  <a:pt x="8715" y="169592"/>
                </a:lnTo>
                <a:lnTo>
                  <a:pt x="18162" y="175968"/>
                </a:lnTo>
                <a:lnTo>
                  <a:pt x="29717" y="178307"/>
                </a:lnTo>
                <a:lnTo>
                  <a:pt x="639317" y="178307"/>
                </a:lnTo>
                <a:lnTo>
                  <a:pt x="650873" y="175968"/>
                </a:lnTo>
                <a:lnTo>
                  <a:pt x="660320" y="169592"/>
                </a:lnTo>
                <a:lnTo>
                  <a:pt x="666696" y="160145"/>
                </a:lnTo>
                <a:lnTo>
                  <a:pt x="669036" y="148589"/>
                </a:lnTo>
                <a:lnTo>
                  <a:pt x="669036" y="29718"/>
                </a:lnTo>
                <a:lnTo>
                  <a:pt x="666696" y="18162"/>
                </a:lnTo>
                <a:lnTo>
                  <a:pt x="660320" y="8715"/>
                </a:lnTo>
                <a:lnTo>
                  <a:pt x="650873" y="2339"/>
                </a:lnTo>
                <a:lnTo>
                  <a:pt x="639317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 txBox="1"/>
          <p:nvPr/>
        </p:nvSpPr>
        <p:spPr>
          <a:xfrm>
            <a:off x="3603497" y="2269998"/>
            <a:ext cx="22472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24989"/>
              </a:tabLst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潜力赛道	明星赛道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21" name="object 121"/>
          <p:cNvSpPr/>
          <p:nvPr/>
        </p:nvSpPr>
        <p:spPr>
          <a:xfrm>
            <a:off x="5294376" y="4111752"/>
            <a:ext cx="681355" cy="177165"/>
          </a:xfrm>
          <a:custGeom>
            <a:rect l="l" t="t" r="r" b="b"/>
            <a:pathLst>
              <a:path w="681354" h="177164">
                <a:moveTo>
                  <a:pt x="651763" y="0"/>
                </a:moveTo>
                <a:lnTo>
                  <a:pt x="29463" y="0"/>
                </a:lnTo>
                <a:lnTo>
                  <a:pt x="18002" y="2315"/>
                </a:lnTo>
                <a:lnTo>
                  <a:pt x="8636" y="8631"/>
                </a:lnTo>
                <a:lnTo>
                  <a:pt x="2317" y="17996"/>
                </a:lnTo>
                <a:lnTo>
                  <a:pt x="0" y="29464"/>
                </a:lnTo>
                <a:lnTo>
                  <a:pt x="0" y="147320"/>
                </a:lnTo>
                <a:lnTo>
                  <a:pt x="2317" y="158787"/>
                </a:lnTo>
                <a:lnTo>
                  <a:pt x="8636" y="168152"/>
                </a:lnTo>
                <a:lnTo>
                  <a:pt x="18002" y="174468"/>
                </a:lnTo>
                <a:lnTo>
                  <a:pt x="29463" y="176784"/>
                </a:lnTo>
                <a:lnTo>
                  <a:pt x="651763" y="176784"/>
                </a:lnTo>
                <a:lnTo>
                  <a:pt x="663225" y="174468"/>
                </a:lnTo>
                <a:lnTo>
                  <a:pt x="672591" y="168152"/>
                </a:lnTo>
                <a:lnTo>
                  <a:pt x="678910" y="158787"/>
                </a:lnTo>
                <a:lnTo>
                  <a:pt x="681227" y="147320"/>
                </a:lnTo>
                <a:lnTo>
                  <a:pt x="681227" y="29464"/>
                </a:lnTo>
                <a:lnTo>
                  <a:pt x="678910" y="17996"/>
                </a:lnTo>
                <a:lnTo>
                  <a:pt x="672592" y="8631"/>
                </a:lnTo>
                <a:lnTo>
                  <a:pt x="663225" y="2315"/>
                </a:lnTo>
                <a:lnTo>
                  <a:pt x="651763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 txBox="1"/>
          <p:nvPr/>
        </p:nvSpPr>
        <p:spPr>
          <a:xfrm>
            <a:off x="5418582" y="4121607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成熟赛道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23" name="object 123"/>
          <p:cNvSpPr/>
          <p:nvPr/>
        </p:nvSpPr>
        <p:spPr>
          <a:xfrm>
            <a:off x="6135623" y="2417063"/>
            <a:ext cx="2262505" cy="2037080"/>
          </a:xfrm>
          <a:custGeom>
            <a:rect l="l" t="t" r="r" b="b"/>
            <a:pathLst>
              <a:path w="2262504" h="2037079">
                <a:moveTo>
                  <a:pt x="0" y="2037016"/>
                </a:moveTo>
                <a:lnTo>
                  <a:pt x="2262251" y="0"/>
                </a:lnTo>
              </a:path>
            </a:pathLst>
          </a:custGeom>
          <a:ln w="6350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 txBox="1"/>
          <p:nvPr/>
        </p:nvSpPr>
        <p:spPr>
          <a:xfrm>
            <a:off x="6100317" y="1967306"/>
            <a:ext cx="2304415" cy="3771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10">
                <a:latin typeface="微软雅黑"/>
                <a:cs typeface="微软雅黑"/>
              </a:rPr>
              <a:t>年抖音电商母婴用品增</a:t>
            </a:r>
            <a:r>
              <a:rPr sz="1000" b="1">
                <a:latin typeface="微软雅黑"/>
                <a:cs typeface="微软雅黑"/>
              </a:rPr>
              <a:t>长</a:t>
            </a:r>
            <a:r>
              <a:rPr sz="1000" b="1" spc="-10">
                <a:latin typeface="微软雅黑"/>
                <a:cs typeface="微软雅黑"/>
              </a:rPr>
              <a:t>动因</a:t>
            </a:r>
            <a:endParaRPr sz="1000">
              <a:latin typeface="微软雅黑"/>
              <a:cs typeface="微软雅黑"/>
            </a:endParaRPr>
          </a:p>
          <a:p>
            <a:pPr marL="189865">
              <a:lnSpc>
                <a:spcPct val="100000"/>
              </a:lnSpc>
              <a:spcBef>
                <a:spcPts val="965"/>
              </a:spcBef>
            </a:pPr>
            <a:r>
              <a:rPr sz="500" spc="25">
                <a:solidFill>
                  <a:srgbClr val="7E7E7E"/>
                </a:solidFill>
                <a:latin typeface="宋体"/>
                <a:cs typeface="宋体"/>
              </a:rPr>
              <a:t>件单价同比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8116569" y="4484928"/>
            <a:ext cx="294005" cy="1060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00" spc="25">
                <a:solidFill>
                  <a:srgbClr val="7E7E7E"/>
                </a:solidFill>
                <a:latin typeface="宋体"/>
                <a:cs typeface="宋体"/>
              </a:rPr>
              <a:t>销量同比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26" name="object 126"/>
          <p:cNvSpPr/>
          <p:nvPr/>
        </p:nvSpPr>
        <p:spPr>
          <a:xfrm>
            <a:off x="4062608" y="2696713"/>
            <a:ext cx="1861185" cy="1304925"/>
          </a:xfrm>
          <a:custGeom>
            <a:rect l="l" t="t" r="r" b="b"/>
            <a:pathLst>
              <a:path w="1861185" h="1304925">
                <a:moveTo>
                  <a:pt x="375" y="700917"/>
                </a:moveTo>
                <a:lnTo>
                  <a:pt x="0" y="661200"/>
                </a:lnTo>
                <a:lnTo>
                  <a:pt x="2987" y="621937"/>
                </a:lnTo>
                <a:lnTo>
                  <a:pt x="9243" y="583202"/>
                </a:lnTo>
                <a:lnTo>
                  <a:pt x="18675" y="545067"/>
                </a:lnTo>
                <a:lnTo>
                  <a:pt x="31188" y="507607"/>
                </a:lnTo>
                <a:lnTo>
                  <a:pt x="46690" y="470893"/>
                </a:lnTo>
                <a:lnTo>
                  <a:pt x="65085" y="434998"/>
                </a:lnTo>
                <a:lnTo>
                  <a:pt x="86281" y="399997"/>
                </a:lnTo>
                <a:lnTo>
                  <a:pt x="110183" y="365962"/>
                </a:lnTo>
                <a:lnTo>
                  <a:pt x="136698" y="332965"/>
                </a:lnTo>
                <a:lnTo>
                  <a:pt x="165733" y="301081"/>
                </a:lnTo>
                <a:lnTo>
                  <a:pt x="197192" y="270382"/>
                </a:lnTo>
                <a:lnTo>
                  <a:pt x="230983" y="240941"/>
                </a:lnTo>
                <a:lnTo>
                  <a:pt x="267012" y="212831"/>
                </a:lnTo>
                <a:lnTo>
                  <a:pt x="305185" y="186126"/>
                </a:lnTo>
                <a:lnTo>
                  <a:pt x="345408" y="160897"/>
                </a:lnTo>
                <a:lnTo>
                  <a:pt x="387587" y="137219"/>
                </a:lnTo>
                <a:lnTo>
                  <a:pt x="431630" y="115165"/>
                </a:lnTo>
                <a:lnTo>
                  <a:pt x="477441" y="94807"/>
                </a:lnTo>
                <a:lnTo>
                  <a:pt x="524927" y="76219"/>
                </a:lnTo>
                <a:lnTo>
                  <a:pt x="573995" y="59473"/>
                </a:lnTo>
                <a:lnTo>
                  <a:pt x="624550" y="44642"/>
                </a:lnTo>
                <a:lnTo>
                  <a:pt x="676500" y="31801"/>
                </a:lnTo>
                <a:lnTo>
                  <a:pt x="729749" y="21021"/>
                </a:lnTo>
                <a:lnTo>
                  <a:pt x="784205" y="12376"/>
                </a:lnTo>
                <a:lnTo>
                  <a:pt x="839773" y="5939"/>
                </a:lnTo>
                <a:lnTo>
                  <a:pt x="896360" y="1782"/>
                </a:lnTo>
                <a:lnTo>
                  <a:pt x="953072" y="0"/>
                </a:lnTo>
                <a:lnTo>
                  <a:pt x="1009008" y="592"/>
                </a:lnTo>
                <a:lnTo>
                  <a:pt x="1064068" y="3498"/>
                </a:lnTo>
                <a:lnTo>
                  <a:pt x="1118152" y="8654"/>
                </a:lnTo>
                <a:lnTo>
                  <a:pt x="1171158" y="15996"/>
                </a:lnTo>
                <a:lnTo>
                  <a:pt x="1222985" y="25463"/>
                </a:lnTo>
                <a:lnTo>
                  <a:pt x="1273532" y="36991"/>
                </a:lnTo>
                <a:lnTo>
                  <a:pt x="1322699" y="50517"/>
                </a:lnTo>
                <a:lnTo>
                  <a:pt x="1370385" y="65978"/>
                </a:lnTo>
                <a:lnTo>
                  <a:pt x="1416489" y="83312"/>
                </a:lnTo>
                <a:lnTo>
                  <a:pt x="1460910" y="102456"/>
                </a:lnTo>
                <a:lnTo>
                  <a:pt x="1503546" y="123345"/>
                </a:lnTo>
                <a:lnTo>
                  <a:pt x="1544298" y="145919"/>
                </a:lnTo>
                <a:lnTo>
                  <a:pt x="1583064" y="170113"/>
                </a:lnTo>
                <a:lnTo>
                  <a:pt x="1619744" y="195866"/>
                </a:lnTo>
                <a:lnTo>
                  <a:pt x="1654236" y="223113"/>
                </a:lnTo>
                <a:lnTo>
                  <a:pt x="1686439" y="251792"/>
                </a:lnTo>
                <a:lnTo>
                  <a:pt x="1716253" y="281841"/>
                </a:lnTo>
                <a:lnTo>
                  <a:pt x="1743577" y="313195"/>
                </a:lnTo>
                <a:lnTo>
                  <a:pt x="1768310" y="345793"/>
                </a:lnTo>
                <a:lnTo>
                  <a:pt x="1790352" y="379572"/>
                </a:lnTo>
                <a:lnTo>
                  <a:pt x="1809600" y="414468"/>
                </a:lnTo>
                <a:lnTo>
                  <a:pt x="1825954" y="450418"/>
                </a:lnTo>
                <a:lnTo>
                  <a:pt x="1839314" y="487361"/>
                </a:lnTo>
                <a:lnTo>
                  <a:pt x="1849579" y="525232"/>
                </a:lnTo>
                <a:lnTo>
                  <a:pt x="1856647" y="563968"/>
                </a:lnTo>
                <a:lnTo>
                  <a:pt x="1860417" y="603508"/>
                </a:lnTo>
                <a:lnTo>
                  <a:pt x="1860793" y="643216"/>
                </a:lnTo>
                <a:lnTo>
                  <a:pt x="1857808" y="682471"/>
                </a:lnTo>
                <a:lnTo>
                  <a:pt x="1851554" y="721200"/>
                </a:lnTo>
                <a:lnTo>
                  <a:pt x="1842125" y="759329"/>
                </a:lnTo>
                <a:lnTo>
                  <a:pt x="1829615" y="796785"/>
                </a:lnTo>
                <a:lnTo>
                  <a:pt x="1814117" y="833495"/>
                </a:lnTo>
                <a:lnTo>
                  <a:pt x="1795726" y="869387"/>
                </a:lnTo>
                <a:lnTo>
                  <a:pt x="1774535" y="904386"/>
                </a:lnTo>
                <a:lnTo>
                  <a:pt x="1750637" y="938420"/>
                </a:lnTo>
                <a:lnTo>
                  <a:pt x="1724127" y="971416"/>
                </a:lnTo>
                <a:lnTo>
                  <a:pt x="1695097" y="1003300"/>
                </a:lnTo>
                <a:lnTo>
                  <a:pt x="1663642" y="1033999"/>
                </a:lnTo>
                <a:lnTo>
                  <a:pt x="1629855" y="1063441"/>
                </a:lnTo>
                <a:lnTo>
                  <a:pt x="1593830" y="1091552"/>
                </a:lnTo>
                <a:lnTo>
                  <a:pt x="1555660" y="1118259"/>
                </a:lnTo>
                <a:lnTo>
                  <a:pt x="1515439" y="1143488"/>
                </a:lnTo>
                <a:lnTo>
                  <a:pt x="1473261" y="1167168"/>
                </a:lnTo>
                <a:lnTo>
                  <a:pt x="1429219" y="1189224"/>
                </a:lnTo>
                <a:lnTo>
                  <a:pt x="1383408" y="1209583"/>
                </a:lnTo>
                <a:lnTo>
                  <a:pt x="1335920" y="1228173"/>
                </a:lnTo>
                <a:lnTo>
                  <a:pt x="1286849" y="1244920"/>
                </a:lnTo>
                <a:lnTo>
                  <a:pt x="1236289" y="1259750"/>
                </a:lnTo>
                <a:lnTo>
                  <a:pt x="1184334" y="1272592"/>
                </a:lnTo>
                <a:lnTo>
                  <a:pt x="1131077" y="1283372"/>
                </a:lnTo>
                <a:lnTo>
                  <a:pt x="1076612" y="1292016"/>
                </a:lnTo>
                <a:lnTo>
                  <a:pt x="1021032" y="1298451"/>
                </a:lnTo>
                <a:lnTo>
                  <a:pt x="964432" y="1302605"/>
                </a:lnTo>
                <a:lnTo>
                  <a:pt x="907721" y="1304385"/>
                </a:lnTo>
                <a:lnTo>
                  <a:pt x="851784" y="1303789"/>
                </a:lnTo>
                <a:lnTo>
                  <a:pt x="796724" y="1300881"/>
                </a:lnTo>
                <a:lnTo>
                  <a:pt x="742641" y="1295723"/>
                </a:lnTo>
                <a:lnTo>
                  <a:pt x="689635" y="1288378"/>
                </a:lnTo>
                <a:lnTo>
                  <a:pt x="637808" y="1278909"/>
                </a:lnTo>
                <a:lnTo>
                  <a:pt x="587260" y="1267379"/>
                </a:lnTo>
                <a:lnTo>
                  <a:pt x="538093" y="1253851"/>
                </a:lnTo>
                <a:lnTo>
                  <a:pt x="490407" y="1238388"/>
                </a:lnTo>
                <a:lnTo>
                  <a:pt x="444303" y="1221053"/>
                </a:lnTo>
                <a:lnTo>
                  <a:pt x="399883" y="1201909"/>
                </a:lnTo>
                <a:lnTo>
                  <a:pt x="357246" y="1181018"/>
                </a:lnTo>
                <a:lnTo>
                  <a:pt x="316494" y="1158444"/>
                </a:lnTo>
                <a:lnTo>
                  <a:pt x="277728" y="1134250"/>
                </a:lnTo>
                <a:lnTo>
                  <a:pt x="241049" y="1108499"/>
                </a:lnTo>
                <a:lnTo>
                  <a:pt x="206557" y="1081253"/>
                </a:lnTo>
                <a:lnTo>
                  <a:pt x="174353" y="1052576"/>
                </a:lnTo>
                <a:lnTo>
                  <a:pt x="144539" y="1022530"/>
                </a:lnTo>
                <a:lnTo>
                  <a:pt x="117215" y="991178"/>
                </a:lnTo>
                <a:lnTo>
                  <a:pt x="92482" y="958584"/>
                </a:lnTo>
                <a:lnTo>
                  <a:pt x="70441" y="924810"/>
                </a:lnTo>
                <a:lnTo>
                  <a:pt x="51193" y="889919"/>
                </a:lnTo>
                <a:lnTo>
                  <a:pt x="34838" y="853975"/>
                </a:lnTo>
                <a:lnTo>
                  <a:pt x="21478" y="817039"/>
                </a:lnTo>
                <a:lnTo>
                  <a:pt x="11214" y="779176"/>
                </a:lnTo>
                <a:lnTo>
                  <a:pt x="4146" y="740448"/>
                </a:lnTo>
                <a:lnTo>
                  <a:pt x="375" y="700917"/>
                </a:lnTo>
              </a:path>
            </a:pathLst>
          </a:custGeom>
          <a:ln w="22225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 txBox="1"/>
          <p:nvPr/>
        </p:nvSpPr>
        <p:spPr>
          <a:xfrm>
            <a:off x="4609591" y="3050286"/>
            <a:ext cx="1176020" cy="354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054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婴童洗护日用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700" b="1" spc="-5">
                <a:solidFill>
                  <a:srgbClr val="FF6C61"/>
                </a:solidFill>
                <a:latin typeface="微软雅黑"/>
                <a:cs typeface="微软雅黑"/>
              </a:rPr>
              <a:t>日常基础消耗品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3516629" y="4245051"/>
            <a:ext cx="673100" cy="319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27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婴童配饰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500" spc="-15">
                <a:solidFill>
                  <a:srgbClr val="E18799"/>
                </a:solidFill>
                <a:latin typeface="宋体"/>
                <a:cs typeface="宋体"/>
              </a:rPr>
              <a:t>*</a:t>
            </a:r>
            <a:r>
              <a:rPr sz="500" spc="35">
                <a:solidFill>
                  <a:srgbClr val="E18799"/>
                </a:solidFill>
                <a:latin typeface="宋体"/>
                <a:cs typeface="宋体"/>
              </a:rPr>
              <a:t>气泡大小表示客单价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29" name="object 129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32" name="object 132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6830568" y="2584704"/>
            <a:ext cx="607060" cy="155575"/>
          </a:xfrm>
          <a:custGeom>
            <a:rect l="l" t="t" r="r" b="b"/>
            <a:pathLst>
              <a:path w="607059" h="155575">
                <a:moveTo>
                  <a:pt x="580643" y="0"/>
                </a:moveTo>
                <a:lnTo>
                  <a:pt x="25907" y="0"/>
                </a:lnTo>
                <a:lnTo>
                  <a:pt x="15805" y="2030"/>
                </a:lnTo>
                <a:lnTo>
                  <a:pt x="7572" y="7572"/>
                </a:lnTo>
                <a:lnTo>
                  <a:pt x="2030" y="15805"/>
                </a:lnTo>
                <a:lnTo>
                  <a:pt x="0" y="25907"/>
                </a:lnTo>
                <a:lnTo>
                  <a:pt x="0" y="129539"/>
                </a:lnTo>
                <a:lnTo>
                  <a:pt x="2030" y="139642"/>
                </a:lnTo>
                <a:lnTo>
                  <a:pt x="7572" y="147875"/>
                </a:lnTo>
                <a:lnTo>
                  <a:pt x="15805" y="153417"/>
                </a:lnTo>
                <a:lnTo>
                  <a:pt x="25907" y="155447"/>
                </a:lnTo>
                <a:lnTo>
                  <a:pt x="580643" y="155447"/>
                </a:lnTo>
                <a:lnTo>
                  <a:pt x="590746" y="153417"/>
                </a:lnTo>
                <a:lnTo>
                  <a:pt x="598979" y="147875"/>
                </a:lnTo>
                <a:lnTo>
                  <a:pt x="604521" y="139642"/>
                </a:lnTo>
                <a:lnTo>
                  <a:pt x="606551" y="129539"/>
                </a:lnTo>
                <a:lnTo>
                  <a:pt x="606551" y="25907"/>
                </a:lnTo>
                <a:lnTo>
                  <a:pt x="604521" y="15805"/>
                </a:lnTo>
                <a:lnTo>
                  <a:pt x="598979" y="7572"/>
                </a:lnTo>
                <a:lnTo>
                  <a:pt x="590746" y="2030"/>
                </a:lnTo>
                <a:lnTo>
                  <a:pt x="58064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6830568" y="2584704"/>
            <a:ext cx="607060" cy="155575"/>
          </a:xfrm>
          <a:custGeom>
            <a:rect l="l" t="t" r="r" b="b"/>
            <a:pathLst>
              <a:path w="607059" h="155575">
                <a:moveTo>
                  <a:pt x="0" y="25907"/>
                </a:moveTo>
                <a:lnTo>
                  <a:pt x="2030" y="15805"/>
                </a:lnTo>
                <a:lnTo>
                  <a:pt x="7572" y="7572"/>
                </a:lnTo>
                <a:lnTo>
                  <a:pt x="15805" y="2030"/>
                </a:lnTo>
                <a:lnTo>
                  <a:pt x="25907" y="0"/>
                </a:lnTo>
                <a:lnTo>
                  <a:pt x="580643" y="0"/>
                </a:lnTo>
                <a:lnTo>
                  <a:pt x="590746" y="2030"/>
                </a:lnTo>
                <a:lnTo>
                  <a:pt x="598979" y="7572"/>
                </a:lnTo>
                <a:lnTo>
                  <a:pt x="604521" y="15805"/>
                </a:lnTo>
                <a:lnTo>
                  <a:pt x="606551" y="25907"/>
                </a:lnTo>
                <a:lnTo>
                  <a:pt x="606551" y="129539"/>
                </a:lnTo>
                <a:lnTo>
                  <a:pt x="604521" y="139642"/>
                </a:lnTo>
                <a:lnTo>
                  <a:pt x="598979" y="147875"/>
                </a:lnTo>
                <a:lnTo>
                  <a:pt x="590746" y="153417"/>
                </a:lnTo>
                <a:lnTo>
                  <a:pt x="580643" y="155447"/>
                </a:lnTo>
                <a:lnTo>
                  <a:pt x="25907" y="155447"/>
                </a:lnTo>
                <a:lnTo>
                  <a:pt x="15805" y="153417"/>
                </a:lnTo>
                <a:lnTo>
                  <a:pt x="7572" y="147875"/>
                </a:lnTo>
                <a:lnTo>
                  <a:pt x="2030" y="139642"/>
                </a:lnTo>
                <a:lnTo>
                  <a:pt x="0" y="129539"/>
                </a:lnTo>
                <a:lnTo>
                  <a:pt x="0" y="25907"/>
                </a:lnTo>
                <a:close/>
              </a:path>
            </a:pathLst>
          </a:custGeom>
          <a:ln w="12700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 txBox="1"/>
          <p:nvPr/>
        </p:nvSpPr>
        <p:spPr>
          <a:xfrm>
            <a:off x="6844820" y="2600705"/>
            <a:ext cx="57848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8740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9279C3"/>
                </a:solidFill>
                <a:latin typeface="微软雅黑"/>
                <a:cs typeface="微软雅黑"/>
              </a:rPr>
              <a:t>消费升级区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37" name="object 137"/>
          <p:cNvSpPr/>
          <p:nvPr/>
        </p:nvSpPr>
        <p:spPr>
          <a:xfrm>
            <a:off x="7709916" y="3336035"/>
            <a:ext cx="607060" cy="154305"/>
          </a:xfrm>
          <a:custGeom>
            <a:rect l="l" t="t" r="r" b="b"/>
            <a:pathLst>
              <a:path w="607059" h="154304">
                <a:moveTo>
                  <a:pt x="580898" y="0"/>
                </a:moveTo>
                <a:lnTo>
                  <a:pt x="25653" y="0"/>
                </a:lnTo>
                <a:lnTo>
                  <a:pt x="15644" y="2008"/>
                </a:lnTo>
                <a:lnTo>
                  <a:pt x="7493" y="7492"/>
                </a:lnTo>
                <a:lnTo>
                  <a:pt x="2008" y="15644"/>
                </a:lnTo>
                <a:lnTo>
                  <a:pt x="0" y="25653"/>
                </a:lnTo>
                <a:lnTo>
                  <a:pt x="0" y="128269"/>
                </a:lnTo>
                <a:lnTo>
                  <a:pt x="2008" y="138279"/>
                </a:lnTo>
                <a:lnTo>
                  <a:pt x="7492" y="146431"/>
                </a:lnTo>
                <a:lnTo>
                  <a:pt x="15644" y="151915"/>
                </a:lnTo>
                <a:lnTo>
                  <a:pt x="25653" y="153923"/>
                </a:lnTo>
                <a:lnTo>
                  <a:pt x="580898" y="153923"/>
                </a:lnTo>
                <a:lnTo>
                  <a:pt x="590907" y="151915"/>
                </a:lnTo>
                <a:lnTo>
                  <a:pt x="599058" y="146431"/>
                </a:lnTo>
                <a:lnTo>
                  <a:pt x="604543" y="138279"/>
                </a:lnTo>
                <a:lnTo>
                  <a:pt x="606551" y="128269"/>
                </a:lnTo>
                <a:lnTo>
                  <a:pt x="606551" y="25653"/>
                </a:lnTo>
                <a:lnTo>
                  <a:pt x="604543" y="15644"/>
                </a:lnTo>
                <a:lnTo>
                  <a:pt x="599059" y="7492"/>
                </a:lnTo>
                <a:lnTo>
                  <a:pt x="590907" y="2008"/>
                </a:lnTo>
                <a:lnTo>
                  <a:pt x="58089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7709916" y="3336035"/>
            <a:ext cx="607060" cy="154305"/>
          </a:xfrm>
          <a:custGeom>
            <a:rect l="l" t="t" r="r" b="b"/>
            <a:pathLst>
              <a:path w="607059" h="154304">
                <a:moveTo>
                  <a:pt x="0" y="25653"/>
                </a:moveTo>
                <a:lnTo>
                  <a:pt x="2008" y="15644"/>
                </a:lnTo>
                <a:lnTo>
                  <a:pt x="7493" y="7492"/>
                </a:lnTo>
                <a:lnTo>
                  <a:pt x="15644" y="2008"/>
                </a:lnTo>
                <a:lnTo>
                  <a:pt x="25653" y="0"/>
                </a:lnTo>
                <a:lnTo>
                  <a:pt x="580898" y="0"/>
                </a:lnTo>
                <a:lnTo>
                  <a:pt x="590907" y="2008"/>
                </a:lnTo>
                <a:lnTo>
                  <a:pt x="599059" y="7492"/>
                </a:lnTo>
                <a:lnTo>
                  <a:pt x="604543" y="15644"/>
                </a:lnTo>
                <a:lnTo>
                  <a:pt x="606551" y="25653"/>
                </a:lnTo>
                <a:lnTo>
                  <a:pt x="606551" y="128269"/>
                </a:lnTo>
                <a:lnTo>
                  <a:pt x="604543" y="138279"/>
                </a:lnTo>
                <a:lnTo>
                  <a:pt x="599058" y="146431"/>
                </a:lnTo>
                <a:lnTo>
                  <a:pt x="590907" y="151915"/>
                </a:lnTo>
                <a:lnTo>
                  <a:pt x="580898" y="153923"/>
                </a:lnTo>
                <a:lnTo>
                  <a:pt x="25653" y="153923"/>
                </a:lnTo>
                <a:lnTo>
                  <a:pt x="15644" y="151915"/>
                </a:lnTo>
                <a:lnTo>
                  <a:pt x="7492" y="146431"/>
                </a:lnTo>
                <a:lnTo>
                  <a:pt x="2008" y="138279"/>
                </a:lnTo>
                <a:lnTo>
                  <a:pt x="0" y="128269"/>
                </a:lnTo>
                <a:lnTo>
                  <a:pt x="0" y="25653"/>
                </a:lnTo>
                <a:close/>
              </a:path>
            </a:pathLst>
          </a:custGeom>
          <a:ln w="12700">
            <a:solidFill>
              <a:srgbClr val="9279C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 txBox="1"/>
          <p:nvPr/>
        </p:nvSpPr>
        <p:spPr>
          <a:xfrm>
            <a:off x="7724088" y="3347465"/>
            <a:ext cx="57848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0485">
              <a:lnSpc>
                <a:spcPct val="100000"/>
              </a:lnSpc>
              <a:spcBef>
                <a:spcPts val="95"/>
              </a:spcBef>
            </a:pPr>
            <a:r>
              <a:rPr sz="700" b="1" spc="-5">
                <a:solidFill>
                  <a:srgbClr val="9279C3"/>
                </a:solidFill>
                <a:latin typeface="微软雅黑"/>
                <a:cs typeface="微软雅黑"/>
              </a:rPr>
              <a:t>人群破圈区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309778" y="4626037"/>
            <a:ext cx="243713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16408" y="2215895"/>
            <a:ext cx="8193405" cy="2231390"/>
          </a:xfrm>
          <a:custGeom>
            <a:rect l="l" t="t" r="r" b="b"/>
            <a:pathLst>
              <a:path w="8193405" h="2231390">
                <a:moveTo>
                  <a:pt x="0" y="2231136"/>
                </a:moveTo>
                <a:lnTo>
                  <a:pt x="8193024" y="2231136"/>
                </a:lnTo>
                <a:lnTo>
                  <a:pt x="8193024" y="0"/>
                </a:lnTo>
                <a:lnTo>
                  <a:pt x="0" y="0"/>
                </a:lnTo>
                <a:lnTo>
                  <a:pt x="0" y="2231136"/>
                </a:lnTo>
                <a:close/>
              </a:path>
            </a:pathLst>
          </a:custGeom>
          <a:solidFill>
            <a:srgbClr val="7E7E7E">
              <a:alpha val="18823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4901" y="846581"/>
            <a:ext cx="611378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婴童用品：洗护产品更关注产品本</a:t>
            </a:r>
            <a:r>
              <a:rPr sz="1600" spc="5"/>
              <a:t>身</a:t>
            </a:r>
            <a:r>
              <a:rPr sz="1600" spc="-5"/>
              <a:t>，出</a:t>
            </a:r>
            <a:r>
              <a:rPr sz="1600" spc="5"/>
              <a:t>行</a:t>
            </a:r>
            <a:r>
              <a:rPr sz="1600" spc="-5"/>
              <a:t>用品</a:t>
            </a:r>
            <a:r>
              <a:rPr sz="1600" spc="5"/>
              <a:t>更</a:t>
            </a:r>
            <a:r>
              <a:rPr sz="1600" spc="-5"/>
              <a:t>关注</a:t>
            </a:r>
            <a:r>
              <a:rPr sz="1600" spc="5"/>
              <a:t>产</a:t>
            </a:r>
            <a:r>
              <a:rPr sz="1600" spc="-5"/>
              <a:t>品功</a:t>
            </a:r>
            <a:r>
              <a:rPr sz="1600" spc="5"/>
              <a:t>能</a:t>
            </a:r>
            <a:r>
              <a:rPr sz="1600" spc="-5"/>
              <a:t>设计</a:t>
            </a:r>
            <a:endParaRPr sz="1600"/>
          </a:p>
        </p:txBody>
      </p:sp>
      <p:sp>
        <p:nvSpPr>
          <p:cNvPr id="4" name="object 4"/>
          <p:cNvSpPr txBox="1"/>
          <p:nvPr/>
        </p:nvSpPr>
        <p:spPr>
          <a:xfrm>
            <a:off x="298500" y="1187323"/>
            <a:ext cx="6769100" cy="38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对于高规模高增长的婴童洗护市场，消费者关注产品本身，包括成分配方的安全性、产品质量，以及静音、亲肤、无味等不刺激卖点。 对于高增长的婴童出行市场，消费者则更关注产品功能设计，包括多功能设计、轻便便携设计，以及防侧翻、全包裹的安全设计。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32231" y="2478023"/>
            <a:ext cx="2619756" cy="83972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32231" y="3473196"/>
            <a:ext cx="1359408" cy="7528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81940" y="2299716"/>
            <a:ext cx="460375" cy="128270"/>
          </a:xfrm>
          <a:custGeom>
            <a:rect l="l" t="t" r="r" b="b"/>
            <a:pathLst>
              <a:path w="460375" h="128269">
                <a:moveTo>
                  <a:pt x="438912" y="0"/>
                </a:moveTo>
                <a:lnTo>
                  <a:pt x="21335" y="0"/>
                </a:lnTo>
                <a:lnTo>
                  <a:pt x="13030" y="1672"/>
                </a:lnTo>
                <a:lnTo>
                  <a:pt x="6248" y="6238"/>
                </a:lnTo>
                <a:lnTo>
                  <a:pt x="1676" y="13019"/>
                </a:lnTo>
                <a:lnTo>
                  <a:pt x="0" y="21335"/>
                </a:lnTo>
                <a:lnTo>
                  <a:pt x="0" y="106679"/>
                </a:lnTo>
                <a:lnTo>
                  <a:pt x="1676" y="114996"/>
                </a:lnTo>
                <a:lnTo>
                  <a:pt x="6248" y="121777"/>
                </a:lnTo>
                <a:lnTo>
                  <a:pt x="13030" y="126343"/>
                </a:lnTo>
                <a:lnTo>
                  <a:pt x="21335" y="128015"/>
                </a:lnTo>
                <a:lnTo>
                  <a:pt x="438912" y="128015"/>
                </a:lnTo>
                <a:lnTo>
                  <a:pt x="447217" y="126343"/>
                </a:lnTo>
                <a:lnTo>
                  <a:pt x="453999" y="121777"/>
                </a:lnTo>
                <a:lnTo>
                  <a:pt x="458571" y="114996"/>
                </a:lnTo>
                <a:lnTo>
                  <a:pt x="460247" y="106679"/>
                </a:lnTo>
                <a:lnTo>
                  <a:pt x="460247" y="21335"/>
                </a:lnTo>
                <a:lnTo>
                  <a:pt x="458571" y="13019"/>
                </a:lnTo>
                <a:lnTo>
                  <a:pt x="453999" y="6238"/>
                </a:lnTo>
                <a:lnTo>
                  <a:pt x="447217" y="1672"/>
                </a:lnTo>
                <a:lnTo>
                  <a:pt x="438912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720595" y="3471671"/>
            <a:ext cx="1208532" cy="77114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723644" y="3348227"/>
            <a:ext cx="462280" cy="128270"/>
          </a:xfrm>
          <a:custGeom>
            <a:rect l="l" t="t" r="r" b="b"/>
            <a:pathLst>
              <a:path w="462280" h="128270">
                <a:moveTo>
                  <a:pt x="440436" y="0"/>
                </a:moveTo>
                <a:lnTo>
                  <a:pt x="21336" y="0"/>
                </a:lnTo>
                <a:lnTo>
                  <a:pt x="13019" y="1672"/>
                </a:lnTo>
                <a:lnTo>
                  <a:pt x="6238" y="6238"/>
                </a:lnTo>
                <a:lnTo>
                  <a:pt x="1672" y="13019"/>
                </a:lnTo>
                <a:lnTo>
                  <a:pt x="0" y="21336"/>
                </a:lnTo>
                <a:lnTo>
                  <a:pt x="0" y="106680"/>
                </a:lnTo>
                <a:lnTo>
                  <a:pt x="1672" y="114996"/>
                </a:lnTo>
                <a:lnTo>
                  <a:pt x="6238" y="121777"/>
                </a:lnTo>
                <a:lnTo>
                  <a:pt x="13019" y="126343"/>
                </a:lnTo>
                <a:lnTo>
                  <a:pt x="21336" y="128016"/>
                </a:lnTo>
                <a:lnTo>
                  <a:pt x="440436" y="128016"/>
                </a:lnTo>
                <a:lnTo>
                  <a:pt x="448752" y="126343"/>
                </a:lnTo>
                <a:lnTo>
                  <a:pt x="455533" y="121777"/>
                </a:lnTo>
                <a:lnTo>
                  <a:pt x="460099" y="114996"/>
                </a:lnTo>
                <a:lnTo>
                  <a:pt x="461772" y="106680"/>
                </a:lnTo>
                <a:lnTo>
                  <a:pt x="461772" y="21336"/>
                </a:lnTo>
                <a:lnTo>
                  <a:pt x="460099" y="13019"/>
                </a:lnTo>
                <a:lnTo>
                  <a:pt x="455533" y="6238"/>
                </a:lnTo>
                <a:lnTo>
                  <a:pt x="448752" y="1672"/>
                </a:lnTo>
                <a:lnTo>
                  <a:pt x="44043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784350" y="3344417"/>
            <a:ext cx="3543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婴童洗护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81940" y="3345179"/>
            <a:ext cx="460375" cy="127000"/>
          </a:xfrm>
          <a:custGeom>
            <a:rect l="l" t="t" r="r" b="b"/>
            <a:pathLst>
              <a:path w="460375" h="127000">
                <a:moveTo>
                  <a:pt x="439166" y="0"/>
                </a:moveTo>
                <a:lnTo>
                  <a:pt x="21082" y="0"/>
                </a:lnTo>
                <a:lnTo>
                  <a:pt x="12874" y="1650"/>
                </a:lnTo>
                <a:lnTo>
                  <a:pt x="6173" y="6159"/>
                </a:lnTo>
                <a:lnTo>
                  <a:pt x="1656" y="12858"/>
                </a:lnTo>
                <a:lnTo>
                  <a:pt x="0" y="21081"/>
                </a:lnTo>
                <a:lnTo>
                  <a:pt x="0" y="105409"/>
                </a:lnTo>
                <a:lnTo>
                  <a:pt x="1656" y="113633"/>
                </a:lnTo>
                <a:lnTo>
                  <a:pt x="6173" y="120332"/>
                </a:lnTo>
                <a:lnTo>
                  <a:pt x="12874" y="124840"/>
                </a:lnTo>
                <a:lnTo>
                  <a:pt x="21082" y="126491"/>
                </a:lnTo>
                <a:lnTo>
                  <a:pt x="439166" y="126491"/>
                </a:lnTo>
                <a:lnTo>
                  <a:pt x="447373" y="124840"/>
                </a:lnTo>
                <a:lnTo>
                  <a:pt x="454074" y="120332"/>
                </a:lnTo>
                <a:lnTo>
                  <a:pt x="458591" y="113633"/>
                </a:lnTo>
                <a:lnTo>
                  <a:pt x="460247" y="105409"/>
                </a:lnTo>
                <a:lnTo>
                  <a:pt x="460247" y="21081"/>
                </a:lnTo>
                <a:lnTo>
                  <a:pt x="458591" y="12858"/>
                </a:lnTo>
                <a:lnTo>
                  <a:pt x="454074" y="6159"/>
                </a:lnTo>
                <a:lnTo>
                  <a:pt x="447373" y="1650"/>
                </a:lnTo>
                <a:lnTo>
                  <a:pt x="439166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41985" y="3339846"/>
            <a:ext cx="3543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婴童驱蚊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720595" y="2307335"/>
            <a:ext cx="462280" cy="127000"/>
          </a:xfrm>
          <a:custGeom>
            <a:rect l="l" t="t" r="r" b="b"/>
            <a:pathLst>
              <a:path w="462280" h="127000">
                <a:moveTo>
                  <a:pt x="440690" y="0"/>
                </a:moveTo>
                <a:lnTo>
                  <a:pt x="21081" y="0"/>
                </a:lnTo>
                <a:lnTo>
                  <a:pt x="12858" y="1650"/>
                </a:lnTo>
                <a:lnTo>
                  <a:pt x="6159" y="6159"/>
                </a:lnTo>
                <a:lnTo>
                  <a:pt x="1650" y="12858"/>
                </a:lnTo>
                <a:lnTo>
                  <a:pt x="0" y="21081"/>
                </a:lnTo>
                <a:lnTo>
                  <a:pt x="0" y="105409"/>
                </a:lnTo>
                <a:lnTo>
                  <a:pt x="1650" y="113633"/>
                </a:lnTo>
                <a:lnTo>
                  <a:pt x="6159" y="120332"/>
                </a:lnTo>
                <a:lnTo>
                  <a:pt x="12858" y="124841"/>
                </a:lnTo>
                <a:lnTo>
                  <a:pt x="21081" y="126492"/>
                </a:lnTo>
                <a:lnTo>
                  <a:pt x="440690" y="126492"/>
                </a:lnTo>
                <a:lnTo>
                  <a:pt x="448913" y="124841"/>
                </a:lnTo>
                <a:lnTo>
                  <a:pt x="455612" y="120332"/>
                </a:lnTo>
                <a:lnTo>
                  <a:pt x="460121" y="113633"/>
                </a:lnTo>
                <a:lnTo>
                  <a:pt x="461772" y="105409"/>
                </a:lnTo>
                <a:lnTo>
                  <a:pt x="461772" y="21081"/>
                </a:lnTo>
                <a:lnTo>
                  <a:pt x="460121" y="12858"/>
                </a:lnTo>
                <a:lnTo>
                  <a:pt x="455612" y="6159"/>
                </a:lnTo>
                <a:lnTo>
                  <a:pt x="448913" y="1650"/>
                </a:lnTo>
                <a:lnTo>
                  <a:pt x="440690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04901" y="1997455"/>
            <a:ext cx="2734310" cy="43243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抖音电商婴童洗护日用</a:t>
            </a:r>
            <a:r>
              <a:rPr sz="1000" b="1" spc="5">
                <a:latin typeface="微软雅黑"/>
                <a:cs typeface="微软雅黑"/>
              </a:rPr>
              <a:t>品TOP10</a:t>
            </a:r>
            <a:r>
              <a:rPr sz="1000" b="1" spc="-5">
                <a:latin typeface="微软雅黑"/>
                <a:cs typeface="微软雅黑"/>
              </a:rPr>
              <a:t>卖点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650">
              <a:latin typeface="微软雅黑"/>
              <a:cs typeface="微软雅黑"/>
            </a:endParaRPr>
          </a:p>
          <a:p>
            <a:pPr marL="36830">
              <a:lnSpc>
                <a:spcPct val="100000"/>
              </a:lnSpc>
              <a:tabLst>
                <a:tab pos="1475740"/>
              </a:tabLst>
            </a:pPr>
            <a:r>
              <a:rPr sz="975" spc="30" baseline="4273">
                <a:solidFill>
                  <a:srgbClr val="FFFFFF"/>
                </a:solidFill>
                <a:latin typeface="宋体"/>
                <a:cs typeface="宋体"/>
              </a:rPr>
              <a:t>婴童纸品	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护理用具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892551" y="3157727"/>
            <a:ext cx="1438656" cy="48463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3004439" y="3261486"/>
            <a:ext cx="927100" cy="263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3000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消费者偏好加厚加大的婴童 纸品和自动化的护理用具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906773" y="3227069"/>
            <a:ext cx="346075" cy="347980"/>
          </a:xfrm>
          <a:custGeom>
            <a:rect l="l" t="t" r="r" b="b"/>
            <a:pathLst>
              <a:path w="346075" h="347979">
                <a:moveTo>
                  <a:pt x="172974" y="0"/>
                </a:moveTo>
                <a:lnTo>
                  <a:pt x="127000" y="6201"/>
                </a:lnTo>
                <a:lnTo>
                  <a:pt x="85682" y="23706"/>
                </a:lnTo>
                <a:lnTo>
                  <a:pt x="50673" y="50863"/>
                </a:lnTo>
                <a:lnTo>
                  <a:pt x="23622" y="86021"/>
                </a:lnTo>
                <a:lnTo>
                  <a:pt x="6180" y="127529"/>
                </a:lnTo>
                <a:lnTo>
                  <a:pt x="0" y="173736"/>
                </a:lnTo>
                <a:lnTo>
                  <a:pt x="6180" y="219942"/>
                </a:lnTo>
                <a:lnTo>
                  <a:pt x="23622" y="261450"/>
                </a:lnTo>
                <a:lnTo>
                  <a:pt x="50673" y="296608"/>
                </a:lnTo>
                <a:lnTo>
                  <a:pt x="85682" y="323765"/>
                </a:lnTo>
                <a:lnTo>
                  <a:pt x="127000" y="341270"/>
                </a:lnTo>
                <a:lnTo>
                  <a:pt x="172974" y="347472"/>
                </a:lnTo>
                <a:lnTo>
                  <a:pt x="218947" y="341270"/>
                </a:lnTo>
                <a:lnTo>
                  <a:pt x="260265" y="323765"/>
                </a:lnTo>
                <a:lnTo>
                  <a:pt x="295275" y="296608"/>
                </a:lnTo>
                <a:lnTo>
                  <a:pt x="322325" y="261450"/>
                </a:lnTo>
                <a:lnTo>
                  <a:pt x="339767" y="219942"/>
                </a:lnTo>
                <a:lnTo>
                  <a:pt x="345948" y="173736"/>
                </a:lnTo>
                <a:lnTo>
                  <a:pt x="339767" y="127529"/>
                </a:lnTo>
                <a:lnTo>
                  <a:pt x="322325" y="86021"/>
                </a:lnTo>
                <a:lnTo>
                  <a:pt x="295275" y="50863"/>
                </a:lnTo>
                <a:lnTo>
                  <a:pt x="260265" y="23706"/>
                </a:lnTo>
                <a:lnTo>
                  <a:pt x="218948" y="6201"/>
                </a:lnTo>
                <a:lnTo>
                  <a:pt x="172974" y="0"/>
                </a:lnTo>
                <a:close/>
              </a:path>
            </a:pathLst>
          </a:custGeom>
          <a:solidFill>
            <a:srgbClr val="FFFFFF">
              <a:alpha val="5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906773" y="3227069"/>
            <a:ext cx="346075" cy="347980"/>
          </a:xfrm>
          <a:custGeom>
            <a:rect l="l" t="t" r="r" b="b"/>
            <a:pathLst>
              <a:path w="346075" h="347979">
                <a:moveTo>
                  <a:pt x="0" y="173736"/>
                </a:moveTo>
                <a:lnTo>
                  <a:pt x="6180" y="127529"/>
                </a:lnTo>
                <a:lnTo>
                  <a:pt x="23622" y="86021"/>
                </a:lnTo>
                <a:lnTo>
                  <a:pt x="50673" y="50863"/>
                </a:lnTo>
                <a:lnTo>
                  <a:pt x="85682" y="23706"/>
                </a:lnTo>
                <a:lnTo>
                  <a:pt x="127000" y="6201"/>
                </a:lnTo>
                <a:lnTo>
                  <a:pt x="172974" y="0"/>
                </a:lnTo>
                <a:lnTo>
                  <a:pt x="218948" y="6201"/>
                </a:lnTo>
                <a:lnTo>
                  <a:pt x="260265" y="23706"/>
                </a:lnTo>
                <a:lnTo>
                  <a:pt x="295275" y="50863"/>
                </a:lnTo>
                <a:lnTo>
                  <a:pt x="322325" y="86021"/>
                </a:lnTo>
                <a:lnTo>
                  <a:pt x="339767" y="127529"/>
                </a:lnTo>
                <a:lnTo>
                  <a:pt x="345948" y="173736"/>
                </a:lnTo>
                <a:lnTo>
                  <a:pt x="339767" y="219942"/>
                </a:lnTo>
                <a:lnTo>
                  <a:pt x="322325" y="261450"/>
                </a:lnTo>
                <a:lnTo>
                  <a:pt x="295275" y="296608"/>
                </a:lnTo>
                <a:lnTo>
                  <a:pt x="260265" y="323765"/>
                </a:lnTo>
                <a:lnTo>
                  <a:pt x="218948" y="341270"/>
                </a:lnTo>
                <a:lnTo>
                  <a:pt x="172974" y="347472"/>
                </a:lnTo>
                <a:lnTo>
                  <a:pt x="127000" y="341270"/>
                </a:lnTo>
                <a:lnTo>
                  <a:pt x="85682" y="323765"/>
                </a:lnTo>
                <a:lnTo>
                  <a:pt x="50673" y="296608"/>
                </a:lnTo>
                <a:lnTo>
                  <a:pt x="23622" y="261450"/>
                </a:lnTo>
                <a:lnTo>
                  <a:pt x="6180" y="219942"/>
                </a:lnTo>
                <a:lnTo>
                  <a:pt x="0" y="173736"/>
                </a:lnTo>
                <a:close/>
              </a:path>
            </a:pathLst>
          </a:custGeom>
          <a:ln w="2857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3962146" y="3323335"/>
            <a:ext cx="25082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5"/>
              </a:spcBef>
            </a:pPr>
            <a:r>
              <a:rPr sz="900" b="1" spc="35">
                <a:solidFill>
                  <a:srgbClr val="E18799"/>
                </a:solidFill>
                <a:latin typeface="微软雅黑"/>
                <a:cs typeface="微软雅黑"/>
              </a:rPr>
              <a:t>质量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2892551" y="2522219"/>
            <a:ext cx="1438656" cy="48615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906773" y="2591561"/>
            <a:ext cx="346075" cy="347980"/>
          </a:xfrm>
          <a:custGeom>
            <a:rect l="l" t="t" r="r" b="b"/>
            <a:pathLst>
              <a:path w="346075" h="347980">
                <a:moveTo>
                  <a:pt x="172974" y="0"/>
                </a:moveTo>
                <a:lnTo>
                  <a:pt x="127000" y="6201"/>
                </a:lnTo>
                <a:lnTo>
                  <a:pt x="85682" y="23706"/>
                </a:lnTo>
                <a:lnTo>
                  <a:pt x="50673" y="50863"/>
                </a:lnTo>
                <a:lnTo>
                  <a:pt x="23622" y="86021"/>
                </a:lnTo>
                <a:lnTo>
                  <a:pt x="6180" y="127529"/>
                </a:lnTo>
                <a:lnTo>
                  <a:pt x="0" y="173736"/>
                </a:lnTo>
                <a:lnTo>
                  <a:pt x="6180" y="219942"/>
                </a:lnTo>
                <a:lnTo>
                  <a:pt x="23622" y="261450"/>
                </a:lnTo>
                <a:lnTo>
                  <a:pt x="50673" y="296608"/>
                </a:lnTo>
                <a:lnTo>
                  <a:pt x="85682" y="323765"/>
                </a:lnTo>
                <a:lnTo>
                  <a:pt x="127000" y="341270"/>
                </a:lnTo>
                <a:lnTo>
                  <a:pt x="172974" y="347472"/>
                </a:lnTo>
                <a:lnTo>
                  <a:pt x="218948" y="341270"/>
                </a:lnTo>
                <a:lnTo>
                  <a:pt x="260265" y="323765"/>
                </a:lnTo>
                <a:lnTo>
                  <a:pt x="295275" y="296608"/>
                </a:lnTo>
                <a:lnTo>
                  <a:pt x="322325" y="261450"/>
                </a:lnTo>
                <a:lnTo>
                  <a:pt x="339767" y="219942"/>
                </a:lnTo>
                <a:lnTo>
                  <a:pt x="345948" y="173736"/>
                </a:lnTo>
                <a:lnTo>
                  <a:pt x="339767" y="127529"/>
                </a:lnTo>
                <a:lnTo>
                  <a:pt x="322325" y="86021"/>
                </a:lnTo>
                <a:lnTo>
                  <a:pt x="295275" y="50863"/>
                </a:lnTo>
                <a:lnTo>
                  <a:pt x="260265" y="23706"/>
                </a:lnTo>
                <a:lnTo>
                  <a:pt x="218948" y="6201"/>
                </a:lnTo>
                <a:lnTo>
                  <a:pt x="172974" y="0"/>
                </a:lnTo>
                <a:close/>
              </a:path>
            </a:pathLst>
          </a:custGeom>
          <a:solidFill>
            <a:srgbClr val="FFFFFF">
              <a:alpha val="5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906773" y="2591561"/>
            <a:ext cx="346075" cy="347980"/>
          </a:xfrm>
          <a:custGeom>
            <a:rect l="l" t="t" r="r" b="b"/>
            <a:pathLst>
              <a:path w="346075" h="347980">
                <a:moveTo>
                  <a:pt x="0" y="173736"/>
                </a:moveTo>
                <a:lnTo>
                  <a:pt x="6180" y="127529"/>
                </a:lnTo>
                <a:lnTo>
                  <a:pt x="23622" y="86021"/>
                </a:lnTo>
                <a:lnTo>
                  <a:pt x="50673" y="50863"/>
                </a:lnTo>
                <a:lnTo>
                  <a:pt x="85682" y="23706"/>
                </a:lnTo>
                <a:lnTo>
                  <a:pt x="127000" y="6201"/>
                </a:lnTo>
                <a:lnTo>
                  <a:pt x="172974" y="0"/>
                </a:lnTo>
                <a:lnTo>
                  <a:pt x="218948" y="6201"/>
                </a:lnTo>
                <a:lnTo>
                  <a:pt x="260265" y="23706"/>
                </a:lnTo>
                <a:lnTo>
                  <a:pt x="295275" y="50863"/>
                </a:lnTo>
                <a:lnTo>
                  <a:pt x="322325" y="86021"/>
                </a:lnTo>
                <a:lnTo>
                  <a:pt x="339767" y="127529"/>
                </a:lnTo>
                <a:lnTo>
                  <a:pt x="345948" y="173736"/>
                </a:lnTo>
                <a:lnTo>
                  <a:pt x="339767" y="219942"/>
                </a:lnTo>
                <a:lnTo>
                  <a:pt x="322325" y="261450"/>
                </a:lnTo>
                <a:lnTo>
                  <a:pt x="295275" y="296608"/>
                </a:lnTo>
                <a:lnTo>
                  <a:pt x="260265" y="323765"/>
                </a:lnTo>
                <a:lnTo>
                  <a:pt x="218948" y="341270"/>
                </a:lnTo>
                <a:lnTo>
                  <a:pt x="172974" y="347472"/>
                </a:lnTo>
                <a:lnTo>
                  <a:pt x="127000" y="341270"/>
                </a:lnTo>
                <a:lnTo>
                  <a:pt x="85682" y="323765"/>
                </a:lnTo>
                <a:lnTo>
                  <a:pt x="50673" y="296608"/>
                </a:lnTo>
                <a:lnTo>
                  <a:pt x="23622" y="261450"/>
                </a:lnTo>
                <a:lnTo>
                  <a:pt x="6180" y="219942"/>
                </a:lnTo>
                <a:lnTo>
                  <a:pt x="0" y="173736"/>
                </a:lnTo>
                <a:close/>
              </a:path>
            </a:pathLst>
          </a:custGeom>
          <a:ln w="28574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2967989" y="2605277"/>
            <a:ext cx="1266190" cy="354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ts val="68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消费者喜好一次性纸品、</a:t>
            </a:r>
            <a:endParaRPr sz="600">
              <a:latin typeface="宋体"/>
              <a:cs typeface="宋体"/>
            </a:endParaRPr>
          </a:p>
          <a:p>
            <a:pPr marL="25400">
              <a:lnSpc>
                <a:spcPts val="1040"/>
              </a:lnSpc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安全防护的护理用具和温</a:t>
            </a:r>
            <a:r>
              <a:rPr sz="600" spc="1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350" b="1" spc="-225" baseline="6172">
                <a:solidFill>
                  <a:srgbClr val="E18799"/>
                </a:solidFill>
                <a:latin typeface="微软雅黑"/>
                <a:cs typeface="微软雅黑"/>
              </a:rPr>
              <a:t>安</a:t>
            </a:r>
            <a:r>
              <a:rPr sz="900" spc="-187" baseline="13888">
                <a:solidFill>
                  <a:srgbClr val="FFFFFF"/>
                </a:solidFill>
                <a:latin typeface="宋体"/>
                <a:cs typeface="宋体"/>
              </a:rPr>
              <a:t>C</a:t>
            </a:r>
            <a:r>
              <a:rPr sz="1350" b="1" spc="52" baseline="6172">
                <a:solidFill>
                  <a:srgbClr val="E18799"/>
                </a:solidFill>
                <a:latin typeface="微软雅黑"/>
                <a:cs typeface="微软雅黑"/>
              </a:rPr>
              <a:t>全</a:t>
            </a:r>
            <a:endParaRPr sz="1350" baseline="6172">
              <a:latin typeface="微软雅黑"/>
              <a:cs typeface="微软雅黑"/>
            </a:endParaRPr>
          </a:p>
          <a:p>
            <a:pPr marL="25400">
              <a:lnSpc>
                <a:spcPct val="100000"/>
              </a:lnSpc>
              <a:spcBef>
                <a:spcPts val="155"/>
              </a:spcBef>
            </a:pP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和配方的驱蚊</a:t>
            </a:r>
            <a:r>
              <a:rPr sz="600" spc="-55">
                <a:solidFill>
                  <a:srgbClr val="7E7E7E"/>
                </a:solidFill>
                <a:latin typeface="宋体"/>
                <a:cs typeface="宋体"/>
              </a:rPr>
              <a:t>/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洗护产品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869692" y="3720083"/>
            <a:ext cx="1438656" cy="48615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3883914" y="3790950"/>
            <a:ext cx="347980" cy="346075"/>
          </a:xfrm>
          <a:custGeom>
            <a:rect l="l" t="t" r="r" b="b"/>
            <a:pathLst>
              <a:path w="347979" h="346075">
                <a:moveTo>
                  <a:pt x="173736" y="0"/>
                </a:moveTo>
                <a:lnTo>
                  <a:pt x="127529" y="6178"/>
                </a:lnTo>
                <a:lnTo>
                  <a:pt x="86021" y="23616"/>
                </a:lnTo>
                <a:lnTo>
                  <a:pt x="50863" y="50663"/>
                </a:lnTo>
                <a:lnTo>
                  <a:pt x="23706" y="85671"/>
                </a:lnTo>
                <a:lnTo>
                  <a:pt x="6201" y="126991"/>
                </a:lnTo>
                <a:lnTo>
                  <a:pt x="0" y="172974"/>
                </a:lnTo>
                <a:lnTo>
                  <a:pt x="6201" y="218956"/>
                </a:lnTo>
                <a:lnTo>
                  <a:pt x="23706" y="260276"/>
                </a:lnTo>
                <a:lnTo>
                  <a:pt x="50863" y="295284"/>
                </a:lnTo>
                <a:lnTo>
                  <a:pt x="86021" y="322331"/>
                </a:lnTo>
                <a:lnTo>
                  <a:pt x="127529" y="339769"/>
                </a:lnTo>
                <a:lnTo>
                  <a:pt x="173736" y="345948"/>
                </a:lnTo>
                <a:lnTo>
                  <a:pt x="219942" y="339769"/>
                </a:lnTo>
                <a:lnTo>
                  <a:pt x="261450" y="322331"/>
                </a:lnTo>
                <a:lnTo>
                  <a:pt x="296608" y="295284"/>
                </a:lnTo>
                <a:lnTo>
                  <a:pt x="323765" y="260276"/>
                </a:lnTo>
                <a:lnTo>
                  <a:pt x="341270" y="218956"/>
                </a:lnTo>
                <a:lnTo>
                  <a:pt x="347472" y="172974"/>
                </a:lnTo>
                <a:lnTo>
                  <a:pt x="341270" y="126991"/>
                </a:lnTo>
                <a:lnTo>
                  <a:pt x="323765" y="85671"/>
                </a:lnTo>
                <a:lnTo>
                  <a:pt x="296608" y="50663"/>
                </a:lnTo>
                <a:lnTo>
                  <a:pt x="261450" y="23616"/>
                </a:lnTo>
                <a:lnTo>
                  <a:pt x="219942" y="6178"/>
                </a:lnTo>
                <a:lnTo>
                  <a:pt x="173736" y="0"/>
                </a:lnTo>
                <a:close/>
              </a:path>
            </a:pathLst>
          </a:custGeom>
          <a:solidFill>
            <a:srgbClr val="FFFFFF">
              <a:alpha val="5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3883914" y="3790950"/>
            <a:ext cx="347980" cy="346075"/>
          </a:xfrm>
          <a:custGeom>
            <a:rect l="l" t="t" r="r" b="b"/>
            <a:pathLst>
              <a:path w="347979" h="346075">
                <a:moveTo>
                  <a:pt x="0" y="172974"/>
                </a:moveTo>
                <a:lnTo>
                  <a:pt x="6201" y="126991"/>
                </a:lnTo>
                <a:lnTo>
                  <a:pt x="23706" y="85671"/>
                </a:lnTo>
                <a:lnTo>
                  <a:pt x="50863" y="50663"/>
                </a:lnTo>
                <a:lnTo>
                  <a:pt x="86021" y="23616"/>
                </a:lnTo>
                <a:lnTo>
                  <a:pt x="127529" y="6178"/>
                </a:lnTo>
                <a:lnTo>
                  <a:pt x="173736" y="0"/>
                </a:lnTo>
                <a:lnTo>
                  <a:pt x="219942" y="6178"/>
                </a:lnTo>
                <a:lnTo>
                  <a:pt x="261450" y="23616"/>
                </a:lnTo>
                <a:lnTo>
                  <a:pt x="296608" y="50663"/>
                </a:lnTo>
                <a:lnTo>
                  <a:pt x="323765" y="85671"/>
                </a:lnTo>
                <a:lnTo>
                  <a:pt x="341270" y="126991"/>
                </a:lnTo>
                <a:lnTo>
                  <a:pt x="347472" y="172974"/>
                </a:lnTo>
                <a:lnTo>
                  <a:pt x="341270" y="218956"/>
                </a:lnTo>
                <a:lnTo>
                  <a:pt x="323765" y="260276"/>
                </a:lnTo>
                <a:lnTo>
                  <a:pt x="296608" y="295284"/>
                </a:lnTo>
                <a:lnTo>
                  <a:pt x="261450" y="322331"/>
                </a:lnTo>
                <a:lnTo>
                  <a:pt x="219942" y="339769"/>
                </a:lnTo>
                <a:lnTo>
                  <a:pt x="173736" y="345948"/>
                </a:lnTo>
                <a:lnTo>
                  <a:pt x="127529" y="339769"/>
                </a:lnTo>
                <a:lnTo>
                  <a:pt x="86021" y="322331"/>
                </a:lnTo>
                <a:lnTo>
                  <a:pt x="50863" y="295284"/>
                </a:lnTo>
                <a:lnTo>
                  <a:pt x="23706" y="260276"/>
                </a:lnTo>
                <a:lnTo>
                  <a:pt x="6201" y="218956"/>
                </a:lnTo>
                <a:lnTo>
                  <a:pt x="0" y="172974"/>
                </a:lnTo>
                <a:close/>
              </a:path>
            </a:pathLst>
          </a:custGeom>
          <a:ln w="285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3994658" y="3973474"/>
            <a:ext cx="132080" cy="1689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5"/>
              </a:spcBef>
            </a:pPr>
            <a:r>
              <a:rPr sz="900" b="1" spc="35">
                <a:solidFill>
                  <a:srgbClr val="E18799"/>
                </a:solidFill>
                <a:latin typeface="微软雅黑"/>
                <a:cs typeface="微软雅黑"/>
              </a:rPr>
              <a:t>激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984500" y="3768648"/>
            <a:ext cx="1226820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消费者偏好亲肤纸品、静</a:t>
            </a:r>
            <a:r>
              <a:rPr sz="600" spc="1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350" b="1" spc="52" baseline="-30864">
                <a:solidFill>
                  <a:srgbClr val="E18799"/>
                </a:solidFill>
                <a:latin typeface="微软雅黑"/>
                <a:cs typeface="微软雅黑"/>
              </a:rPr>
              <a:t>不刺</a:t>
            </a:r>
            <a:endParaRPr sz="1350" baseline="-30864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009900" y="3902760"/>
            <a:ext cx="850900" cy="263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3000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音护理用具、无味驱蚊产 品，婴童专用特护产品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6893052" y="3104388"/>
            <a:ext cx="1438655" cy="48615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7005828" y="3207538"/>
            <a:ext cx="774700" cy="3829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just">
              <a:lnSpc>
                <a:spcPct val="130100"/>
              </a:lnSpc>
              <a:spcBef>
                <a:spcPts val="105"/>
              </a:spcBef>
            </a:pP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消费者偏好一键折叠、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超轻材料、简易便携的 出行用品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7907273" y="3173729"/>
            <a:ext cx="347980" cy="347980"/>
          </a:xfrm>
          <a:custGeom>
            <a:rect l="l" t="t" r="r" b="b"/>
            <a:pathLst>
              <a:path w="347979" h="347979">
                <a:moveTo>
                  <a:pt x="173735" y="0"/>
                </a:moveTo>
                <a:lnTo>
                  <a:pt x="127529" y="6201"/>
                </a:lnTo>
                <a:lnTo>
                  <a:pt x="86021" y="23706"/>
                </a:lnTo>
                <a:lnTo>
                  <a:pt x="50863" y="50863"/>
                </a:lnTo>
                <a:lnTo>
                  <a:pt x="23706" y="86021"/>
                </a:lnTo>
                <a:lnTo>
                  <a:pt x="6201" y="127529"/>
                </a:lnTo>
                <a:lnTo>
                  <a:pt x="0" y="173735"/>
                </a:lnTo>
                <a:lnTo>
                  <a:pt x="6201" y="219942"/>
                </a:lnTo>
                <a:lnTo>
                  <a:pt x="23706" y="261450"/>
                </a:lnTo>
                <a:lnTo>
                  <a:pt x="50863" y="296608"/>
                </a:lnTo>
                <a:lnTo>
                  <a:pt x="86021" y="323765"/>
                </a:lnTo>
                <a:lnTo>
                  <a:pt x="127529" y="341270"/>
                </a:lnTo>
                <a:lnTo>
                  <a:pt x="173735" y="347472"/>
                </a:lnTo>
                <a:lnTo>
                  <a:pt x="219942" y="341270"/>
                </a:lnTo>
                <a:lnTo>
                  <a:pt x="261450" y="323765"/>
                </a:lnTo>
                <a:lnTo>
                  <a:pt x="296608" y="296608"/>
                </a:lnTo>
                <a:lnTo>
                  <a:pt x="323765" y="261450"/>
                </a:lnTo>
                <a:lnTo>
                  <a:pt x="341270" y="219942"/>
                </a:lnTo>
                <a:lnTo>
                  <a:pt x="347472" y="173735"/>
                </a:lnTo>
                <a:lnTo>
                  <a:pt x="341270" y="127529"/>
                </a:lnTo>
                <a:lnTo>
                  <a:pt x="323765" y="86021"/>
                </a:lnTo>
                <a:lnTo>
                  <a:pt x="296608" y="50863"/>
                </a:lnTo>
                <a:lnTo>
                  <a:pt x="261450" y="23706"/>
                </a:lnTo>
                <a:lnTo>
                  <a:pt x="219942" y="6201"/>
                </a:lnTo>
                <a:lnTo>
                  <a:pt x="173735" y="0"/>
                </a:lnTo>
                <a:close/>
              </a:path>
            </a:pathLst>
          </a:custGeom>
          <a:solidFill>
            <a:srgbClr val="FFFFFF">
              <a:alpha val="2784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7907273" y="3173729"/>
            <a:ext cx="347980" cy="347980"/>
          </a:xfrm>
          <a:custGeom>
            <a:rect l="l" t="t" r="r" b="b"/>
            <a:pathLst>
              <a:path w="347979" h="347979">
                <a:moveTo>
                  <a:pt x="0" y="173735"/>
                </a:moveTo>
                <a:lnTo>
                  <a:pt x="6201" y="127529"/>
                </a:lnTo>
                <a:lnTo>
                  <a:pt x="23706" y="86021"/>
                </a:lnTo>
                <a:lnTo>
                  <a:pt x="50863" y="50863"/>
                </a:lnTo>
                <a:lnTo>
                  <a:pt x="86021" y="23706"/>
                </a:lnTo>
                <a:lnTo>
                  <a:pt x="127529" y="6201"/>
                </a:lnTo>
                <a:lnTo>
                  <a:pt x="173735" y="0"/>
                </a:lnTo>
                <a:lnTo>
                  <a:pt x="219942" y="6201"/>
                </a:lnTo>
                <a:lnTo>
                  <a:pt x="261450" y="23706"/>
                </a:lnTo>
                <a:lnTo>
                  <a:pt x="296608" y="50863"/>
                </a:lnTo>
                <a:lnTo>
                  <a:pt x="323765" y="86021"/>
                </a:lnTo>
                <a:lnTo>
                  <a:pt x="341270" y="127529"/>
                </a:lnTo>
                <a:lnTo>
                  <a:pt x="347472" y="173735"/>
                </a:lnTo>
                <a:lnTo>
                  <a:pt x="341270" y="219942"/>
                </a:lnTo>
                <a:lnTo>
                  <a:pt x="323765" y="261450"/>
                </a:lnTo>
                <a:lnTo>
                  <a:pt x="296608" y="296608"/>
                </a:lnTo>
                <a:lnTo>
                  <a:pt x="261450" y="323765"/>
                </a:lnTo>
                <a:lnTo>
                  <a:pt x="219942" y="341270"/>
                </a:lnTo>
                <a:lnTo>
                  <a:pt x="173735" y="347472"/>
                </a:lnTo>
                <a:lnTo>
                  <a:pt x="127529" y="341270"/>
                </a:lnTo>
                <a:lnTo>
                  <a:pt x="86021" y="323765"/>
                </a:lnTo>
                <a:lnTo>
                  <a:pt x="50863" y="296608"/>
                </a:lnTo>
                <a:lnTo>
                  <a:pt x="23706" y="261450"/>
                </a:lnTo>
                <a:lnTo>
                  <a:pt x="6201" y="219942"/>
                </a:lnTo>
                <a:lnTo>
                  <a:pt x="0" y="173735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7962010" y="3266059"/>
            <a:ext cx="25082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5"/>
              </a:spcBef>
            </a:pPr>
            <a:r>
              <a:rPr sz="900" b="1" spc="35">
                <a:solidFill>
                  <a:srgbClr val="FFC000"/>
                </a:solidFill>
                <a:latin typeface="微软雅黑"/>
                <a:cs typeface="微软雅黑"/>
              </a:rPr>
              <a:t>便携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6893052" y="2526791"/>
            <a:ext cx="1438655" cy="48615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7907273" y="2597657"/>
            <a:ext cx="347980" cy="347980"/>
          </a:xfrm>
          <a:custGeom>
            <a:rect l="l" t="t" r="r" b="b"/>
            <a:pathLst>
              <a:path w="347979" h="347980">
                <a:moveTo>
                  <a:pt x="173735" y="0"/>
                </a:moveTo>
                <a:lnTo>
                  <a:pt x="127529" y="6201"/>
                </a:lnTo>
                <a:lnTo>
                  <a:pt x="86021" y="23706"/>
                </a:lnTo>
                <a:lnTo>
                  <a:pt x="50863" y="50863"/>
                </a:lnTo>
                <a:lnTo>
                  <a:pt x="23706" y="86021"/>
                </a:lnTo>
                <a:lnTo>
                  <a:pt x="6201" y="127529"/>
                </a:lnTo>
                <a:lnTo>
                  <a:pt x="0" y="173736"/>
                </a:lnTo>
                <a:lnTo>
                  <a:pt x="6201" y="219942"/>
                </a:lnTo>
                <a:lnTo>
                  <a:pt x="23706" y="261450"/>
                </a:lnTo>
                <a:lnTo>
                  <a:pt x="50863" y="296608"/>
                </a:lnTo>
                <a:lnTo>
                  <a:pt x="86021" y="323765"/>
                </a:lnTo>
                <a:lnTo>
                  <a:pt x="127529" y="341270"/>
                </a:lnTo>
                <a:lnTo>
                  <a:pt x="173735" y="347472"/>
                </a:lnTo>
                <a:lnTo>
                  <a:pt x="219942" y="341270"/>
                </a:lnTo>
                <a:lnTo>
                  <a:pt x="261450" y="323765"/>
                </a:lnTo>
                <a:lnTo>
                  <a:pt x="296608" y="296608"/>
                </a:lnTo>
                <a:lnTo>
                  <a:pt x="323765" y="261450"/>
                </a:lnTo>
                <a:lnTo>
                  <a:pt x="341270" y="219942"/>
                </a:lnTo>
                <a:lnTo>
                  <a:pt x="347472" y="173736"/>
                </a:lnTo>
                <a:lnTo>
                  <a:pt x="341270" y="127529"/>
                </a:lnTo>
                <a:lnTo>
                  <a:pt x="323765" y="86021"/>
                </a:lnTo>
                <a:lnTo>
                  <a:pt x="296608" y="50863"/>
                </a:lnTo>
                <a:lnTo>
                  <a:pt x="261450" y="23706"/>
                </a:lnTo>
                <a:lnTo>
                  <a:pt x="219942" y="6201"/>
                </a:lnTo>
                <a:lnTo>
                  <a:pt x="173735" y="0"/>
                </a:lnTo>
                <a:close/>
              </a:path>
            </a:pathLst>
          </a:custGeom>
          <a:solidFill>
            <a:srgbClr val="FFFFFF">
              <a:alpha val="2784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7907273" y="2597657"/>
            <a:ext cx="347980" cy="347980"/>
          </a:xfrm>
          <a:custGeom>
            <a:rect l="l" t="t" r="r" b="b"/>
            <a:pathLst>
              <a:path w="347979" h="347980">
                <a:moveTo>
                  <a:pt x="0" y="173736"/>
                </a:moveTo>
                <a:lnTo>
                  <a:pt x="6201" y="127529"/>
                </a:lnTo>
                <a:lnTo>
                  <a:pt x="23706" y="86021"/>
                </a:lnTo>
                <a:lnTo>
                  <a:pt x="50863" y="50863"/>
                </a:lnTo>
                <a:lnTo>
                  <a:pt x="86021" y="23706"/>
                </a:lnTo>
                <a:lnTo>
                  <a:pt x="127529" y="6201"/>
                </a:lnTo>
                <a:lnTo>
                  <a:pt x="173735" y="0"/>
                </a:lnTo>
                <a:lnTo>
                  <a:pt x="219942" y="6201"/>
                </a:lnTo>
                <a:lnTo>
                  <a:pt x="261450" y="23706"/>
                </a:lnTo>
                <a:lnTo>
                  <a:pt x="296608" y="50863"/>
                </a:lnTo>
                <a:lnTo>
                  <a:pt x="323765" y="86021"/>
                </a:lnTo>
                <a:lnTo>
                  <a:pt x="341270" y="127529"/>
                </a:lnTo>
                <a:lnTo>
                  <a:pt x="347472" y="173736"/>
                </a:lnTo>
                <a:lnTo>
                  <a:pt x="341270" y="219942"/>
                </a:lnTo>
                <a:lnTo>
                  <a:pt x="323765" y="261450"/>
                </a:lnTo>
                <a:lnTo>
                  <a:pt x="296608" y="296608"/>
                </a:lnTo>
                <a:lnTo>
                  <a:pt x="261450" y="323765"/>
                </a:lnTo>
                <a:lnTo>
                  <a:pt x="219942" y="341270"/>
                </a:lnTo>
                <a:lnTo>
                  <a:pt x="173735" y="347472"/>
                </a:lnTo>
                <a:lnTo>
                  <a:pt x="127529" y="341270"/>
                </a:lnTo>
                <a:lnTo>
                  <a:pt x="86021" y="323765"/>
                </a:lnTo>
                <a:lnTo>
                  <a:pt x="50863" y="296608"/>
                </a:lnTo>
                <a:lnTo>
                  <a:pt x="23706" y="261450"/>
                </a:lnTo>
                <a:lnTo>
                  <a:pt x="6201" y="219942"/>
                </a:lnTo>
                <a:lnTo>
                  <a:pt x="0" y="173736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6994906" y="2610992"/>
            <a:ext cx="1228090" cy="354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ts val="68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消费者喜好可躺可坐、</a:t>
            </a:r>
            <a:endParaRPr sz="600">
              <a:latin typeface="宋体"/>
              <a:cs typeface="宋体"/>
            </a:endParaRPr>
          </a:p>
          <a:p>
            <a:pPr>
              <a:lnSpc>
                <a:spcPts val="1040"/>
              </a:lnSpc>
              <a:tabLst>
                <a:tab pos="977265"/>
              </a:tabLst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多功能、可调节的出行	</a:t>
            </a:r>
            <a:r>
              <a:rPr sz="900" b="1" spc="35">
                <a:solidFill>
                  <a:srgbClr val="FFC000"/>
                </a:solidFill>
                <a:latin typeface="微软雅黑"/>
                <a:cs typeface="微软雅黑"/>
              </a:rPr>
              <a:t>多用</a:t>
            </a:r>
            <a:endParaRPr sz="9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用品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6870192" y="3681983"/>
            <a:ext cx="1438655" cy="48615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7884414" y="3752850"/>
            <a:ext cx="347980" cy="346075"/>
          </a:xfrm>
          <a:custGeom>
            <a:rect l="l" t="t" r="r" b="b"/>
            <a:pathLst>
              <a:path w="347979" h="346075">
                <a:moveTo>
                  <a:pt x="173735" y="0"/>
                </a:moveTo>
                <a:lnTo>
                  <a:pt x="127529" y="6178"/>
                </a:lnTo>
                <a:lnTo>
                  <a:pt x="86021" y="23616"/>
                </a:lnTo>
                <a:lnTo>
                  <a:pt x="50863" y="50663"/>
                </a:lnTo>
                <a:lnTo>
                  <a:pt x="23706" y="85671"/>
                </a:lnTo>
                <a:lnTo>
                  <a:pt x="6201" y="126991"/>
                </a:lnTo>
                <a:lnTo>
                  <a:pt x="0" y="172974"/>
                </a:lnTo>
                <a:lnTo>
                  <a:pt x="6201" y="218956"/>
                </a:lnTo>
                <a:lnTo>
                  <a:pt x="23706" y="260276"/>
                </a:lnTo>
                <a:lnTo>
                  <a:pt x="50863" y="295284"/>
                </a:lnTo>
                <a:lnTo>
                  <a:pt x="86021" y="322331"/>
                </a:lnTo>
                <a:lnTo>
                  <a:pt x="127529" y="339769"/>
                </a:lnTo>
                <a:lnTo>
                  <a:pt x="173735" y="345948"/>
                </a:lnTo>
                <a:lnTo>
                  <a:pt x="219942" y="339769"/>
                </a:lnTo>
                <a:lnTo>
                  <a:pt x="261450" y="322331"/>
                </a:lnTo>
                <a:lnTo>
                  <a:pt x="296608" y="295284"/>
                </a:lnTo>
                <a:lnTo>
                  <a:pt x="323765" y="260276"/>
                </a:lnTo>
                <a:lnTo>
                  <a:pt x="341270" y="218956"/>
                </a:lnTo>
                <a:lnTo>
                  <a:pt x="347471" y="172974"/>
                </a:lnTo>
                <a:lnTo>
                  <a:pt x="341270" y="126991"/>
                </a:lnTo>
                <a:lnTo>
                  <a:pt x="323765" y="85671"/>
                </a:lnTo>
                <a:lnTo>
                  <a:pt x="296608" y="50663"/>
                </a:lnTo>
                <a:lnTo>
                  <a:pt x="261450" y="23616"/>
                </a:lnTo>
                <a:lnTo>
                  <a:pt x="219942" y="6178"/>
                </a:lnTo>
                <a:lnTo>
                  <a:pt x="173735" y="0"/>
                </a:lnTo>
                <a:close/>
              </a:path>
            </a:pathLst>
          </a:custGeom>
          <a:solidFill>
            <a:srgbClr val="FFFFFF">
              <a:alpha val="2784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7884414" y="3752850"/>
            <a:ext cx="347980" cy="346075"/>
          </a:xfrm>
          <a:custGeom>
            <a:rect l="l" t="t" r="r" b="b"/>
            <a:pathLst>
              <a:path w="347979" h="346075">
                <a:moveTo>
                  <a:pt x="0" y="172974"/>
                </a:moveTo>
                <a:lnTo>
                  <a:pt x="6201" y="126991"/>
                </a:lnTo>
                <a:lnTo>
                  <a:pt x="23706" y="85671"/>
                </a:lnTo>
                <a:lnTo>
                  <a:pt x="50863" y="50663"/>
                </a:lnTo>
                <a:lnTo>
                  <a:pt x="86021" y="23616"/>
                </a:lnTo>
                <a:lnTo>
                  <a:pt x="127529" y="6178"/>
                </a:lnTo>
                <a:lnTo>
                  <a:pt x="173735" y="0"/>
                </a:lnTo>
                <a:lnTo>
                  <a:pt x="219942" y="6178"/>
                </a:lnTo>
                <a:lnTo>
                  <a:pt x="261450" y="23616"/>
                </a:lnTo>
                <a:lnTo>
                  <a:pt x="296608" y="50663"/>
                </a:lnTo>
                <a:lnTo>
                  <a:pt x="323765" y="85671"/>
                </a:lnTo>
                <a:lnTo>
                  <a:pt x="341270" y="126991"/>
                </a:lnTo>
                <a:lnTo>
                  <a:pt x="347471" y="172974"/>
                </a:lnTo>
                <a:lnTo>
                  <a:pt x="341270" y="218956"/>
                </a:lnTo>
                <a:lnTo>
                  <a:pt x="323765" y="260276"/>
                </a:lnTo>
                <a:lnTo>
                  <a:pt x="296608" y="295284"/>
                </a:lnTo>
                <a:lnTo>
                  <a:pt x="261450" y="322331"/>
                </a:lnTo>
                <a:lnTo>
                  <a:pt x="219942" y="339769"/>
                </a:lnTo>
                <a:lnTo>
                  <a:pt x="173735" y="345948"/>
                </a:lnTo>
                <a:lnTo>
                  <a:pt x="127529" y="339769"/>
                </a:lnTo>
                <a:lnTo>
                  <a:pt x="86021" y="322331"/>
                </a:lnTo>
                <a:lnTo>
                  <a:pt x="50863" y="295284"/>
                </a:lnTo>
                <a:lnTo>
                  <a:pt x="23706" y="260276"/>
                </a:lnTo>
                <a:lnTo>
                  <a:pt x="6201" y="218956"/>
                </a:lnTo>
                <a:lnTo>
                  <a:pt x="0" y="172974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6986269" y="3772915"/>
            <a:ext cx="1249680" cy="354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ts val="68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消费者偏好有防侧翻、</a:t>
            </a:r>
            <a:endParaRPr sz="600">
              <a:latin typeface="宋体"/>
              <a:cs typeface="宋体"/>
            </a:endParaRPr>
          </a:p>
          <a:p>
            <a:pPr marL="25400">
              <a:lnSpc>
                <a:spcPts val="1040"/>
              </a:lnSpc>
              <a:tabLst>
                <a:tab pos="973455"/>
              </a:tabLst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抗翻转、全包裹防护设	</a:t>
            </a:r>
            <a:r>
              <a:rPr sz="1350" b="1" spc="52" baseline="6172">
                <a:solidFill>
                  <a:srgbClr val="FFC000"/>
                </a:solidFill>
                <a:latin typeface="微软雅黑"/>
                <a:cs typeface="微软雅黑"/>
              </a:rPr>
              <a:t>安全</a:t>
            </a:r>
            <a:endParaRPr sz="1350" baseline="6172">
              <a:latin typeface="微软雅黑"/>
              <a:cs typeface="微软雅黑"/>
            </a:endParaRPr>
          </a:p>
          <a:p>
            <a:pPr marL="25400">
              <a:lnSpc>
                <a:spcPct val="100000"/>
              </a:lnSpc>
              <a:spcBef>
                <a:spcPts val="15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计的出行产品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4482084" y="2244851"/>
            <a:ext cx="1248156" cy="124968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489703" y="2231135"/>
            <a:ext cx="702945" cy="143510"/>
          </a:xfrm>
          <a:custGeom>
            <a:rect l="l" t="t" r="r" b="b"/>
            <a:pathLst>
              <a:path w="702945" h="143510">
                <a:moveTo>
                  <a:pt x="678688" y="0"/>
                </a:moveTo>
                <a:lnTo>
                  <a:pt x="23875" y="0"/>
                </a:lnTo>
                <a:lnTo>
                  <a:pt x="14573" y="1873"/>
                </a:lnTo>
                <a:lnTo>
                  <a:pt x="6985" y="6985"/>
                </a:lnTo>
                <a:lnTo>
                  <a:pt x="1873" y="14573"/>
                </a:lnTo>
                <a:lnTo>
                  <a:pt x="0" y="23875"/>
                </a:lnTo>
                <a:lnTo>
                  <a:pt x="0" y="119380"/>
                </a:lnTo>
                <a:lnTo>
                  <a:pt x="1873" y="128682"/>
                </a:lnTo>
                <a:lnTo>
                  <a:pt x="6985" y="136270"/>
                </a:lnTo>
                <a:lnTo>
                  <a:pt x="14573" y="141382"/>
                </a:lnTo>
                <a:lnTo>
                  <a:pt x="23875" y="143256"/>
                </a:lnTo>
                <a:lnTo>
                  <a:pt x="678688" y="143256"/>
                </a:lnTo>
                <a:lnTo>
                  <a:pt x="687990" y="141382"/>
                </a:lnTo>
                <a:lnTo>
                  <a:pt x="695579" y="136270"/>
                </a:lnTo>
                <a:lnTo>
                  <a:pt x="700690" y="128682"/>
                </a:lnTo>
                <a:lnTo>
                  <a:pt x="702563" y="119380"/>
                </a:lnTo>
                <a:lnTo>
                  <a:pt x="702563" y="23875"/>
                </a:lnTo>
                <a:lnTo>
                  <a:pt x="700690" y="14573"/>
                </a:lnTo>
                <a:lnTo>
                  <a:pt x="695579" y="6985"/>
                </a:lnTo>
                <a:lnTo>
                  <a:pt x="687990" y="1873"/>
                </a:lnTo>
                <a:lnTo>
                  <a:pt x="678688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771388" y="3349752"/>
            <a:ext cx="728980" cy="144780"/>
          </a:xfrm>
          <a:custGeom>
            <a:rect l="l" t="t" r="r" b="b"/>
            <a:pathLst>
              <a:path w="728979" h="144779">
                <a:moveTo>
                  <a:pt x="704341" y="0"/>
                </a:moveTo>
                <a:lnTo>
                  <a:pt x="24129" y="0"/>
                </a:lnTo>
                <a:lnTo>
                  <a:pt x="14733" y="1895"/>
                </a:lnTo>
                <a:lnTo>
                  <a:pt x="7064" y="7064"/>
                </a:lnTo>
                <a:lnTo>
                  <a:pt x="1895" y="14733"/>
                </a:lnTo>
                <a:lnTo>
                  <a:pt x="0" y="24130"/>
                </a:lnTo>
                <a:lnTo>
                  <a:pt x="0" y="120650"/>
                </a:lnTo>
                <a:lnTo>
                  <a:pt x="1895" y="130046"/>
                </a:lnTo>
                <a:lnTo>
                  <a:pt x="7064" y="137715"/>
                </a:lnTo>
                <a:lnTo>
                  <a:pt x="14733" y="142884"/>
                </a:lnTo>
                <a:lnTo>
                  <a:pt x="24129" y="144780"/>
                </a:lnTo>
                <a:lnTo>
                  <a:pt x="704341" y="144780"/>
                </a:lnTo>
                <a:lnTo>
                  <a:pt x="713738" y="142884"/>
                </a:lnTo>
                <a:lnTo>
                  <a:pt x="721407" y="137715"/>
                </a:lnTo>
                <a:lnTo>
                  <a:pt x="726576" y="130046"/>
                </a:lnTo>
                <a:lnTo>
                  <a:pt x="728472" y="120650"/>
                </a:lnTo>
                <a:lnTo>
                  <a:pt x="728472" y="24130"/>
                </a:lnTo>
                <a:lnTo>
                  <a:pt x="726576" y="14733"/>
                </a:lnTo>
                <a:lnTo>
                  <a:pt x="721407" y="7064"/>
                </a:lnTo>
                <a:lnTo>
                  <a:pt x="713738" y="1895"/>
                </a:lnTo>
                <a:lnTo>
                  <a:pt x="704341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5881115" y="3353815"/>
            <a:ext cx="52324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户外运动</a:t>
            </a:r>
            <a:r>
              <a:rPr sz="650" spc="5">
                <a:solidFill>
                  <a:srgbClr val="FFFFFF"/>
                </a:solidFill>
                <a:latin typeface="宋体"/>
                <a:cs typeface="宋体"/>
              </a:rPr>
              <a:t>出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行</a:t>
            </a:r>
            <a:endParaRPr sz="65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5771388" y="2237232"/>
            <a:ext cx="731520" cy="143510"/>
          </a:xfrm>
          <a:custGeom>
            <a:rect l="l" t="t" r="r" b="b"/>
            <a:pathLst>
              <a:path w="731520" h="143510">
                <a:moveTo>
                  <a:pt x="707644" y="0"/>
                </a:moveTo>
                <a:lnTo>
                  <a:pt x="23875" y="0"/>
                </a:lnTo>
                <a:lnTo>
                  <a:pt x="14573" y="1873"/>
                </a:lnTo>
                <a:lnTo>
                  <a:pt x="6984" y="6985"/>
                </a:lnTo>
                <a:lnTo>
                  <a:pt x="1873" y="14573"/>
                </a:lnTo>
                <a:lnTo>
                  <a:pt x="0" y="23875"/>
                </a:lnTo>
                <a:lnTo>
                  <a:pt x="0" y="119380"/>
                </a:lnTo>
                <a:lnTo>
                  <a:pt x="1873" y="128682"/>
                </a:lnTo>
                <a:lnTo>
                  <a:pt x="6984" y="136270"/>
                </a:lnTo>
                <a:lnTo>
                  <a:pt x="14573" y="141382"/>
                </a:lnTo>
                <a:lnTo>
                  <a:pt x="23875" y="143256"/>
                </a:lnTo>
                <a:lnTo>
                  <a:pt x="707644" y="143256"/>
                </a:lnTo>
                <a:lnTo>
                  <a:pt x="716946" y="141382"/>
                </a:lnTo>
                <a:lnTo>
                  <a:pt x="724535" y="136270"/>
                </a:lnTo>
                <a:lnTo>
                  <a:pt x="729646" y="128682"/>
                </a:lnTo>
                <a:lnTo>
                  <a:pt x="731519" y="119380"/>
                </a:lnTo>
                <a:lnTo>
                  <a:pt x="731519" y="23875"/>
                </a:lnTo>
                <a:lnTo>
                  <a:pt x="729646" y="14573"/>
                </a:lnTo>
                <a:lnTo>
                  <a:pt x="724534" y="6985"/>
                </a:lnTo>
                <a:lnTo>
                  <a:pt x="716946" y="1873"/>
                </a:lnTo>
                <a:lnTo>
                  <a:pt x="707644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4450460" y="1997455"/>
            <a:ext cx="2607945" cy="3714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>
                <a:latin typeface="微软雅黑"/>
                <a:cs typeface="微软雅黑"/>
              </a:rPr>
              <a:t>MA</a:t>
            </a:r>
            <a:r>
              <a:rPr sz="1000" b="1" spc="-10">
                <a:latin typeface="微软雅黑"/>
                <a:cs typeface="微软雅黑"/>
              </a:rPr>
              <a:t>T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55">
                <a:latin typeface="微软雅黑"/>
                <a:cs typeface="微软雅黑"/>
              </a:rPr>
              <a:t>0</a:t>
            </a:r>
            <a:r>
              <a:rPr sz="1000" b="1" spc="15">
                <a:latin typeface="微软雅黑"/>
                <a:cs typeface="微软雅黑"/>
              </a:rPr>
              <a:t>2</a:t>
            </a:r>
            <a:r>
              <a:rPr sz="1000" b="1" spc="20">
                <a:latin typeface="微软雅黑"/>
                <a:cs typeface="微软雅黑"/>
              </a:rPr>
              <a:t>3</a:t>
            </a:r>
            <a:r>
              <a:rPr sz="1000" b="1" spc="-5">
                <a:latin typeface="微软雅黑"/>
                <a:cs typeface="微软雅黑"/>
              </a:rPr>
              <a:t>抖音电商婴童出行用品</a:t>
            </a:r>
            <a:r>
              <a:rPr sz="1000" b="1" spc="30">
                <a:latin typeface="微软雅黑"/>
                <a:cs typeface="微软雅黑"/>
              </a:rPr>
              <a:t>T</a:t>
            </a:r>
            <a:r>
              <a:rPr sz="1000" b="1" spc="5">
                <a:latin typeface="微软雅黑"/>
                <a:cs typeface="微软雅黑"/>
              </a:rPr>
              <a:t>O</a:t>
            </a:r>
            <a:r>
              <a:rPr sz="1000" b="1" spc="-30">
                <a:latin typeface="微软雅黑"/>
                <a:cs typeface="微软雅黑"/>
              </a:rPr>
              <a:t>P1</a:t>
            </a:r>
            <a:r>
              <a:rPr sz="1000" b="1" spc="70">
                <a:latin typeface="微软雅黑"/>
                <a:cs typeface="微软雅黑"/>
              </a:rPr>
              <a:t>0</a:t>
            </a:r>
            <a:r>
              <a:rPr sz="1000" b="1" spc="-5">
                <a:latin typeface="微软雅黑"/>
                <a:cs typeface="微软雅黑"/>
              </a:rPr>
              <a:t>卖点</a:t>
            </a:r>
            <a:endParaRPr sz="1000">
              <a:latin typeface="微软雅黑"/>
              <a:cs typeface="微软雅黑"/>
            </a:endParaRPr>
          </a:p>
          <a:p>
            <a:pPr marL="118745">
              <a:lnSpc>
                <a:spcPct val="100000"/>
              </a:lnSpc>
              <a:spcBef>
                <a:spcPts val="740"/>
              </a:spcBef>
              <a:tabLst>
                <a:tab pos="1431925"/>
              </a:tabLst>
            </a:pPr>
            <a:r>
              <a:rPr sz="975" spc="30" baseline="4273">
                <a:solidFill>
                  <a:srgbClr val="FFFFFF"/>
                </a:solidFill>
                <a:latin typeface="宋体"/>
                <a:cs typeface="宋体"/>
              </a:rPr>
              <a:t>手推车</a:t>
            </a:r>
            <a:r>
              <a:rPr sz="975" spc="-97" baseline="4273">
                <a:solidFill>
                  <a:srgbClr val="FFFFFF"/>
                </a:solidFill>
                <a:latin typeface="宋体"/>
                <a:cs typeface="宋体"/>
              </a:rPr>
              <a:t>/</a:t>
            </a:r>
            <a:r>
              <a:rPr sz="975" spc="30" baseline="4273">
                <a:solidFill>
                  <a:srgbClr val="FFFFFF"/>
                </a:solidFill>
                <a:latin typeface="宋体"/>
                <a:cs typeface="宋体"/>
              </a:rPr>
              <a:t>学</a:t>
            </a:r>
            <a:r>
              <a:rPr sz="975" spc="7" baseline="4273">
                <a:solidFill>
                  <a:srgbClr val="FFFFFF"/>
                </a:solidFill>
                <a:latin typeface="宋体"/>
                <a:cs typeface="宋体"/>
              </a:rPr>
              <a:t>步</a:t>
            </a:r>
            <a:r>
              <a:rPr sz="975" spc="30" baseline="4273">
                <a:solidFill>
                  <a:srgbClr val="FFFFFF"/>
                </a:solidFill>
                <a:latin typeface="宋体"/>
                <a:cs typeface="宋体"/>
              </a:rPr>
              <a:t>车	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汽车安全</a:t>
            </a:r>
            <a:r>
              <a:rPr sz="650" spc="5">
                <a:solidFill>
                  <a:srgbClr val="FFFFFF"/>
                </a:solidFill>
                <a:latin typeface="宋体"/>
                <a:cs typeface="宋体"/>
              </a:rPr>
              <a:t>座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椅</a:t>
            </a:r>
            <a:endParaRPr sz="65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5756147" y="2462783"/>
            <a:ext cx="1133855" cy="778763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4489703" y="3345179"/>
            <a:ext cx="702945" cy="142240"/>
          </a:xfrm>
          <a:custGeom>
            <a:rect l="l" t="t" r="r" b="b"/>
            <a:pathLst>
              <a:path w="702945" h="142239">
                <a:moveTo>
                  <a:pt x="678942" y="0"/>
                </a:moveTo>
                <a:lnTo>
                  <a:pt x="23622" y="0"/>
                </a:lnTo>
                <a:lnTo>
                  <a:pt x="14412" y="1851"/>
                </a:lnTo>
                <a:lnTo>
                  <a:pt x="6905" y="6905"/>
                </a:lnTo>
                <a:lnTo>
                  <a:pt x="1851" y="14412"/>
                </a:lnTo>
                <a:lnTo>
                  <a:pt x="0" y="23621"/>
                </a:lnTo>
                <a:lnTo>
                  <a:pt x="0" y="118109"/>
                </a:lnTo>
                <a:lnTo>
                  <a:pt x="1851" y="127319"/>
                </a:lnTo>
                <a:lnTo>
                  <a:pt x="6905" y="134826"/>
                </a:lnTo>
                <a:lnTo>
                  <a:pt x="14412" y="139880"/>
                </a:lnTo>
                <a:lnTo>
                  <a:pt x="23622" y="141731"/>
                </a:lnTo>
                <a:lnTo>
                  <a:pt x="678942" y="141731"/>
                </a:lnTo>
                <a:lnTo>
                  <a:pt x="688151" y="139880"/>
                </a:lnTo>
                <a:lnTo>
                  <a:pt x="695658" y="134826"/>
                </a:lnTo>
                <a:lnTo>
                  <a:pt x="700712" y="127319"/>
                </a:lnTo>
                <a:lnTo>
                  <a:pt x="702563" y="118109"/>
                </a:lnTo>
                <a:lnTo>
                  <a:pt x="702563" y="23621"/>
                </a:lnTo>
                <a:lnTo>
                  <a:pt x="700712" y="14412"/>
                </a:lnTo>
                <a:lnTo>
                  <a:pt x="695658" y="6905"/>
                </a:lnTo>
                <a:lnTo>
                  <a:pt x="688151" y="1851"/>
                </a:lnTo>
                <a:lnTo>
                  <a:pt x="678942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4569840" y="3347720"/>
            <a:ext cx="5575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背带</a:t>
            </a:r>
            <a:r>
              <a:rPr sz="650" spc="-65">
                <a:solidFill>
                  <a:srgbClr val="FFFFFF"/>
                </a:solidFill>
                <a:latin typeface="宋体"/>
                <a:cs typeface="宋体"/>
              </a:rPr>
              <a:t>/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出行</a:t>
            </a:r>
            <a:r>
              <a:rPr sz="650" spc="5">
                <a:solidFill>
                  <a:srgbClr val="FFFFFF"/>
                </a:solidFill>
                <a:latin typeface="宋体"/>
                <a:cs typeface="宋体"/>
              </a:rPr>
              <a:t>用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品</a:t>
            </a:r>
            <a:endParaRPr sz="65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4492752" y="3523488"/>
            <a:ext cx="1243584" cy="71780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5760720" y="3514344"/>
            <a:ext cx="1133855" cy="758952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309778" y="4626037"/>
            <a:ext cx="413385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1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妈旗下行业研究数据平台））</a:t>
            </a:r>
            <a:r>
              <a:rPr sz="600" spc="-10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*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字号大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小表示</a:t>
            </a:r>
            <a:r>
              <a:rPr sz="600" spc="140">
                <a:solidFill>
                  <a:srgbClr val="7E7E7E"/>
                </a:solidFill>
                <a:latin typeface="宋体"/>
                <a:cs typeface="宋体"/>
              </a:rPr>
              <a:t>GMV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大小，字号越大</a:t>
            </a: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，GMV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越高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16408" y="2449067"/>
            <a:ext cx="3916679" cy="1879600"/>
          </a:xfrm>
          <a:custGeom>
            <a:rect l="l" t="t" r="r" b="b"/>
            <a:pathLst>
              <a:path w="3916679" h="1879600">
                <a:moveTo>
                  <a:pt x="0" y="1879092"/>
                </a:moveTo>
                <a:lnTo>
                  <a:pt x="3916679" y="1879092"/>
                </a:lnTo>
                <a:lnTo>
                  <a:pt x="3916679" y="0"/>
                </a:lnTo>
                <a:lnTo>
                  <a:pt x="0" y="0"/>
                </a:lnTo>
                <a:lnTo>
                  <a:pt x="0" y="1879092"/>
                </a:lnTo>
                <a:close/>
              </a:path>
            </a:pathLst>
          </a:custGeom>
          <a:solidFill>
            <a:srgbClr val="7E7E7E">
              <a:alpha val="18823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503420" y="2456688"/>
            <a:ext cx="3916679" cy="1877695"/>
          </a:xfrm>
          <a:custGeom>
            <a:rect l="l" t="t" r="r" b="b"/>
            <a:pathLst>
              <a:path w="3916679" h="1877695">
                <a:moveTo>
                  <a:pt x="0" y="1877568"/>
                </a:moveTo>
                <a:lnTo>
                  <a:pt x="3916679" y="1877568"/>
                </a:lnTo>
                <a:lnTo>
                  <a:pt x="3916679" y="0"/>
                </a:lnTo>
                <a:lnTo>
                  <a:pt x="0" y="0"/>
                </a:lnTo>
                <a:lnTo>
                  <a:pt x="0" y="1877568"/>
                </a:lnTo>
                <a:close/>
              </a:path>
            </a:pathLst>
          </a:custGeom>
          <a:solidFill>
            <a:srgbClr val="7E7E7E">
              <a:alpha val="18823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9720" y="846581"/>
            <a:ext cx="591058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/>
              <a:t>孕产妇用品：装备类用品关注产品</a:t>
            </a:r>
            <a:r>
              <a:rPr sz="1600" spc="5"/>
              <a:t>功</a:t>
            </a:r>
            <a:r>
              <a:rPr sz="1600" spc="-5"/>
              <a:t>能，</a:t>
            </a:r>
            <a:r>
              <a:rPr sz="1600" spc="5"/>
              <a:t>消</a:t>
            </a:r>
            <a:r>
              <a:rPr sz="1600" spc="-5"/>
              <a:t>耗类</a:t>
            </a:r>
            <a:r>
              <a:rPr sz="1600" spc="5"/>
              <a:t>用</a:t>
            </a:r>
            <a:r>
              <a:rPr sz="1600" spc="-5"/>
              <a:t>品关</a:t>
            </a:r>
            <a:r>
              <a:rPr sz="1600" spc="5"/>
              <a:t>注</a:t>
            </a:r>
            <a:r>
              <a:rPr sz="1600" spc="-5"/>
              <a:t>产品</a:t>
            </a:r>
            <a:r>
              <a:rPr sz="1600" spc="5"/>
              <a:t>材</a:t>
            </a:r>
            <a:r>
              <a:rPr sz="1600" spc="-5"/>
              <a:t>质</a:t>
            </a:r>
            <a:endParaRPr sz="1600"/>
          </a:p>
        </p:txBody>
      </p:sp>
      <p:sp>
        <p:nvSpPr>
          <p:cNvPr id="5" name="object 5"/>
          <p:cNvSpPr txBox="1"/>
          <p:nvPr/>
        </p:nvSpPr>
        <p:spPr>
          <a:xfrm>
            <a:off x="298500" y="1187323"/>
            <a:ext cx="8026400" cy="38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孕产妇用品市场整体规模较小，主要分为孕产妇装备和孕产妇日常消耗品。其中孕产妇装备消费者主要关注产品的使用效果，减轻孕产妇哺乳育儿负担。而孕产 妇消耗类用品消费者则关注产品材质的卫生、透气干爽等，关注产品使用感受。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31647" y="2532888"/>
            <a:ext cx="1892808" cy="15834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18515" y="2517647"/>
            <a:ext cx="597535" cy="123825"/>
          </a:xfrm>
          <a:custGeom>
            <a:rect l="l" t="t" r="r" b="b"/>
            <a:pathLst>
              <a:path w="597535" h="123825">
                <a:moveTo>
                  <a:pt x="576834" y="0"/>
                </a:moveTo>
                <a:lnTo>
                  <a:pt x="20574" y="0"/>
                </a:lnTo>
                <a:lnTo>
                  <a:pt x="12564" y="1625"/>
                </a:lnTo>
                <a:lnTo>
                  <a:pt x="6024" y="6048"/>
                </a:lnTo>
                <a:lnTo>
                  <a:pt x="1616" y="12590"/>
                </a:lnTo>
                <a:lnTo>
                  <a:pt x="0" y="20574"/>
                </a:lnTo>
                <a:lnTo>
                  <a:pt x="0" y="102869"/>
                </a:lnTo>
                <a:lnTo>
                  <a:pt x="1616" y="110853"/>
                </a:lnTo>
                <a:lnTo>
                  <a:pt x="6024" y="117395"/>
                </a:lnTo>
                <a:lnTo>
                  <a:pt x="12564" y="121818"/>
                </a:lnTo>
                <a:lnTo>
                  <a:pt x="20574" y="123443"/>
                </a:lnTo>
                <a:lnTo>
                  <a:pt x="576834" y="123443"/>
                </a:lnTo>
                <a:lnTo>
                  <a:pt x="584843" y="121818"/>
                </a:lnTo>
                <a:lnTo>
                  <a:pt x="591383" y="117395"/>
                </a:lnTo>
                <a:lnTo>
                  <a:pt x="595791" y="110853"/>
                </a:lnTo>
                <a:lnTo>
                  <a:pt x="597408" y="102869"/>
                </a:lnTo>
                <a:lnTo>
                  <a:pt x="597408" y="20574"/>
                </a:lnTo>
                <a:lnTo>
                  <a:pt x="595791" y="12590"/>
                </a:lnTo>
                <a:lnTo>
                  <a:pt x="591383" y="6048"/>
                </a:lnTo>
                <a:lnTo>
                  <a:pt x="584843" y="1625"/>
                </a:lnTo>
                <a:lnTo>
                  <a:pt x="576834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94538" y="1998344"/>
            <a:ext cx="28638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10">
                <a:latin typeface="微软雅黑"/>
                <a:cs typeface="微软雅黑"/>
              </a:rPr>
              <a:t>MAT2023</a:t>
            </a:r>
            <a:r>
              <a:rPr sz="1000" b="1" spc="-5">
                <a:latin typeface="微软雅黑"/>
                <a:cs typeface="微软雅黑"/>
              </a:rPr>
              <a:t>抖音电商孕产妇用品各</a:t>
            </a:r>
            <a:r>
              <a:rPr sz="1000" b="1" spc="5">
                <a:latin typeface="微软雅黑"/>
                <a:cs typeface="微软雅黑"/>
              </a:rPr>
              <a:t>品</a:t>
            </a:r>
            <a:r>
              <a:rPr sz="1000" b="1" spc="-5">
                <a:latin typeface="微软雅黑"/>
                <a:cs typeface="微软雅黑"/>
              </a:rPr>
              <a:t>类</a:t>
            </a:r>
            <a:r>
              <a:rPr sz="1000" b="1" spc="5">
                <a:latin typeface="微软雅黑"/>
                <a:cs typeface="微软雅黑"/>
              </a:rPr>
              <a:t>TOP10卖点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284476" y="2522219"/>
            <a:ext cx="596265" cy="123825"/>
          </a:xfrm>
          <a:custGeom>
            <a:rect l="l" t="t" r="r" b="b"/>
            <a:pathLst>
              <a:path w="596264" h="123825">
                <a:moveTo>
                  <a:pt x="575310" y="0"/>
                </a:moveTo>
                <a:lnTo>
                  <a:pt x="20574" y="0"/>
                </a:lnTo>
                <a:lnTo>
                  <a:pt x="12590" y="1625"/>
                </a:lnTo>
                <a:lnTo>
                  <a:pt x="6048" y="6048"/>
                </a:lnTo>
                <a:lnTo>
                  <a:pt x="1625" y="12590"/>
                </a:lnTo>
                <a:lnTo>
                  <a:pt x="0" y="20574"/>
                </a:lnTo>
                <a:lnTo>
                  <a:pt x="0" y="102869"/>
                </a:lnTo>
                <a:lnTo>
                  <a:pt x="1625" y="110853"/>
                </a:lnTo>
                <a:lnTo>
                  <a:pt x="6048" y="117395"/>
                </a:lnTo>
                <a:lnTo>
                  <a:pt x="12590" y="121818"/>
                </a:lnTo>
                <a:lnTo>
                  <a:pt x="20574" y="123443"/>
                </a:lnTo>
                <a:lnTo>
                  <a:pt x="575310" y="123443"/>
                </a:lnTo>
                <a:lnTo>
                  <a:pt x="583293" y="121818"/>
                </a:lnTo>
                <a:lnTo>
                  <a:pt x="589835" y="117395"/>
                </a:lnTo>
                <a:lnTo>
                  <a:pt x="594258" y="110853"/>
                </a:lnTo>
                <a:lnTo>
                  <a:pt x="595884" y="102869"/>
                </a:lnTo>
                <a:lnTo>
                  <a:pt x="595884" y="20574"/>
                </a:lnTo>
                <a:lnTo>
                  <a:pt x="594258" y="12590"/>
                </a:lnTo>
                <a:lnTo>
                  <a:pt x="589835" y="6048"/>
                </a:lnTo>
                <a:lnTo>
                  <a:pt x="583293" y="1625"/>
                </a:lnTo>
                <a:lnTo>
                  <a:pt x="575310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297683" y="2514726"/>
            <a:ext cx="569595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妈咪包</a:t>
            </a:r>
            <a:r>
              <a:rPr sz="650" spc="-65">
                <a:solidFill>
                  <a:srgbClr val="FFFFFF"/>
                </a:solidFill>
                <a:latin typeface="宋体"/>
                <a:cs typeface="宋体"/>
              </a:rPr>
              <a:t>/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背</a:t>
            </a:r>
            <a:r>
              <a:rPr sz="650" spc="5">
                <a:solidFill>
                  <a:srgbClr val="FFFFFF"/>
                </a:solidFill>
                <a:latin typeface="宋体"/>
                <a:cs typeface="宋体"/>
              </a:rPr>
              <a:t>婴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带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159507" y="2526791"/>
            <a:ext cx="1879092" cy="18790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575047" y="2517647"/>
            <a:ext cx="597535" cy="123825"/>
          </a:xfrm>
          <a:custGeom>
            <a:rect l="l" t="t" r="r" b="b"/>
            <a:pathLst>
              <a:path w="597535" h="123825">
                <a:moveTo>
                  <a:pt x="576834" y="0"/>
                </a:moveTo>
                <a:lnTo>
                  <a:pt x="20574" y="0"/>
                </a:lnTo>
                <a:lnTo>
                  <a:pt x="12590" y="1625"/>
                </a:lnTo>
                <a:lnTo>
                  <a:pt x="6048" y="6048"/>
                </a:lnTo>
                <a:lnTo>
                  <a:pt x="1625" y="12590"/>
                </a:lnTo>
                <a:lnTo>
                  <a:pt x="0" y="20574"/>
                </a:lnTo>
                <a:lnTo>
                  <a:pt x="0" y="102869"/>
                </a:lnTo>
                <a:lnTo>
                  <a:pt x="1625" y="110853"/>
                </a:lnTo>
                <a:lnTo>
                  <a:pt x="6048" y="117395"/>
                </a:lnTo>
                <a:lnTo>
                  <a:pt x="12590" y="121818"/>
                </a:lnTo>
                <a:lnTo>
                  <a:pt x="20574" y="123443"/>
                </a:lnTo>
                <a:lnTo>
                  <a:pt x="576834" y="123443"/>
                </a:lnTo>
                <a:lnTo>
                  <a:pt x="584817" y="121818"/>
                </a:lnTo>
                <a:lnTo>
                  <a:pt x="591359" y="117395"/>
                </a:lnTo>
                <a:lnTo>
                  <a:pt x="595782" y="110853"/>
                </a:lnTo>
                <a:lnTo>
                  <a:pt x="597407" y="102869"/>
                </a:lnTo>
                <a:lnTo>
                  <a:pt x="597407" y="20574"/>
                </a:lnTo>
                <a:lnTo>
                  <a:pt x="595782" y="12590"/>
                </a:lnTo>
                <a:lnTo>
                  <a:pt x="591359" y="6048"/>
                </a:lnTo>
                <a:lnTo>
                  <a:pt x="584817" y="1625"/>
                </a:lnTo>
                <a:lnTo>
                  <a:pt x="576834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4690109" y="2510789"/>
            <a:ext cx="3670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待产用品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565903" y="2843783"/>
            <a:ext cx="1839468" cy="126796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435852" y="2517647"/>
            <a:ext cx="596265" cy="123825"/>
          </a:xfrm>
          <a:custGeom>
            <a:rect l="l" t="t" r="r" b="b"/>
            <a:pathLst>
              <a:path w="596265" h="123825">
                <a:moveTo>
                  <a:pt x="575309" y="0"/>
                </a:moveTo>
                <a:lnTo>
                  <a:pt x="20574" y="0"/>
                </a:lnTo>
                <a:lnTo>
                  <a:pt x="12590" y="1625"/>
                </a:lnTo>
                <a:lnTo>
                  <a:pt x="6048" y="6048"/>
                </a:lnTo>
                <a:lnTo>
                  <a:pt x="1625" y="12590"/>
                </a:lnTo>
                <a:lnTo>
                  <a:pt x="0" y="20574"/>
                </a:lnTo>
                <a:lnTo>
                  <a:pt x="0" y="102869"/>
                </a:lnTo>
                <a:lnTo>
                  <a:pt x="1625" y="110853"/>
                </a:lnTo>
                <a:lnTo>
                  <a:pt x="6048" y="117395"/>
                </a:lnTo>
                <a:lnTo>
                  <a:pt x="12590" y="121818"/>
                </a:lnTo>
                <a:lnTo>
                  <a:pt x="20574" y="123443"/>
                </a:lnTo>
                <a:lnTo>
                  <a:pt x="575309" y="123443"/>
                </a:lnTo>
                <a:lnTo>
                  <a:pt x="583293" y="121818"/>
                </a:lnTo>
                <a:lnTo>
                  <a:pt x="589835" y="117395"/>
                </a:lnTo>
                <a:lnTo>
                  <a:pt x="594258" y="110853"/>
                </a:lnTo>
                <a:lnTo>
                  <a:pt x="595883" y="102869"/>
                </a:lnTo>
                <a:lnTo>
                  <a:pt x="595883" y="20574"/>
                </a:lnTo>
                <a:lnTo>
                  <a:pt x="594258" y="12590"/>
                </a:lnTo>
                <a:lnTo>
                  <a:pt x="589835" y="6048"/>
                </a:lnTo>
                <a:lnTo>
                  <a:pt x="583293" y="1625"/>
                </a:lnTo>
                <a:lnTo>
                  <a:pt x="575309" y="0"/>
                </a:lnTo>
                <a:close/>
              </a:path>
            </a:pathLst>
          </a:custGeom>
          <a:solidFill>
            <a:srgbClr val="9279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550532" y="2510789"/>
            <a:ext cx="36703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哺乳用品</a:t>
            </a:r>
            <a:endParaRPr sz="65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75310" y="2503169"/>
            <a:ext cx="130365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632460"/>
              </a:tabLst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吸奶器</a:t>
            </a:r>
            <a:r>
              <a:rPr sz="650" spc="-65">
                <a:solidFill>
                  <a:srgbClr val="FFFFFF"/>
                </a:solidFill>
                <a:latin typeface="宋体"/>
                <a:cs typeface="宋体"/>
              </a:rPr>
              <a:t>/</a:t>
            </a: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配件	</a:t>
            </a:r>
            <a:r>
              <a:rPr sz="700" b="1" spc="40">
                <a:solidFill>
                  <a:srgbClr val="9279C3"/>
                </a:solidFill>
                <a:latin typeface="微软雅黑"/>
                <a:cs typeface="微软雅黑"/>
              </a:rPr>
              <a:t>无痛、解放</a:t>
            </a:r>
            <a:r>
              <a:rPr sz="700" b="1" spc="30">
                <a:solidFill>
                  <a:srgbClr val="9279C3"/>
                </a:solidFill>
                <a:latin typeface="微软雅黑"/>
                <a:cs typeface="微软雅黑"/>
              </a:rPr>
              <a:t>双手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954782" y="2500121"/>
            <a:ext cx="68326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b="1" spc="40">
                <a:solidFill>
                  <a:srgbClr val="9279C3"/>
                </a:solidFill>
                <a:latin typeface="微软雅黑"/>
                <a:cs typeface="微软雅黑"/>
              </a:rPr>
              <a:t>大容量、多</a:t>
            </a:r>
            <a:r>
              <a:rPr sz="700" b="1" spc="30">
                <a:solidFill>
                  <a:srgbClr val="9279C3"/>
                </a:solidFill>
                <a:latin typeface="微软雅黑"/>
                <a:cs typeface="微软雅黑"/>
              </a:rPr>
              <a:t>功能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250307" y="2500121"/>
            <a:ext cx="39751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9279C3"/>
                </a:solidFill>
                <a:latin typeface="宋体"/>
                <a:cs typeface="宋体"/>
              </a:rPr>
              <a:t>干净卫生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115936" y="2500121"/>
            <a:ext cx="49022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9279C3"/>
                </a:solidFill>
                <a:latin typeface="宋体"/>
                <a:cs typeface="宋体"/>
              </a:rPr>
              <a:t>干爽、卫生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431279" y="2843783"/>
            <a:ext cx="1959864" cy="126796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729863" y="2299080"/>
            <a:ext cx="648715" cy="43281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828288" y="2391155"/>
            <a:ext cx="417322" cy="23113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818755" y="2282825"/>
            <a:ext cx="652272" cy="44615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916798" y="2381376"/>
            <a:ext cx="417195" cy="23495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17170" y="633221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6233159" y="289559"/>
            <a:ext cx="765047" cy="245363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7074789" y="271017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7200900" y="260603"/>
            <a:ext cx="1171955" cy="29108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08025" y="4594097"/>
            <a:ext cx="8204200" cy="0"/>
          </a:xfrm>
          <a:custGeom>
            <a:rect l="l" t="t" r="r" b="b"/>
            <a:pathLst>
              <a:path w="8204200">
                <a:moveTo>
                  <a:pt x="0" y="0"/>
                </a:moveTo>
                <a:lnTo>
                  <a:pt x="8204200" y="0"/>
                </a:lnTo>
              </a:path>
            </a:pathLst>
          </a:custGeom>
          <a:ln w="3175">
            <a:solidFill>
              <a:srgbClr val="E187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309778" y="4626037"/>
            <a:ext cx="413385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方</a:t>
            </a:r>
            <a:r>
              <a:rPr sz="600" spc="-11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E7E7E"/>
                </a:solidFill>
                <a:latin typeface="宋体"/>
                <a:cs typeface="宋体"/>
              </a:rPr>
              <a:t>chanmofang.com</a:t>
            </a:r>
            <a:r>
              <a:rPr sz="600" spc="-1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妈旗下行业研究数据平台））</a:t>
            </a:r>
            <a:r>
              <a:rPr sz="600" spc="-10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*</a:t>
            </a:r>
            <a:r>
              <a:rPr sz="600" spc="5">
                <a:solidFill>
                  <a:srgbClr val="7E7E7E"/>
                </a:solidFill>
                <a:latin typeface="宋体"/>
                <a:cs typeface="宋体"/>
              </a:rPr>
              <a:t>字号大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小表示</a:t>
            </a:r>
            <a:r>
              <a:rPr sz="600" spc="140">
                <a:solidFill>
                  <a:srgbClr val="7E7E7E"/>
                </a:solidFill>
                <a:latin typeface="宋体"/>
                <a:cs typeface="宋体"/>
              </a:rPr>
              <a:t>GMV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大小，字号越大</a:t>
            </a:r>
            <a:r>
              <a:rPr sz="600" spc="105">
                <a:solidFill>
                  <a:srgbClr val="7E7E7E"/>
                </a:solidFill>
                <a:latin typeface="宋体"/>
                <a:cs typeface="宋体"/>
              </a:rPr>
              <a:t>，GMV</a:t>
            </a:r>
            <a:r>
              <a:rPr sz="600" spc="-5">
                <a:solidFill>
                  <a:srgbClr val="7E7E7E"/>
                </a:solidFill>
                <a:latin typeface="宋体"/>
                <a:cs typeface="宋体"/>
              </a:rPr>
              <a:t>越高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366000" cy="35941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https://d.book118.com/168124067013006025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微软雅黑</vt:lpstr>
      <vt:lpstr>宋体</vt:lpstr>
      <vt:lpstr>Tahoma</vt:lpstr>
      <vt:lpstr>Times New Roman</vt:lpstr>
      <vt:lpstr>微软雅黑 Light</vt:lpstr>
      <vt:lpstr>΢</vt:lpstr>
      <vt:lpstr>Wingdings</vt:lpstr>
      <vt:lpstr>Office Theme</vt:lpstr>
      <vt:lpstr>抖音电商
2023年母婴行业趋势洞察</vt:lpstr>
      <vt:lpstr>CONTENTS</vt:lpstr>
      <vt:lpstr>行业市场概况</vt:lpstr>
      <vt:lpstr>市场概况：人口红利衰退，消费力彰显韧性，母婴行业提质扩容</vt:lpstr>
      <vt:lpstr>抖音电商：母婴行业生态繁荣，进入品质消费时代</vt:lpstr>
      <vt:lpstr>抖音电商：孕产妇市场展现高增长潜力，衣着服饰是母婴消费者核心需求</vt:lpstr>
      <vt:lpstr>抖音电商：9-12月为行业销售旺季，换季月份迎增长小高峰</vt:lpstr>
      <vt:lpstr>竞争格局：婴童市场处于红海竞争，品牌加速布局孕产妇市场</vt:lpstr>
      <vt:lpstr>品牌：国产品牌占据主导，国际品牌占比提升</vt:lpstr>
      <vt:lpstr>价格段：300元以上价格段的品质消费市场加速增长</vt:lpstr>
      <vt:lpstr>消费者：主要为三、四线城市、24-40岁的女性</vt:lpstr>
      <vt:lpstr>市场总结:</vt:lpstr>
      <vt:lpstr>细分行业趋势洞察</vt:lpstr>
      <vt:lpstr>母婴食品：市场提质扩容，幼儿市场规模大，孕产妇&amp;婴儿市场高增长</vt:lpstr>
      <vt:lpstr>婴童食品：营养补充高关注，钙和DHA补充高需求，提升免疫力成分高增长</vt:lpstr>
      <vt:lpstr>孕产妇食品：补铁是主要营养需求，月子营养高端化，品牌可关注孕产妇奶粉分阶定制</vt:lpstr>
      <vt:lpstr>母婴用品：婴童日常消耗品品类高规模，婴童出行用品消费升级，品类高增长</vt:lpstr>
      <vt:lpstr>婴童用品：洗护产品更关注产品本身，出行用品更关注产品功能设计</vt:lpstr>
      <vt:lpstr>孕产妇用品：装备类用品关注产品功能，消耗类用品关注产品材质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2024-09-01T12:33:03.781</cp:lastPrinted>
  <dcterms:created xsi:type="dcterms:W3CDTF">2024-09-01T04:33:03Z</dcterms:created>
  <dcterms:modified xsi:type="dcterms:W3CDTF">2024-09-01T04:33:06Z</dcterms:modified>
</cp:coreProperties>
</file>