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B5AC5FE-57C0-4F92-BE1C-3AE1582378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E9D14E-4738-462D-98C8-3B9A24397F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A82941B-F433-47C6-84F1-C5B6C97F43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C486F45-C36B-41D9-9083-B92328F870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AFE0D2F-55F4-4E97-B1C8-FB009F1761E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6DC6C4A-E61C-4B4C-8D02-464D8B20B96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49CBAC2-3FA1-4223-AE26-B522D57F944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67A8D17-6DC1-4EAB-A163-E55D3B4BEA5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978B781-A874-4DC1-B61B-F4B43D88A3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BD08D5-5079-4BDE-8D78-AF5467D50D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24F2A3-FBFE-432D-84E7-CBB8B31B07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68125007027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EPC总承包项目组织结构的文化与价值导向</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2024-01-20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EPC总承包项目组织结构概述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文化因素对EPC总承包项目组织结构的影响</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价值导向在EPC总承包项目组织结构中的体现</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EPC总承包项目组织结构中的团队建设与协作</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优化EPC总承包项目组织结构的建议与展望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阐述EPC总承包项目组织结构的文化与价值导向的重要性</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分析当前EPC总承包项目组织结构中存在的问题</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提出改进和优化EPC总承包项目组织结构的建议</a:t>
              </a:r>
            </a:p>
          </p:txBody>
        </p:sp>
      </p:grpSp>
      <p:pic>
        <p:nvPicPr>
          <p:cNvPr id="14" name="Picture 14"/>
          <p:cNvPicPr>
            <a:picLocks noChangeAspect="1"/>
          </p:cNvPicPr>
          <p:nvPr/>
        </p:nvPicPr>
        <p:blipFill>
          <a:blip r:embed="rId2"/>
          <a:srcRect l="293" r="293"/>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9995" r="19995"/>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9589987">
            <a:off x="4454253" y="3728811"/>
            <a:ext cx="4292624" cy="1204932"/>
          </a:xfrm>
          <a:custGeom>
            <a:rect l="l" t="t" r="r" b="b"/>
            <a:pathLst>
              <a:path w="4648848" h="1304923">
                <a:moveTo>
                  <a:pt x="4559807" y="0"/>
                </a:moveTo>
                <a:lnTo>
                  <a:pt x="4648848" y="1304923"/>
                </a:lnTo>
                <a:lnTo>
                  <a:pt x="406711" y="1304922"/>
                </a:lnTo>
                <a:lnTo>
                  <a:pt x="89042" y="1304922"/>
                </a:lnTo>
                <a:lnTo>
                  <a:pt x="0" y="0"/>
                </a:lnTo>
                <a:lnTo>
                  <a:pt x="406711"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9589987">
            <a:off x="3568187" y="2529272"/>
            <a:ext cx="4270524" cy="1198728"/>
          </a:xfrm>
          <a:custGeom>
            <a:rect l="l" t="t" r="r" b="b"/>
            <a:pathLst>
              <a:path w="4648848" h="1304923">
                <a:moveTo>
                  <a:pt x="4559807" y="0"/>
                </a:moveTo>
                <a:lnTo>
                  <a:pt x="4648848" y="1304923"/>
                </a:lnTo>
                <a:lnTo>
                  <a:pt x="406711" y="1304922"/>
                </a:lnTo>
                <a:lnTo>
                  <a:pt x="89042" y="1304922"/>
                </a:lnTo>
                <a:lnTo>
                  <a:pt x="0" y="0"/>
                </a:lnTo>
                <a:lnTo>
                  <a:pt x="406711"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flipH="1" flipV="1">
            <a:off x="4474863" y="5012009"/>
            <a:ext cx="6452875" cy="1007532"/>
          </a:xfrm>
          <a:custGeom>
            <a:rect l="l" t="t" r="r" b="b"/>
            <a:pathLst>
              <a:path w="7024533" h="1096789">
                <a:moveTo>
                  <a:pt x="7024533" y="1096789"/>
                </a:moveTo>
                <a:lnTo>
                  <a:pt x="6730159" y="1096789"/>
                </a:lnTo>
                <a:lnTo>
                  <a:pt x="6227367" y="1096789"/>
                </a:lnTo>
                <a:lnTo>
                  <a:pt x="5932993" y="1096789"/>
                </a:lnTo>
                <a:lnTo>
                  <a:pt x="835684" y="1096789"/>
                </a:lnTo>
                <a:lnTo>
                  <a:pt x="0" y="0"/>
                </a:lnTo>
                <a:lnTo>
                  <a:pt x="255312" y="0"/>
                </a:lnTo>
                <a:lnTo>
                  <a:pt x="5094321" y="0"/>
                </a:lnTo>
                <a:lnTo>
                  <a:pt x="5388695" y="0"/>
                </a:lnTo>
                <a:lnTo>
                  <a:pt x="5891487" y="0"/>
                </a:lnTo>
                <a:lnTo>
                  <a:pt x="6185861" y="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flipV="1">
            <a:off x="3576905" y="3825188"/>
            <a:ext cx="6446549" cy="1007532"/>
          </a:xfrm>
          <a:custGeom>
            <a:rect l="l" t="t" r="r" b="b"/>
            <a:pathLst>
              <a:path w="7017646" h="1096789">
                <a:moveTo>
                  <a:pt x="7017646" y="1096789"/>
                </a:moveTo>
                <a:lnTo>
                  <a:pt x="6679144" y="1096789"/>
                </a:lnTo>
                <a:lnTo>
                  <a:pt x="6334779" y="1096789"/>
                </a:lnTo>
                <a:lnTo>
                  <a:pt x="5996278" y="1096789"/>
                </a:lnTo>
                <a:lnTo>
                  <a:pt x="835685" y="1096789"/>
                </a:lnTo>
                <a:lnTo>
                  <a:pt x="0" y="0"/>
                </a:lnTo>
                <a:lnTo>
                  <a:pt x="5157606" y="0"/>
                </a:lnTo>
                <a:lnTo>
                  <a:pt x="5496108" y="0"/>
                </a:lnTo>
                <a:lnTo>
                  <a:pt x="5840472" y="0"/>
                </a:lnTo>
                <a:lnTo>
                  <a:pt x="6178974"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609211" y="1451543"/>
            <a:ext cx="5216281" cy="1007532"/>
          </a:xfrm>
          <a:custGeom>
            <a:rect l="l" t="t" r="r" b="b"/>
            <a:pathLst>
              <a:path w="5678389" h="1096789">
                <a:moveTo>
                  <a:pt x="0" y="0"/>
                </a:moveTo>
                <a:lnTo>
                  <a:pt x="3420227" y="0"/>
                </a:lnTo>
                <a:lnTo>
                  <a:pt x="4038183" y="0"/>
                </a:lnTo>
                <a:lnTo>
                  <a:pt x="4221761" y="0"/>
                </a:lnTo>
                <a:lnTo>
                  <a:pt x="4839717" y="0"/>
                </a:lnTo>
                <a:lnTo>
                  <a:pt x="5678389" y="1096789"/>
                </a:lnTo>
                <a:lnTo>
                  <a:pt x="5060433" y="1096789"/>
                </a:lnTo>
                <a:lnTo>
                  <a:pt x="4876855" y="1096789"/>
                </a:lnTo>
                <a:lnTo>
                  <a:pt x="4258899" y="1096789"/>
                </a:lnTo>
                <a:lnTo>
                  <a:pt x="0" y="10967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590163" y="2638366"/>
            <a:ext cx="6130636" cy="1007532"/>
          </a:xfrm>
          <a:custGeom>
            <a:rect l="l" t="t" r="r" b="b"/>
            <a:pathLst>
              <a:path w="6673747" h="1096789">
                <a:moveTo>
                  <a:pt x="0" y="0"/>
                </a:moveTo>
                <a:lnTo>
                  <a:pt x="3420226" y="0"/>
                </a:lnTo>
                <a:lnTo>
                  <a:pt x="4221760" y="0"/>
                </a:lnTo>
                <a:lnTo>
                  <a:pt x="5152211" y="0"/>
                </a:lnTo>
                <a:lnTo>
                  <a:pt x="5835075" y="0"/>
                </a:lnTo>
                <a:lnTo>
                  <a:pt x="6673747" y="1096789"/>
                </a:lnTo>
                <a:lnTo>
                  <a:pt x="5990883" y="1096789"/>
                </a:lnTo>
                <a:lnTo>
                  <a:pt x="5060432" y="1096789"/>
                </a:lnTo>
                <a:lnTo>
                  <a:pt x="4258898" y="1096789"/>
                </a:lnTo>
                <a:lnTo>
                  <a:pt x="0" y="1096789"/>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654742" y="2746306"/>
            <a:ext cx="641522"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02</a:t>
            </a:r>
            <a:endParaRPr lang="en-US" sz="1100"/>
          </a:p>
        </p:txBody>
      </p:sp>
      <p:sp>
        <p:nvSpPr>
          <p:cNvPr id="9" name="AutoShape 9"/>
          <p:cNvSpPr/>
          <p:nvPr/>
        </p:nvSpPr>
        <p:spPr>
          <a:xfrm>
            <a:off x="4474857" y="3898948"/>
            <a:ext cx="641522"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03</a:t>
            </a:r>
            <a:endParaRPr lang="en-US" sz="1100"/>
          </a:p>
        </p:txBody>
      </p:sp>
      <p:sp>
        <p:nvSpPr>
          <p:cNvPr id="10" name="AutoShape 10"/>
          <p:cNvSpPr/>
          <p:nvPr/>
        </p:nvSpPr>
        <p:spPr>
          <a:xfrm>
            <a:off x="5295226" y="5119948"/>
            <a:ext cx="649537"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04</a:t>
            </a:r>
            <a:endParaRPr lang="en-US" sz="1100"/>
          </a:p>
        </p:txBody>
      </p:sp>
      <p:sp>
        <p:nvSpPr>
          <p:cNvPr id="11" name="Freeform 11"/>
          <p:cNvSpPr/>
          <p:nvPr/>
        </p:nvSpPr>
        <p:spPr>
          <a:xfrm>
            <a:off x="1480299" y="1451543"/>
            <a:ext cx="2095069" cy="1097178"/>
          </a:xfrm>
          <a:custGeom>
            <a:rect l="l" t="t" r="r" b="b"/>
            <a:pathLst>
              <a:path w="2280670" h="1194377">
                <a:moveTo>
                  <a:pt x="2280670" y="0"/>
                </a:moveTo>
                <a:lnTo>
                  <a:pt x="1362432" y="1194377"/>
                </a:lnTo>
                <a:lnTo>
                  <a:pt x="0" y="1194376"/>
                </a:lnTo>
                <a:lnTo>
                  <a:pt x="91823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480300" y="2548719"/>
            <a:ext cx="2095069" cy="1097178"/>
          </a:xfrm>
          <a:custGeom>
            <a:rect l="l" t="t" r="r" b="b"/>
            <a:pathLst>
              <a:path w="2280670" h="1194377">
                <a:moveTo>
                  <a:pt x="1362432" y="0"/>
                </a:moveTo>
                <a:lnTo>
                  <a:pt x="2280670" y="1194377"/>
                </a:lnTo>
                <a:lnTo>
                  <a:pt x="918238" y="1194377"/>
                </a:lnTo>
                <a:lnTo>
                  <a:pt x="0" y="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883508" y="1559483"/>
            <a:ext cx="612668"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01</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grpSp>
        <p:nvGrpSpPr>
          <p:cNvPr id="36" name="Group 36"/>
          <p:cNvGrpSpPr/>
          <p:nvPr/>
        </p:nvGrpSpPr>
        <p:grpSpPr>
          <a:xfrm>
            <a:off x="3698767" y="1450300"/>
            <a:ext cx="3702933" cy="914024"/>
            <a:chOff x="3698767" y="1450300"/>
            <a:chExt cx="3702933" cy="914024"/>
          </a:xfrm>
        </p:grpSpPr>
        <p:sp>
          <p:nvSpPr>
            <p:cNvPr id="37" name="TextBox 37"/>
            <p:cNvSpPr txBox="1"/>
            <p:nvPr/>
          </p:nvSpPr>
          <p:spPr>
            <a:xfrm>
              <a:off x="3698767" y="1450300"/>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EPC总承包项目组织结构的定义和内涵</a:t>
              </a:r>
            </a:p>
          </p:txBody>
        </p:sp>
      </p:grpSp>
      <p:grpSp>
        <p:nvGrpSpPr>
          <p:cNvPr id="38" name="Group 38"/>
          <p:cNvGrpSpPr/>
          <p:nvPr/>
        </p:nvGrpSpPr>
        <p:grpSpPr>
          <a:xfrm>
            <a:off x="4550182" y="2644255"/>
            <a:ext cx="3702933" cy="914024"/>
            <a:chOff x="4550182" y="2644255"/>
            <a:chExt cx="3702933" cy="914024"/>
          </a:xfrm>
        </p:grpSpPr>
        <p:sp>
          <p:nvSpPr>
            <p:cNvPr id="39" name="TextBox 39"/>
            <p:cNvSpPr txBox="1"/>
            <p:nvPr/>
          </p:nvSpPr>
          <p:spPr>
            <a:xfrm>
              <a:off x="4550182" y="2644255"/>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EPC总承包项目组织结构中文化与价值导向的体现</a:t>
              </a:r>
            </a:p>
          </p:txBody>
        </p:sp>
      </p:grpSp>
      <p:grpSp>
        <p:nvGrpSpPr>
          <p:cNvPr id="40" name="Group 40"/>
          <p:cNvGrpSpPr/>
          <p:nvPr/>
        </p:nvGrpSpPr>
        <p:grpSpPr>
          <a:xfrm>
            <a:off x="5655481" y="3874265"/>
            <a:ext cx="3702933" cy="914024"/>
            <a:chOff x="5655481" y="3874265"/>
            <a:chExt cx="3702933" cy="914024"/>
          </a:xfrm>
        </p:grpSpPr>
        <p:sp>
          <p:nvSpPr>
            <p:cNvPr id="41" name="TextBox 41"/>
            <p:cNvSpPr txBox="1"/>
            <p:nvPr/>
          </p:nvSpPr>
          <p:spPr>
            <a:xfrm>
              <a:off x="5655481" y="3874265"/>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国内外EPC总承包项目组织结构的典型案例</a:t>
              </a:r>
            </a:p>
          </p:txBody>
        </p:sp>
      </p:grpSp>
      <p:grpSp>
        <p:nvGrpSpPr>
          <p:cNvPr id="42" name="Group 42"/>
          <p:cNvGrpSpPr/>
          <p:nvPr/>
        </p:nvGrpSpPr>
        <p:grpSpPr>
          <a:xfrm>
            <a:off x="6401648" y="5012009"/>
            <a:ext cx="3702933" cy="914024"/>
            <a:chOff x="6401648" y="5012009"/>
            <a:chExt cx="3702933" cy="914024"/>
          </a:xfrm>
        </p:grpSpPr>
        <p:sp>
          <p:nvSpPr>
            <p:cNvPr id="43" name="TextBox 43"/>
            <p:cNvSpPr txBox="1"/>
            <p:nvPr/>
          </p:nvSpPr>
          <p:spPr>
            <a:xfrm>
              <a:off x="6401648" y="5012009"/>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改进和优化EPC总承包项目组织结构的措施和建议</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EPC总承包项目组织结构概述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3324" b="1332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EPC总承包项目组织结构是指工程、采购、施工三个主要环节在一个统一的组织管理体系下进行的项目实施方式。</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EPC总承包项目组织结构实现了设计、采购、施工等环节的紧密衔接，降低了项目实施过程中的协调难度，提高了项目整体效率。</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适用于规模较小、技术简单的EPC总承包项目，具有决策迅速、责任明确的优点，但可能存在资源利用不充分、部门间协调不畅的问题。</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直线型组织结构</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适用于规模较大、技术复杂的EPC总承包项目，能够充分发挥各职能部门的专业优势，但可能存在多头领导、协调困难的问题。</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职能型组织结构</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适用于大型、复杂的EPC总承包项目，兼具直线型和职能型组织结构的优点，能够实现资源的优化配置和部门间的有效协调，但管理难度较大。</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矩阵型组织结构</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常见类型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3623" r="1362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EPC总承包项目组织结构中，各环节的责任划分清晰，有利于项目的顺利实施。</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责任明确</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由于设计、采购、施工等环节紧密衔接，项目整体效率得到提高。</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效率高</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优缺点分析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185294" y="1548543"/>
            <a:ext cx="3728630" cy="4162004"/>
          </a:xfrm>
          <a:prstGeom prst="roundRect">
            <a:avLst>
              <a:gd name="adj" fmla="val 6064"/>
            </a:avLst>
          </a:prstGeom>
          <a:solidFill>
            <a:schemeClr val="accent1">
              <a:alpha val="2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254377" y="1410097"/>
            <a:ext cx="4438895" cy="4438895"/>
          </a:xfrm>
          <a:prstGeom prst="ellipse">
            <a:avLst/>
          </a:prstGeom>
          <a:noFill/>
          <a:ln w="76200">
            <a:solidFill>
              <a:schemeClr val="accent1">
                <a:alpha val="2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Freeform 4"/>
          <p:cNvSpPr/>
          <p:nvPr/>
        </p:nvSpPr>
        <p:spPr>
          <a:xfrm>
            <a:off x="2068173" y="2224607"/>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5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26728" y="2547282"/>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011408" y="3167128"/>
            <a:ext cx="924834" cy="92483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优缺点分析</a:t>
              </a:r>
            </a:p>
          </p:txBody>
        </p:sp>
      </p:grpSp>
      <p:grpSp>
        <p:nvGrpSpPr>
          <p:cNvPr id="29" name="Group 29"/>
          <p:cNvGrpSpPr/>
          <p:nvPr/>
        </p:nvGrpSpPr>
        <p:grpSpPr>
          <a:xfrm>
            <a:off x="0" y="0"/>
            <a:ext cx="0" cy="0"/>
          </a:xfrm>
        </p:grpSpPr>
      </p:grpSp>
      <p:sp>
        <p:nvSpPr>
          <p:cNvPr id="30" name="AutoShape 30"/>
          <p:cNvSpPr/>
          <p:nvPr/>
        </p:nvSpPr>
        <p:spPr>
          <a:xfrm>
            <a:off x="10948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9675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3021165" y="541488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1365333" y="2365115"/>
            <a:ext cx="364336" cy="36433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5238033" y="2344636"/>
            <a:ext cx="364336" cy="34814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291657" y="5684996"/>
            <a:ext cx="364336" cy="36433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6" name="Connector 36"/>
          <p:cNvCxnSpPr/>
          <p:nvPr/>
        </p:nvCxnSpPr>
        <p:spPr>
          <a:xfrm>
            <a:off x="5858880" y="3629545"/>
            <a:ext cx="750753" cy="0"/>
          </a:xfrm>
          <a:prstGeom prst="line">
            <a:avLst/>
          </a:prstGeom>
          <a:ln w="57150">
            <a:solidFill>
              <a:schemeClr val="accent1"/>
            </a:solidFill>
            <a:prstDash val="sys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管理难度大</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EPC总承包项目涉及多个环节和多个参与方，管理难度较大。</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对总承包商要求高</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EPC总承包商需要具备强大的综合实力和丰富的经验，否则难以胜任项目的实施。</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可能存在利益冲突</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在EPC总承包项目中，不同参与方之间可能存在利益冲突，需要加以妥善协调。</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优缺点分析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文化因素对EPC总承包项目组织结构的影响</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企业文化对项目组织结构的塑造</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企业文化的核心价值观决定项目组织的行为准则和决策方式。</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企业文化中的组织结构和层级关系影响项目组织的权责划分和协作方式。</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企业文化中的管理理念和领导风格对项目组织的执行力和创新能力产生深远影响。</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https://d.book118.com/168125007027006035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Bebas Neue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2024-09-13T21:36:24.801</cp:lastPrinted>
  <dcterms:created xsi:type="dcterms:W3CDTF">2024-09-13T13:36:24Z</dcterms:created>
  <dcterms:modified xsi:type="dcterms:W3CDTF">2024-09-13T13:36:26Z</dcterms:modified>
</cp:coreProperties>
</file>