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fill>
          <a:solidFill>
            <a:schemeClr val="accent4">
              <a:tint val="40000"/>
            </a:schemeClr>
          </a:solidFill>
        </a:fill>
      </a:tcStyle>
    </a:band1H>
    <a:band1V>
      <a:tcStyle>
        <a:fill>
          <a:solidFill>
            <a:schemeClr val="accent4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fill>
          <a:solidFill>
            <a:schemeClr val="accent6">
              <a:tint val="40000"/>
            </a:schemeClr>
          </a:solidFill>
        </a:fill>
      </a:tcStyle>
    </a:band1H>
    <a:band1V>
      <a:tcStyle>
        <a:fill>
          <a:solidFill>
            <a:schemeClr val="accent6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C:\Users\xnn\Desktop\&#39318;&#39029;24&#23567;&#26102;.xls" TargetMode="Externa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txPr>
        <a:bodyPr rot="0" spcFirstLastPara="0" vertOverflow="ellipsis" vert="horz" wrap="square" anchor="ctr" anchorCtr="1"/>
        <a:p>
          <a:pPr>
            <a:defRPr lang="zh-CN" sz="1800" b="1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800" b="1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title>
    <c:autoTitleDeleted val="0"/>
    <c:plotArea>
      <c:barChart>
        <c:barDir val="col"/>
        <c:grouping val="clustered"/>
        <c:varyColors val="0"/>
        <c:ser>
          <c:idx val="0"/>
          <c:order val="0"/>
          <c:tx>
            <c:strRef>
              <c:f>Sheet1!$J$2</c:f>
              <c:strCache>
                <c:ptCount val="1"/>
                <c:pt idx="0">
                  <c:v>病案首页24小时内完成率（%）</c:v>
                </c:pt>
              </c:strCache>
            </c:strRef>
          </c:tx>
          <c:invertIfNegative val="0"/>
          <c:dPt>
            <c:idx val="0"/>
            <c:invertIfNegative val="0"/>
            <c:spPr>
              <a:ln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</c:spPr>
          </c:dPt>
          <c:dLbls>
            <c:dLbl>
              <c:idx val="0"/>
              <c:layout>
                <c:manualLayout>
                  <c:x val="0.0046651409938931465"/>
                  <c:y val="-0.027388680726289749"/>
                </c:manualLayout>
              </c:layout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numFmt formatCode="" sourceLinked="1"/>
              <c:txPr>
                <a:bodyPr rot="0" spcFirstLastPara="0" vertOverflow="ellipsis" vert="horz" wrap="square" lIns="38100" tIns="19050" rIns="38100" bIns="19050" anchor="ctr" anchorCtr="1"/>
                <a:p>
                  <a:pPr>
                    <a:defRPr lang="zh-CN" sz="1000" b="0" i="0" u="none" strike="noStrike" kern="1200" baseline="0" smtId="4294967295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spPr>
              <a:noFill/>
              <a:ln>
                <a:noFill/>
              </a:ln>
              <a:effectLst/>
            </c:spPr>
            <c:txPr>
              <a:bodyPr rot="0" spcFirstLastPara="0" vertOverflow="ellipsis" vert="horz" wrap="square" lIns="38100" tIns="19050" rIns="38100" bIns="19050" anchor="ctr" anchorCtr="1"/>
              <a:p>
                <a:pPr>
                  <a:defRPr lang="zh-CN" sz="1000" b="0" i="0" u="none" strike="noStrike" kern="1200" baseline="0" smtId="4294967295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zh-CN" sz="1000" b="0" i="0" u="none" strike="noStrike" kern="1200" baseline="0" smtId="4294967295">
                  <a:solidFill>
                    <a:schemeClr val="tx1"/>
                  </a:solidFill>
                  <a:latin typeface="+mn-lt"/>
                  <a:ea typeface="+mn-ea"/>
                  <a:cs typeface="+mn-cs"/>
                </a:endParaRPr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Sheet1!$G$3:$G$4</c:f>
              <c:strCache>
                <c:ptCount val="2"/>
                <c:pt idx="0">
                  <c:v>2022年</c:v>
                </c:pt>
                <c:pt idx="1">
                  <c:v>2023年1-5月</c:v>
                </c:pt>
              </c:strCache>
            </c:strRef>
          </c:cat>
          <c:val>
            <c:numRef>
              <c:f>Sheet1!$J$3:$J$4</c:f>
              <c:numCache>
                <c:formatCode>0.00%</c:formatCode>
                <c:ptCount val="2"/>
                <c:pt idx="0">
                  <c:v>0.458886728405233</c:v>
                </c:pt>
                <c:pt idx="1">
                  <c:v>0.436356073211314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405"/>
        <c:overlap/>
        <c:axId val="277887616"/>
        <c:axId val="277937536"/>
      </c:barChart>
      <c:catAx>
        <c:axId val="277887616"/>
        <c:scaling>
          <c:orientation/>
        </c:scaling>
        <c:delete val="0"/>
        <c:axPos val="b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77937536"/>
        <c:crosses val="autoZero"/>
        <c:auto val="0"/>
        <c:lblAlgn val="ctr"/>
        <c:lblOffset/>
        <c:noMultiLvlLbl val="0"/>
      </c:catAx>
      <c:valAx>
        <c:axId val="277937536"/>
        <c:scaling>
          <c:orientation/>
          <c:max val="0.8"/>
          <c:min val="0"/>
        </c:scaling>
        <c:delete val="0"/>
        <c:axPos val="l"/>
        <c:majorGridlines/>
        <c:numFmt formatCode="0.00%" sourceLinked="1"/>
        <c:majorTickMark val="out"/>
        <c:minorTickMark val="none"/>
        <c:txPr>
          <a:bodyPr rot="-60000000" spcFirstLastPara="0" vertOverflow="ellipsis" vert="horz" wrap="square" anchor="ctr" anchorCtr="1"/>
          <a:p>
            <a:pPr>
              <a:defRPr lang="zh-CN" sz="1000" b="0" i="0" u="none" strike="noStrike" kern="1200" baseline="0" smtId="4294967295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endParaRPr>
          </a:p>
        </c:txPr>
        <c:crossAx val="277887616"/>
        <c:crosses val="autoZero"/>
        <c:crossBetween val="between"/>
      </c:valAx>
    </c:plotArea>
    <c:legend>
      <c:legendPos val="b"/>
      <c:overlay val="0"/>
      <c:txPr>
        <a:bodyPr rot="0" spcFirstLastPara="0" vertOverflow="ellipsis" vert="horz" wrap="square" anchor="ctr" anchorCtr="1"/>
        <a:p>
          <a:pPr>
            <a:defRPr lang="zh-CN" sz="1000" b="0" i="0" u="none" strike="noStrike" kern="1200" baseline="0" smtId="4294967295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zh-CN" sz="1000" b="0" i="0" u="none" strike="noStrike" kern="1200" baseline="0" smtId="4294967295">
            <a:solidFill>
              <a:schemeClr val="tx1"/>
            </a:solidFill>
            <a:latin typeface="+mn-lt"/>
            <a:ea typeface="+mn-ea"/>
            <a:cs typeface="+mn-cs"/>
          </a:endParaRPr>
        </a:p>
      </c:txPr>
    </c:legend>
    <c:plotVisOnly val="1"/>
    <c:dispBlanksAs val="gap"/>
    <c:showDLblsOverMax val="0"/>
  </c:chart>
  <c:spPr>
    <a:noFill/>
  </c:spPr>
  <c:txPr>
    <a:bodyPr/>
    <a:p>
      <a:pPr>
        <a:defRPr lang="zh-CN" smtId="4294967295"/>
      </a:pPr>
      <a:endParaRPr lang="zh-CN" smtId="4294967295"/>
    </a:p>
  </c:txPr>
  <c:externalData r:id="rId1">
    <c:autoUpdate val="0"/>
  </c:externalData>
</c:chartSpace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44486B-AD66-43B0-94ED-149C6323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F7C6-5C0F-4B04-904B-2A306286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050A5-A487-43A7-8E72-BF413F8C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7DEB7-B970-48A6-97DE-6C678EFE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F7AEC-DF40-42AE-8852-23E250655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1ADF3D-0863-41B5-BB04-D2E1CB9DB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0BA7C-9227-4068-87FA-1BCDA998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96499-0051-4E62-8F88-1A89CD6FD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0CDAF-9DF5-4A6C-A0C1-CD22FFEE3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C63AB-EE98-46DE-9E2A-F074A0AD3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4A73-2659-4E2B-ADDC-1122A9E3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58991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image" Target="../media/image3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0.xml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hart" Target="../charts/chart1.xml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00341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17"/>
          <p:cNvSpPr txBox="1"/>
          <p:nvPr/>
        </p:nvSpPr>
        <p:spPr>
          <a:xfrm>
            <a:off x="1343472" y="2069116"/>
            <a:ext cx="979308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6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提高病案首页</a:t>
            </a:r>
            <a:r>
              <a:rPr lang="en-US" altLang="zh-CN" sz="6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24</a:t>
            </a:r>
            <a:r>
              <a:rPr lang="zh-CN" altLang="en-US" sz="6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小时内</a:t>
            </a:r>
            <a:endParaRPr lang="en-US" altLang="zh-CN" sz="6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66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rPr>
              <a:t>完成率</a:t>
            </a:r>
            <a:endParaRPr lang="zh-CN" altLang="en-US" sz="66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j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979876" y="4966721"/>
            <a:ext cx="2520280" cy="5588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sz="2000" b="1">
                <a:latin typeface="宋体" panose="02010600030101010101" pitchFamily="2" charset="-122"/>
                <a:ea typeface="宋体" panose="02010600030101010101" pitchFamily="2" charset="-122"/>
              </a:rPr>
              <a:t>科  室：</a:t>
            </a:r>
            <a:r>
              <a:rPr lang="zh-CN" altLang="en-US" sz="2000" b="1">
                <a:latin typeface="宋体" panose="02010600030101010101" pitchFamily="2" charset="-122"/>
                <a:ea typeface="宋体" panose="02010600030101010101" pitchFamily="2" charset="-122"/>
              </a:rPr>
              <a:t>病案管理</a:t>
            </a:r>
            <a:r>
              <a:rPr lang="zh-CN" sz="2000" b="1">
                <a:latin typeface="宋体" panose="02010600030101010101" pitchFamily="2" charset="-122"/>
                <a:ea typeface="宋体" panose="02010600030101010101" pitchFamily="2" charset="-122"/>
              </a:rPr>
              <a:t>科</a:t>
            </a:r>
            <a:endParaRPr sz="2000" b="1"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>
              <a:lnSpc>
                <a:spcPct val="110000"/>
              </a:lnSpc>
            </a:pPr>
            <a:endParaRPr b="1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直接连接符 1"/>
          <p:cNvCxnSpPr/>
          <p:nvPr>
            <p:custDataLst>
              <p:tags r:id="rId2"/>
            </p:custDataLst>
          </p:nvPr>
        </p:nvCxnSpPr>
        <p:spPr>
          <a:xfrm>
            <a:off x="468111" y="2895367"/>
            <a:ext cx="11220450" cy="0"/>
          </a:xfrm>
          <a:prstGeom prst="line">
            <a:avLst/>
          </a:prstGeom>
          <a:ln w="15875">
            <a:gradFill>
              <a:gsLst>
                <a:gs pos="100000">
                  <a:srgbClr val="FFFFFF"/>
                </a:gs>
                <a:gs pos="0">
                  <a:srgbClr val="FFFFFF"/>
                </a:gs>
                <a:gs pos="76000">
                  <a:srgbClr val="7578EC">
                    <a:lumMod val="60000"/>
                    <a:lumOff val="40000"/>
                  </a:srgbClr>
                </a:gs>
                <a:gs pos="29000">
                  <a:srgbClr val="7578EC">
                    <a:lumMod val="40000"/>
                    <a:lumOff val="60000"/>
                  </a:srgbClr>
                </a:gs>
                <a:gs pos="52000">
                  <a:srgbClr val="F18703">
                    <a:alpha val="45000"/>
                  </a:srgbClr>
                </a:gs>
              </a:gsLst>
              <a:lin ang="0" scaled="1"/>
            </a:gradFill>
          </a:ln>
        </p:spPr>
        <p:style>
          <a:lnRef idx="1">
            <a:srgbClr val="7578EC"/>
          </a:lnRef>
          <a:fillRef idx="0">
            <a:srgbClr val="7578EC"/>
          </a:fillRef>
          <a:effectRef idx="0">
            <a:srgbClr val="7578EC"/>
          </a:effectRef>
          <a:fontRef idx="minor">
            <a:srgbClr val="000000"/>
          </a:fontRef>
        </p:style>
      </p:cxnSp>
      <p:sp>
        <p:nvSpPr>
          <p:cNvPr id="3" name="椭圆 2"/>
          <p:cNvSpPr/>
          <p:nvPr>
            <p:custDataLst>
              <p:tags r:id="rId3"/>
            </p:custDataLst>
          </p:nvPr>
        </p:nvSpPr>
        <p:spPr>
          <a:xfrm>
            <a:off x="2914131" y="2356252"/>
            <a:ext cx="1080135" cy="1080135"/>
          </a:xfrm>
          <a:prstGeom prst="ellipse">
            <a:avLst/>
          </a:prstGeom>
          <a:solidFill>
            <a:srgbClr val="7578EC">
              <a:alpha val="6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>
            <p:custDataLst>
              <p:tags r:id="rId4"/>
            </p:custDataLst>
          </p:nvPr>
        </p:nvSpPr>
        <p:spPr>
          <a:xfrm>
            <a:off x="2974456" y="2416577"/>
            <a:ext cx="959485" cy="959485"/>
          </a:xfrm>
          <a:prstGeom prst="ellipse">
            <a:avLst/>
          </a:prstGeom>
          <a:solidFill>
            <a:srgbClr val="7578EC">
              <a:alpha val="9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5"/>
            </p:custDataLst>
          </p:nvPr>
        </p:nvSpPr>
        <p:spPr>
          <a:xfrm>
            <a:off x="3045576" y="2487697"/>
            <a:ext cx="817245" cy="817245"/>
          </a:xfrm>
          <a:prstGeom prst="ellipse">
            <a:avLst/>
          </a:prstGeom>
          <a:solidFill>
            <a:srgbClr val="7578EC">
              <a:alpha val="14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椭圆 5"/>
          <p:cNvSpPr/>
          <p:nvPr>
            <p:custDataLst>
              <p:tags r:id="rId6"/>
            </p:custDataLst>
          </p:nvPr>
        </p:nvSpPr>
        <p:spPr>
          <a:xfrm>
            <a:off x="3101456" y="2542942"/>
            <a:ext cx="706120" cy="706120"/>
          </a:xfrm>
          <a:prstGeom prst="ellipse">
            <a:avLst/>
          </a:prstGeom>
          <a:solidFill>
            <a:srgbClr val="7578EC">
              <a:alpha val="27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7"/>
            </p:custDataLst>
          </p:nvPr>
        </p:nvSpPr>
        <p:spPr>
          <a:xfrm>
            <a:off x="3168766" y="2610887"/>
            <a:ext cx="570865" cy="570865"/>
          </a:xfrm>
          <a:prstGeom prst="ellipse">
            <a:avLst/>
          </a:prstGeom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椭圆 7"/>
          <p:cNvSpPr/>
          <p:nvPr>
            <p:custDataLst>
              <p:tags r:id="rId8"/>
            </p:custDataLst>
          </p:nvPr>
        </p:nvSpPr>
        <p:spPr>
          <a:xfrm>
            <a:off x="4663556" y="2356252"/>
            <a:ext cx="1080135" cy="1080135"/>
          </a:xfrm>
          <a:prstGeom prst="ellipse">
            <a:avLst/>
          </a:prstGeom>
          <a:solidFill>
            <a:srgbClr val="F7B802">
              <a:alpha val="6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4723881" y="2416577"/>
            <a:ext cx="959485" cy="959485"/>
          </a:xfrm>
          <a:prstGeom prst="ellipse">
            <a:avLst/>
          </a:prstGeom>
          <a:solidFill>
            <a:srgbClr val="F7B802">
              <a:alpha val="9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795001" y="2487697"/>
            <a:ext cx="817245" cy="817245"/>
          </a:xfrm>
          <a:prstGeom prst="ellipse">
            <a:avLst/>
          </a:prstGeom>
          <a:solidFill>
            <a:srgbClr val="F7B802">
              <a:alpha val="14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11"/>
            </p:custDataLst>
          </p:nvPr>
        </p:nvSpPr>
        <p:spPr>
          <a:xfrm>
            <a:off x="4850881" y="2542942"/>
            <a:ext cx="706120" cy="706120"/>
          </a:xfrm>
          <a:prstGeom prst="ellipse">
            <a:avLst/>
          </a:prstGeom>
          <a:solidFill>
            <a:srgbClr val="F7B802">
              <a:alpha val="27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4918191" y="2609617"/>
            <a:ext cx="570865" cy="570865"/>
          </a:xfrm>
          <a:prstGeom prst="ellipse">
            <a:avLst/>
          </a:prstGeom>
          <a:solidFill>
            <a:srgbClr val="F7B802"/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>
            <p:custDataLst>
              <p:tags r:id="rId13"/>
            </p:custDataLst>
          </p:nvPr>
        </p:nvSpPr>
        <p:spPr>
          <a:xfrm>
            <a:off x="6412981" y="2356252"/>
            <a:ext cx="1080135" cy="1080135"/>
          </a:xfrm>
          <a:prstGeom prst="ellipse">
            <a:avLst/>
          </a:prstGeom>
          <a:solidFill>
            <a:srgbClr val="F18703">
              <a:alpha val="6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>
            <p:custDataLst>
              <p:tags r:id="rId14"/>
            </p:custDataLst>
          </p:nvPr>
        </p:nvSpPr>
        <p:spPr>
          <a:xfrm>
            <a:off x="6473306" y="2416577"/>
            <a:ext cx="959485" cy="959485"/>
          </a:xfrm>
          <a:prstGeom prst="ellipse">
            <a:avLst/>
          </a:prstGeom>
          <a:solidFill>
            <a:srgbClr val="F18703">
              <a:alpha val="9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15"/>
            </p:custDataLst>
          </p:nvPr>
        </p:nvSpPr>
        <p:spPr>
          <a:xfrm>
            <a:off x="6544426" y="2487697"/>
            <a:ext cx="817245" cy="817245"/>
          </a:xfrm>
          <a:prstGeom prst="ellipse">
            <a:avLst/>
          </a:prstGeom>
          <a:solidFill>
            <a:srgbClr val="F18703">
              <a:alpha val="14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/>
          <p:nvPr>
            <p:custDataLst>
              <p:tags r:id="rId16"/>
            </p:custDataLst>
          </p:nvPr>
        </p:nvSpPr>
        <p:spPr>
          <a:xfrm>
            <a:off x="6600306" y="2542942"/>
            <a:ext cx="706120" cy="706120"/>
          </a:xfrm>
          <a:prstGeom prst="ellipse">
            <a:avLst/>
          </a:prstGeom>
          <a:solidFill>
            <a:srgbClr val="F18703">
              <a:alpha val="27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>
            <p:custDataLst>
              <p:tags r:id="rId17"/>
            </p:custDataLst>
          </p:nvPr>
        </p:nvSpPr>
        <p:spPr>
          <a:xfrm>
            <a:off x="6667616" y="2610887"/>
            <a:ext cx="570865" cy="570865"/>
          </a:xfrm>
          <a:prstGeom prst="ellipse">
            <a:avLst/>
          </a:prstGeom>
          <a:solidFill>
            <a:srgbClr val="F18703"/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>
            <p:custDataLst>
              <p:tags r:id="rId18"/>
            </p:custDataLst>
          </p:nvPr>
        </p:nvSpPr>
        <p:spPr>
          <a:xfrm>
            <a:off x="8162406" y="2356252"/>
            <a:ext cx="1080135" cy="1080135"/>
          </a:xfrm>
          <a:prstGeom prst="ellipse">
            <a:avLst/>
          </a:prstGeom>
          <a:solidFill>
            <a:srgbClr val="F35B06">
              <a:alpha val="6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9"/>
            </p:custDataLst>
          </p:nvPr>
        </p:nvSpPr>
        <p:spPr>
          <a:xfrm>
            <a:off x="8222731" y="2416577"/>
            <a:ext cx="959485" cy="959485"/>
          </a:xfrm>
          <a:prstGeom prst="ellipse">
            <a:avLst/>
          </a:prstGeom>
          <a:solidFill>
            <a:srgbClr val="F35B06">
              <a:alpha val="9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20"/>
            </p:custDataLst>
          </p:nvPr>
        </p:nvSpPr>
        <p:spPr>
          <a:xfrm>
            <a:off x="8293851" y="2487697"/>
            <a:ext cx="817245" cy="817245"/>
          </a:xfrm>
          <a:prstGeom prst="ellipse">
            <a:avLst/>
          </a:prstGeom>
          <a:solidFill>
            <a:srgbClr val="F35B06">
              <a:alpha val="14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>
            <p:custDataLst>
              <p:tags r:id="rId21"/>
            </p:custDataLst>
          </p:nvPr>
        </p:nvSpPr>
        <p:spPr>
          <a:xfrm>
            <a:off x="8349731" y="2542942"/>
            <a:ext cx="706120" cy="706120"/>
          </a:xfrm>
          <a:prstGeom prst="ellipse">
            <a:avLst/>
          </a:prstGeom>
          <a:solidFill>
            <a:srgbClr val="F35B06">
              <a:alpha val="27000"/>
            </a:srgbClr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/>
          <p:nvPr>
            <p:custDataLst>
              <p:tags r:id="rId22"/>
            </p:custDataLst>
          </p:nvPr>
        </p:nvSpPr>
        <p:spPr>
          <a:xfrm>
            <a:off x="8417041" y="2610887"/>
            <a:ext cx="570865" cy="570865"/>
          </a:xfrm>
          <a:prstGeom prst="ellipse">
            <a:avLst/>
          </a:prstGeom>
          <a:solidFill>
            <a:srgbClr val="F35B06"/>
          </a:solidFill>
          <a:ln>
            <a:noFill/>
          </a:ln>
        </p:spPr>
        <p:style>
          <a:lnRef idx="2">
            <a:srgbClr val="7578EC">
              <a:shade val="50000"/>
            </a:srgbClr>
          </a:lnRef>
          <a:fillRef idx="1">
            <a:srgbClr val="7578EC"/>
          </a:fillRef>
          <a:effectRef idx="0">
            <a:srgbClr val="7578EC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文本框 74"/>
          <p:cNvSpPr txBox="1"/>
          <p:nvPr>
            <p:custDataLst>
              <p:tags r:id="rId23"/>
            </p:custDataLst>
          </p:nvPr>
        </p:nvSpPr>
        <p:spPr>
          <a:xfrm>
            <a:off x="3106067" y="2609617"/>
            <a:ext cx="728028" cy="692784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 smtClean="0">
                <a:solidFill>
                  <a:schemeClr val="bg1"/>
                </a:solidFill>
                <a:uFillTx/>
                <a:latin typeface="思源黑体 CN Bold" panose="020b0800000000000000" charset="-122"/>
                <a:ea typeface="思源黑体 CN Bold" panose="020b0800000000000000" charset="-122"/>
              </a:rPr>
              <a:t>P</a:t>
            </a:r>
            <a:endParaRPr lang="zh-CN" altLang="en-US" sz="3200" spc="300">
              <a:solidFill>
                <a:schemeClr val="bg1"/>
              </a:solidFill>
              <a:uFillTx/>
              <a:latin typeface="思源黑体 CN Bold" panose="020b0800000000000000" charset="-122"/>
              <a:ea typeface="思源黑体 CN Bold" panose="020b0800000000000000" charset="-122"/>
            </a:endParaRPr>
          </a:p>
        </p:txBody>
      </p:sp>
      <p:sp>
        <p:nvSpPr>
          <p:cNvPr id="24" name="文本框 75"/>
          <p:cNvSpPr txBox="1"/>
          <p:nvPr>
            <p:custDataLst>
              <p:tags r:id="rId24"/>
            </p:custDataLst>
          </p:nvPr>
        </p:nvSpPr>
        <p:spPr>
          <a:xfrm>
            <a:off x="2056833" y="3471986"/>
            <a:ext cx="2738168" cy="15239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、发现问题，成立</a:t>
            </a:r>
            <a:r>
              <a:rPr lang="en-US" altLang="zh-CN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CQI</a:t>
            </a:r>
            <a:r>
              <a:rPr lang="zh-CN" altLang="en-US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小组</a:t>
            </a:r>
            <a:endParaRPr lang="zh-CN" altLang="en-US" sz="1400" spc="150" smtClean="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、现况调查</a:t>
            </a:r>
            <a:endParaRPr lang="en-US" altLang="zh-CN" sz="1400" spc="150" smtClean="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、设定目标</a:t>
            </a:r>
            <a:endParaRPr lang="zh-CN" altLang="en-US" sz="1400" spc="150" smtClean="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4</a:t>
            </a:r>
            <a:r>
              <a:rPr lang="zh-CN" altLang="en-US" sz="1400" spc="15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、问题的根本原因分析</a:t>
            </a:r>
            <a:endParaRPr lang="zh-CN" altLang="en-US" sz="1400" spc="15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1400" spc="15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5</a:t>
            </a:r>
            <a:r>
              <a:rPr lang="zh-CN" altLang="en-US" sz="1400" spc="15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</a:rPr>
              <a:t>、确定根本原因拟定计划</a:t>
            </a:r>
            <a:endParaRPr lang="zh-CN" altLang="en-US" sz="1400" spc="15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5" name="文本框 74"/>
          <p:cNvSpPr txBox="1"/>
          <p:nvPr>
            <p:custDataLst>
              <p:tags r:id="rId25"/>
            </p:custDataLst>
          </p:nvPr>
        </p:nvSpPr>
        <p:spPr>
          <a:xfrm>
            <a:off x="8355158" y="2568237"/>
            <a:ext cx="728028" cy="692784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 smtClean="0">
                <a:solidFill>
                  <a:schemeClr val="bg1"/>
                </a:solidFill>
                <a:uFillTx/>
                <a:latin typeface="思源黑体 CN Bold" panose="020b0800000000000000" charset="-122"/>
                <a:ea typeface="思源黑体 CN Bold" panose="020b0800000000000000" charset="-122"/>
              </a:rPr>
              <a:t>A</a:t>
            </a:r>
            <a:endParaRPr lang="zh-CN" altLang="en-US" sz="3200" spc="300">
              <a:solidFill>
                <a:schemeClr val="bg1"/>
              </a:solidFill>
              <a:uFillTx/>
              <a:latin typeface="思源黑体 CN Bold" panose="020b0800000000000000" charset="-122"/>
              <a:ea typeface="思源黑体 CN Bold" panose="020b0800000000000000" charset="-122"/>
            </a:endParaRPr>
          </a:p>
        </p:txBody>
      </p:sp>
      <p:sp>
        <p:nvSpPr>
          <p:cNvPr id="26" name="文本框 74"/>
          <p:cNvSpPr txBox="1"/>
          <p:nvPr>
            <p:custDataLst>
              <p:tags r:id="rId26"/>
            </p:custDataLst>
          </p:nvPr>
        </p:nvSpPr>
        <p:spPr>
          <a:xfrm>
            <a:off x="6620412" y="2556278"/>
            <a:ext cx="728028" cy="692784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 smtClean="0">
                <a:solidFill>
                  <a:schemeClr val="bg1"/>
                </a:solidFill>
                <a:uFillTx/>
                <a:latin typeface="思源黑体 CN Bold" panose="020b0800000000000000" charset="-122"/>
                <a:ea typeface="思源黑体 CN Bold" panose="020b0800000000000000" charset="-122"/>
              </a:rPr>
              <a:t>C</a:t>
            </a:r>
            <a:endParaRPr lang="zh-CN" altLang="en-US" sz="3200" spc="300">
              <a:solidFill>
                <a:schemeClr val="bg1"/>
              </a:solidFill>
              <a:uFillTx/>
              <a:latin typeface="思源黑体 CN Bold" panose="020b0800000000000000" charset="-122"/>
              <a:ea typeface="思源黑体 CN Bold" panose="020b0800000000000000" charset="-122"/>
            </a:endParaRPr>
          </a:p>
        </p:txBody>
      </p:sp>
      <p:sp>
        <p:nvSpPr>
          <p:cNvPr id="27" name="文本框 74"/>
          <p:cNvSpPr txBox="1"/>
          <p:nvPr>
            <p:custDataLst>
              <p:tags r:id="rId27"/>
            </p:custDataLst>
          </p:nvPr>
        </p:nvSpPr>
        <p:spPr>
          <a:xfrm>
            <a:off x="4850881" y="2568025"/>
            <a:ext cx="728028" cy="692784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 smtClean="0">
                <a:solidFill>
                  <a:schemeClr val="bg1"/>
                </a:solidFill>
                <a:uFillTx/>
                <a:latin typeface="思源黑体 CN Bold" panose="020b0800000000000000" charset="-122"/>
                <a:ea typeface="思源黑体 CN Bold" panose="020b0800000000000000" charset="-122"/>
              </a:rPr>
              <a:t>D</a:t>
            </a:r>
            <a:endParaRPr lang="zh-CN" altLang="en-US" sz="3200" spc="300">
              <a:solidFill>
                <a:schemeClr val="bg1"/>
              </a:solidFill>
              <a:uFillTx/>
              <a:latin typeface="思源黑体 CN Bold" panose="020b0800000000000000" charset="-122"/>
              <a:ea typeface="思源黑体 CN Bold" panose="020b0800000000000000" charset="-122"/>
            </a:endParaRPr>
          </a:p>
        </p:txBody>
      </p:sp>
      <p:sp>
        <p:nvSpPr>
          <p:cNvPr id="28" name="文本框 9"/>
          <p:cNvSpPr txBox="1"/>
          <p:nvPr>
            <p:custDataLst>
              <p:tags r:id="rId28"/>
            </p:custDataLst>
          </p:nvPr>
        </p:nvSpPr>
        <p:spPr>
          <a:xfrm>
            <a:off x="4663556" y="1804831"/>
            <a:ext cx="1827414" cy="286541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9pPr>
          </a:lstStyle>
          <a:p>
            <a:pPr defTabSz="457200">
              <a:lnSpc>
                <a:spcPct val="130000"/>
              </a:lnSpc>
            </a:pPr>
            <a:r>
              <a:rPr lang="zh-CN" altLang="en-US" sz="1400" spc="15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微软雅黑" panose="020b0503020204020204" charset="-122"/>
              </a:rPr>
              <a:t>执行实施计划</a:t>
            </a:r>
            <a:endParaRPr lang="zh-CN" altLang="en-US" sz="1400" spc="15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微软雅黑" panose="020b0503020204020204" charset="-122"/>
            </a:endParaRPr>
          </a:p>
        </p:txBody>
      </p:sp>
      <p:sp>
        <p:nvSpPr>
          <p:cNvPr id="29" name="文本框 9"/>
          <p:cNvSpPr txBox="1"/>
          <p:nvPr>
            <p:custDataLst>
              <p:tags r:id="rId29"/>
            </p:custDataLst>
          </p:nvPr>
        </p:nvSpPr>
        <p:spPr>
          <a:xfrm>
            <a:off x="6377476" y="3553980"/>
            <a:ext cx="1562986" cy="3041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 fontScale="925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9pPr>
          </a:lstStyle>
          <a:p>
            <a:pPr defTabSz="457200">
              <a:lnSpc>
                <a:spcPct val="130000"/>
              </a:lnSpc>
            </a:pPr>
            <a:r>
              <a:rPr lang="zh-CN" altLang="en-US" sz="1400" spc="15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检查计划执行结果</a:t>
            </a:r>
            <a:endParaRPr lang="zh-CN" altLang="en-US" sz="1400" spc="15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30" name="文本框 9"/>
          <p:cNvSpPr txBox="1"/>
          <p:nvPr>
            <p:custDataLst>
              <p:tags r:id="rId30"/>
            </p:custDataLst>
          </p:nvPr>
        </p:nvSpPr>
        <p:spPr>
          <a:xfrm>
            <a:off x="8241803" y="1787207"/>
            <a:ext cx="1666266" cy="3041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 pitchFamily="34" charset="0"/>
                <a:ea typeface="微软雅黑" panose="020b0503020204020204" charset="-122"/>
                <a:cs typeface="+mn-ea"/>
              </a:defRPr>
            </a:lvl9pPr>
          </a:lstStyle>
          <a:p>
            <a:pPr defTabSz="457200">
              <a:lnSpc>
                <a:spcPct val="130000"/>
              </a:lnSpc>
            </a:pPr>
            <a:r>
              <a:rPr lang="zh-CN" altLang="en-US" sz="1400" spc="150" smtClean="0">
                <a:solidFill>
                  <a:srgbClr val="000000">
                    <a:lumMod val="75000"/>
                    <a:lumOff val="25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微软雅黑" panose="020b0503020204020204" charset="-122"/>
              </a:rPr>
              <a:t>巩固措施</a:t>
            </a:r>
            <a:endParaRPr lang="zh-CN" altLang="en-US" sz="1400" spc="150">
              <a:solidFill>
                <a:srgbClr val="000000">
                  <a:lumMod val="75000"/>
                  <a:lumOff val="25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326383" y="2255170"/>
            <a:ext cx="9590787" cy="2605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ts val="2800"/>
              </a:lnSpc>
            </a:pPr>
            <a:r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 病案首页信息是一份完整的简要病历资料，高度浓缩了病案中最具有意义的信息，，包括病人的基本信息、诊疗信息、费用信息、是医院统计、医疗管理和临床医学研究的重要原始数据来源，也是医疗纠纷、评定伤残等级、社会保险、商业保险等重要原始法律依据。对病案首页所反应的信息数据资料进行系统分析，为医院的管理和决策提供依据。因此病案首页的及时完成率对后期的数据采集有着非常重要的作用。</a:t>
            </a:r>
            <a:endParaRPr lang="en-US" altLang="zh-CN" smtClean="0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>
              <a:lnSpc>
                <a:spcPts val="2800"/>
              </a:lnSpc>
            </a:pPr>
            <a:r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病案管理科每月填报病案管理质量控制指标，其中发现病案首页</a:t>
            </a:r>
            <a:r>
              <a:rPr lang="en-US" altLang="zh-CN" smtClean="0">
                <a:latin typeface="微软雅黑" panose="020b0503020204020204" charset="-122"/>
                <a:ea typeface="微软雅黑" panose="020b0503020204020204" charset="-122"/>
              </a:rPr>
              <a:t>24</a:t>
            </a:r>
            <a:r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小时内完成率较差。</a:t>
            </a:r>
            <a:endParaRPr lang="en-US" altLang="zh-CN">
              <a:latin typeface="微软雅黑" panose="020b0503020204020204" charset="-122"/>
              <a:ea typeface="微软雅黑" panose="020b0503020204020204" charset="-122"/>
            </a:endParaRPr>
          </a:p>
          <a:p>
            <a:pPr indent="457200">
              <a:lnSpc>
                <a:spcPts val="2800"/>
              </a:lnSpc>
            </a:pPr>
            <a:endParaRPr lang="en-US" altLang="zh-CN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3" name="组合 22"/>
          <p:cNvGrpSpPr/>
          <p:nvPr/>
        </p:nvGrpSpPr>
        <p:grpSpPr>
          <a:xfrm>
            <a:off x="417002" y="927632"/>
            <a:ext cx="4729598" cy="1106805"/>
            <a:chOff x="417002" y="927632"/>
            <a:chExt cx="4729598" cy="1106805"/>
          </a:xfrm>
        </p:grpSpPr>
        <p:grpSp>
          <p:nvGrpSpPr>
            <p:cNvPr id="24" name="组合 23"/>
            <p:cNvGrpSpPr/>
            <p:nvPr/>
          </p:nvGrpSpPr>
          <p:grpSpPr>
            <a:xfrm>
              <a:off x="417002" y="1121389"/>
              <a:ext cx="4729598" cy="625309"/>
              <a:chOff x="897755" y="1558480"/>
              <a:chExt cx="5198245" cy="603695"/>
            </a:xfrm>
          </p:grpSpPr>
          <p:grpSp>
            <p:nvGrpSpPr>
              <p:cNvPr id="27" name="组合 26"/>
              <p:cNvGrpSpPr/>
              <p:nvPr/>
            </p:nvGrpSpPr>
            <p:grpSpPr>
              <a:xfrm>
                <a:off x="897755" y="1558480"/>
                <a:ext cx="4453194" cy="603695"/>
                <a:chOff x="5190736" y="2291408"/>
                <a:chExt cx="4606212" cy="1041072"/>
              </a:xfrm>
            </p:grpSpPr>
            <p:grpSp>
              <p:nvGrpSpPr>
                <p:cNvPr id="29" name="组合 28"/>
                <p:cNvGrpSpPr/>
                <p:nvPr/>
              </p:nvGrpSpPr>
              <p:grpSpPr>
                <a:xfrm>
                  <a:off x="5190736" y="2291408"/>
                  <a:ext cx="4606212" cy="1041072"/>
                  <a:chOff x="5264214" y="2291408"/>
                  <a:chExt cx="4606212" cy="1041072"/>
                </a:xfrm>
              </p:grpSpPr>
              <p:sp>
                <p:nvSpPr>
                  <p:cNvPr id="31" name="矩形 30"/>
                  <p:cNvSpPr/>
                  <p:nvPr/>
                </p:nvSpPr>
                <p:spPr>
                  <a:xfrm>
                    <a:off x="5456891" y="2291408"/>
                    <a:ext cx="4413535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33" name="矩形 32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30" name="等腰三角形 29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8" name="文本框 10"/>
              <p:cNvSpPr txBox="1"/>
              <p:nvPr/>
            </p:nvSpPr>
            <p:spPr>
              <a:xfrm>
                <a:off x="1589875" y="1599951"/>
                <a:ext cx="450612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25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26" name="矩形 25"/>
            <p:cNvSpPr/>
            <p:nvPr/>
          </p:nvSpPr>
          <p:spPr>
            <a:xfrm>
              <a:off x="1971976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一、发现问题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/>
        </p:nvGrpSpPr>
        <p:grpSpPr>
          <a:xfrm>
            <a:off x="1266532" y="2034437"/>
            <a:ext cx="9697389" cy="3000821"/>
            <a:chOff x="1559495" y="1867874"/>
            <a:chExt cx="9697389" cy="3000821"/>
          </a:xfrm>
        </p:grpSpPr>
        <p:sp>
          <p:nvSpPr>
            <p:cNvPr id="3" name="文本框 7"/>
            <p:cNvSpPr txBox="1"/>
            <p:nvPr/>
          </p:nvSpPr>
          <p:spPr>
            <a:xfrm>
              <a:off x="1559495" y="1867874"/>
              <a:ext cx="9697389" cy="30008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457200" fontAlgn="auto">
                <a:lnSpc>
                  <a:spcPct val="150000"/>
                </a:lnSpc>
              </a:pP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202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年病案首页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24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小时内完成率只有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45.89%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，未达到三级公立综合医院病案管理质量控制指标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78.34%</a:t>
              </a:r>
              <a:endParaRPr lang="en-US" altLang="zh-CN" smtClean="0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indent="457200" fontAlgn="auto">
                <a:lnSpc>
                  <a:spcPct val="150000"/>
                </a:lnSpc>
              </a:pP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检测指标：</a:t>
              </a:r>
              <a:endParaRPr lang="en-US" altLang="zh-CN" smtClean="0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indent="457200" fontAlgn="auto">
                <a:lnSpc>
                  <a:spcPct val="150000"/>
                </a:lnSpc>
              </a:pP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病案首页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24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小时内完成率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=</a:t>
              </a:r>
              <a:endParaRPr lang="en-US" altLang="zh-CN" smtClean="0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indent="457200" fontAlgn="auto">
                <a:lnSpc>
                  <a:spcPct val="150000"/>
                </a:lnSpc>
              </a:pPr>
              <a:endParaRPr lang="en-US" altLang="zh-CN">
                <a:latin typeface="微软雅黑" panose="020b0503020204020204" charset="-122"/>
                <a:ea typeface="微软雅黑" panose="020b0503020204020204" charset="-122"/>
                <a:sym typeface="+mn-ea"/>
              </a:endParaRPr>
            </a:p>
            <a:p>
              <a:pPr indent="457200" fontAlgn="auto">
                <a:lnSpc>
                  <a:spcPct val="150000"/>
                </a:lnSpc>
              </a:pPr>
              <a:r>
                <a:rPr lang="zh-CN" altLang="en-US">
                  <a:latin typeface="微软雅黑" panose="020b0503020204020204" charset="-122"/>
                  <a:ea typeface="微软雅黑" panose="020b0503020204020204" charset="-122"/>
                </a:rPr>
                <a:t>通过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</a:rPr>
                <a:t>讨论</a:t>
              </a:r>
              <a:r>
                <a:rPr lang="zh-CN" altLang="en-US">
                  <a:latin typeface="微软雅黑" panose="020b0503020204020204" charset="-122"/>
                  <a:ea typeface="微软雅黑" panose="020b0503020204020204" charset="-122"/>
                </a:rPr>
                <a:t>，20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</a:rPr>
                <a:t>23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</a:rPr>
                <a:t>年</a:t>
              </a:r>
              <a:r>
                <a:rPr lang="zh-CN" altLang="en-US">
                  <a:latin typeface="微软雅黑" panose="020b0503020204020204" charset="-122"/>
                  <a:ea typeface="微软雅黑" panose="020b0503020204020204" charset="-122"/>
                </a:rPr>
                <a:t>计划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</a:rPr>
                <a:t>将病案首页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</a:rPr>
                <a:t>24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</a:rPr>
                <a:t>小时内完成率指标优先</a:t>
              </a:r>
              <a:r>
                <a:rPr lang="zh-CN" altLang="en-US">
                  <a:latin typeface="微软雅黑" panose="020b0503020204020204" charset="-122"/>
                  <a:ea typeface="微软雅黑" panose="020b0503020204020204" charset="-122"/>
                </a:rPr>
                <a:t>改进，目标值设定为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在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3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个</a:t>
              </a:r>
              <a:r>
                <a:rPr lang="zh-CN" altLang="en-US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月之内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实现病案首页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24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小时内完成率达到</a:t>
              </a:r>
              <a:r>
                <a:rPr lang="en-US" altLang="zh-CN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80%</a:t>
              </a:r>
              <a:r>
                <a:rPr lang="zh-CN" altLang="en-US" smtClean="0">
                  <a:latin typeface="微软雅黑" panose="020b0503020204020204" charset="-122"/>
                  <a:ea typeface="微软雅黑" panose="020b0503020204020204" charset="-122"/>
                  <a:sym typeface="+mn-ea"/>
                </a:rPr>
                <a:t>。</a:t>
              </a:r>
              <a:endParaRPr lang="zh-CN" altLang="en-US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9954828" y="3228109"/>
              <a:ext cx="8877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mtClean="0"/>
                <a:t>X 100%</a:t>
              </a:r>
              <a:endParaRPr lang="zh-CN" altLang="en-US"/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4648941" y="2904944"/>
              <a:ext cx="5320683" cy="957134"/>
              <a:chOff x="5048435" y="4776187"/>
              <a:chExt cx="5320683" cy="957134"/>
            </a:xfrm>
          </p:grpSpPr>
          <p:sp>
            <p:nvSpPr>
              <p:cNvPr id="18" name="TextBox 17"/>
              <p:cNvSpPr txBox="1"/>
              <p:nvPr/>
            </p:nvSpPr>
            <p:spPr>
              <a:xfrm>
                <a:off x="5048435" y="4776187"/>
                <a:ext cx="5320683" cy="50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indent="457200" fontAlgn="auto">
                  <a:lnSpc>
                    <a:spcPct val="150000"/>
                  </a:lnSpc>
                </a:pPr>
                <a:r>
                  <a:rPr lang="zh-CN" altLang="en-US"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病案首页在患者出院后</a:t>
                </a:r>
                <a:r>
                  <a:rPr lang="en-US" altLang="zh-CN"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24</a:t>
                </a:r>
                <a:r>
                  <a:rPr lang="zh-CN" altLang="en-US">
                    <a:latin typeface="微软雅黑" panose="020b0503020204020204" charset="-122"/>
                    <a:ea typeface="微软雅黑" panose="020b0503020204020204" charset="-122"/>
                    <a:sym typeface="+mn-ea"/>
                  </a:rPr>
                  <a:t>小时内完成的病例数</a:t>
                </a:r>
                <a:endParaRPr lang="en-US" altLang="zh-CN">
                  <a:latin typeface="微软雅黑" panose="020b0503020204020204" charset="-122"/>
                  <a:ea typeface="微软雅黑" panose="020b0503020204020204" charset="-122"/>
                  <a:sym typeface="+mn-ea"/>
                </a:endParaRPr>
              </a:p>
            </p:txBody>
          </p:sp>
          <p:cxnSp>
            <p:nvCxnSpPr>
              <p:cNvPr id="19" name="直接连接符 18"/>
              <p:cNvCxnSpPr/>
              <p:nvPr/>
            </p:nvCxnSpPr>
            <p:spPr>
              <a:xfrm flipV="1">
                <a:off x="5299969" y="5284018"/>
                <a:ext cx="4847208" cy="2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" name="TextBox 19"/>
              <p:cNvSpPr txBox="1"/>
              <p:nvPr/>
            </p:nvSpPr>
            <p:spPr>
              <a:xfrm>
                <a:off x="6622742" y="5363989"/>
                <a:ext cx="253901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latin typeface="微软雅黑" panose="020b0503020204020204" charset="-122"/>
                    <a:ea typeface="微软雅黑" panose="020b0503020204020204" charset="-122"/>
                  </a:rPr>
                  <a:t>同期出院患者病历总数</a:t>
                </a:r>
                <a:endParaRPr lang="zh-CN" altLang="en-US">
                  <a:latin typeface="微软雅黑" panose="020b0503020204020204" charset="-122"/>
                  <a:ea typeface="微软雅黑" panose="020b0503020204020204" charset="-122"/>
                </a:endParaRPr>
              </a:p>
            </p:txBody>
          </p:sp>
        </p:grpSp>
      </p:grpSp>
      <p:grpSp>
        <p:nvGrpSpPr>
          <p:cNvPr id="32" name="组合 31"/>
          <p:cNvGrpSpPr/>
          <p:nvPr/>
        </p:nvGrpSpPr>
        <p:grpSpPr>
          <a:xfrm>
            <a:off x="417002" y="927632"/>
            <a:ext cx="3462539" cy="1106805"/>
            <a:chOff x="417002" y="927632"/>
            <a:chExt cx="3462539" cy="1106805"/>
          </a:xfrm>
        </p:grpSpPr>
        <p:grpSp>
          <p:nvGrpSpPr>
            <p:cNvPr id="22" name="组合 21"/>
            <p:cNvGrpSpPr/>
            <p:nvPr/>
          </p:nvGrpSpPr>
          <p:grpSpPr>
            <a:xfrm>
              <a:off x="417002" y="1121389"/>
              <a:ext cx="3462539" cy="625309"/>
              <a:chOff x="897755" y="1558480"/>
              <a:chExt cx="3805636" cy="603695"/>
            </a:xfrm>
          </p:grpSpPr>
          <p:grpSp>
            <p:nvGrpSpPr>
              <p:cNvPr id="23" name="组合 22"/>
              <p:cNvGrpSpPr/>
              <p:nvPr/>
            </p:nvGrpSpPr>
            <p:grpSpPr>
              <a:xfrm>
                <a:off x="897755" y="1558480"/>
                <a:ext cx="3805636" cy="603695"/>
                <a:chOff x="5190736" y="2291408"/>
                <a:chExt cx="3936403" cy="1041072"/>
              </a:xfrm>
            </p:grpSpPr>
            <p:grpSp>
              <p:nvGrpSpPr>
                <p:cNvPr id="25" name="组合 24"/>
                <p:cNvGrpSpPr/>
                <p:nvPr/>
              </p:nvGrpSpPr>
              <p:grpSpPr>
                <a:xfrm>
                  <a:off x="5190736" y="2291408"/>
                  <a:ext cx="3936403" cy="1041072"/>
                  <a:chOff x="5264214" y="2291408"/>
                  <a:chExt cx="3936403" cy="1041072"/>
                </a:xfrm>
              </p:grpSpPr>
              <p:sp>
                <p:nvSpPr>
                  <p:cNvPr id="27" name="矩形 26"/>
                  <p:cNvSpPr/>
                  <p:nvPr/>
                </p:nvSpPr>
                <p:spPr>
                  <a:xfrm>
                    <a:off x="5456891" y="2291408"/>
                    <a:ext cx="3743726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8" name="矩形 27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26" name="等腰三角形 25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4" name="文本框 10"/>
              <p:cNvSpPr txBox="1"/>
              <p:nvPr/>
            </p:nvSpPr>
            <p:spPr>
              <a:xfrm>
                <a:off x="1589875" y="1599951"/>
                <a:ext cx="2967157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30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31" name="矩形 30"/>
            <p:cNvSpPr/>
            <p:nvPr/>
          </p:nvSpPr>
          <p:spPr>
            <a:xfrm>
              <a:off x="1971976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一、发现问题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227332" y="1704511"/>
          <a:ext cx="9639898" cy="487384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87683"/>
                <a:gridCol w="1597114"/>
                <a:gridCol w="1486565"/>
                <a:gridCol w="5168536"/>
              </a:tblGrid>
              <a:tr h="542791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spc="120">
                          <a:uFillTx/>
                        </a:rPr>
                        <a:t>科室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1600" spc="120">
                          <a:uFillTx/>
                        </a:rPr>
                        <a:t>姓名</a:t>
                      </a:r>
                      <a:endParaRPr lang="zh-CN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spc="120">
                          <a:uFillTx/>
                        </a:rPr>
                        <a:t>职务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600" spc="120">
                          <a:uFillTx/>
                        </a:rPr>
                        <a:t>分工</a:t>
                      </a:r>
                      <a:endParaRPr lang="zh-CN" altLang="en-US" sz="1600" b="1" spc="120">
                        <a:solidFill>
                          <a:schemeClr val="bg1"/>
                        </a:solidFill>
                        <a:uFillTx/>
                        <a:latin typeface="Arial" pitchFamily="34" charset="0"/>
                        <a:ea typeface="黑体" panose="02010609060101010101" charset="-122"/>
                      </a:endParaRPr>
                    </a:p>
                  </a:txBody>
                  <a:tcPr marL="88900" marR="88900" marT="47625" marB="47625" anchor="ctr"/>
                </a:tc>
              </a:tr>
              <a:tr h="735678">
                <a:tc rowSpan="8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病案管理科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  <a:cs typeface="黑体" panose="02010609060101010101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科长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spc="120">
                          <a:uFillTx/>
                        </a:rPr>
                        <a:t>推动</a:t>
                      </a:r>
                      <a:r>
                        <a:rPr lang="zh-CN" altLang="en-US" sz="1800" spc="120" smtClean="0">
                          <a:uFillTx/>
                        </a:rPr>
                        <a:t>者、</a:t>
                      </a:r>
                      <a:r>
                        <a:rPr lang="zh-CN" altLang="en-US" sz="1800" spc="120" smtClean="0">
                          <a:uFillTx/>
                          <a:sym typeface="+mn-ea"/>
                        </a:rPr>
                        <a:t>组织会议、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  <a:tr h="735678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副科长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组长：</a:t>
                      </a:r>
                      <a:r>
                        <a:rPr lang="zh-CN" altLang="en-US" sz="1800" spc="120" smtClean="0">
                          <a:uFillTx/>
                          <a:sym typeface="+mn-ea"/>
                        </a:rPr>
                        <a:t>组织改进、沟通协调、成果报告</a:t>
                      </a:r>
                      <a:endParaRPr lang="zh-CN" altLang="en-US" sz="1800" spc="120">
                        <a:uFillTx/>
                        <a:sym typeface="+mn-ea"/>
                      </a:endParaRPr>
                    </a:p>
                  </a:txBody>
                  <a:tcPr marL="88900" marR="88900" marT="47625" marB="47625" anchor="ctr"/>
                </a:tc>
              </a:tr>
              <a:tr h="453499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pc="120" smtClean="0">
                          <a:uFillTx/>
                        </a:rPr>
                        <a:t>协调员：</a:t>
                      </a:r>
                      <a:r>
                        <a:rPr lang="zh-CN" altLang="en-US" sz="1800" spc="120" smtClean="0">
                          <a:uFillTx/>
                          <a:sym typeface="+mn-ea"/>
                        </a:rPr>
                        <a:t>技术指导、沟通协调</a:t>
                      </a:r>
                      <a:endParaRPr lang="zh-CN" altLang="en-US" sz="1800" spc="120" smtClean="0">
                        <a:uFillTx/>
                        <a:sym typeface="+mn-ea"/>
                      </a:endParaRPr>
                    </a:p>
                  </a:txBody>
                  <a:tcPr marL="88900" marR="88900" marT="47625" marB="47625" anchor="ctr"/>
                </a:tc>
              </a:tr>
              <a:tr h="452956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zh-CN" sz="1800" b="0" spc="120" smtClean="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  <a:tr h="594374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  <a:tr h="452956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zh-CN" sz="1800" b="0" spc="120" smtClean="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 smtClean="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>
                          <a:uFillTx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  <a:tr h="452956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 smtClean="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spc="120" smtClean="0">
                          <a:uFillTx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  <a:tr h="452956">
                <a:tc v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800" spc="120" smtClean="0">
                          <a:uFillTx/>
                        </a:rPr>
                        <a:t>科员</a:t>
                      </a:r>
                      <a:endParaRPr lang="zh-CN" altLang="en-US" sz="1800" b="0" spc="120" smtClean="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  <a:tc>
                  <a:txBody>
                    <a:bodyPr vert="horz" wrap="square"/>
                    <a:lstStyle/>
                    <a:p>
                      <a:pPr indent="0" algn="l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1800" b="0" spc="120" smtClean="0">
                          <a:solidFill>
                            <a:schemeClr val="tx1"/>
                          </a:solidFill>
                          <a:uFillTx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成员</a:t>
                      </a:r>
                      <a:endParaRPr lang="zh-CN" altLang="en-US" sz="1800" b="0" spc="120">
                        <a:solidFill>
                          <a:schemeClr val="tx1"/>
                        </a:solidFill>
                        <a:uFillTx/>
                        <a:latin typeface="宋体" panose="02010600030101010101" pitchFamily="2" charset="-122"/>
                        <a:ea typeface="宋体" panose="02010600030101010101" pitchFamily="2" charset="-122"/>
                      </a:endParaRPr>
                    </a:p>
                  </a:txBody>
                  <a:tcPr marL="88900" marR="88900" marT="47625" marB="47625" anchor="ctr"/>
                </a:tc>
              </a:tr>
            </a:tbl>
          </a:graphicData>
        </a:graphic>
      </p:graphicFrame>
      <p:grpSp>
        <p:nvGrpSpPr>
          <p:cNvPr id="5" name="组合 4"/>
          <p:cNvGrpSpPr/>
          <p:nvPr/>
        </p:nvGrpSpPr>
        <p:grpSpPr>
          <a:xfrm>
            <a:off x="162803" y="788575"/>
            <a:ext cx="4729598" cy="1106805"/>
            <a:chOff x="417002" y="927632"/>
            <a:chExt cx="4729598" cy="1106805"/>
          </a:xfrm>
        </p:grpSpPr>
        <p:grpSp>
          <p:nvGrpSpPr>
            <p:cNvPr id="6" name="组合 5"/>
            <p:cNvGrpSpPr/>
            <p:nvPr/>
          </p:nvGrpSpPr>
          <p:grpSpPr>
            <a:xfrm>
              <a:off x="417002" y="1121389"/>
              <a:ext cx="4729598" cy="625309"/>
              <a:chOff x="897755" y="1558480"/>
              <a:chExt cx="5198245" cy="603695"/>
            </a:xfrm>
          </p:grpSpPr>
          <p:grpSp>
            <p:nvGrpSpPr>
              <p:cNvPr id="9" name="组合 8"/>
              <p:cNvGrpSpPr/>
              <p:nvPr/>
            </p:nvGrpSpPr>
            <p:grpSpPr>
              <a:xfrm>
                <a:off x="897755" y="1558480"/>
                <a:ext cx="4453194" cy="603695"/>
                <a:chOff x="5190736" y="2291408"/>
                <a:chExt cx="4606212" cy="1041072"/>
              </a:xfrm>
            </p:grpSpPr>
            <p:grpSp>
              <p:nvGrpSpPr>
                <p:cNvPr id="11" name="组合 10"/>
                <p:cNvGrpSpPr/>
                <p:nvPr/>
              </p:nvGrpSpPr>
              <p:grpSpPr>
                <a:xfrm>
                  <a:off x="5190736" y="2291408"/>
                  <a:ext cx="4606212" cy="1041072"/>
                  <a:chOff x="5264214" y="2291408"/>
                  <a:chExt cx="4606212" cy="1041072"/>
                </a:xfrm>
              </p:grpSpPr>
              <p:sp>
                <p:nvSpPr>
                  <p:cNvPr id="13" name="矩形 12"/>
                  <p:cNvSpPr/>
                  <p:nvPr/>
                </p:nvSpPr>
                <p:spPr>
                  <a:xfrm>
                    <a:off x="5456891" y="2291408"/>
                    <a:ext cx="4413535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4" name="矩形 13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12" name="等腰三角形 11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0" name="文本框 10"/>
              <p:cNvSpPr txBox="1"/>
              <p:nvPr/>
            </p:nvSpPr>
            <p:spPr>
              <a:xfrm>
                <a:off x="1589875" y="1599951"/>
                <a:ext cx="450612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7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1971976" y="1180127"/>
              <a:ext cx="1985608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二、成立</a:t>
              </a:r>
              <a:r>
                <a:rPr lang="en-US" altLang="zh-CN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CQI</a:t>
              </a: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小组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17002" y="927632"/>
            <a:ext cx="3498050" cy="1106805"/>
            <a:chOff x="417002" y="927632"/>
            <a:chExt cx="3498050" cy="1106805"/>
          </a:xfrm>
        </p:grpSpPr>
        <p:grpSp>
          <p:nvGrpSpPr>
            <p:cNvPr id="3" name="组合 2"/>
            <p:cNvGrpSpPr/>
            <p:nvPr/>
          </p:nvGrpSpPr>
          <p:grpSpPr>
            <a:xfrm>
              <a:off x="417002" y="1121389"/>
              <a:ext cx="3498050" cy="625309"/>
              <a:chOff x="897755" y="1558480"/>
              <a:chExt cx="3844665" cy="603695"/>
            </a:xfrm>
          </p:grpSpPr>
          <p:grpSp>
            <p:nvGrpSpPr>
              <p:cNvPr id="6" name="组合 5"/>
              <p:cNvGrpSpPr/>
              <p:nvPr/>
            </p:nvGrpSpPr>
            <p:grpSpPr>
              <a:xfrm>
                <a:off x="897755" y="1558480"/>
                <a:ext cx="3844665" cy="603695"/>
                <a:chOff x="5190736" y="2291408"/>
                <a:chExt cx="3976773" cy="1041072"/>
              </a:xfrm>
            </p:grpSpPr>
            <p:grpSp>
              <p:nvGrpSpPr>
                <p:cNvPr id="8" name="组合 7"/>
                <p:cNvGrpSpPr/>
                <p:nvPr/>
              </p:nvGrpSpPr>
              <p:grpSpPr>
                <a:xfrm>
                  <a:off x="5190736" y="2291408"/>
                  <a:ext cx="3976773" cy="1041072"/>
                  <a:chOff x="5264214" y="2291408"/>
                  <a:chExt cx="3976773" cy="1041072"/>
                </a:xfrm>
              </p:grpSpPr>
              <p:sp>
                <p:nvSpPr>
                  <p:cNvPr id="10" name="矩形 9"/>
                  <p:cNvSpPr/>
                  <p:nvPr/>
                </p:nvSpPr>
                <p:spPr>
                  <a:xfrm>
                    <a:off x="5456891" y="2291408"/>
                    <a:ext cx="3784096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1" name="矩形 10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9" name="等腰三角形 8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7" name="文本框 10"/>
              <p:cNvSpPr txBox="1"/>
              <p:nvPr/>
            </p:nvSpPr>
            <p:spPr>
              <a:xfrm>
                <a:off x="1589875" y="1599951"/>
                <a:ext cx="315254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4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1971976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三、明确现状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501743" y="1879864"/>
          <a:ext cx="5791711" cy="4377045"/>
        </p:xfrm>
        <a:graphic>
          <a:graphicData uri="http://schemas.openxmlformats.org/drawingml/2006/table">
            <a:tbl>
              <a:tblPr>
                <a:tableStyleId>{00A15C55-8517-42AA-B614-E9B94910E393}</a:tableStyleId>
              </a:tblPr>
              <a:tblGrid>
                <a:gridCol w="1284249"/>
                <a:gridCol w="1460518"/>
                <a:gridCol w="1485700"/>
                <a:gridCol w="1561244"/>
              </a:tblGrid>
              <a:tr h="219078">
                <a:tc gridSpan="4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2022</a:t>
                      </a:r>
                      <a:r>
                        <a:rPr lang="zh-CN" altLang="en-US" sz="1400" u="none" strike="noStrike">
                          <a:effectLst/>
                        </a:rPr>
                        <a:t>年病案首页 </a:t>
                      </a:r>
                      <a:r>
                        <a:rPr lang="en-US" altLang="zh-CN" sz="1400" u="none" strike="noStrike">
                          <a:effectLst/>
                        </a:rPr>
                        <a:t>24 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小时内完成率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28424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时间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病案首页在患者出院后</a:t>
                      </a:r>
                      <a:r>
                        <a:rPr lang="en-US" altLang="zh-CN" sz="1400" u="none" strike="noStrike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小时内完成的病历数（分子）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br>
                        <a:rPr lang="zh-CN" altLang="en-US" sz="1400" u="none" strike="noStrike">
                          <a:effectLst/>
                        </a:rPr>
                      </a:br>
                      <a:r>
                        <a:rPr lang="zh-CN" altLang="en-US" sz="1400" u="none" strike="noStrike">
                          <a:effectLst/>
                        </a:rPr>
                        <a:t>同期出院患者病历总数 （分母）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smtClean="0">
                          <a:effectLst/>
                        </a:rPr>
                        <a:t>病案首页</a:t>
                      </a:r>
                      <a:r>
                        <a:rPr lang="en-US" altLang="zh-CN" sz="1400" u="none" strike="noStrike" smtClean="0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小时内完成率（</a:t>
                      </a:r>
                      <a:r>
                        <a:rPr lang="en-US" altLang="zh-CN" sz="1400" u="none" strike="noStrike">
                          <a:effectLst/>
                        </a:rPr>
                        <a:t>%</a:t>
                      </a:r>
                      <a:r>
                        <a:rPr lang="zh-CN" altLang="en-US" sz="1400" u="none" strike="noStrike">
                          <a:effectLst/>
                        </a:rPr>
                        <a:t>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1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1064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2878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36.97%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2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921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2069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44.51%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3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1267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2821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44.91%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4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1143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2387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47.88%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5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1034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2083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49.64%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6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1106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2620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42.21%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7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1385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3049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45.42%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8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1321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2568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51.44%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9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1159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2287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50.68%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10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1203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2603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46.22%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11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1235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2481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49.78%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2022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12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1086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2497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43.49%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907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2022</a:t>
                      </a:r>
                      <a:r>
                        <a:rPr lang="zh-CN" altLang="en-US" sz="1400" u="none" strike="noStrike">
                          <a:effectLst/>
                        </a:rPr>
                        <a:t>年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13924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30343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45.89%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554" marR="7554" marT="7554" marB="0" anchor="ctr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表格 12"/>
          <p:cNvGraphicFramePr>
            <a:graphicFrameLocks noGrp="1"/>
          </p:cNvGraphicFramePr>
          <p:nvPr/>
        </p:nvGraphicFramePr>
        <p:xfrm>
          <a:off x="6667131" y="1899823"/>
          <a:ext cx="5202314" cy="436038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9650"/>
                <a:gridCol w="1638276"/>
                <a:gridCol w="1272905"/>
                <a:gridCol w="1461483"/>
              </a:tblGrid>
              <a:tr h="490188">
                <a:tc gridSpan="4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200" u="none" strike="noStrike" smtClean="0">
                          <a:effectLst/>
                        </a:rPr>
                        <a:t>2023</a:t>
                      </a:r>
                      <a:r>
                        <a:rPr lang="zh-CN" altLang="en-US" sz="1200" u="none" strike="noStrike" smtClean="0">
                          <a:effectLst/>
                        </a:rPr>
                        <a:t>年</a:t>
                      </a:r>
                      <a:r>
                        <a:rPr lang="en-US" altLang="zh-CN" sz="1200" u="none" strike="noStrike" smtClean="0">
                          <a:effectLst/>
                        </a:rPr>
                        <a:t>1-5</a:t>
                      </a:r>
                      <a:r>
                        <a:rPr lang="zh-CN" altLang="en-US" sz="1200" u="none" strike="noStrike" smtClean="0">
                          <a:effectLst/>
                        </a:rPr>
                        <a:t>月病案</a:t>
                      </a:r>
                      <a:r>
                        <a:rPr lang="zh-CN" altLang="en-US" sz="1200" u="none" strike="noStrike">
                          <a:effectLst/>
                        </a:rPr>
                        <a:t>首页</a:t>
                      </a:r>
                      <a:r>
                        <a:rPr lang="en-US" altLang="zh-CN" sz="1200" u="none" strike="noStrike">
                          <a:effectLst/>
                        </a:rPr>
                        <a:t>24</a:t>
                      </a:r>
                      <a:r>
                        <a:rPr lang="zh-CN" altLang="en-US" sz="1200" u="none" strike="noStrike">
                          <a:effectLst/>
                        </a:rPr>
                        <a:t>小时内完成率</a:t>
                      </a:r>
                      <a:endParaRPr lang="zh-CN" altLang="en-US" sz="12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451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时间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病案首页在患者出院后</a:t>
                      </a:r>
                      <a:r>
                        <a:rPr lang="en-US" altLang="zh-CN" sz="1400" u="none" strike="noStrike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小时内完成的病历数（分子）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同期出院患者历总数 （分母）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 smtClean="0">
                          <a:effectLst/>
                        </a:rPr>
                        <a:t>病案首页</a:t>
                      </a:r>
                      <a:r>
                        <a:rPr lang="en-US" altLang="zh-CN" sz="1400" u="none" strike="noStrike" smtClean="0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小时内完成率（</a:t>
                      </a:r>
                      <a:r>
                        <a:rPr lang="en-US" altLang="zh-CN" sz="1400" u="none" strike="noStrike">
                          <a:effectLst/>
                        </a:rPr>
                        <a:t>%</a:t>
                      </a:r>
                      <a:r>
                        <a:rPr lang="zh-CN" altLang="en-US" sz="1400" u="none" strike="noStrike">
                          <a:effectLst/>
                        </a:rPr>
                        <a:t>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837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2023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1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1060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2867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36.97%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837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2023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2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1174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2626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44.71%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837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2023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3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1358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 smtClean="0">
                          <a:effectLst/>
                        </a:rPr>
                        <a:t>  3047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44.57%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837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2023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4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1333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3041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43.83%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8377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u="none" strike="noStrike">
                          <a:effectLst/>
                        </a:rPr>
                        <a:t>2023</a:t>
                      </a:r>
                      <a:r>
                        <a:rPr lang="zh-CN" altLang="en-US" sz="1100" u="none" strike="noStrike">
                          <a:effectLst/>
                        </a:rPr>
                        <a:t>年</a:t>
                      </a:r>
                      <a:r>
                        <a:rPr lang="en-US" altLang="zh-CN" sz="1100" u="none" strike="noStrike">
                          <a:effectLst/>
                        </a:rPr>
                        <a:t>5</a:t>
                      </a:r>
                      <a:r>
                        <a:rPr lang="zh-CN" altLang="en-US" sz="1100" u="none" strike="noStrike">
                          <a:effectLst/>
                        </a:rPr>
                        <a:t>月</a:t>
                      </a:r>
                      <a:endParaRPr lang="zh-CN" altLang="en-US" sz="11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1369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2843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48.15%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" name="表格 12"/>
          <p:cNvGraphicFramePr>
            <a:graphicFrameLocks noGrp="1"/>
          </p:cNvGraphicFramePr>
          <p:nvPr/>
        </p:nvGraphicFramePr>
        <p:xfrm>
          <a:off x="392888" y="2175031"/>
          <a:ext cx="5235556" cy="34445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9640"/>
                <a:gridCol w="1332308"/>
                <a:gridCol w="1393281"/>
                <a:gridCol w="1500327"/>
              </a:tblGrid>
              <a:tr h="639642">
                <a:tc gridSpan="4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600" u="none" strike="noStrike">
                          <a:effectLst/>
                        </a:rPr>
                        <a:t>病案首页</a:t>
                      </a:r>
                      <a:r>
                        <a:rPr lang="en-US" altLang="zh-CN" sz="1600" u="none" strike="noStrike" smtClean="0">
                          <a:effectLst/>
                        </a:rPr>
                        <a:t>24</a:t>
                      </a:r>
                      <a:r>
                        <a:rPr lang="zh-CN" altLang="en-US" sz="1600" u="none" strike="noStrike" smtClean="0">
                          <a:effectLst/>
                        </a:rPr>
                        <a:t>小时内完成率</a:t>
                      </a:r>
                      <a:endParaRPr lang="zh-CN" altLang="en-US" sz="16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16213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时间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病案首页在患者出院后</a:t>
                      </a:r>
                      <a:r>
                        <a:rPr lang="en-US" altLang="zh-CN" sz="1400" u="none" strike="noStrike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小时内完成的病历数（分子）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同期出院患者历总数 （分母）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400" u="none" strike="noStrike">
                          <a:effectLst/>
                        </a:rPr>
                        <a:t>病案首页</a:t>
                      </a:r>
                      <a:r>
                        <a:rPr lang="en-US" altLang="zh-CN" sz="1400" u="none" strike="noStrike">
                          <a:effectLst/>
                        </a:rPr>
                        <a:t>24</a:t>
                      </a:r>
                      <a:r>
                        <a:rPr lang="zh-CN" altLang="en-US" sz="1400" u="none" strike="noStrike">
                          <a:effectLst/>
                        </a:rPr>
                        <a:t>小时内完成率（</a:t>
                      </a:r>
                      <a:r>
                        <a:rPr lang="en-US" altLang="zh-CN" sz="1400" u="none" strike="noStrike">
                          <a:effectLst/>
                        </a:rPr>
                        <a:t>%</a:t>
                      </a:r>
                      <a:r>
                        <a:rPr lang="zh-CN" altLang="en-US" sz="1400" u="none" strike="noStrike">
                          <a:effectLst/>
                        </a:rPr>
                        <a:t>）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</a:tr>
              <a:tr h="713383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2022</a:t>
                      </a:r>
                      <a:r>
                        <a:rPr lang="zh-CN" altLang="en-US" sz="1400" u="none" strike="noStrike">
                          <a:effectLst/>
                        </a:rPr>
                        <a:t>年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13924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30343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45.89%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</a:tr>
              <a:tr h="470184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2</a:t>
                      </a:r>
                      <a:r>
                        <a:rPr lang="en-US" altLang="zh-CN" sz="1200" u="none" strike="noStrike">
                          <a:effectLst/>
                        </a:rPr>
                        <a:t>023</a:t>
                      </a:r>
                      <a:r>
                        <a:rPr lang="zh-CN" altLang="en-US" sz="1200" u="none" strike="noStrike">
                          <a:effectLst/>
                        </a:rPr>
                        <a:t>年</a:t>
                      </a:r>
                      <a:r>
                        <a:rPr lang="en-US" altLang="zh-CN" sz="1200" u="none" strike="noStrike">
                          <a:effectLst/>
                        </a:rPr>
                        <a:t>1-5</a:t>
                      </a:r>
                      <a:r>
                        <a:rPr lang="zh-CN" altLang="en-US" sz="1200" u="none" strike="noStrike">
                          <a:effectLst/>
                        </a:rPr>
                        <a:t>月</a:t>
                      </a:r>
                      <a:endParaRPr lang="zh-CN" altLang="en-US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6294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14424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400" u="none" strike="noStrike">
                          <a:effectLst/>
                        </a:rPr>
                        <a:t>43.64%</a:t>
                      </a:r>
                      <a:endParaRPr lang="en-US" altLang="zh-CN" sz="1400" b="0" i="0" u="none" strike="noStrike"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</a:tr>
            </a:tbl>
          </a:graphicData>
        </a:graphic>
      </p:graphicFrame>
      <p:graphicFrame>
        <p:nvGraphicFramePr>
          <p:cNvPr id="14" name="图表 13"/>
          <p:cNvGraphicFramePr/>
          <p:nvPr/>
        </p:nvGraphicFramePr>
        <p:xfrm>
          <a:off x="6193987" y="1801414"/>
          <a:ext cx="5444637" cy="4173257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pSp>
        <p:nvGrpSpPr>
          <p:cNvPr id="17" name="组合 16"/>
          <p:cNvGrpSpPr/>
          <p:nvPr/>
        </p:nvGrpSpPr>
        <p:grpSpPr>
          <a:xfrm>
            <a:off x="417002" y="927632"/>
            <a:ext cx="3498050" cy="1106805"/>
            <a:chOff x="417002" y="927632"/>
            <a:chExt cx="3498050" cy="1106805"/>
          </a:xfrm>
        </p:grpSpPr>
        <p:grpSp>
          <p:nvGrpSpPr>
            <p:cNvPr id="18" name="组合 17"/>
            <p:cNvGrpSpPr/>
            <p:nvPr/>
          </p:nvGrpSpPr>
          <p:grpSpPr>
            <a:xfrm>
              <a:off x="417002" y="1121389"/>
              <a:ext cx="3498050" cy="625309"/>
              <a:chOff x="897755" y="1558480"/>
              <a:chExt cx="3844665" cy="603695"/>
            </a:xfrm>
          </p:grpSpPr>
          <p:grpSp>
            <p:nvGrpSpPr>
              <p:cNvPr id="21" name="组合 20"/>
              <p:cNvGrpSpPr/>
              <p:nvPr/>
            </p:nvGrpSpPr>
            <p:grpSpPr>
              <a:xfrm>
                <a:off x="897755" y="1558480"/>
                <a:ext cx="3844665" cy="603695"/>
                <a:chOff x="5190736" y="2291408"/>
                <a:chExt cx="3976773" cy="1041072"/>
              </a:xfrm>
            </p:grpSpPr>
            <p:grpSp>
              <p:nvGrpSpPr>
                <p:cNvPr id="23" name="组合 22"/>
                <p:cNvGrpSpPr/>
                <p:nvPr/>
              </p:nvGrpSpPr>
              <p:grpSpPr>
                <a:xfrm>
                  <a:off x="5190736" y="2291408"/>
                  <a:ext cx="3976773" cy="1041072"/>
                  <a:chOff x="5264214" y="2291408"/>
                  <a:chExt cx="3976773" cy="1041072"/>
                </a:xfrm>
              </p:grpSpPr>
              <p:sp>
                <p:nvSpPr>
                  <p:cNvPr id="25" name="矩形 24"/>
                  <p:cNvSpPr/>
                  <p:nvPr/>
                </p:nvSpPr>
                <p:spPr>
                  <a:xfrm>
                    <a:off x="5456891" y="2291408"/>
                    <a:ext cx="3784096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6" name="矩形 25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24" name="等腰三角形 23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2" name="文本框 10"/>
              <p:cNvSpPr txBox="1"/>
              <p:nvPr/>
            </p:nvSpPr>
            <p:spPr>
              <a:xfrm>
                <a:off x="1589875" y="1599951"/>
                <a:ext cx="315254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19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>
              <a:off x="1971976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三、明确现状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6"/>
          <p:cNvSpPr txBox="1"/>
          <p:nvPr/>
        </p:nvSpPr>
        <p:spPr>
          <a:xfrm>
            <a:off x="911207" y="1664514"/>
            <a:ext cx="101503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 smtClean="0"/>
              <a:t>针对没有首页</a:t>
            </a:r>
            <a:r>
              <a:rPr lang="en-US" altLang="zh-CN" sz="3600" smtClean="0"/>
              <a:t>24</a:t>
            </a:r>
            <a:r>
              <a:rPr lang="zh-CN" altLang="en-US" sz="3600" smtClean="0"/>
              <a:t>小时内完成的</a:t>
            </a:r>
            <a:r>
              <a:rPr lang="zh-CN" altLang="en-US" sz="3600"/>
              <a:t>原因进行头脑风暴</a:t>
            </a:r>
            <a:endParaRPr lang="zh-CN" altLang="en-US" sz="3600"/>
          </a:p>
        </p:txBody>
      </p:sp>
      <p:grpSp>
        <p:nvGrpSpPr>
          <p:cNvPr id="15" name="组合 14"/>
          <p:cNvGrpSpPr/>
          <p:nvPr/>
        </p:nvGrpSpPr>
        <p:grpSpPr>
          <a:xfrm>
            <a:off x="417002" y="927632"/>
            <a:ext cx="3498050" cy="1106805"/>
            <a:chOff x="417002" y="927632"/>
            <a:chExt cx="3498050" cy="1106805"/>
          </a:xfrm>
        </p:grpSpPr>
        <p:grpSp>
          <p:nvGrpSpPr>
            <p:cNvPr id="16" name="组合 15"/>
            <p:cNvGrpSpPr/>
            <p:nvPr/>
          </p:nvGrpSpPr>
          <p:grpSpPr>
            <a:xfrm>
              <a:off x="417002" y="1121389"/>
              <a:ext cx="3498050" cy="625309"/>
              <a:chOff x="897755" y="1558480"/>
              <a:chExt cx="3844665" cy="60369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897755" y="1558480"/>
                <a:ext cx="3844665" cy="603695"/>
                <a:chOff x="5190736" y="2291408"/>
                <a:chExt cx="3976773" cy="1041072"/>
              </a:xfrm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5190736" y="2291408"/>
                  <a:ext cx="3976773" cy="1041072"/>
                  <a:chOff x="5264214" y="2291408"/>
                  <a:chExt cx="3976773" cy="1041072"/>
                </a:xfrm>
              </p:grpSpPr>
              <p:sp>
                <p:nvSpPr>
                  <p:cNvPr id="23" name="矩形 22"/>
                  <p:cNvSpPr/>
                  <p:nvPr/>
                </p:nvSpPr>
                <p:spPr>
                  <a:xfrm>
                    <a:off x="5456891" y="2291408"/>
                    <a:ext cx="3784096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4" name="矩形 23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22" name="等腰三角形 21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0" name="文本框 10"/>
              <p:cNvSpPr txBox="1"/>
              <p:nvPr/>
            </p:nvSpPr>
            <p:spPr>
              <a:xfrm>
                <a:off x="1589875" y="1599951"/>
                <a:ext cx="3152545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1971976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四、原因</a:t>
              </a:r>
              <a:r>
                <a:rPr lang="zh-CN" altLang="en-US" b="1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分析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1808844" y="3081462"/>
            <a:ext cx="8309087" cy="9286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-6649506">
            <a:off x="3802856" y="2697287"/>
            <a:ext cx="1712912" cy="35401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14" name="组合 41"/>
          <p:cNvGrpSpPr/>
          <p:nvPr/>
        </p:nvGrpSpPr>
        <p:grpSpPr>
          <a:xfrm>
            <a:off x="5974553" y="3867274"/>
            <a:ext cx="935829" cy="2382606"/>
            <a:chOff x="2857486" y="3932368"/>
            <a:chExt cx="802145" cy="1946099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 bwMode="auto">
            <a:xfrm rot="6234250" flipV="1">
              <a:off x="2636597" y="4630539"/>
              <a:ext cx="1621544" cy="225201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16" name="组合 23"/>
            <p:cNvGrpSpPr/>
            <p:nvPr/>
          </p:nvGrpSpPr>
          <p:grpSpPr>
            <a:xfrm>
              <a:off x="2857486" y="5504005"/>
              <a:ext cx="802145" cy="374462"/>
              <a:chOff x="7461694" y="1319826"/>
              <a:chExt cx="1336909" cy="373458"/>
            </a:xfrm>
          </p:grpSpPr>
          <p:sp>
            <p:nvSpPr>
              <p:cNvPr id="17" name="圆角矩形 24"/>
              <p:cNvSpPr>
                <a:spLocks noChangeArrowheads="1"/>
              </p:cNvSpPr>
              <p:nvPr/>
            </p:nvSpPr>
            <p:spPr bwMode="auto">
              <a:xfrm>
                <a:off x="7461694" y="1319827"/>
                <a:ext cx="1336909" cy="373457"/>
              </a:xfrm>
              <a:prstGeom prst="roundRect">
                <a:avLst>
                  <a:gd name="adj" fmla="val 16667"/>
                </a:avLst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Calibri" panose="020f0502020204030204" pitchFamily="34" charset="0"/>
                </a:endParaRPr>
              </a:p>
            </p:txBody>
          </p:sp>
          <p:sp>
            <p:nvSpPr>
              <p:cNvPr id="18" name="TextBox 25"/>
              <p:cNvSpPr txBox="1">
                <a:spLocks noChangeArrowheads="1"/>
              </p:cNvSpPr>
              <p:nvPr/>
            </p:nvSpPr>
            <p:spPr bwMode="auto">
              <a:xfrm>
                <a:off x="7580754" y="1319826"/>
                <a:ext cx="1214446" cy="30094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Calibri" panose="020f0502020204030204" pitchFamily="34" charset="0"/>
                  </a:rPr>
                  <a:t>环</a:t>
                </a:r>
                <a:endParaRPr lang="zh-CN" altLang="en-US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19" name="组合 23"/>
          <p:cNvGrpSpPr/>
          <p:nvPr/>
        </p:nvGrpSpPr>
        <p:grpSpPr>
          <a:xfrm>
            <a:off x="3831431" y="1438399"/>
            <a:ext cx="857250" cy="581025"/>
            <a:chOff x="7104503" y="1316534"/>
            <a:chExt cx="1428760" cy="579008"/>
          </a:xfrm>
        </p:grpSpPr>
        <p:sp>
          <p:nvSpPr>
            <p:cNvPr id="20" name="圆角矩形 24"/>
            <p:cNvSpPr>
              <a:spLocks noChangeArrowheads="1"/>
            </p:cNvSpPr>
            <p:nvPr/>
          </p:nvSpPr>
          <p:spPr bwMode="auto">
            <a:xfrm>
              <a:off x="7104503" y="1324038"/>
              <a:ext cx="1428760" cy="571504"/>
            </a:xfrm>
            <a:prstGeom prst="roundRect">
              <a:avLst>
                <a:gd name="adj" fmla="val 16667"/>
              </a:avLst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Calibri" panose="020f0502020204030204" pitchFamily="34" charset="0"/>
              </a:endParaRPr>
            </a:p>
          </p:txBody>
        </p:sp>
        <p:sp>
          <p:nvSpPr>
            <p:cNvPr id="21" name="TextBox 25"/>
            <p:cNvSpPr txBox="1">
              <a:spLocks noChangeArrowheads="1"/>
            </p:cNvSpPr>
            <p:nvPr/>
          </p:nvSpPr>
          <p:spPr bwMode="auto">
            <a:xfrm>
              <a:off x="7223566" y="1316534"/>
              <a:ext cx="1214447" cy="36834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Calibri" panose="020f0502020204030204" pitchFamily="34" charset="0"/>
                </a:rPr>
                <a:t>机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25" name="组合 31"/>
          <p:cNvGrpSpPr/>
          <p:nvPr/>
        </p:nvGrpSpPr>
        <p:grpSpPr>
          <a:xfrm>
            <a:off x="5519744" y="2868055"/>
            <a:ext cx="1454936" cy="718196"/>
            <a:chOff x="1188228" y="4703973"/>
            <a:chExt cx="1454946" cy="717119"/>
          </a:xfrm>
        </p:grpSpPr>
        <p:cxnSp>
          <p:nvCxnSpPr>
            <p:cNvPr id="26" name="直接箭头连接符 25"/>
            <p:cNvCxnSpPr/>
            <p:nvPr/>
          </p:nvCxnSpPr>
          <p:spPr>
            <a:xfrm flipV="1">
              <a:off x="2429628" y="4703973"/>
              <a:ext cx="213546" cy="532452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33"/>
            <p:cNvSpPr txBox="1">
              <a:spLocks noChangeArrowheads="1"/>
            </p:cNvSpPr>
            <p:nvPr/>
          </p:nvSpPr>
          <p:spPr bwMode="auto">
            <a:xfrm>
              <a:off x="1188228" y="5051760"/>
              <a:ext cx="1143008" cy="369332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Calibri" panose="020f0502020204030204" pitchFamily="34" charset="0"/>
                </a:rPr>
                <a:t>工作量大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28" name="组合 36"/>
          <p:cNvGrpSpPr/>
          <p:nvPr/>
        </p:nvGrpSpPr>
        <p:grpSpPr>
          <a:xfrm flipH="1">
            <a:off x="4385659" y="4385716"/>
            <a:ext cx="2374709" cy="369333"/>
            <a:chOff x="1367123" y="4968544"/>
            <a:chExt cx="2161230" cy="204935"/>
          </a:xfrm>
        </p:grpSpPr>
        <p:cxnSp>
          <p:nvCxnSpPr>
            <p:cNvPr id="29" name="直接箭头连接符 28"/>
            <p:cNvCxnSpPr/>
            <p:nvPr/>
          </p:nvCxnSpPr>
          <p:spPr>
            <a:xfrm flipH="1" flipV="1">
              <a:off x="1367123" y="5075971"/>
              <a:ext cx="910217" cy="0"/>
            </a:xfrm>
            <a:prstGeom prst="straightConnector1">
              <a:avLst/>
            </a:prstGeom>
            <a:ln w="444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TextBox 38"/>
            <p:cNvSpPr txBox="1">
              <a:spLocks noChangeArrowheads="1"/>
            </p:cNvSpPr>
            <p:nvPr/>
          </p:nvSpPr>
          <p:spPr bwMode="auto">
            <a:xfrm flipH="1">
              <a:off x="2269809" y="4968544"/>
              <a:ext cx="1258544" cy="204935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>
                  <a:latin typeface="Calibri" panose="020f0502020204030204" pitchFamily="34" charset="0"/>
                </a:rPr>
                <a:t>科室</a:t>
              </a:r>
              <a:r>
                <a:rPr lang="zh-CN" altLang="en-US" smtClean="0">
                  <a:latin typeface="Calibri" panose="020f0502020204030204" pitchFamily="34" charset="0"/>
                </a:rPr>
                <a:t>不重视</a:t>
              </a:r>
              <a:endParaRPr lang="en-US" altLang="zh-CN">
                <a:latin typeface="Calibri" panose="020f0502020204030204" pitchFamily="34" charset="0"/>
              </a:endParaRPr>
            </a:p>
          </p:txBody>
        </p:sp>
      </p:grpSp>
      <p:grpSp>
        <p:nvGrpSpPr>
          <p:cNvPr id="31" name="组合 44"/>
          <p:cNvGrpSpPr/>
          <p:nvPr/>
        </p:nvGrpSpPr>
        <p:grpSpPr>
          <a:xfrm>
            <a:off x="5013018" y="4579322"/>
            <a:ext cx="1495284" cy="709573"/>
            <a:chOff x="1669725" y="4038187"/>
            <a:chExt cx="1495294" cy="708975"/>
          </a:xfrm>
        </p:grpSpPr>
        <p:cxnSp>
          <p:nvCxnSpPr>
            <p:cNvPr id="32" name="直接箭头连接符 31"/>
            <p:cNvCxnSpPr/>
            <p:nvPr/>
          </p:nvCxnSpPr>
          <p:spPr>
            <a:xfrm flipV="1">
              <a:off x="2857804" y="4038187"/>
              <a:ext cx="88282" cy="335852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TextBox 46"/>
            <p:cNvSpPr txBox="1">
              <a:spLocks noChangeArrowheads="1"/>
            </p:cNvSpPr>
            <p:nvPr/>
          </p:nvSpPr>
          <p:spPr bwMode="auto">
            <a:xfrm>
              <a:off x="1669725" y="4378141"/>
              <a:ext cx="1495294" cy="369021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督导不到位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37" name="组合 61"/>
          <p:cNvGrpSpPr/>
          <p:nvPr/>
        </p:nvGrpSpPr>
        <p:grpSpPr>
          <a:xfrm>
            <a:off x="3081336" y="3821942"/>
            <a:ext cx="928688" cy="2295525"/>
            <a:chOff x="4429125" y="3861381"/>
            <a:chExt cx="928694" cy="2434199"/>
          </a:xfrm>
        </p:grpSpPr>
        <p:pic>
          <p:nvPicPr>
            <p:cNvPr id="38" name="Picture 3"/>
            <p:cNvPicPr>
              <a:picLocks noChangeAspect="1" noChangeArrowheads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 bwMode="auto">
            <a:xfrm rot="6234250" flipV="1">
              <a:off x="4214086" y="4654915"/>
              <a:ext cx="1843030" cy="255961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39" name="组合 23"/>
            <p:cNvGrpSpPr/>
            <p:nvPr/>
          </p:nvGrpSpPr>
          <p:grpSpPr>
            <a:xfrm>
              <a:off x="4429125" y="5679538"/>
              <a:ext cx="928694" cy="616042"/>
              <a:chOff x="7104503" y="1281151"/>
              <a:chExt cx="1547823" cy="614391"/>
            </a:xfrm>
          </p:grpSpPr>
          <p:sp>
            <p:nvSpPr>
              <p:cNvPr id="40" name="圆角矩形 24"/>
              <p:cNvSpPr>
                <a:spLocks noChangeArrowheads="1"/>
              </p:cNvSpPr>
              <p:nvPr/>
            </p:nvSpPr>
            <p:spPr bwMode="auto">
              <a:xfrm>
                <a:off x="7104503" y="1324038"/>
                <a:ext cx="1428760" cy="571504"/>
              </a:xfrm>
              <a:prstGeom prst="roundRect">
                <a:avLst>
                  <a:gd name="adj" fmla="val 16667"/>
                </a:avLst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>
                    <a:latin typeface="Calibri" panose="020f0502020204030204" pitchFamily="34" charset="0"/>
                  </a:rPr>
                  <a:t>法</a:t>
                </a:r>
                <a:endParaRPr lang="zh-CN" altLang="en-US">
                  <a:latin typeface="Calibri" panose="020f0502020204030204" pitchFamily="34" charset="0"/>
                </a:endParaRPr>
              </a:p>
            </p:txBody>
          </p:sp>
          <p:sp>
            <p:nvSpPr>
              <p:cNvPr id="41" name="TextBox 25"/>
              <p:cNvSpPr txBox="1">
                <a:spLocks noChangeArrowheads="1"/>
              </p:cNvSpPr>
              <p:nvPr/>
            </p:nvSpPr>
            <p:spPr bwMode="auto">
              <a:xfrm>
                <a:off x="7104503" y="1281151"/>
                <a:ext cx="1547823" cy="390609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Calibri" panose="020f0502020204030204" pitchFamily="34" charset="0"/>
                </a:endParaRPr>
              </a:p>
            </p:txBody>
          </p:sp>
        </p:grpSp>
      </p:grpSp>
      <p:grpSp>
        <p:nvGrpSpPr>
          <p:cNvPr id="42" name="组合 66"/>
          <p:cNvGrpSpPr/>
          <p:nvPr/>
        </p:nvGrpSpPr>
        <p:grpSpPr>
          <a:xfrm>
            <a:off x="1558812" y="4489170"/>
            <a:ext cx="1895942" cy="766168"/>
            <a:chOff x="1120639" y="4534062"/>
            <a:chExt cx="1895955" cy="765019"/>
          </a:xfrm>
        </p:grpSpPr>
        <p:cxnSp>
          <p:nvCxnSpPr>
            <p:cNvPr id="43" name="直接箭头连接符 42"/>
            <p:cNvCxnSpPr/>
            <p:nvPr/>
          </p:nvCxnSpPr>
          <p:spPr>
            <a:xfrm flipV="1">
              <a:off x="2729709" y="4534062"/>
              <a:ext cx="286885" cy="567383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Box 68"/>
            <p:cNvSpPr txBox="1">
              <a:spLocks noChangeArrowheads="1"/>
            </p:cNvSpPr>
            <p:nvPr/>
          </p:nvSpPr>
          <p:spPr bwMode="auto">
            <a:xfrm>
              <a:off x="1120639" y="4930303"/>
              <a:ext cx="1609070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缺少奖惩制度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45" name="组合 75"/>
          <p:cNvGrpSpPr/>
          <p:nvPr/>
        </p:nvGrpSpPr>
        <p:grpSpPr>
          <a:xfrm>
            <a:off x="5260181" y="2224209"/>
            <a:ext cx="1643062" cy="650080"/>
            <a:chOff x="1428728" y="4917056"/>
            <a:chExt cx="1643073" cy="649105"/>
          </a:xfrm>
        </p:grpSpPr>
        <p:cxnSp>
          <p:nvCxnSpPr>
            <p:cNvPr id="46" name="直接箭头连接符 45"/>
            <p:cNvCxnSpPr>
              <a:stCxn id="47" idx="3"/>
            </p:cNvCxnSpPr>
            <p:nvPr/>
          </p:nvCxnSpPr>
          <p:spPr>
            <a:xfrm>
              <a:off x="2786050" y="5101445"/>
              <a:ext cx="285751" cy="464716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TextBox 77"/>
            <p:cNvSpPr txBox="1">
              <a:spLocks noChangeArrowheads="1"/>
            </p:cNvSpPr>
            <p:nvPr/>
          </p:nvSpPr>
          <p:spPr bwMode="auto">
            <a:xfrm>
              <a:off x="1428728" y="4917056"/>
              <a:ext cx="1357322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书写不及时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48" name="组合 79"/>
          <p:cNvGrpSpPr/>
          <p:nvPr/>
        </p:nvGrpSpPr>
        <p:grpSpPr>
          <a:xfrm>
            <a:off x="2255043" y="2218963"/>
            <a:ext cx="2152650" cy="369332"/>
            <a:chOff x="1062014" y="4917056"/>
            <a:chExt cx="2152664" cy="368777"/>
          </a:xfrm>
        </p:grpSpPr>
        <p:cxnSp>
          <p:nvCxnSpPr>
            <p:cNvPr id="49" name="直接箭头连接符 48"/>
            <p:cNvCxnSpPr>
              <a:stCxn id="50" idx="3"/>
            </p:cNvCxnSpPr>
            <p:nvPr/>
          </p:nvCxnSpPr>
          <p:spPr>
            <a:xfrm flipV="1">
              <a:off x="2571736" y="5095497"/>
              <a:ext cx="642942" cy="5947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Box 81"/>
            <p:cNvSpPr txBox="1">
              <a:spLocks noChangeArrowheads="1"/>
            </p:cNvSpPr>
            <p:nvPr/>
          </p:nvSpPr>
          <p:spPr bwMode="auto">
            <a:xfrm>
              <a:off x="1062014" y="4917056"/>
              <a:ext cx="1509722" cy="368777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latin typeface="Calibri" panose="020f0502020204030204" pitchFamily="34" charset="0"/>
                </a:rPr>
                <a:t>系统无提醒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54" name="组合 95"/>
          <p:cNvGrpSpPr/>
          <p:nvPr/>
        </p:nvGrpSpPr>
        <p:grpSpPr>
          <a:xfrm>
            <a:off x="6846249" y="4241532"/>
            <a:ext cx="2474052" cy="369332"/>
            <a:chOff x="511194" y="4896989"/>
            <a:chExt cx="2299712" cy="298298"/>
          </a:xfrm>
        </p:grpSpPr>
        <p:cxnSp>
          <p:nvCxnSpPr>
            <p:cNvPr id="55" name="直接箭头连接符 54"/>
            <p:cNvCxnSpPr/>
            <p:nvPr/>
          </p:nvCxnSpPr>
          <p:spPr>
            <a:xfrm flipH="1">
              <a:off x="511194" y="5071792"/>
              <a:ext cx="1190001" cy="24903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Box 97"/>
            <p:cNvSpPr txBox="1">
              <a:spLocks noChangeArrowheads="1"/>
            </p:cNvSpPr>
            <p:nvPr/>
          </p:nvSpPr>
          <p:spPr bwMode="auto">
            <a:xfrm>
              <a:off x="1732414" y="4896989"/>
              <a:ext cx="1078492" cy="29829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工作繁忙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57" name="组合 98"/>
          <p:cNvGrpSpPr/>
          <p:nvPr/>
        </p:nvGrpSpPr>
        <p:grpSpPr>
          <a:xfrm>
            <a:off x="7194332" y="4487532"/>
            <a:ext cx="1420537" cy="655084"/>
            <a:chOff x="952884" y="4719971"/>
            <a:chExt cx="1287370" cy="548086"/>
          </a:xfrm>
        </p:grpSpPr>
        <p:cxnSp>
          <p:nvCxnSpPr>
            <p:cNvPr id="58" name="直接箭头连接符 57"/>
            <p:cNvCxnSpPr>
              <a:stCxn id="59" idx="1"/>
            </p:cNvCxnSpPr>
            <p:nvPr/>
          </p:nvCxnSpPr>
          <p:spPr>
            <a:xfrm flipH="1" flipV="1">
              <a:off x="952884" y="4719971"/>
              <a:ext cx="264648" cy="393582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Box 100"/>
            <p:cNvSpPr txBox="1">
              <a:spLocks noChangeArrowheads="1"/>
            </p:cNvSpPr>
            <p:nvPr/>
          </p:nvSpPr>
          <p:spPr bwMode="auto">
            <a:xfrm>
              <a:off x="1217532" y="4959050"/>
              <a:ext cx="1022722" cy="309007"/>
            </a:xfrm>
            <a:prstGeom prst="rect">
              <a:avLst/>
            </a:prstGeom>
            <a:noFill/>
            <a:ln w="9525">
              <a:solidFill>
                <a:srgbClr val="0070C0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患者很多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60" name="组合 102"/>
          <p:cNvGrpSpPr/>
          <p:nvPr/>
        </p:nvGrpSpPr>
        <p:grpSpPr>
          <a:xfrm>
            <a:off x="2759868" y="3081462"/>
            <a:ext cx="2071688" cy="369887"/>
            <a:chOff x="1347766" y="4929198"/>
            <a:chExt cx="2071702" cy="369332"/>
          </a:xfrm>
        </p:grpSpPr>
        <p:cxnSp>
          <p:nvCxnSpPr>
            <p:cNvPr id="61" name="直接箭头连接符 60"/>
            <p:cNvCxnSpPr>
              <a:stCxn id="62" idx="3"/>
            </p:cNvCxnSpPr>
            <p:nvPr/>
          </p:nvCxnSpPr>
          <p:spPr>
            <a:xfrm flipV="1">
              <a:off x="2919402" y="5113864"/>
              <a:ext cx="500066" cy="1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TextBox 104"/>
            <p:cNvSpPr txBox="1">
              <a:spLocks noChangeArrowheads="1"/>
            </p:cNvSpPr>
            <p:nvPr/>
          </p:nvSpPr>
          <p:spPr bwMode="auto">
            <a:xfrm>
              <a:off x="1347766" y="4929198"/>
              <a:ext cx="1571636" cy="369332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latin typeface="Calibri" panose="020f0502020204030204" pitchFamily="34" charset="0"/>
                </a:rPr>
                <a:t>设备不足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sp>
        <p:nvSpPr>
          <p:cNvPr id="68" name="Text Box 74"/>
          <p:cNvSpPr txBox="1">
            <a:spLocks noChangeArrowheads="1"/>
          </p:cNvSpPr>
          <p:nvPr/>
        </p:nvSpPr>
        <p:spPr bwMode="auto">
          <a:xfrm>
            <a:off x="10269961" y="2023041"/>
            <a:ext cx="585335" cy="3656012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vert="eaVert" lIns="106957" tIns="53479" rIns="106957" bIns="5347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accent5">
                    <a:lumMod val="75000"/>
                  </a:schemeClr>
                </a:solidFill>
                <a:latin typeface="Adobe 宋体 Std L"/>
                <a:ea typeface="Adobe 宋体 Std L"/>
                <a:cs typeface="Adobe 宋体 Std L"/>
              </a:rPr>
              <a:t>病案首页</a:t>
            </a:r>
            <a:r>
              <a:rPr lang="en-US" altLang="zh-CN" sz="2400" b="1" smtClean="0">
                <a:solidFill>
                  <a:schemeClr val="accent5">
                    <a:lumMod val="75000"/>
                  </a:schemeClr>
                </a:solidFill>
                <a:latin typeface="Adobe 宋体 Std L"/>
                <a:ea typeface="Adobe 宋体 Std L"/>
                <a:cs typeface="Adobe 宋体 Std L"/>
              </a:rPr>
              <a:t>24</a:t>
            </a:r>
            <a:r>
              <a:rPr lang="zh-CN" altLang="en-US" sz="2400" b="1" smtClean="0">
                <a:solidFill>
                  <a:schemeClr val="accent5">
                    <a:lumMod val="75000"/>
                  </a:schemeClr>
                </a:solidFill>
                <a:latin typeface="Adobe 宋体 Std L"/>
                <a:ea typeface="Adobe 宋体 Std L"/>
                <a:cs typeface="Adobe 宋体 Std L"/>
              </a:rPr>
              <a:t>小时内完成率</a:t>
            </a:r>
            <a:endParaRPr lang="zh-CN" altLang="en-US" sz="2400" b="1">
              <a:solidFill>
                <a:schemeClr val="accent5">
                  <a:lumMod val="75000"/>
                </a:schemeClr>
              </a:solidFill>
              <a:latin typeface="Adobe 宋体 Std L"/>
              <a:ea typeface="Adobe 宋体 Std L"/>
              <a:cs typeface="Adobe 宋体 Std L"/>
            </a:endParaRPr>
          </a:p>
        </p:txBody>
      </p:sp>
      <p:sp>
        <p:nvSpPr>
          <p:cNvPr id="69" name="Rectangle 10"/>
          <p:cNvSpPr>
            <a:spLocks noChangeArrowheads="1"/>
          </p:cNvSpPr>
          <p:nvPr/>
        </p:nvSpPr>
        <p:spPr bwMode="auto">
          <a:xfrm>
            <a:off x="5013016" y="13192"/>
            <a:ext cx="5504657" cy="928688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35921" dir="2700000" algn="ctr" rotWithShape="0">
              <a:srgbClr val="FFFFFF"/>
            </a:outerShdw>
          </a:effectLst>
        </p:spPr>
        <p:txBody>
          <a:bodyPr lIns="106927" tIns="53465" rIns="106927" bIns="53465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auto" hangingPunct="0">
              <a:spcAft>
                <a:spcPct val="0"/>
              </a:spcAft>
              <a:defRPr/>
            </a:pPr>
            <a:r>
              <a:rPr lang="zh-CN" altLang="en-US" sz="5100">
                <a:solidFill>
                  <a:schemeClr val="accent1"/>
                </a:solidFill>
                <a:latin typeface="隶书" pitchFamily="49" charset="-122"/>
                <a:ea typeface="隶书" pitchFamily="49" charset="-122"/>
              </a:rPr>
              <a:t>原因分析</a:t>
            </a:r>
            <a:r>
              <a:rPr lang="en-US" altLang="zh-CN" sz="2300">
                <a:solidFill>
                  <a:schemeClr val="accent1"/>
                </a:solidFill>
                <a:latin typeface="隶书" pitchFamily="49" charset="-122"/>
                <a:ea typeface="隶书" pitchFamily="49" charset="-122"/>
              </a:rPr>
              <a:t>—</a:t>
            </a:r>
            <a:r>
              <a:rPr lang="zh-CN" altLang="en-US" sz="2300">
                <a:solidFill>
                  <a:schemeClr val="accent1"/>
                </a:solidFill>
                <a:latin typeface="隶书" pitchFamily="49" charset="-122"/>
                <a:ea typeface="隶书" pitchFamily="49" charset="-122"/>
              </a:rPr>
              <a:t>鱼骨图</a:t>
            </a:r>
            <a:endParaRPr lang="zh-CN" altLang="en-US" sz="2300">
              <a:solidFill>
                <a:schemeClr val="accent1"/>
              </a:solidFill>
              <a:latin typeface="隶书" pitchFamily="49" charset="-122"/>
              <a:ea typeface="隶书" pitchFamily="49" charset="-122"/>
            </a:endParaRPr>
          </a:p>
        </p:txBody>
      </p:sp>
      <p:grpSp>
        <p:nvGrpSpPr>
          <p:cNvPr id="22" name="组合 28"/>
          <p:cNvGrpSpPr/>
          <p:nvPr/>
        </p:nvGrpSpPr>
        <p:grpSpPr>
          <a:xfrm>
            <a:off x="1309682" y="4301639"/>
            <a:ext cx="2478125" cy="369332"/>
            <a:chOff x="1236451" y="4928336"/>
            <a:chExt cx="2113199" cy="368778"/>
          </a:xfrm>
        </p:grpSpPr>
        <p:cxnSp>
          <p:nvCxnSpPr>
            <p:cNvPr id="23" name="直接箭头连接符 22"/>
            <p:cNvCxnSpPr/>
            <p:nvPr/>
          </p:nvCxnSpPr>
          <p:spPr>
            <a:xfrm>
              <a:off x="2428860" y="5072398"/>
              <a:ext cx="920790" cy="0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30"/>
            <p:cNvSpPr txBox="1">
              <a:spLocks noChangeArrowheads="1"/>
            </p:cNvSpPr>
            <p:nvPr/>
          </p:nvSpPr>
          <p:spPr bwMode="auto">
            <a:xfrm>
              <a:off x="1236451" y="4928336"/>
              <a:ext cx="1192410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latin typeface="Calibri" panose="020f0502020204030204" pitchFamily="34" charset="0"/>
                </a:rPr>
                <a:t>制度不完善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102" name="组合 66"/>
          <p:cNvGrpSpPr/>
          <p:nvPr/>
        </p:nvGrpSpPr>
        <p:grpSpPr>
          <a:xfrm>
            <a:off x="1602335" y="3816651"/>
            <a:ext cx="1693313" cy="626428"/>
            <a:chOff x="1316105" y="4951938"/>
            <a:chExt cx="1693324" cy="625488"/>
          </a:xfrm>
        </p:grpSpPr>
        <p:cxnSp>
          <p:nvCxnSpPr>
            <p:cNvPr id="103" name="直接箭头连接符 102"/>
            <p:cNvCxnSpPr/>
            <p:nvPr/>
          </p:nvCxnSpPr>
          <p:spPr>
            <a:xfrm>
              <a:off x="2774643" y="5101445"/>
              <a:ext cx="234786" cy="475981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TextBox 68"/>
            <p:cNvSpPr txBox="1">
              <a:spLocks noChangeArrowheads="1"/>
            </p:cNvSpPr>
            <p:nvPr/>
          </p:nvSpPr>
          <p:spPr bwMode="auto">
            <a:xfrm>
              <a:off x="1316105" y="4951938"/>
              <a:ext cx="1458537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制度未落实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87" name="组合 98"/>
          <p:cNvGrpSpPr/>
          <p:nvPr/>
        </p:nvGrpSpPr>
        <p:grpSpPr>
          <a:xfrm>
            <a:off x="4515955" y="3892357"/>
            <a:ext cx="1907424" cy="660297"/>
            <a:chOff x="1311772" y="4874518"/>
            <a:chExt cx="1728614" cy="552448"/>
          </a:xfrm>
        </p:grpSpPr>
        <p:cxnSp>
          <p:nvCxnSpPr>
            <p:cNvPr id="88" name="直接箭头连接符 87"/>
            <p:cNvCxnSpPr/>
            <p:nvPr/>
          </p:nvCxnSpPr>
          <p:spPr>
            <a:xfrm>
              <a:off x="2762816" y="5019525"/>
              <a:ext cx="277570" cy="407441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TextBox 100"/>
            <p:cNvSpPr txBox="1">
              <a:spLocks noChangeArrowheads="1"/>
            </p:cNvSpPr>
            <p:nvPr/>
          </p:nvSpPr>
          <p:spPr bwMode="auto">
            <a:xfrm>
              <a:off x="1311772" y="4874518"/>
              <a:ext cx="1427615" cy="309007"/>
            </a:xfrm>
            <a:prstGeom prst="rect">
              <a:avLst/>
            </a:prstGeom>
            <a:noFill/>
            <a:ln w="9525">
              <a:solidFill>
                <a:srgbClr val="0070C0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缺乏有效管理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 rot="-6649506">
            <a:off x="6374605" y="2592549"/>
            <a:ext cx="1712912" cy="354012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6" name="组合 23"/>
          <p:cNvGrpSpPr/>
          <p:nvPr/>
        </p:nvGrpSpPr>
        <p:grpSpPr>
          <a:xfrm>
            <a:off x="6474618" y="1438399"/>
            <a:ext cx="857250" cy="581025"/>
            <a:chOff x="7104503" y="1316535"/>
            <a:chExt cx="1428760" cy="579007"/>
          </a:xfrm>
        </p:grpSpPr>
        <p:sp>
          <p:nvSpPr>
            <p:cNvPr id="7" name="圆角矩形 24"/>
            <p:cNvSpPr>
              <a:spLocks noChangeArrowheads="1"/>
            </p:cNvSpPr>
            <p:nvPr/>
          </p:nvSpPr>
          <p:spPr bwMode="auto">
            <a:xfrm>
              <a:off x="7104503" y="1324038"/>
              <a:ext cx="1428760" cy="571504"/>
            </a:xfrm>
            <a:prstGeom prst="roundRect">
              <a:avLst>
                <a:gd name="adj" fmla="val 16667"/>
              </a:avLst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Calibri" panose="020f0502020204030204" pitchFamily="34" charset="0"/>
              </a:endParaRPr>
            </a:p>
          </p:txBody>
        </p:sp>
        <p:sp>
          <p:nvSpPr>
            <p:cNvPr id="8" name="TextBox 25"/>
            <p:cNvSpPr txBox="1">
              <a:spLocks noChangeArrowheads="1"/>
            </p:cNvSpPr>
            <p:nvPr/>
          </p:nvSpPr>
          <p:spPr bwMode="auto">
            <a:xfrm>
              <a:off x="7223566" y="1316535"/>
              <a:ext cx="1214447" cy="368342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Calibri" panose="020f0502020204030204" pitchFamily="34" charset="0"/>
                </a:rPr>
                <a:t>人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80" name="组合 79"/>
          <p:cNvGrpSpPr/>
          <p:nvPr/>
        </p:nvGrpSpPr>
        <p:grpSpPr>
          <a:xfrm>
            <a:off x="5026842" y="2689349"/>
            <a:ext cx="2247875" cy="369888"/>
            <a:chOff x="1062014" y="4917056"/>
            <a:chExt cx="2152664" cy="369332"/>
          </a:xfrm>
        </p:grpSpPr>
        <p:cxnSp>
          <p:nvCxnSpPr>
            <p:cNvPr id="81" name="直接箭头连接符 80"/>
            <p:cNvCxnSpPr>
              <a:stCxn id="82" idx="3"/>
            </p:cNvCxnSpPr>
            <p:nvPr/>
          </p:nvCxnSpPr>
          <p:spPr>
            <a:xfrm flipV="1">
              <a:off x="2571736" y="5095496"/>
              <a:ext cx="642942" cy="6226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TextBox 81"/>
            <p:cNvSpPr txBox="1">
              <a:spLocks noChangeArrowheads="1"/>
            </p:cNvSpPr>
            <p:nvPr/>
          </p:nvSpPr>
          <p:spPr bwMode="auto">
            <a:xfrm>
              <a:off x="1062014" y="4917056"/>
              <a:ext cx="1509722" cy="369332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latin typeface="Calibri" panose="020f0502020204030204" pitchFamily="34" charset="0"/>
                </a:rPr>
                <a:t>医生不重视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51" name="组合 89"/>
          <p:cNvGrpSpPr/>
          <p:nvPr/>
        </p:nvGrpSpPr>
        <p:grpSpPr>
          <a:xfrm>
            <a:off x="7080041" y="2191940"/>
            <a:ext cx="2071686" cy="369332"/>
            <a:chOff x="714349" y="4917052"/>
            <a:chExt cx="2071701" cy="368778"/>
          </a:xfrm>
        </p:grpSpPr>
        <p:cxnSp>
          <p:nvCxnSpPr>
            <p:cNvPr id="52" name="直接箭头连接符 51"/>
            <p:cNvCxnSpPr>
              <a:stCxn id="53" idx="1"/>
            </p:cNvCxnSpPr>
            <p:nvPr/>
          </p:nvCxnSpPr>
          <p:spPr>
            <a:xfrm flipH="1">
              <a:off x="714349" y="5101445"/>
              <a:ext cx="714379" cy="20092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TextBox 91"/>
            <p:cNvSpPr txBox="1">
              <a:spLocks noChangeArrowheads="1"/>
            </p:cNvSpPr>
            <p:nvPr/>
          </p:nvSpPr>
          <p:spPr bwMode="auto">
            <a:xfrm>
              <a:off x="1428728" y="4917052"/>
              <a:ext cx="1357322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责任心不够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grpSp>
        <p:nvGrpSpPr>
          <p:cNvPr id="63" name="组合 108"/>
          <p:cNvGrpSpPr/>
          <p:nvPr/>
        </p:nvGrpSpPr>
        <p:grpSpPr>
          <a:xfrm>
            <a:off x="7405557" y="2683389"/>
            <a:ext cx="1746170" cy="369332"/>
            <a:chOff x="586953" y="4903622"/>
            <a:chExt cx="2092474" cy="368778"/>
          </a:xfrm>
        </p:grpSpPr>
        <p:cxnSp>
          <p:nvCxnSpPr>
            <p:cNvPr id="64" name="直接箭头连接符 63"/>
            <p:cNvCxnSpPr/>
            <p:nvPr/>
          </p:nvCxnSpPr>
          <p:spPr>
            <a:xfrm rot="10800000" flipV="1">
              <a:off x="586953" y="5102514"/>
              <a:ext cx="714380" cy="19021"/>
            </a:xfrm>
            <a:prstGeom prst="straightConnector1">
              <a:avLst/>
            </a:prstGeom>
            <a:ln w="254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Box 110"/>
            <p:cNvSpPr txBox="1">
              <a:spLocks noChangeArrowheads="1"/>
            </p:cNvSpPr>
            <p:nvPr/>
          </p:nvSpPr>
          <p:spPr bwMode="auto">
            <a:xfrm>
              <a:off x="1322106" y="4903622"/>
              <a:ext cx="1357321" cy="368778"/>
            </a:xfrm>
            <a:prstGeom prst="rect">
              <a:avLst/>
            </a:prstGeom>
            <a:noFill/>
            <a:ln w="9525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latin typeface="Calibri" panose="020f0502020204030204" pitchFamily="34" charset="0"/>
                </a:rPr>
                <a:t>人员不足</a:t>
              </a:r>
              <a:endParaRPr lang="zh-CN" altLang="en-US">
                <a:latin typeface="Calibri" panose="020f0502020204030204" pitchFamily="34" charset="0"/>
              </a:endParaRPr>
            </a:p>
          </p:txBody>
        </p:sp>
      </p:grpSp>
      <p:sp>
        <p:nvSpPr>
          <p:cNvPr id="110" name="椭圆 109"/>
          <p:cNvSpPr/>
          <p:nvPr/>
        </p:nvSpPr>
        <p:spPr>
          <a:xfrm>
            <a:off x="5013018" y="2010860"/>
            <a:ext cx="1809788" cy="66992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椭圆 110"/>
          <p:cNvSpPr/>
          <p:nvPr/>
        </p:nvSpPr>
        <p:spPr>
          <a:xfrm>
            <a:off x="1401928" y="4741491"/>
            <a:ext cx="1922825" cy="72547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椭圆 111"/>
          <p:cNvSpPr/>
          <p:nvPr/>
        </p:nvSpPr>
        <p:spPr>
          <a:xfrm>
            <a:off x="4746115" y="4775401"/>
            <a:ext cx="1916630" cy="76111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3" name="组合 112"/>
          <p:cNvGrpSpPr/>
          <p:nvPr/>
        </p:nvGrpSpPr>
        <p:grpSpPr>
          <a:xfrm>
            <a:off x="417002" y="927632"/>
            <a:ext cx="3205088" cy="1106805"/>
            <a:chOff x="417002" y="927632"/>
            <a:chExt cx="3205088" cy="1106805"/>
          </a:xfrm>
        </p:grpSpPr>
        <p:grpSp>
          <p:nvGrpSpPr>
            <p:cNvPr id="114" name="组合 113"/>
            <p:cNvGrpSpPr/>
            <p:nvPr/>
          </p:nvGrpSpPr>
          <p:grpSpPr>
            <a:xfrm>
              <a:off x="417002" y="1121389"/>
              <a:ext cx="3205088" cy="625309"/>
              <a:chOff x="897755" y="1558480"/>
              <a:chExt cx="3522674" cy="603695"/>
            </a:xfrm>
          </p:grpSpPr>
          <p:grpSp>
            <p:nvGrpSpPr>
              <p:cNvPr id="117" name="组合 116"/>
              <p:cNvGrpSpPr/>
              <p:nvPr/>
            </p:nvGrpSpPr>
            <p:grpSpPr>
              <a:xfrm>
                <a:off x="897755" y="1558480"/>
                <a:ext cx="3522674" cy="603695"/>
                <a:chOff x="5190736" y="2291408"/>
                <a:chExt cx="3643718" cy="1041072"/>
              </a:xfrm>
            </p:grpSpPr>
            <p:grpSp>
              <p:nvGrpSpPr>
                <p:cNvPr id="119" name="组合 118"/>
                <p:cNvGrpSpPr/>
                <p:nvPr/>
              </p:nvGrpSpPr>
              <p:grpSpPr>
                <a:xfrm>
                  <a:off x="5190736" y="2291408"/>
                  <a:ext cx="3643718" cy="1041072"/>
                  <a:chOff x="5264214" y="2291408"/>
                  <a:chExt cx="3643718" cy="1041072"/>
                </a:xfrm>
              </p:grpSpPr>
              <p:sp>
                <p:nvSpPr>
                  <p:cNvPr id="121" name="矩形 120"/>
                  <p:cNvSpPr/>
                  <p:nvPr/>
                </p:nvSpPr>
                <p:spPr>
                  <a:xfrm>
                    <a:off x="5456893" y="2291408"/>
                    <a:ext cx="3451039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22" name="矩形 121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120" name="等腰三角形 119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118" name="文本框 10"/>
              <p:cNvSpPr txBox="1"/>
              <p:nvPr/>
            </p:nvSpPr>
            <p:spPr>
              <a:xfrm>
                <a:off x="1589875" y="1599951"/>
                <a:ext cx="2746573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115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116" name="矩形 115"/>
            <p:cNvSpPr/>
            <p:nvPr/>
          </p:nvSpPr>
          <p:spPr>
            <a:xfrm>
              <a:off x="1808844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四、原因</a:t>
              </a:r>
              <a:r>
                <a:rPr lang="zh-CN" altLang="en-US" b="1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分析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6"/>
          <p:cNvSpPr txBox="1"/>
          <p:nvPr/>
        </p:nvSpPr>
        <p:spPr>
          <a:xfrm>
            <a:off x="1314298" y="1106805"/>
            <a:ext cx="6563790" cy="637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</a:rPr>
              <a:t>PDCA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小组成员投票评分结果如下：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314297" y="1837679"/>
          <a:ext cx="9649624" cy="410750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71293"/>
                <a:gridCol w="1691259"/>
                <a:gridCol w="2030640"/>
                <a:gridCol w="2156432"/>
              </a:tblGrid>
              <a:tr h="60749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原因</a:t>
                      </a:r>
                      <a:endParaRPr lang="zh-CN" altLang="en-US" sz="20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得分</a:t>
                      </a:r>
                      <a:endParaRPr lang="zh-CN" altLang="en-US" sz="2000" b="1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占比</a:t>
                      </a:r>
                      <a:endParaRPr lang="zh-CN" altLang="en-US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累计百分比</a:t>
                      </a:r>
                      <a:endParaRPr lang="zh-CN" altLang="en-US" sz="2000" b="1" i="0" u="none" strike="noStrike">
                        <a:solidFill>
                          <a:srgbClr val="000000"/>
                        </a:solidFill>
                        <a:effectLst/>
                        <a:latin typeface="宋体" panose="02010600030101010101" pitchFamily="2" charset="-122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 smtClean="0">
                          <a:effectLst/>
                        </a:rPr>
                        <a:t>书写不</a:t>
                      </a:r>
                      <a:r>
                        <a:rPr lang="zh-CN" altLang="en-US" sz="2000" u="none" strike="noStrike">
                          <a:effectLst/>
                        </a:rPr>
                        <a:t>及时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29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36.25%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36.25%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缺少奖惩制度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22.50%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58.75%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督导不到位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20.00%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78.75%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科室不重视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10.00%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88.75%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工作繁忙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6.25%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95.00%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2000" u="none" strike="noStrike">
                          <a:effectLst/>
                        </a:rPr>
                        <a:t>系统无提醒</a:t>
                      </a:r>
                      <a:endParaRPr lang="zh-CN" altLang="en-US" sz="2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5.00%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100.00%</a:t>
                      </a:r>
                      <a:endParaRPr lang="en-US" altLang="zh-CN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7620" marR="7620" marT="7620" marB="0" anchor="ctr"/>
                </a:tc>
              </a:tr>
              <a:tr h="500002">
                <a:tc gridSpan="4">
                  <a:txBody>
                    <a:bodyPr vert="horz" wrap="square"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smtClean="0">
                          <a:sym typeface="+mn-ea"/>
                        </a:rPr>
                        <a:t>备注：每人共</a:t>
                      </a:r>
                      <a:r>
                        <a:rPr lang="en-US" altLang="zh-CN" sz="2000" smtClean="0">
                          <a:sym typeface="+mn-ea"/>
                        </a:rPr>
                        <a:t>10</a:t>
                      </a:r>
                      <a:r>
                        <a:rPr lang="zh-CN" altLang="en-US" sz="2000" smtClean="0">
                          <a:sym typeface="+mn-ea"/>
                        </a:rPr>
                        <a:t>分，最重要的最高可以得</a:t>
                      </a:r>
                      <a:r>
                        <a:rPr lang="en-US" altLang="zh-CN" sz="2000" smtClean="0">
                          <a:sym typeface="+mn-ea"/>
                        </a:rPr>
                        <a:t>10</a:t>
                      </a:r>
                      <a:r>
                        <a:rPr lang="zh-CN" altLang="en-US" sz="2000" smtClean="0">
                          <a:sym typeface="+mn-ea"/>
                        </a:rPr>
                        <a:t>分，最低分</a:t>
                      </a:r>
                      <a:r>
                        <a:rPr lang="en-US" altLang="zh-CN" sz="2000" smtClean="0">
                          <a:sym typeface="+mn-ea"/>
                        </a:rPr>
                        <a:t>0</a:t>
                      </a:r>
                      <a:r>
                        <a:rPr lang="zh-CN" altLang="en-US" sz="2000" smtClean="0">
                          <a:sym typeface="+mn-ea"/>
                        </a:rPr>
                        <a:t>分，不可弃权。</a:t>
                      </a:r>
                      <a:endParaRPr lang="zh-CN" altLang="en-US" sz="2000" smtClean="0">
                        <a:solidFill>
                          <a:srgbClr val="000000"/>
                        </a:solidFill>
                        <a:latin typeface="Arial" pitchFamily="34" charset="0"/>
                        <a:sym typeface="+mn-ea"/>
                      </a:endParaRPr>
                    </a:p>
                  </a:txBody>
                  <a:tcPr marL="7620" marR="7620" marT="762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 marL="7620" marR="7620" marT="762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 marL="7620" marR="7620" marT="7620" marB="0" anchor="ctr"/>
                </a:tc>
                <a:tc hMerge="1">
                  <a:txBody>
                    <a:bodyPr vert="horz" wrap="square"/>
                    <a:lstStyle/>
                    <a:p/>
                  </a:txBody>
                  <a:tcPr marL="7620" marR="7620" marT="7620" marB="0" anchor="ctr"/>
                </a:tc>
              </a:tr>
            </a:tbl>
          </a:graphicData>
        </a:graphic>
      </p:graphicFrame>
      <p:grpSp>
        <p:nvGrpSpPr>
          <p:cNvPr id="15" name="组合 14"/>
          <p:cNvGrpSpPr/>
          <p:nvPr/>
        </p:nvGrpSpPr>
        <p:grpSpPr>
          <a:xfrm>
            <a:off x="4989002" y="-75544"/>
            <a:ext cx="3205088" cy="1106805"/>
            <a:chOff x="417002" y="927632"/>
            <a:chExt cx="3205088" cy="1106805"/>
          </a:xfrm>
        </p:grpSpPr>
        <p:grpSp>
          <p:nvGrpSpPr>
            <p:cNvPr id="16" name="组合 15"/>
            <p:cNvGrpSpPr/>
            <p:nvPr/>
          </p:nvGrpSpPr>
          <p:grpSpPr>
            <a:xfrm>
              <a:off x="417002" y="1121389"/>
              <a:ext cx="3205088" cy="625309"/>
              <a:chOff x="897755" y="1558480"/>
              <a:chExt cx="3522674" cy="603695"/>
            </a:xfrm>
          </p:grpSpPr>
          <p:grpSp>
            <p:nvGrpSpPr>
              <p:cNvPr id="19" name="组合 18"/>
              <p:cNvGrpSpPr/>
              <p:nvPr/>
            </p:nvGrpSpPr>
            <p:grpSpPr>
              <a:xfrm>
                <a:off x="897755" y="1558480"/>
                <a:ext cx="3522674" cy="603695"/>
                <a:chOff x="5190736" y="2291408"/>
                <a:chExt cx="3643718" cy="1041072"/>
              </a:xfrm>
            </p:grpSpPr>
            <p:grpSp>
              <p:nvGrpSpPr>
                <p:cNvPr id="21" name="组合 20"/>
                <p:cNvGrpSpPr/>
                <p:nvPr/>
              </p:nvGrpSpPr>
              <p:grpSpPr>
                <a:xfrm>
                  <a:off x="5190736" y="2291408"/>
                  <a:ext cx="3643718" cy="1041072"/>
                  <a:chOff x="5264214" y="2291408"/>
                  <a:chExt cx="3643718" cy="1041072"/>
                </a:xfrm>
              </p:grpSpPr>
              <p:sp>
                <p:nvSpPr>
                  <p:cNvPr id="23" name="矩形 22"/>
                  <p:cNvSpPr/>
                  <p:nvPr/>
                </p:nvSpPr>
                <p:spPr>
                  <a:xfrm>
                    <a:off x="5456893" y="2291408"/>
                    <a:ext cx="3451039" cy="1041072"/>
                  </a:xfrm>
                  <a:prstGeom prst="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4" name="矩形 23"/>
                  <p:cNvSpPr/>
                  <p:nvPr/>
                </p:nvSpPr>
                <p:spPr>
                  <a:xfrm>
                    <a:off x="5264214" y="2291408"/>
                    <a:ext cx="192678" cy="1041072"/>
                  </a:xfrm>
                  <a:prstGeom prst="rect">
                    <a:avLst/>
                  </a:prstGeom>
                  <a:solidFill>
                    <a:srgbClr val="FEB717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Calibri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22" name="等腰三角形 21"/>
                <p:cNvSpPr/>
                <p:nvPr/>
              </p:nvSpPr>
              <p:spPr>
                <a:xfrm rot="5400000">
                  <a:off x="5255316" y="2740791"/>
                  <a:ext cx="306563" cy="142312"/>
                </a:xfrm>
                <a:prstGeom prst="triangle">
                  <a:avLst/>
                </a:prstGeom>
                <a:solidFill>
                  <a:srgbClr val="FEB717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20" name="文本框 10"/>
              <p:cNvSpPr txBox="1"/>
              <p:nvPr/>
            </p:nvSpPr>
            <p:spPr>
              <a:xfrm>
                <a:off x="1589875" y="1599951"/>
                <a:ext cx="2746573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2800" b="1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787311" y="927632"/>
              <a:ext cx="1388441" cy="11068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/>
              <a:r>
                <a:rPr lang="en-US" altLang="zh-CN" sz="6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P</a:t>
              </a:r>
              <a:r>
                <a:rPr lang="zh-CN" altLang="zh-CN" sz="1600" kern="100">
                  <a:solidFill>
                    <a:srgbClr val="FEB717"/>
                  </a:solidFill>
                  <a:effectLst/>
                  <a:latin typeface="汉仪文黑-85W" panose="00020600040101010101" charset="-122"/>
                  <a:ea typeface="汉仪文黑-85W" panose="00020600040101010101" charset="-122"/>
                  <a:cs typeface="汉仪文黑-85W" panose="00020600040101010101" charset="-122"/>
                </a:rPr>
                <a:t>阶段</a:t>
              </a:r>
              <a:endParaRPr lang="zh-CN" altLang="zh-CN" sz="1400" kern="100">
                <a:solidFill>
                  <a:srgbClr val="FEB717"/>
                </a:solidFill>
                <a:effectLst/>
                <a:latin typeface="汉仪文黑-85W" panose="00020600040101010101" charset="-122"/>
                <a:ea typeface="汉仪文黑-85W" panose="00020600040101010101" charset="-122"/>
                <a:cs typeface="汉仪文黑-85W" panose="00020600040101010101" charset="-122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1808844" y="1180127"/>
              <a:ext cx="1569660" cy="5078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FF9800"/>
                </a:buClr>
              </a:pPr>
              <a:r>
                <a:rPr lang="zh-CN" altLang="en-US" b="1" smtClean="0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四、原因</a:t>
              </a:r>
              <a:r>
                <a:rPr lang="zh-CN" altLang="en-US" b="1">
                  <a:latin typeface="微软雅黑" panose="020b0503020204020204" charset="-122"/>
                  <a:ea typeface="微软雅黑" panose="020b0503020204020204" charset="-122"/>
                  <a:cs typeface="汉仪正圆-55W" panose="00020600040101010101" charset="-122"/>
                </a:rPr>
                <a:t>分析</a:t>
              </a:r>
              <a:endParaRPr lang="zh-CN" altLang="en-US" b="1">
                <a:latin typeface="微软雅黑" panose="020b0503020204020204" charset="-122"/>
                <a:ea typeface="微软雅黑" panose="020b0503020204020204" charset="-122"/>
                <a:cs typeface="汉仪正圆-55W" panose="0002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https://d.book118.com/168130034110006043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i*1_1"/>
  <p:tag name="KSO_WM_UNIT_INDEX" val="1_1"/>
  <p:tag name="KSO_WM_UNIT_LAYERLEVEL" val="1_1"/>
  <p:tag name="KSO_WM_UNIT_TYPE" val="l_i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1_1"/>
  <p:tag name="KSO_WM_UNIT_INDEX" val="1_1_1"/>
  <p:tag name="KSO_WM_UNIT_LAYERLEVEL" val="1_1_1"/>
  <p:tag name="KSO_WM_UNIT_TYPE" val="l_h_i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1_2"/>
  <p:tag name="KSO_WM_UNIT_INDEX" val="1_1_2"/>
  <p:tag name="KSO_WM_UNIT_LAYERLEVEL" val="1_1_1"/>
  <p:tag name="KSO_WM_UNIT_TYPE" val="l_h_i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1_3"/>
  <p:tag name="KSO_WM_UNIT_INDEX" val="1_1_3"/>
  <p:tag name="KSO_WM_UNIT_LAYERLEVEL" val="1_1_1"/>
  <p:tag name="KSO_WM_UNIT_TYPE" val="l_h_i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1_4"/>
  <p:tag name="KSO_WM_UNIT_INDEX" val="1_1_4"/>
  <p:tag name="KSO_WM_UNIT_LAYERLEVEL" val="1_1_1"/>
  <p:tag name="KSO_WM_UNIT_TYPE" val="l_h_i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1_5"/>
  <p:tag name="KSO_WM_UNIT_INDEX" val="1_1_5"/>
  <p:tag name="KSO_WM_UNIT_LAYERLEVEL" val="1_1_1"/>
  <p:tag name="KSO_WM_UNIT_TYPE" val="l_h_i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2_1"/>
  <p:tag name="KSO_WM_UNIT_INDEX" val="1_2_1"/>
  <p:tag name="KSO_WM_UNIT_LAYERLEVEL" val="1_1_1"/>
  <p:tag name="KSO_WM_UNIT_TYPE" val="l_h_i"/>
</p:tagLst>
</file>

<file path=ppt/tags/tag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2_2"/>
  <p:tag name="KSO_WM_UNIT_INDEX" val="1_2_2"/>
  <p:tag name="KSO_WM_UNIT_LAYERLEVEL" val="1_1_1"/>
  <p:tag name="KSO_WM_UNIT_TYPE" val="l_h_i"/>
</p:tagLst>
</file>

<file path=ppt/tags/tag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2_3"/>
  <p:tag name="KSO_WM_UNIT_INDEX" val="1_2_3"/>
  <p:tag name="KSO_WM_UNIT_LAYERLEVEL" val="1_1_1"/>
  <p:tag name="KSO_WM_UNIT_TYPE" val="l_h_i"/>
</p:tagLst>
</file>

<file path=ppt/tags/tag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2_4"/>
  <p:tag name="KSO_WM_UNIT_INDEX" val="1_2_4"/>
  <p:tag name="KSO_WM_UNIT_LAYERLEVEL" val="1_1_1"/>
  <p:tag name="KSO_WM_UNIT_TYPE" val="l_h_i"/>
</p:tagLst>
</file>

<file path=ppt/tags/tag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2_5"/>
  <p:tag name="KSO_WM_UNIT_INDEX" val="1_2_5"/>
  <p:tag name="KSO_WM_UNIT_LAYERLEVEL" val="1_1_1"/>
  <p:tag name="KSO_WM_UNIT_TYPE" val="l_h_i"/>
</p:tagLst>
</file>

<file path=ppt/tags/tag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3_1"/>
  <p:tag name="KSO_WM_UNIT_INDEX" val="1_3_1"/>
  <p:tag name="KSO_WM_UNIT_LAYERLEVEL" val="1_1_1"/>
  <p:tag name="KSO_WM_UNIT_TYPE" val="l_h_i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3_2"/>
  <p:tag name="KSO_WM_UNIT_INDEX" val="1_3_2"/>
  <p:tag name="KSO_WM_UNIT_LAYERLEVEL" val="1_1_1"/>
  <p:tag name="KSO_WM_UNIT_TYPE" val="l_h_i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3_3"/>
  <p:tag name="KSO_WM_UNIT_INDEX" val="1_3_3"/>
  <p:tag name="KSO_WM_UNIT_LAYERLEVEL" val="1_1_1"/>
  <p:tag name="KSO_WM_UNIT_TYPE" val="l_h_i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3_4"/>
  <p:tag name="KSO_WM_UNIT_INDEX" val="1_3_4"/>
  <p:tag name="KSO_WM_UNIT_LAYERLEVEL" val="1_1_1"/>
  <p:tag name="KSO_WM_UNIT_TYPE" val="l_h_i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3_5"/>
  <p:tag name="KSO_WM_UNIT_INDEX" val="1_3_5"/>
  <p:tag name="KSO_WM_UNIT_LAYERLEVEL" val="1_1_1"/>
  <p:tag name="KSO_WM_UNIT_TYPE" val="l_h_i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4_1"/>
  <p:tag name="KSO_WM_UNIT_INDEX" val="1_4_1"/>
  <p:tag name="KSO_WM_UNIT_LAYERLEVEL" val="1_1_1"/>
  <p:tag name="KSO_WM_UNIT_TYPE" val="l_h_i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4_2"/>
  <p:tag name="KSO_WM_UNIT_INDEX" val="1_4_2"/>
  <p:tag name="KSO_WM_UNIT_LAYERLEVEL" val="1_1_1"/>
  <p:tag name="KSO_WM_UNIT_TYPE" val="l_h_i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4_3"/>
  <p:tag name="KSO_WM_UNIT_INDEX" val="1_4_3"/>
  <p:tag name="KSO_WM_UNIT_LAYERLEVEL" val="1_1_1"/>
  <p:tag name="KSO_WM_UNIT_TYPE" val="l_h_i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4_4"/>
  <p:tag name="KSO_WM_UNIT_INDEX" val="1_4_4"/>
  <p:tag name="KSO_WM_UNIT_LAYERLEVEL" val="1_1_1"/>
  <p:tag name="KSO_WM_UNIT_TYPE" val="l_h_i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i*1_4_5"/>
  <p:tag name="KSO_WM_UNIT_INDEX" val="1_4_5"/>
  <p:tag name="KSO_WM_UNIT_LAYERLEVEL" val="1_1_1"/>
  <p:tag name="KSO_WM_UNIT_TYPE" val="l_h_i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小标题"/>
  <p:tag name="KSO_WM_UNIT_TYPE" val="l_h_a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f*1_1_1"/>
  <p:tag name="KSO_WM_UNIT_INDEX" val="1_1_1"/>
  <p:tag name="KSO_WM_UNIT_LAYERLEVEL" val="1_1_1"/>
  <p:tag name="KSO_WM_UNIT_NOCLEAR" val="0"/>
  <p:tag name="KSO_WM_UNIT_PRESET_TEXT" val="单击此处输入你的正文，文字是您思想的提炼"/>
  <p:tag name="KSO_WM_UNIT_SUBTYPE" val="a"/>
  <p:tag name="KSO_WM_UNIT_TYPE" val="l_h_f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小标题"/>
  <p:tag name="KSO_WM_UNIT_TYPE" val="l_h_a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小标题"/>
  <p:tag name="KSO_WM_UNIT_TYPE" val="l_h_a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59"/>
  <p:tag name="KSO_WM_UNIT_COMPATIBLE" val="0"/>
  <p:tag name="KSO_WM_UNIT_DIAGRAM_ISNUMVISUAL" val="0"/>
  <p:tag name="KSO_WM_UNIT_DIAGRAM_ISREFERUNIT" val="0"/>
  <p:tag name="KSO_WM_UNIT_HIGHLIGHT" val="0"/>
  <p:tag name="KSO_WM_UNIT_ID" val="diagram2022805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小标题"/>
  <p:tag name="KSO_WM_UNIT_TYPE" val="l_h_a"/>
</p:tagLst>
</file>

<file path=ppt/tags/tag27.xml><?xml version="1.0" encoding="utf-8"?>
<p:tagLst xmlns:p="http://schemas.openxmlformats.org/presentationml/2006/main">
  <p:tag name="KSO_WM_ASSEMBLE_CHIP_INDEX" val="36a4a9fd5a9e4ae3924216b1ed01e343"/>
  <p:tag name="KSO_WM_BEAUTIFY_FLAG" val="#wm#"/>
  <p:tag name="KSO_WM_CHIP_GROUPID" val="5f2d22311f3c142e57c6f3f6"/>
  <p:tag name="KSO_WM_CHIP_XID" val="5f2d22311f3c142e57c6f3f7"/>
  <p:tag name="KSO_WM_DIAGRAM_GROUP_CODE" val="l1-1"/>
  <p:tag name="KSO_WM_TAG_VERSION" val="1.0"/>
  <p:tag name="KSO_WM_TEMPLATE_CATEGORY" val="chip"/>
  <p:tag name="KSO_WM_TEMPLATE_INDEX" val="20209942"/>
  <p:tag name="KSO_WM_UNIT_BLOCK" val="0"/>
  <p:tag name="KSO_WM_UNIT_COMPATIBLE" val="0"/>
  <p:tag name="KSO_WM_UNIT_DEC_AREA_ID" val="a9efaea85b0145c9acc9617da1739c50"/>
  <p:tag name="KSO_WM_UNIT_DEFAULT_FONT" val="14;22;2"/>
  <p:tag name="KSO_WM_UNIT_DIAGRAM_ISNUMVISUAL" val="0"/>
  <p:tag name="KSO_WM_UNIT_DIAGRAM_ISREFERUNIT" val="0"/>
  <p:tag name="KSO_WM_UNIT_HIGHLIGHT" val="0"/>
  <p:tag name="KSO_WM_UNIT_ID" val="chip20209942_2*a*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VALUE" val="8"/>
</p:tagLst>
</file>

<file path=ppt/tags/tag28.xml><?xml version="1.0" encoding="utf-8"?>
<p:tagLst xmlns:p="http://schemas.openxmlformats.org/presentationml/2006/main">
  <p:tag name="KSO_WM_ASSEMBLE_CHIP_INDEX" val="36a4a9fd5a9e4ae3924216b1ed01e343"/>
  <p:tag name="KSO_WM_BEAUTIFY_FLAG" val="#wm#"/>
  <p:tag name="KSO_WM_CHIP_GROUPID" val="5f2d22311f3c142e57c6f3f6"/>
  <p:tag name="KSO_WM_CHIP_XID" val="5f2d22311f3c142e57c6f3f7"/>
  <p:tag name="KSO_WM_DIAGRAM_GROUP_CODE" val="l1-1"/>
  <p:tag name="KSO_WM_TAG_VERSION" val="1.0"/>
  <p:tag name="KSO_WM_TEMPLATE_CATEGORY" val="chip"/>
  <p:tag name="KSO_WM_TEMPLATE_INDEX" val="20209942"/>
  <p:tag name="KSO_WM_UNIT_BLOCK" val="0"/>
  <p:tag name="KSO_WM_UNIT_COMPATIBLE" val="0"/>
  <p:tag name="KSO_WM_UNIT_DEC_AREA_ID" val="a9efaea85b0145c9acc9617da1739c50"/>
  <p:tag name="KSO_WM_UNIT_DEFAULT_FONT" val="14;22;2"/>
  <p:tag name="KSO_WM_UNIT_DIAGRAM_ISNUMVISUAL" val="0"/>
  <p:tag name="KSO_WM_UNIT_DIAGRAM_ISREFERUNIT" val="0"/>
  <p:tag name="KSO_WM_UNIT_HIGHLIGHT" val="0"/>
  <p:tag name="KSO_WM_UNIT_ID" val="chip20209942_2*a*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VALUE" val="8"/>
</p:tagLst>
</file>

<file path=ppt/tags/tag29.xml><?xml version="1.0" encoding="utf-8"?>
<p:tagLst xmlns:p="http://schemas.openxmlformats.org/presentationml/2006/main">
  <p:tag name="KSO_WM_ASSEMBLE_CHIP_INDEX" val="36a4a9fd5a9e4ae3924216b1ed01e343"/>
  <p:tag name="KSO_WM_BEAUTIFY_FLAG" val="#wm#"/>
  <p:tag name="KSO_WM_CHIP_GROUPID" val="5f2d22311f3c142e57c6f3f6"/>
  <p:tag name="KSO_WM_CHIP_XID" val="5f2d22311f3c142e57c6f3f7"/>
  <p:tag name="KSO_WM_DIAGRAM_GROUP_CODE" val="l1-1"/>
  <p:tag name="KSO_WM_TAG_VERSION" val="1.0"/>
  <p:tag name="KSO_WM_TEMPLATE_CATEGORY" val="chip"/>
  <p:tag name="KSO_WM_TEMPLATE_INDEX" val="20209942"/>
  <p:tag name="KSO_WM_UNIT_BLOCK" val="0"/>
  <p:tag name="KSO_WM_UNIT_COMPATIBLE" val="0"/>
  <p:tag name="KSO_WM_UNIT_DEC_AREA_ID" val="a9efaea85b0145c9acc9617da1739c50"/>
  <p:tag name="KSO_WM_UNIT_DEFAULT_FONT" val="14;22;2"/>
  <p:tag name="KSO_WM_UNIT_DIAGRAM_ISNUMVISUAL" val="0"/>
  <p:tag name="KSO_WM_UNIT_DIAGRAM_ISREFERUNIT" val="0"/>
  <p:tag name="KSO_WM_UNIT_HIGHLIGHT" val="0"/>
  <p:tag name="KSO_WM_UNIT_ID" val="chip20209942_2*a*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VALUE" val="8"/>
</p:tagLst>
</file>

<file path=ppt/tags/tag30.xml><?xml version="1.0" encoding="utf-8"?>
<p:tagLst xmlns:p="http://schemas.openxmlformats.org/presentationml/2006/main">
  <p:tag name="KSO_WM_UNIT_TABLE_BEAUTIFY" val="smartTable{4d859844-560e-447b-a902-5064be85f085}"/>
  <p:tag name="TABLE_ENDDRAG_ORIGIN_RECT" val="867*420"/>
  <p:tag name="TABLE_ENDDRAG_RECT" val="81*111*867*420"/>
</p:tagLst>
</file>

<file path=ppt/tags/tag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思源黑体 CN Bold</vt:lpstr>
      <vt:lpstr>汉仪文黑-85W</vt:lpstr>
      <vt:lpstr>汉仪正圆-55W</vt:lpstr>
      <vt:lpstr>黑体</vt:lpstr>
      <vt:lpstr>Adobe 宋体 Std L</vt:lpstr>
      <vt:lpstr>隶书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2024-09-23T08:05:45.713</cp:lastPrinted>
  <dcterms:created xsi:type="dcterms:W3CDTF">2024-09-23T00:05:45Z</dcterms:created>
  <dcterms:modified xsi:type="dcterms:W3CDTF">2024-09-23T00:05:48Z</dcterms:modified>
</cp:coreProperties>
</file>