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OAACJW+MS-UIGothic"/>
      <p:regular r:id="rId19"/>
    </p:embeddedFont>
    <p:embeddedFont>
      <p:font typeface="RDMVUA+QNUUAT+ArialMT"/>
      <p:regular r:id="rId20"/>
    </p:embeddedFont>
    <p:embeddedFont>
      <p:font typeface="ALHLEL+CPPTAN+MicrosoftYaHei-Bold"/>
      <p:regular r:id="rId21"/>
    </p:embeddedFont>
    <p:embeddedFont>
      <p:font typeface="JWCNUF+LWOWUP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1FD9-C77F-4CCC-9323-68E641D22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69FC4-09B3-472C-B7FB-6E44A926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30467-909B-476B-BC82-BD01E8A2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A84C3-5CA0-4B1B-A553-937B581D3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DABCD-6A66-4395-9F1F-F906EEFF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583F6-E21D-4DD8-B306-81E2D836A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482EA-75BD-438D-AB93-FF39A50D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F4C4A-ECD6-49EF-983B-2DA2B17D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EE8A9-CA60-416D-90CE-02B64D39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48ED4-1AA0-402F-ADC5-A53D7447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0A2E-EA6D-424D-ACD5-078C6A07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4040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5150" spc="23">
                <a:solidFill>
                  <a:srgbClr val="00B6FF"/>
                </a:solidFill>
                <a:latin typeface="OAACJW+MS-UIGothic"/>
                <a:cs typeface="OAACJW+MS-UIGothic"/>
              </a:rPr>
              <a:t>管理及投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资组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OAACJW+MS-UIGothic"/>
                <a:cs typeface="OAACJW+MS-UIGothic"/>
              </a:rPr>
              <a:t>合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OAACJW+MS-UIGothic"/>
                <a:cs typeface="OAACJ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管理基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合理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管理工具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4790381" cy="18807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管理与投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管理与投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合案例分析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DMVUA+QNUUAT+ArialMT"/>
                <a:cs typeface="RDMVUA+QNUUA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AACJW+MS-UIGothic"/>
                <a:cs typeface="OAACJW+MS-UIGothic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LHLEL+CPPTAN+MicrosoftYaHei-Bold"/>
                <a:cs typeface="ALHLEL+CPPTA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800" spc="25">
                <a:solidFill>
                  <a:srgbClr val="00B6FF"/>
                </a:solidFill>
                <a:latin typeface="OAACJW+MS-UIGothic"/>
                <a:cs typeface="OAACJW+MS-UIGothic"/>
              </a:rPr>
              <a:t>管理基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OAACJW+MS-UIGothic"/>
                <a:cs typeface="OAACJ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5995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是指在特定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境和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段内，事件的非期望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果。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根据来源，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、信用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和操作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46861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通常是指在特定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境和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段内，事件的非期望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果。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种非期望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果可能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失、不确定性或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化。根据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的来源，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主要分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、信用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和操作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。市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是指因市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价格波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动导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率、利率和商品价格等。信用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是指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因借款人或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债务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违约导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。操作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是指因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内部流程、人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为错误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故障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风险识别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风险应对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策略是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采取的措施，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以降低潜在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OAACJW+MS-UIGothic"/>
                <a:cs typeface="OAACJW+MS-UIGothic"/>
              </a:rPr>
              <a:t>失或增加潜在收益。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管理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程中，一旦已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被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估，就需要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制定相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策略来管理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些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些策略旨在降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低潜在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失或增加潜在收益，并可以根据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的性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投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者的目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采取多种形式。常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策略包括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分散投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、限制杠杆、使用衍生品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冲等。通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过实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施有效的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风险应对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策略，投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者可以更好地管理潜在的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，并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投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合的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定增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5B80"/>
                </a:solidFill>
                <a:latin typeface="OAACJW+MS-UIGothic"/>
                <a:cs typeface="OAAC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LHLEL+CPPTAN+MicrosoftYaHei-Bold"/>
                <a:cs typeface="ALHLEL+CPPTA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OAACJW+MS-UIGothic"/>
                <a:cs typeface="OAACJW+MS-UIGothic"/>
              </a:rPr>
              <a:t>投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3800" spc="25">
                <a:solidFill>
                  <a:srgbClr val="00B6FF"/>
                </a:solidFill>
                <a:latin typeface="OAACJW+MS-UIGothic"/>
                <a:cs typeface="OAACJW+MS-UIGothic"/>
              </a:rPr>
              <a:t>合理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合构建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HLEL+CPPTAN+MicrosoftYaHei-Bold"/>
                <a:cs typeface="ALHLEL+CPPTA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HLEL+CPPTAN+MicrosoftYaHei-Bold"/>
                <a:cs typeface="ALHLEL+CPPTA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LHLEL+CPPTAN+MicrosoftYaHei-Bold"/>
                <a:cs typeface="ALHLEL+CPPTA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OAACJW+MS-UIGothic"/>
                <a:cs typeface="OAACJW+MS-UIGothic"/>
              </a:rPr>
              <a:t>分散投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00B6FF"/>
                </a:solidFill>
                <a:latin typeface="OAACJW+MS-UIGothic"/>
                <a:cs typeface="OAACJW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资产</a:t>
            </a:r>
            <a:r>
              <a:rPr sz="2000" spc="25">
                <a:solidFill>
                  <a:srgbClr val="00B6FF"/>
                </a:solidFill>
                <a:latin typeface="OAACJW+MS-UIGothic"/>
                <a:cs typeface="OAACJW+MS-UIGothic"/>
              </a:rPr>
              <a:t>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标设</a:t>
            </a:r>
            <a:r>
              <a:rPr sz="2300">
                <a:solidFill>
                  <a:srgbClr val="00B6FF"/>
                </a:solidFill>
                <a:latin typeface="OAACJW+MS-UIGothic"/>
                <a:cs typeface="OAACJW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00B6FF"/>
                </a:solidFill>
                <a:latin typeface="OAACJW+MS-UIGothic"/>
                <a:cs typeface="OAACJW+MS-UIGothic"/>
              </a:rPr>
              <a:t>整策略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资组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AACJW+MS-UIGothic"/>
                <a:cs typeface="OAACJW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FFFDFD"/>
                </a:solidFill>
                <a:latin typeface="OAACJW+MS-UIGothic"/>
                <a:cs typeface="OAACJW+MS-UIGothic"/>
              </a:rPr>
              <a:t>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DFD"/>
                </a:solidFill>
                <a:latin typeface="OAACJW+MS-UIGothic"/>
                <a:cs typeface="OAACJW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每年至少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行一次投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资组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整，以保持投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资组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合的持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续优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整投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资组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注重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管理，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度追求收益而增加投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资风险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AACJW+MS-UIGothic"/>
                <a:cs typeface="OAACJW+MS-UIGothic"/>
              </a:rPr>
              <a:t>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场变</a:t>
            </a:r>
            <a:r>
              <a:rPr sz="2000" spc="23">
                <a:solidFill>
                  <a:srgbClr val="FFFDFD"/>
                </a:solidFill>
                <a:latin typeface="OAACJW+MS-UIGothic"/>
                <a:cs typeface="OAACJW+MS-UIGothic"/>
              </a:rPr>
              <a:t>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当市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重大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资组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合，以降低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OAACJW+MS-UIGothic"/>
                <a:cs typeface="OAACJW+MS-UIGothic"/>
              </a:rPr>
              <a:t>或抓住机会。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ALHLEL+CPPTAN+MicrosoftYaHei-Bold"/>
                <a:cs typeface="ALHLEL+CPPTA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3800" spc="25">
                <a:solidFill>
                  <a:srgbClr val="00B6FF"/>
                </a:solidFill>
                <a:latin typeface="OAACJW+MS-UIGothic"/>
                <a:cs typeface="OAACJW+MS-UIGothic"/>
              </a:rPr>
              <a:t>管理工具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货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与期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远</a:t>
            </a:r>
            <a:r>
              <a:rPr sz="3000">
                <a:solidFill>
                  <a:srgbClr val="00B6FF"/>
                </a:solidFill>
                <a:latin typeface="OAACJW+MS-UIGothic"/>
                <a:cs typeface="OAACJW+MS-UIGothic"/>
              </a:rPr>
              <a:t>期合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期合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是一种非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准化的合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双方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定在未来某一特定日期按照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定的价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格交割一定数量的某种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期合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通常用于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冲未来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金流的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期合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点是可以根据需要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行个性化定制，但同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也存在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高的信用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期合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约进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管理需要关注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手方的信用状况和市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的流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OAACJW+MS-UIGothic"/>
                <a:cs typeface="OAACJW+MS-UIGothic"/>
              </a:rPr>
              <a:t>性状况。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https://d.book118.com/168134040054006036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SimSun</vt:lpstr>
      <vt:lpstr>OAACJW+MS-UIGothic</vt:lpstr>
      <vt:lpstr>RDMVUA+QNUUAT+ArialMT</vt:lpstr>
      <vt:lpstr>Times New Roman</vt:lpstr>
      <vt:lpstr>ALHLEL+CPPTAN+MicrosoftYaHei-Bold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2024-09-15T16:46:01.449</cp:lastPrinted>
  <dcterms:created xsi:type="dcterms:W3CDTF">2024-09-15T08:46:01Z</dcterms:created>
  <dcterms:modified xsi:type="dcterms:W3CDTF">2024-09-15T08:46:02Z</dcterms:modified>
</cp:coreProperties>
</file>