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83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54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D15B9-0DAF-49C5-B591-61D0821FE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4DA39F-CFAE-4CB2-B442-4AD8A5699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53BE05-E289-4319-868F-57D6BE977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1A75FC-BCCA-46AB-8BFA-A59D47C20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51B999-BD92-4E15-984B-665244D57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38B5D5-F773-444D-A0D4-0853AFE9E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07D449-BE2B-4B11-B585-8F2778818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91C386-0C55-4788-A589-3EE5F43D4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B4FEC1-4337-4CB2-A6B7-A608168BF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194FCF-D684-47A3-9207-AFFB3847F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8A778F-6436-4FAB-A607-CA10AB32C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3" name="直接连接符 31"/>
          <p:cNvCxnSpPr/>
          <p:nvPr>
            <p:custDataLst>
              <p:tags r:id="rId3"/>
            </p:custDataLst>
          </p:nvPr>
        </p:nvCxnSpPr>
        <p:spPr>
          <a:xfrm>
            <a:off x="721895" y="5955632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5" name="直接连接符 33"/>
          <p:cNvCxnSpPr/>
          <p:nvPr>
            <p:custDataLst>
              <p:tags r:id="rId4"/>
            </p:custDataLst>
          </p:nvPr>
        </p:nvCxnSpPr>
        <p:spPr>
          <a:xfrm flipH="1">
            <a:off x="6902116" y="5987716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66" name="燕尾形 56"/>
          <p:cNvSpPr/>
          <p:nvPr>
            <p:custDataLst>
              <p:tags r:id="rId5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668" name="燕尾形 57"/>
          <p:cNvSpPr/>
          <p:nvPr>
            <p:custDataLst>
              <p:tags r:id="rId6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3" hasCustomPrompt="1"/>
            <p:custDataLst>
              <p:tags r:id="rId7"/>
            </p:custDataLst>
          </p:nvPr>
        </p:nvSpPr>
        <p:spPr>
          <a:xfrm>
            <a:off x="5291323" y="5744812"/>
            <a:ext cx="1609354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2" name="正文"/>
          <p:cNvSpPr txBox="1">
            <a:spLocks noGrp="1"/>
          </p:cNvSpPr>
          <p:nvPr>
            <p:ph type="body" idx="2"/>
            <p:custDataLst>
              <p:tags r:id="rId8"/>
            </p:custDataLst>
          </p:nvPr>
        </p:nvSpPr>
        <p:spPr>
          <a:xfrm>
            <a:off x="1929130" y="3429000"/>
            <a:ext cx="8334375" cy="432995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1929130" y="1586230"/>
            <a:ext cx="8334375" cy="16764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zh-CN" sz="6600" b="0" i="1" u="none" strike="noStrike" kern="1200" cap="none" spc="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309245" marR="0" lvl="0" indent="-309245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charset="0"/>
              <a:buChar char="n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9" name="直接连接符 6"/>
          <p:cNvCxnSpPr/>
          <p:nvPr>
            <p:custDataLst>
              <p:tags r:id="rId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46"/>
          <p:cNvCxnSpPr/>
          <p:nvPr>
            <p:custDataLst>
              <p:tags r:id="rId3"/>
            </p:custDataLst>
          </p:nvPr>
        </p:nvCxnSpPr>
        <p:spPr>
          <a:xfrm>
            <a:off x="2482182" y="1122981"/>
            <a:ext cx="9613231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54243" y="699376"/>
            <a:ext cx="2656708" cy="8316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0" name="燕尾形 56"/>
          <p:cNvSpPr/>
          <p:nvPr>
            <p:custDataLst>
              <p:tags r:id="rId3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02" name="燕尾形 57"/>
          <p:cNvSpPr/>
          <p:nvPr>
            <p:custDataLst>
              <p:tags r:id="rId4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04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500489" y="2426407"/>
            <a:ext cx="7191021" cy="64304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800" b="1" i="1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5400000" scaled="1"/>
                </a:gradFill>
                <a:latin typeface="+mn-ea"/>
                <a:ea typeface="+mn-ea"/>
                <a:cs typeface="+mn-cs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2500489" y="3180306"/>
            <a:ext cx="7191022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1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3" name="直接连接符 11"/>
          <p:cNvCxnSpPr/>
          <p:nvPr>
            <p:custDataLst>
              <p:tags r:id="rId4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45" name="直接连接符 12"/>
          <p:cNvCxnSpPr/>
          <p:nvPr>
            <p:custDataLst>
              <p:tags r:id="rId5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"/>
          <p:cNvSpPr txBox="1">
            <a:spLocks noGrp="1"/>
          </p:cNvSpPr>
          <p:nvPr>
            <p:ph type="title" idx="7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7" name="直接连接符 14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49" name="直接连接符 13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28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"/>
          <p:cNvSpPr txBox="1">
            <a:spLocks noGrp="1"/>
          </p:cNvSpPr>
          <p:nvPr>
            <p:ph type="title" idx="3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51" name="直接连接符 6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3" name="直接连接符 5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cxnSp>
        <p:nvCxnSpPr>
          <p:cNvPr id="3145755" name="直接连接符 6"/>
          <p:cNvCxnSpPr/>
          <p:nvPr>
            <p:custDataLst>
              <p:tags r:id="rId1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7" name="直接连接符 7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59" name="直接连接符 7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1" name="直接连接符 6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副标题"/>
          <p:cNvSpPr txBox="1">
            <a:spLocks noGrp="1"/>
          </p:cNvSpPr>
          <p:nvPr>
            <p:ph type="body" idx="4" hasCustomPrompt="1"/>
            <p:custDataLst>
              <p:tags r:id="rId1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6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63" name="直接连接符 5"/>
          <p:cNvCxnSpPr/>
          <p:nvPr>
            <p:custDataLst>
              <p:tags r:id="rId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5" name="直接连接符 6"/>
          <p:cNvCxnSpPr/>
          <p:nvPr>
            <p:custDataLst>
              <p:tags r:id="rId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67" name="直接连接符 31"/>
          <p:cNvCxnSpPr/>
          <p:nvPr>
            <p:custDataLst>
              <p:tags r:id="rId3"/>
            </p:custDataLst>
          </p:nvPr>
        </p:nvCxnSpPr>
        <p:spPr>
          <a:xfrm>
            <a:off x="721895" y="5955632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9" name="直接连接符 33"/>
          <p:cNvCxnSpPr/>
          <p:nvPr>
            <p:custDataLst>
              <p:tags r:id="rId4"/>
            </p:custDataLst>
          </p:nvPr>
        </p:nvCxnSpPr>
        <p:spPr>
          <a:xfrm flipH="1">
            <a:off x="6902116" y="5987716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74" name="燕尾形 56"/>
          <p:cNvSpPr/>
          <p:nvPr>
            <p:custDataLst>
              <p:tags r:id="rId5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76" name="燕尾形 57"/>
          <p:cNvSpPr/>
          <p:nvPr>
            <p:custDataLst>
              <p:tags r:id="rId6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78" name="标题"/>
          <p:cNvSpPr txBox="1">
            <a:spLocks noGrp="1"/>
          </p:cNvSpPr>
          <p:nvPr>
            <p:ph type="title" idx="2" hasCustomPrompt="1"/>
            <p:custDataLst>
              <p:tags r:id="rId7"/>
            </p:custDataLst>
          </p:nvPr>
        </p:nvSpPr>
        <p:spPr>
          <a:xfrm>
            <a:off x="2233930" y="1696085"/>
            <a:ext cx="7724140" cy="23431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1" u="none" strike="noStrike" kern="1200" cap="none" spc="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80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5291323" y="5744812"/>
            <a:ext cx="1609354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标题"/>
          <p:cNvSpPr txBox="1">
            <a:spLocks noGrp="1"/>
          </p:cNvSpPr>
          <p:nvPr>
            <p:ph type="title" idx="3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29" name="直接连接符 6"/>
          <p:cNvCxnSpPr/>
          <p:nvPr>
            <p:custDataLst>
              <p:tags r:id="rId1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1" name="直接连接符 8"/>
          <p:cNvCxnSpPr/>
          <p:nvPr>
            <p:custDataLst>
              <p:tags r:id="rId1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75117"/>
            <a:ext cx="10969200" cy="470184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L="309245" marR="0" lvl="0" indent="-309245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charset="0"/>
              <a:buChar char="n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821" r:id="rId2"/>
    <p:sldLayoutId id="2147485822" r:id="rId3"/>
    <p:sldLayoutId id="2147485823" r:id="rId4"/>
    <p:sldLayoutId id="2147485824" r:id="rId5"/>
    <p:sldLayoutId id="2147485825" r:id="rId6"/>
    <p:sldLayoutId id="2147485826" r:id="rId7"/>
    <p:sldLayoutId id="2147485827" r:id="rId8"/>
    <p:sldLayoutId id="2147485828" r:id="rId9"/>
    <p:sldLayoutId id="2147485829" r:id="rId10"/>
    <p:sldLayoutId id="214748583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MiSans Heavy"/>
          <a:ea typeface="MiSans Heavy"/>
          <a:cs typeface="MiSans Heavy" panose="00000a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tags" Target="../tags/tag97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14" Type="http://schemas.openxmlformats.org/officeDocument/2006/relationships/tags" Target="../tags/tag153.xml" /><Relationship Id="rId15" Type="http://schemas.openxmlformats.org/officeDocument/2006/relationships/tags" Target="../tags/tag154.xml" /><Relationship Id="rId16" Type="http://schemas.openxmlformats.org/officeDocument/2006/relationships/tags" Target="../tags/tag155.xml" /><Relationship Id="rId17" Type="http://schemas.openxmlformats.org/officeDocument/2006/relationships/tags" Target="../tags/tag156.xml" /><Relationship Id="rId18" Type="http://schemas.openxmlformats.org/officeDocument/2006/relationships/tags" Target="../tags/tag157.xml" /><Relationship Id="rId19" Type="http://schemas.openxmlformats.org/officeDocument/2006/relationships/tags" Target="../tags/tag158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3.xml" /><Relationship Id="rId11" Type="http://schemas.openxmlformats.org/officeDocument/2006/relationships/tags" Target="../tags/tag234.xml" /><Relationship Id="rId12" Type="http://schemas.openxmlformats.org/officeDocument/2006/relationships/tags" Target="../tags/tag235.xml" /><Relationship Id="rId13" Type="http://schemas.openxmlformats.org/officeDocument/2006/relationships/tags" Target="../tags/tag236.xml" /><Relationship Id="rId14" Type="http://schemas.openxmlformats.org/officeDocument/2006/relationships/tags" Target="../tags/tag237.xml" /><Relationship Id="rId15" Type="http://schemas.openxmlformats.org/officeDocument/2006/relationships/tags" Target="../tags/tag238.xml" /><Relationship Id="rId16" Type="http://schemas.openxmlformats.org/officeDocument/2006/relationships/tags" Target="../tags/tag239.xml" /><Relationship Id="rId17" Type="http://schemas.openxmlformats.org/officeDocument/2006/relationships/tags" Target="../tags/tag240.xml" /><Relationship Id="rId18" Type="http://schemas.openxmlformats.org/officeDocument/2006/relationships/tags" Target="../tags/tag241.xml" /><Relationship Id="rId19" Type="http://schemas.openxmlformats.org/officeDocument/2006/relationships/tags" Target="../tags/tag242.xml" /><Relationship Id="rId2" Type="http://schemas.openxmlformats.org/officeDocument/2006/relationships/tags" Target="../tags/tag225.xml" /><Relationship Id="rId20" Type="http://schemas.openxmlformats.org/officeDocument/2006/relationships/tags" Target="../tags/tag243.xml" /><Relationship Id="rId21" Type="http://schemas.openxmlformats.org/officeDocument/2006/relationships/tags" Target="../tags/tag244.xml" /><Relationship Id="rId22" Type="http://schemas.openxmlformats.org/officeDocument/2006/relationships/tags" Target="../tags/tag245.xml" /><Relationship Id="rId23" Type="http://schemas.openxmlformats.org/officeDocument/2006/relationships/tags" Target="../tags/tag246.xml" /><Relationship Id="rId24" Type="http://schemas.openxmlformats.org/officeDocument/2006/relationships/tags" Target="../tags/tag247.xml" /><Relationship Id="rId25" Type="http://schemas.openxmlformats.org/officeDocument/2006/relationships/tags" Target="../tags/tag248.xml" /><Relationship Id="rId26" Type="http://schemas.openxmlformats.org/officeDocument/2006/relationships/tags" Target="../tags/tag249.xml" /><Relationship Id="rId27" Type="http://schemas.openxmlformats.org/officeDocument/2006/relationships/tags" Target="../tags/tag250.xml" /><Relationship Id="rId28" Type="http://schemas.openxmlformats.org/officeDocument/2006/relationships/tags" Target="../tags/tag251.xml" /><Relationship Id="rId29" Type="http://schemas.openxmlformats.org/officeDocument/2006/relationships/tags" Target="../tags/tag252.xml" /><Relationship Id="rId3" Type="http://schemas.openxmlformats.org/officeDocument/2006/relationships/tags" Target="../tags/tag226.xml" /><Relationship Id="rId30" Type="http://schemas.openxmlformats.org/officeDocument/2006/relationships/tags" Target="../tags/tag253.xml" /><Relationship Id="rId4" Type="http://schemas.openxmlformats.org/officeDocument/2006/relationships/tags" Target="../tags/tag227.xml" /><Relationship Id="rId5" Type="http://schemas.openxmlformats.org/officeDocument/2006/relationships/tags" Target="../tags/tag228.xml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tags" Target="../tags/tag23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13707100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2" name="标题 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汽车检测技术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 3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序号"/>
          <p:cNvSpPr txBox="1"/>
          <p:nvPr>
            <p:custDataLst>
              <p:tags r:id="rId3"/>
            </p:custDataLst>
          </p:nvPr>
        </p:nvSpPr>
        <p:spPr>
          <a:xfrm>
            <a:off x="580914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01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08" name="标题"/>
          <p:cNvSpPr txBox="1"/>
          <p:nvPr>
            <p:custDataLst>
              <p:tags r:id="rId4"/>
            </p:custDataLst>
          </p:nvPr>
        </p:nvSpPr>
        <p:spPr>
          <a:xfrm>
            <a:off x="1102174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添加</a:t>
            </a:r>
            <a:endParaRPr lang="zh-CN" altLang="en-US"/>
          </a:p>
          <a:p>
            <a:r>
              <a:rPr lang="zh-CN" altLang="en-US"/>
              <a:t>目录标题</a:t>
            </a:r>
            <a:endParaRPr lang="zh-CN" altLang="en-US"/>
          </a:p>
        </p:txBody>
      </p:sp>
      <p:cxnSp>
        <p:nvCxnSpPr>
          <p:cNvPr id="3145775" name="直接连接符 24"/>
          <p:cNvCxnSpPr/>
          <p:nvPr>
            <p:custDataLst>
              <p:tags r:id="rId5"/>
            </p:custDataLst>
          </p:nvPr>
        </p:nvCxnSpPr>
        <p:spPr>
          <a:xfrm flipH="1">
            <a:off x="922363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0" name="序号"/>
          <p:cNvSpPr txBox="1"/>
          <p:nvPr>
            <p:custDataLst>
              <p:tags r:id="rId6"/>
            </p:custDataLst>
          </p:nvPr>
        </p:nvSpPr>
        <p:spPr>
          <a:xfrm>
            <a:off x="2388552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02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12" name="标题"/>
          <p:cNvSpPr txBox="1"/>
          <p:nvPr>
            <p:custDataLst>
              <p:tags r:id="rId7"/>
            </p:custDataLst>
          </p:nvPr>
        </p:nvSpPr>
        <p:spPr>
          <a:xfrm>
            <a:off x="2909606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汽车检测技术概述</a:t>
            </a:r>
            <a:endParaRPr lang="zh-CN" altLang="en-US"/>
          </a:p>
        </p:txBody>
      </p:sp>
      <p:cxnSp>
        <p:nvCxnSpPr>
          <p:cNvPr id="3145777" name="直接连接符 50"/>
          <p:cNvCxnSpPr/>
          <p:nvPr>
            <p:custDataLst>
              <p:tags r:id="rId8"/>
            </p:custDataLst>
          </p:nvPr>
        </p:nvCxnSpPr>
        <p:spPr>
          <a:xfrm flipH="1">
            <a:off x="2730001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4" name="序号"/>
          <p:cNvSpPr txBox="1"/>
          <p:nvPr>
            <p:custDataLst>
              <p:tags r:id="rId9"/>
            </p:custDataLst>
          </p:nvPr>
        </p:nvSpPr>
        <p:spPr>
          <a:xfrm>
            <a:off x="4196190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03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16" name="标题"/>
          <p:cNvSpPr txBox="1"/>
          <p:nvPr>
            <p:custDataLst>
              <p:tags r:id="rId10"/>
            </p:custDataLst>
          </p:nvPr>
        </p:nvSpPr>
        <p:spPr>
          <a:xfrm>
            <a:off x="4717627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汽车检测的主要技术</a:t>
            </a:r>
            <a:endParaRPr lang="zh-CN" altLang="en-US"/>
          </a:p>
        </p:txBody>
      </p:sp>
      <p:cxnSp>
        <p:nvCxnSpPr>
          <p:cNvPr id="3145779" name="直接连接符 55"/>
          <p:cNvCxnSpPr/>
          <p:nvPr>
            <p:custDataLst>
              <p:tags r:id="rId11"/>
            </p:custDataLst>
          </p:nvPr>
        </p:nvCxnSpPr>
        <p:spPr>
          <a:xfrm flipH="1">
            <a:off x="4537639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8" name="序号"/>
          <p:cNvSpPr txBox="1"/>
          <p:nvPr>
            <p:custDataLst>
              <p:tags r:id="rId12"/>
            </p:custDataLst>
          </p:nvPr>
        </p:nvSpPr>
        <p:spPr>
          <a:xfrm>
            <a:off x="6003828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04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0" name="标题"/>
          <p:cNvSpPr txBox="1"/>
          <p:nvPr>
            <p:custDataLst>
              <p:tags r:id="rId13"/>
            </p:custDataLst>
          </p:nvPr>
        </p:nvSpPr>
        <p:spPr>
          <a:xfrm>
            <a:off x="6525059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汽车检测技术的应用</a:t>
            </a:r>
            <a:endParaRPr lang="zh-CN" altLang="en-US"/>
          </a:p>
        </p:txBody>
      </p:sp>
      <p:cxnSp>
        <p:nvCxnSpPr>
          <p:cNvPr id="3145781" name="直接连接符 60"/>
          <p:cNvCxnSpPr/>
          <p:nvPr>
            <p:custDataLst>
              <p:tags r:id="rId14"/>
            </p:custDataLst>
          </p:nvPr>
        </p:nvCxnSpPr>
        <p:spPr>
          <a:xfrm flipH="1">
            <a:off x="6345277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22" name="序号"/>
          <p:cNvSpPr txBox="1"/>
          <p:nvPr>
            <p:custDataLst>
              <p:tags r:id="rId15"/>
            </p:custDataLst>
          </p:nvPr>
        </p:nvSpPr>
        <p:spPr>
          <a:xfrm>
            <a:off x="7811466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05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4" name="标题"/>
          <p:cNvSpPr txBox="1"/>
          <p:nvPr>
            <p:custDataLst>
              <p:tags r:id="rId16"/>
            </p:custDataLst>
          </p:nvPr>
        </p:nvSpPr>
        <p:spPr>
          <a:xfrm>
            <a:off x="8332491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汽车检测技术的发展趋势</a:t>
            </a:r>
            <a:endParaRPr lang="zh-CN" altLang="en-US"/>
          </a:p>
        </p:txBody>
      </p:sp>
      <p:cxnSp>
        <p:nvCxnSpPr>
          <p:cNvPr id="3145783" name="直接连接符 65"/>
          <p:cNvCxnSpPr/>
          <p:nvPr>
            <p:custDataLst>
              <p:tags r:id="rId17"/>
            </p:custDataLst>
          </p:nvPr>
        </p:nvCxnSpPr>
        <p:spPr>
          <a:xfrm flipH="1">
            <a:off x="8152915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9619105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06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10140512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汽车检测技术的实际应用案例</a:t>
            </a:r>
            <a:endParaRPr lang="zh-CN" altLang="en-US"/>
          </a:p>
        </p:txBody>
      </p:sp>
      <p:cxnSp>
        <p:nvCxnSpPr>
          <p:cNvPr id="3145785" name="直接连接符 70"/>
          <p:cNvCxnSpPr/>
          <p:nvPr>
            <p:custDataLst>
              <p:tags r:id="rId20"/>
            </p:custDataLst>
          </p:nvPr>
        </p:nvCxnSpPr>
        <p:spPr>
          <a:xfrm flipH="1">
            <a:off x="9960554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4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汽车检测技术概述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汽车检测的定义和目的</a:t>
            </a:r>
            <a:endParaRPr lang="zh-CN" altLang="en-US"/>
          </a:p>
        </p:txBody>
      </p:sp>
      <p:sp>
        <p:nvSpPr>
          <p:cNvPr id="1048948" name="任意多边形 20"/>
          <p:cNvSpPr/>
          <p:nvPr>
            <p:custDataLst>
              <p:tags r:id="rId2"/>
            </p:custDataLst>
          </p:nvPr>
        </p:nvSpPr>
        <p:spPr>
          <a:xfrm rot="2700000">
            <a:off x="4209652" y="1489748"/>
            <a:ext cx="1277347" cy="127956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3855792" y="3219300"/>
            <a:ext cx="1986804" cy="30302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定义：汽车检测是对汽车进行性能、安全性、环保性等方面的检查和测试，以确保其符合国家法规和标准。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矩形 42"/>
          <p:cNvSpPr/>
          <p:nvPr>
            <p:custDataLst>
              <p:tags r:id="rId4"/>
            </p:custDataLst>
          </p:nvPr>
        </p:nvSpPr>
        <p:spPr>
          <a:xfrm>
            <a:off x="3987431" y="2843282"/>
            <a:ext cx="1723347" cy="122039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4" name="任意多边形 18"/>
          <p:cNvSpPr/>
          <p:nvPr>
            <p:custDataLst>
              <p:tags r:id="rId5"/>
            </p:custDataLst>
          </p:nvPr>
        </p:nvSpPr>
        <p:spPr>
          <a:xfrm rot="5400000">
            <a:off x="6699060" y="1489748"/>
            <a:ext cx="1277347" cy="127956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6343896" y="3219300"/>
            <a:ext cx="1986804" cy="30302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目的：保障汽车安全行驶，减少交通事故，保护环境，提高汽车使用效率。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8" name="矩形 43"/>
          <p:cNvSpPr/>
          <p:nvPr>
            <p:custDataLst>
              <p:tags r:id="rId7"/>
            </p:custDataLst>
          </p:nvPr>
        </p:nvSpPr>
        <p:spPr>
          <a:xfrm>
            <a:off x="6475535" y="2843282"/>
            <a:ext cx="1723347" cy="122039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汽车检测技术的发展历程</a:t>
            </a:r>
            <a:endParaRPr lang="zh-CN" altLang="en-US"/>
          </a:p>
        </p:txBody>
      </p:sp>
      <p:sp>
        <p:nvSpPr>
          <p:cNvPr id="104899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19世纪末，汽车诞生，检测技术开始萌芽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20世纪初，汽车检测技术逐渐成熟，开始使用机械检测设备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20世纪中叶，电子检测技术开始应用，提高了检测精度和效率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21世纪初，计算机技术、传感器技术等高新技术在汽车检测中得到广泛应用，实现了检测的自动化和智能化。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汽车检测技术的分类</a:t>
            </a:r>
            <a:endParaRPr lang="zh-CN" altLang="en-US"/>
          </a:p>
        </p:txBody>
      </p:sp>
      <p:sp>
        <p:nvSpPr>
          <p:cNvPr id="1049052" name="矩形 15"/>
          <p:cNvSpPr/>
          <p:nvPr>
            <p:custDataLst>
              <p:tags r:id="rId2"/>
            </p:custDataLst>
          </p:nvPr>
        </p:nvSpPr>
        <p:spPr>
          <a:xfrm>
            <a:off x="3033612" y="155164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外观检测：检查汽车外观是否完好，有无划痕、凹陷等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任意多边形 17"/>
          <p:cNvSpPr/>
          <p:nvPr>
            <p:custDataLst>
              <p:tags r:id="rId3"/>
            </p:custDataLst>
          </p:nvPr>
        </p:nvSpPr>
        <p:spPr>
          <a:xfrm flipV="1">
            <a:off x="2968287" y="149040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任意多边形 18"/>
          <p:cNvSpPr/>
          <p:nvPr>
            <p:custDataLst>
              <p:tags r:id="rId4"/>
            </p:custDataLst>
          </p:nvPr>
        </p:nvSpPr>
        <p:spPr>
          <a:xfrm flipH="1">
            <a:off x="8123519" y="183539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矩形 27"/>
          <p:cNvSpPr/>
          <p:nvPr>
            <p:custDataLst>
              <p:tags r:id="rId5"/>
            </p:custDataLst>
          </p:nvPr>
        </p:nvSpPr>
        <p:spPr>
          <a:xfrm>
            <a:off x="3033612" y="239338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性能检测：检查汽车动力性能、制动性能、转向性能等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任意多边形 29"/>
          <p:cNvSpPr/>
          <p:nvPr>
            <p:custDataLst>
              <p:tags r:id="rId6"/>
            </p:custDataLst>
          </p:nvPr>
        </p:nvSpPr>
        <p:spPr>
          <a:xfrm flipV="1">
            <a:off x="2968287" y="233214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任意多边形 30"/>
          <p:cNvSpPr/>
          <p:nvPr>
            <p:custDataLst>
              <p:tags r:id="rId7"/>
            </p:custDataLst>
          </p:nvPr>
        </p:nvSpPr>
        <p:spPr>
          <a:xfrm flipH="1">
            <a:off x="8123519" y="267713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矩形 5"/>
          <p:cNvSpPr/>
          <p:nvPr>
            <p:custDataLst>
              <p:tags r:id="rId8"/>
            </p:custDataLst>
          </p:nvPr>
        </p:nvSpPr>
        <p:spPr>
          <a:xfrm>
            <a:off x="3033612" y="323512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安全检测：检查汽车安全气囊、安全带、轮胎等安全装置是否正常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任意多边形 7"/>
          <p:cNvSpPr/>
          <p:nvPr>
            <p:custDataLst>
              <p:tags r:id="rId9"/>
            </p:custDataLst>
          </p:nvPr>
        </p:nvSpPr>
        <p:spPr>
          <a:xfrm flipV="1">
            <a:off x="2968287" y="317388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任意多边形 8"/>
          <p:cNvSpPr/>
          <p:nvPr>
            <p:custDataLst>
              <p:tags r:id="rId10"/>
            </p:custDataLst>
          </p:nvPr>
        </p:nvSpPr>
        <p:spPr>
          <a:xfrm flipH="1">
            <a:off x="8123519" y="351887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矩形 10"/>
          <p:cNvSpPr/>
          <p:nvPr>
            <p:custDataLst>
              <p:tags r:id="rId11"/>
            </p:custDataLst>
          </p:nvPr>
        </p:nvSpPr>
        <p:spPr>
          <a:xfrm>
            <a:off x="3033612" y="407686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环保检测：检查汽车尾气排放是否符合环保标准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任意多边形 12"/>
          <p:cNvSpPr/>
          <p:nvPr>
            <p:custDataLst>
              <p:tags r:id="rId12"/>
            </p:custDataLst>
          </p:nvPr>
        </p:nvSpPr>
        <p:spPr>
          <a:xfrm flipV="1">
            <a:off x="2968287" y="401562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任意多边形 13"/>
          <p:cNvSpPr/>
          <p:nvPr>
            <p:custDataLst>
              <p:tags r:id="rId13"/>
            </p:custDataLst>
          </p:nvPr>
        </p:nvSpPr>
        <p:spPr>
          <a:xfrm flipH="1">
            <a:off x="8123519" y="436061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矩形 19"/>
          <p:cNvSpPr/>
          <p:nvPr>
            <p:custDataLst>
              <p:tags r:id="rId14"/>
            </p:custDataLst>
          </p:nvPr>
        </p:nvSpPr>
        <p:spPr>
          <a:xfrm>
            <a:off x="3033612" y="491860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电子检测：检查汽车电子设备、传感器等是否正常工作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任意多边形 21"/>
          <p:cNvSpPr/>
          <p:nvPr>
            <p:custDataLst>
              <p:tags r:id="rId15"/>
            </p:custDataLst>
          </p:nvPr>
        </p:nvSpPr>
        <p:spPr>
          <a:xfrm flipV="1">
            <a:off x="2968287" y="485736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任意多边形 22"/>
          <p:cNvSpPr/>
          <p:nvPr>
            <p:custDataLst>
              <p:tags r:id="rId16"/>
            </p:custDataLst>
          </p:nvPr>
        </p:nvSpPr>
        <p:spPr>
          <a:xfrm flipH="1">
            <a:off x="8123519" y="520235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矩形 38"/>
          <p:cNvSpPr/>
          <p:nvPr>
            <p:custDataLst>
              <p:tags r:id="rId17"/>
            </p:custDataLst>
          </p:nvPr>
        </p:nvSpPr>
        <p:spPr>
          <a:xfrm>
            <a:off x="3033612" y="576034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综合检测：结合以上各项检测，对汽车进行全面评估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任意多边形 40"/>
          <p:cNvSpPr/>
          <p:nvPr>
            <p:custDataLst>
              <p:tags r:id="rId18"/>
            </p:custDataLst>
          </p:nvPr>
        </p:nvSpPr>
        <p:spPr>
          <a:xfrm flipV="1">
            <a:off x="2968287" y="569910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任意多边形 41"/>
          <p:cNvSpPr/>
          <p:nvPr>
            <p:custDataLst>
              <p:tags r:id="rId19"/>
            </p:custDataLst>
          </p:nvPr>
        </p:nvSpPr>
        <p:spPr>
          <a:xfrm flipH="1">
            <a:off x="8123519" y="604409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0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汽车检测技术的意义</a:t>
            </a:r>
            <a:endParaRPr lang="zh-CN" altLang="en-US"/>
          </a:p>
        </p:txBody>
      </p:sp>
      <p:sp>
        <p:nvSpPr>
          <p:cNvPr id="1049122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保障行车安全：通过检测及时发现车辆故障，避免交通事故发生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提高车辆性能：通过检测了解车辆性能，及时进行维护和保养，提高车辆性能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降低维修成本：通过检测及时发现车辆故障，避免小问题发展成大问题，降低维修成本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保护环境：通过检测了解车辆排放情况，及时进行维修和保养，降低尾气排放，保护环境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8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汽车检测的主要技术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汽车检测的基本方法</a:t>
            </a:r>
            <a:endParaRPr lang="zh-CN" altLang="en-US"/>
          </a:p>
        </p:txBody>
      </p:sp>
      <p:sp>
        <p:nvSpPr>
          <p:cNvPr id="1049224" name="正文"/>
          <p:cNvSpPr txBox="1"/>
          <p:nvPr>
            <p:custDataLst>
              <p:tags r:id="rId2"/>
            </p:custDataLst>
          </p:nvPr>
        </p:nvSpPr>
        <p:spPr>
          <a:xfrm>
            <a:off x="3342630" y="1490400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外观检查：检查车身、轮胎、玻璃等外观部件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正文"/>
          <p:cNvSpPr txBox="1"/>
          <p:nvPr>
            <p:custDataLst>
              <p:tags r:id="rId3"/>
            </p:custDataLst>
          </p:nvPr>
        </p:nvSpPr>
        <p:spPr>
          <a:xfrm>
            <a:off x="3342630" y="2296801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发动机检测：检查发动机性能、油液状态等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正文"/>
          <p:cNvSpPr txBox="1"/>
          <p:nvPr>
            <p:custDataLst>
              <p:tags r:id="rId4"/>
            </p:custDataLst>
          </p:nvPr>
        </p:nvSpPr>
        <p:spPr>
          <a:xfrm>
            <a:off x="3342630" y="3103202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底盘检测：检查底盘部件、悬挂系统等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正文"/>
          <p:cNvSpPr txBox="1"/>
          <p:nvPr>
            <p:custDataLst>
              <p:tags r:id="rId5"/>
            </p:custDataLst>
          </p:nvPr>
        </p:nvSpPr>
        <p:spPr>
          <a:xfrm>
            <a:off x="3342630" y="3909603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电子系统检测：检查电子控制系统、安全系统等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正文"/>
          <p:cNvSpPr txBox="1"/>
          <p:nvPr>
            <p:custDataLst>
              <p:tags r:id="rId6"/>
            </p:custDataLst>
          </p:nvPr>
        </p:nvSpPr>
        <p:spPr>
          <a:xfrm>
            <a:off x="3342630" y="4716004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排放检测：检查尾气排放是否符合标准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正文"/>
          <p:cNvSpPr txBox="1"/>
          <p:nvPr>
            <p:custDataLst>
              <p:tags r:id="rId7"/>
            </p:custDataLst>
          </p:nvPr>
        </p:nvSpPr>
        <p:spPr>
          <a:xfrm>
            <a:off x="3342630" y="5522405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路试检测：在实际道路上进行驾驶测试，检查车辆性能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68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汽车检测的常用工具</a:t>
            </a:r>
            <a:endParaRPr lang="zh-CN" altLang="en-US"/>
          </a:p>
        </p:txBody>
      </p:sp>
      <p:sp>
        <p:nvSpPr>
          <p:cNvPr id="104927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汽车诊断仪：用于检测汽车故障，读取故障码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7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汽车检测仪：用于检测汽车性能，如油耗、排放等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8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汽车检测线：用于检测汽车底盘、制动系统等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8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汽车检测软件：用于分析汽车数据，如油耗、排放等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26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汽车检测的常见项目</a:t>
            </a:r>
            <a:endParaRPr lang="zh-CN" altLang="en-US"/>
          </a:p>
        </p:txBody>
      </p:sp>
      <p:sp>
        <p:nvSpPr>
          <p:cNvPr id="1049328" name="圆角矩形 3"/>
          <p:cNvSpPr/>
          <p:nvPr>
            <p:custDataLst>
              <p:tags r:id="rId2"/>
            </p:custDataLst>
          </p:nvPr>
        </p:nvSpPr>
        <p:spPr>
          <a:xfrm rot="16200000">
            <a:off x="2710325" y="1210849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圆角矩形 4"/>
          <p:cNvSpPr/>
          <p:nvPr>
            <p:custDataLst>
              <p:tags r:id="rId3"/>
            </p:custDataLst>
          </p:nvPr>
        </p:nvSpPr>
        <p:spPr>
          <a:xfrm rot="16200000">
            <a:off x="2710325" y="-19365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圆角矩形 11"/>
          <p:cNvSpPr/>
          <p:nvPr>
            <p:custDataLst>
              <p:tags r:id="rId4"/>
            </p:custDataLst>
          </p:nvPr>
        </p:nvSpPr>
        <p:spPr>
          <a:xfrm rot="16200000">
            <a:off x="8353488" y="-196880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圆角矩形 10"/>
          <p:cNvSpPr/>
          <p:nvPr>
            <p:custDataLst>
              <p:tags r:id="rId5"/>
            </p:custDataLst>
          </p:nvPr>
        </p:nvSpPr>
        <p:spPr>
          <a:xfrm rot="16200000">
            <a:off x="2710325" y="261148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圆角矩形 31"/>
          <p:cNvSpPr/>
          <p:nvPr>
            <p:custDataLst>
              <p:tags r:id="rId6"/>
            </p:custDataLst>
          </p:nvPr>
        </p:nvSpPr>
        <p:spPr>
          <a:xfrm rot="16200000">
            <a:off x="8353488" y="1206337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圆角矩形 34"/>
          <p:cNvSpPr/>
          <p:nvPr>
            <p:custDataLst>
              <p:tags r:id="rId7"/>
            </p:custDataLst>
          </p:nvPr>
        </p:nvSpPr>
        <p:spPr>
          <a:xfrm rot="16200000">
            <a:off x="8353488" y="2609554"/>
            <a:ext cx="1122562" cy="532536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文本框 5"/>
          <p:cNvSpPr txBox="1"/>
          <p:nvPr>
            <p:custDataLst>
              <p:tags r:id="rId8"/>
            </p:custDataLst>
          </p:nvPr>
        </p:nvSpPr>
        <p:spPr>
          <a:xfrm>
            <a:off x="6446221" y="4712124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电子系统检测：检查电子设备的性能和故障情况，如ABS、ESP等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42" name="文本框 6"/>
          <p:cNvSpPr txBox="1"/>
          <p:nvPr>
            <p:custDataLst>
              <p:tags r:id="rId9"/>
            </p:custDataLst>
          </p:nvPr>
        </p:nvSpPr>
        <p:spPr>
          <a:xfrm>
            <a:off x="6446221" y="3308906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灯光检测：检查大灯、尾灯、转向灯等灯光设备的性能和亮度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44" name="文本框 13"/>
          <p:cNvSpPr txBox="1"/>
          <p:nvPr>
            <p:custDataLst>
              <p:tags r:id="rId10"/>
            </p:custDataLst>
          </p:nvPr>
        </p:nvSpPr>
        <p:spPr>
          <a:xfrm>
            <a:off x="803058" y="4712768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轮胎检测：检查轮胎磨损程度、气压等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46" name="文本框 14"/>
          <p:cNvSpPr txBox="1"/>
          <p:nvPr>
            <p:custDataLst>
              <p:tags r:id="rId11"/>
            </p:custDataLst>
          </p:nvPr>
        </p:nvSpPr>
        <p:spPr>
          <a:xfrm>
            <a:off x="6446221" y="1905689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底盘检测：检查底盘部件的磨损程度、松动情况等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48" name="文本框 15"/>
          <p:cNvSpPr txBox="1"/>
          <p:nvPr>
            <p:custDataLst>
              <p:tags r:id="rId12"/>
            </p:custDataLst>
          </p:nvPr>
        </p:nvSpPr>
        <p:spPr>
          <a:xfrm>
            <a:off x="803058" y="1907623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发动机检测：检查发动机性能、磨损程度等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50" name="文本框 16"/>
          <p:cNvSpPr txBox="1"/>
          <p:nvPr>
            <p:custDataLst>
              <p:tags r:id="rId13"/>
            </p:custDataLst>
          </p:nvPr>
        </p:nvSpPr>
        <p:spPr>
          <a:xfrm>
            <a:off x="803058" y="3313418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刹车系统检测：检查刹车片、刹车液等部件的性能和磨损程度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52" name="圆角矩形 7"/>
          <p:cNvSpPr/>
          <p:nvPr>
            <p:custDataLst>
              <p:tags r:id="rId14"/>
            </p:custDataLst>
          </p:nvPr>
        </p:nvSpPr>
        <p:spPr>
          <a:xfrm rot="16200000">
            <a:off x="106929" y="381424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4" name="圆角矩形 8"/>
          <p:cNvSpPr/>
          <p:nvPr>
            <p:custDataLst>
              <p:tags r:id="rId15"/>
            </p:custDataLst>
          </p:nvPr>
        </p:nvSpPr>
        <p:spPr>
          <a:xfrm rot="16200000">
            <a:off x="106929" y="24097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56" name="圆角矩形 12"/>
          <p:cNvSpPr/>
          <p:nvPr>
            <p:custDataLst>
              <p:tags r:id="rId16"/>
            </p:custDataLst>
          </p:nvPr>
        </p:nvSpPr>
        <p:spPr>
          <a:xfrm rot="16200000">
            <a:off x="5750092" y="2407161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8" name="圆角矩形 27"/>
          <p:cNvSpPr/>
          <p:nvPr>
            <p:custDataLst>
              <p:tags r:id="rId17"/>
            </p:custDataLst>
          </p:nvPr>
        </p:nvSpPr>
        <p:spPr>
          <a:xfrm rot="16200000">
            <a:off x="106929" y="52142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60" name="圆角矩形 32"/>
          <p:cNvSpPr/>
          <p:nvPr>
            <p:custDataLst>
              <p:tags r:id="rId18"/>
            </p:custDataLst>
          </p:nvPr>
        </p:nvSpPr>
        <p:spPr>
          <a:xfrm rot="16200000">
            <a:off x="5750092" y="3810378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2" name="圆角矩形 35"/>
          <p:cNvSpPr/>
          <p:nvPr>
            <p:custDataLst>
              <p:tags r:id="rId19"/>
            </p:custDataLst>
          </p:nvPr>
        </p:nvSpPr>
        <p:spPr>
          <a:xfrm rot="16200000">
            <a:off x="5750092" y="521359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96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汽车检测的注意事项</a:t>
            </a:r>
            <a:endParaRPr lang="zh-CN" altLang="en-US"/>
          </a:p>
        </p:txBody>
      </p:sp>
      <p:sp>
        <p:nvSpPr>
          <p:cNvPr id="104939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0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0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0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0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遵守操作规程，确保检测过程安全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确保检测设备齐全且状态良好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仔细检查车辆各部位，避免遗漏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记录检测结果，便于后续分析和维修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46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448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汽车检测技术的应用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90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发动机检测技术</a:t>
            </a:r>
            <a:endParaRPr lang="zh-CN" altLang="en-US"/>
          </a:p>
        </p:txBody>
      </p:sp>
      <p:sp>
        <p:nvSpPr>
          <p:cNvPr id="104949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检测目的：确保发动机性能稳定，提高燃油经济性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检测项目：包括发动机转速、扭矩、油耗、排放等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检测方法：采用传感器、数据采集器等设备进行实时监测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检测结果：分析发动机性能，及时发现并解决潜在问题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32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底盘检测技术</a:t>
            </a:r>
            <a:endParaRPr lang="zh-CN" altLang="en-US"/>
          </a:p>
        </p:txBody>
      </p:sp>
      <p:sp>
        <p:nvSpPr>
          <p:cNvPr id="104953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4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4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1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4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4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2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5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2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92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5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5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5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2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5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2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6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3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6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6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6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6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7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底盘检测技术的重要性：确保车辆行驶安全，及时发现和排除安全隐患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底盘检测技术的发展趋势：智能化、自动化、网络化，提高检测效率和准确性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底盘检测技术的主要内容：包括轮胎、刹车系统、悬挂系统、转向系统等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底盘检测技术的应用范围：包括汽车、卡车、客车等各类车辆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https://d.book118.com/168137071001006040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文本样式"/>
  <p:tag name="KSO_WM_UNIT_TYPE" val="b"/>
  <p:tag name="KSO_WM_UNIT_VALUE" val="3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35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SLIDE_CONTENT_AREA" val="{&quot;left&quot;:&quot;140.25&quot;,&quot;top&quot;:&quot;121.15&quot;,&quot;width&quot;:&quot;679.5&quot;,&quot;height&quot;:&quot;208.75&quot;}"/>
  <p:tag name="KSO_WM_SLIDE_ID" val="custom202302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1_2"/>
  <p:tag name="KSO_WM_UNIT_INDEX" val="1_1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2_2"/>
  <p:tag name="KSO_WM_UNIT_INDEX" val="1_2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4_2"/>
  <p:tag name="KSO_WM_UNIT_INDEX" val="1_4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5_2"/>
  <p:tag name="KSO_WM_UNIT_INDEX" val="1_5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6_2"/>
  <p:tag name="KSO_WM_UNIT_INDEX" val="1_6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1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1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1*l_h_i*1_1_2"/>
  <p:tag name="KSO_WM_UNIT_INDEX" val="1_1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1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1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1*l_h_i*1_2_2"/>
  <p:tag name="KSO_WM_UNIT_INDEX" val="1_2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3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0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9">
      <a:dk1>
        <a:srgbClr val="000000"/>
      </a:dk1>
      <a:lt1>
        <a:srgbClr val="FFFFFF"/>
      </a:lt1>
      <a:dk2>
        <a:srgbClr val="043460"/>
      </a:dk2>
      <a:lt2>
        <a:srgbClr val="EFFFFF"/>
      </a:lt2>
      <a:accent1>
        <a:srgbClr val="09FFFF"/>
      </a:accent1>
      <a:accent2>
        <a:srgbClr val="1ADCFF"/>
      </a:accent2>
      <a:accent3>
        <a:srgbClr val="2CB9FF"/>
      </a:accent3>
      <a:accent4>
        <a:srgbClr val="3D97FF"/>
      </a:accent4>
      <a:accent5>
        <a:srgbClr val="4F74FF"/>
      </a:accent5>
      <a:accent6>
        <a:srgbClr val="6051FF"/>
      </a:accent6>
      <a:hlink>
        <a:srgbClr val="4472C4"/>
      </a:hlink>
      <a:folHlink>
        <a:srgbClr val="BFBFBF"/>
      </a:folHlink>
    </a:clrScheme>
    <a:fontScheme name="自定义 7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MiSans Heavy</vt:lpstr>
      <vt:lpstr>MiSans Normal</vt:lpstr>
      <vt:lpstr>Wingdings</vt:lpstr>
      <vt:lpstr>微软雅黑</vt:lpstr>
      <vt:lpstr>Office Theme</vt:lpstr>
      <vt:lpstr>汽车检测技术</vt:lpstr>
      <vt:lpstr>目录</vt:lpstr>
      <vt:lpstr>添加章节标题</vt:lpstr>
      <vt:lpstr>汽车检测技术概述</vt:lpstr>
      <vt:lpstr>汽车检测的定义和目的</vt:lpstr>
      <vt:lpstr>汽车检测技术的发展历程</vt:lpstr>
      <vt:lpstr>汽车检测技术的分类</vt:lpstr>
      <vt:lpstr>汽车检测技术的意义</vt:lpstr>
      <vt:lpstr>汽车检测的主要技术</vt:lpstr>
      <vt:lpstr>汽车检测的基本方法</vt:lpstr>
      <vt:lpstr>汽车检测的常用工具</vt:lpstr>
      <vt:lpstr>汽车检测的常见项目</vt:lpstr>
      <vt:lpstr>汽车检测的注意事项</vt:lpstr>
      <vt:lpstr>汽车检测技术的应用</vt:lpstr>
      <vt:lpstr>发动机检测技术</vt:lpstr>
      <vt:lpstr>底盘检测技术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2024-09-18T02:02:55.355</cp:lastPrinted>
  <dcterms:created xsi:type="dcterms:W3CDTF">2024-09-17T18:02:55Z</dcterms:created>
  <dcterms:modified xsi:type="dcterms:W3CDTF">2024-09-17T18:02:57Z</dcterms:modified>
</cp:coreProperties>
</file>