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E39EA-8551-48F6-B87C-C3C05521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5BD85-6372-4686-B593-A4ADB392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D61A4-E154-4D1F-BFEC-7A88942F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BE4DD-33E0-4291-8D3A-98E4ADF8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3689A-46B1-4793-A34C-25BE3376E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6D1E7-1F03-407C-AEE4-F3CA4D68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2DB7A-3E5B-483E-A768-FD3E15474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85664-01B5-4733-B732-739CB46A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49F3-DAAA-4ED9-AAE4-E0981311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4E8E-B202-4A19-B475-7C13BF4AB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83D9C-646A-4F2E-9DC8-4F855876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42052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897670" y="1833494"/>
            <a:ext cx="4618990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鱼饲料行业报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AF79D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AF79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5334"/>
            <a:ext cx="41751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料行业概述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5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料产品分析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8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料行业发展趋势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3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料行业面临的挑战与机遇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AF79D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790242" y="2397923"/>
            <a:ext cx="4618990" cy="2005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174352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700"/>
          </a:p>
          <a:p>
            <a:pPr algn="l" rtl="0" eaLnBrk="0">
              <a:lnSpc>
                <a:spcPct val="113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鱼饲料行业概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8634CD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940"/>
              </a:lnSpc>
            </a:pPr>
            <a:endParaRPr lang="Arial" altLang="Arial" sz="100"/>
          </a:p>
          <a:p>
            <a:pPr marL="2286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1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根据不同的分类标准，鱼饲料可分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marL="231811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多种类型。按使用对象可分为淡水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</a:t>
            </a:r>
            <a:endParaRPr lang="Microsoft YaHei" altLang="Microsoft YaHei" sz="1300"/>
          </a:p>
          <a:p>
            <a:pPr marL="228039" algn="l" rtl="0" eaLnBrk="0">
              <a:lnSpc>
                <a:spcPts val="2427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饲料和海水鱼饲料；按生产原料可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1300"/>
          </a:p>
          <a:p>
            <a:pPr marL="232668" algn="l" rtl="0" eaLnBrk="0">
              <a:lnSpc>
                <a:spcPts val="2432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为植物性饲料和动物性饲料等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642706" y="1460539"/>
            <a:ext cx="2768600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5357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5786" algn="l" rtl="0" eaLnBrk="0">
              <a:lnSpc>
                <a:spcPct val="94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鱼饲料是指专门为鱼类及其他水生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物研制的饲料，旨在为其提供全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5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均衡的营养，促进其健康生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textbox 38"/>
          <p:cNvSpPr/>
          <p:nvPr/>
        </p:nvSpPr>
        <p:spPr>
          <a:xfrm>
            <a:off x="3526953" y="2548699"/>
            <a:ext cx="7417434" cy="3023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71224" algn="l" rtl="0" eaLnBrk="0">
              <a:lnSpc>
                <a:spcPct val="83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全球鱼饲料行业规模庞大，市场容量不断扩大。据统计，  201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年全球鱼饲料产量达到</a:t>
            </a:r>
            <a:endParaRPr lang="Microsoft YaHei" altLang="Microsoft YaHei" sz="1500"/>
          </a:p>
          <a:p>
            <a:pPr marL="1689711" algn="l" rtl="0" eaLnBrk="0">
              <a:lnSpc>
                <a:spcPts val="3367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约1.4亿吨，预计未来几年将继续保持稳定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长。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510355" algn="l" rtl="0" eaLnBrk="0">
              <a:lnSpc>
                <a:spcPct val="93000"/>
              </a:lnSpc>
              <a:spcBef>
                <a:spcPts val="517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endParaRPr lang="Microsoft YaHei" altLang="Microsoft YaHei" sz="17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05346" algn="l" rtl="0" eaLnBrk="0">
              <a:lnSpc>
                <a:spcPct val="186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随着全球人口的增长和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消费水平的提高，人们对水产品的需求不断增加，从而推动了鱼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饲料行业的增长。同时，水产养殖业的快速发展也为鱼饲料行业提供了广阔的市场空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7023732" y="1676020"/>
            <a:ext cx="461009" cy="26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5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7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1401483" y="5082724"/>
            <a:ext cx="935799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9"/>
              </a:lnSpc>
            </a:pPr>
            <a:endParaRPr lang="Arial" altLang="Arial" sz="100"/>
          </a:p>
          <a:p>
            <a:pPr marL="14033" algn="l" rtl="0" eaLnBrk="0">
              <a:lnSpc>
                <a:spcPct val="83000"/>
              </a:lnSpc>
            </a:pPr>
            <a:r>
              <a:rPr sz="1500" spc="-1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</a:t>
            </a:r>
            <a:r>
              <a:rPr sz="1500" spc="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为鱼类及其他水生动物提供营养，促进其生长，从而提高水产品的产量和质量。同时，鱼饲料行业的发展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3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也推动了相关产业链的发展，如饲料原料生产、加工设备制造等，为社会创造</a:t>
            </a:r>
            <a:r>
              <a:rPr sz="1500" spc="-2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r>
              <a:rPr sz="1500" spc="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经济效益和就业机会。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1415009" y="2388483"/>
            <a:ext cx="951039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鱼饲料行业是水产业的重要支撑行业之一，为水产品养殖提供了必要的饲料保障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，是水产品稳定供应的关键环节。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与作用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89" name="picture 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91" name="textbox 91"/>
          <p:cNvSpPr/>
          <p:nvPr/>
        </p:nvSpPr>
        <p:spPr>
          <a:xfrm>
            <a:off x="1415035" y="1630116"/>
            <a:ext cx="53340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3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000"/>
          </a:p>
        </p:txBody>
      </p:sp>
      <p:sp>
        <p:nvSpPr>
          <p:cNvPr id="92" name="textbox 92"/>
          <p:cNvSpPr/>
          <p:nvPr/>
        </p:nvSpPr>
        <p:spPr>
          <a:xfrm>
            <a:off x="1403099" y="4349443"/>
            <a:ext cx="533400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picture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3790242" y="2401809"/>
            <a:ext cx="4618990" cy="1997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743523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鱼饲料市场分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97" name="picture 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8488068" y="4651084"/>
            <a:ext cx="2560320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20243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随着消费者对水产品需求的增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加，</a:t>
            </a:r>
            <a:endParaRPr lang="Microsoft YaHei" altLang="Microsoft YaHei" sz="1300"/>
          </a:p>
          <a:p>
            <a:pPr marL="12700" indent="514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高品质、安全、健康的鱼类产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受到青睐，促使养殖户更加注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鱼饲料的品质和营养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300"/>
          </a:p>
        </p:txBody>
      </p:sp>
      <p:sp>
        <p:nvSpPr>
          <p:cNvPr id="100" name="textbox 100"/>
          <p:cNvSpPr/>
          <p:nvPr/>
        </p:nvSpPr>
        <p:spPr>
          <a:xfrm>
            <a:off x="8486868" y="2547955"/>
            <a:ext cx="2424429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6"/>
              </a:lnSpc>
            </a:pPr>
            <a:endParaRPr lang="Arial" altLang="Arial" sz="100"/>
          </a:p>
          <a:p>
            <a:pPr marL="21443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随着养殖业的快速发展，鱼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300"/>
          </a:p>
          <a:p>
            <a:pPr marL="12700" indent="4285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为重要的蛋白质来源，其养殖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模不断扩大，从而带动鱼饲料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求的增长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1" name="textbox 10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2" name="textbox 122"/>
          <p:cNvSpPr/>
          <p:nvPr/>
        </p:nvSpPr>
        <p:spPr>
          <a:xfrm>
            <a:off x="9433545" y="1990772"/>
            <a:ext cx="102361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养殖业发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</p:txBody>
      </p:sp>
      <p:sp>
        <p:nvSpPr>
          <p:cNvPr id="123" name="textbox 123"/>
          <p:cNvSpPr/>
          <p:nvPr/>
        </p:nvSpPr>
        <p:spPr>
          <a:xfrm>
            <a:off x="9533958" y="4135519"/>
            <a:ext cx="8229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消费升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</a:t>
            </a:r>
            <a:endParaRPr lang="Microsoft YaHei" altLang="Microsoft YaHei" sz="1500"/>
          </a:p>
        </p:txBody>
      </p:sp>
      <p:sp>
        <p:nvSpPr>
          <p:cNvPr id="124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8634C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7" name="picture 1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6376301" y="4198805"/>
            <a:ext cx="4479925" cy="1534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0"/>
              </a:lnSpc>
            </a:pPr>
            <a:endParaRPr lang="Arial" altLang="Arial" sz="100"/>
          </a:p>
          <a:p>
            <a:pPr marL="13363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Microsoft YaHei" altLang="Microsoft YaHei" sz="2000"/>
          </a:p>
          <a:p>
            <a:pPr algn="l" rtl="0" eaLnBrk="0">
              <a:lnSpc>
                <a:spcPct val="117000"/>
              </a:lnSpc>
            </a:pPr>
            <a:endParaRPr lang="Arial" altLang="Arial" sz="500"/>
          </a:p>
          <a:p>
            <a:pPr marL="12700" algn="l" rtl="0" eaLnBrk="0">
              <a:lnSpc>
                <a:spcPct val="192000"/>
              </a:lnSpc>
              <a:spcBef>
                <a:spcPts val="1"/>
              </a:spcBef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鱼饲料企业通过技术创新和研发，不断推出新产品和配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以满足养殖户对鱼类生长速度、品质和抗病能力的需求，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高市场竞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争力。</a:t>
            </a:r>
            <a:endParaRPr lang="Microsoft YaHei" altLang="Microsoft YaHei" sz="1300"/>
          </a:p>
        </p:txBody>
      </p:sp>
      <p:sp>
        <p:nvSpPr>
          <p:cNvPr id="129" name="textbox 129"/>
          <p:cNvSpPr/>
          <p:nvPr/>
        </p:nvSpPr>
        <p:spPr>
          <a:xfrm>
            <a:off x="6376301" y="1679912"/>
            <a:ext cx="4790440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11"/>
              </a:lnSpc>
            </a:pPr>
            <a:endParaRPr lang="Arial" altLang="Arial" sz="100"/>
          </a:p>
          <a:p>
            <a:pPr marL="24362" algn="l" rtl="0" eaLnBrk="0">
              <a:lnSpc>
                <a:spcPct val="92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20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8872" indent="-6172" algn="l" rtl="0" eaLnBrk="0">
              <a:lnSpc>
                <a:spcPct val="192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鱼饲料市场中，知名品牌占据主导地位，这些品牌拥有较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的市场份额和知名度，通过品牌影响力和产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质量吸引养殖户。</a:t>
            </a:r>
            <a:endParaRPr lang="Microsoft YaHei" altLang="Microsoft YaHei" sz="1300"/>
          </a:p>
        </p:txBody>
      </p:sp>
      <p:sp>
        <p:nvSpPr>
          <p:cNvPr id="130" name="textbox 13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5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618CD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7866196" y="1527447"/>
            <a:ext cx="3123564" cy="404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1700"/>
          </a:p>
          <a:p>
            <a:pPr marL="65046" indent="1523" algn="l" rtl="0" eaLnBrk="0">
              <a:lnSpc>
                <a:spcPct val="187000"/>
              </a:lnSpc>
              <a:spcBef>
                <a:spcPts val="56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品的价格是养殖户考虑的重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素之一。对于价格敏感度较高的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户，企业可采取促销和优惠措施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来吸引其购买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2558" algn="l" rtl="0" eaLnBrk="0">
              <a:lnSpc>
                <a:spcPct val="91000"/>
              </a:lnSpc>
              <a:spcBef>
                <a:spcPts val="514"/>
              </a:spcBef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与服务</a:t>
            </a:r>
            <a:endParaRPr lang="Microsoft YaHei" altLang="Microsoft YaHei" sz="1700"/>
          </a:p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63713" indent="2285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在选择鱼饲料时，除了价格因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外，更注重产品的品质和企业的服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质量，包括产品效果、售后服务和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为分析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0" name="textbox 180"/>
          <p:cNvSpPr/>
          <p:nvPr/>
        </p:nvSpPr>
        <p:spPr>
          <a:xfrm>
            <a:off x="7918543" y="5764838"/>
            <a:ext cx="1511300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技术支持等方面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2" name="textbox 182"/>
          <p:cNvSpPr/>
          <p:nvPr/>
        </p:nvSpPr>
        <p:spPr>
          <a:xfrm>
            <a:off x="3790242" y="2401809"/>
            <a:ext cx="4618990" cy="1997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743523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3000"/>
              </a:lnSpc>
            </a:pPr>
            <a:endParaRPr lang="Arial" altLang="Arial" sz="17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鱼饲料产品分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24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84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816BB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AF5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816BB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2EA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AF5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AF5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3" name="textbox 193"/>
          <p:cNvSpPr/>
          <p:nvPr/>
        </p:nvSpPr>
        <p:spPr>
          <a:xfrm>
            <a:off x="4822356" y="1754173"/>
            <a:ext cx="283717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090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</a:t>
            </a:r>
            <a:r>
              <a:rPr sz="1500" spc="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经过科学配方设计，易于   </a:t>
            </a:r>
            <a:r>
              <a:rPr sz="1500" spc="-1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鱼类消</a:t>
            </a:r>
            <a:r>
              <a:rPr sz="1500" spc="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化吸收，提高饲料的利用   </a:t>
            </a:r>
            <a:r>
              <a:rPr sz="1500" spc="-80">
                <a:solidFill>
                  <a:srgbClr val="59228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194" name="textbox 194"/>
          <p:cNvSpPr/>
          <p:nvPr/>
        </p:nvSpPr>
        <p:spPr>
          <a:xfrm>
            <a:off x="8338922" y="1754173"/>
            <a:ext cx="276669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587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环保安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indent="2857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采用环保材料制作，对水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和环境无害，同时保证鱼类的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1282488" y="1752420"/>
            <a:ext cx="2691764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2EAF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7947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高营养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indent="2857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鱼饲料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富含鱼类生长所需的蛋白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、脂肪、维生素和矿物质，能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够满足鱼类生长的营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442263" y="318468"/>
            <a:ext cx="3456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点与优势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7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BC95E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8F3F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220" name="picture 2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21" name="textbox 22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222" name="picture 22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223" name="textbox 22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224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5" name="picture 22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1092832" y="4736634"/>
            <a:ext cx="2272664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544"/>
              </a:lnSpc>
            </a:pPr>
            <a:endParaRPr lang="Arial" altLang="Arial" sz="100"/>
          </a:p>
          <a:p>
            <a:pPr marL="16510" indent="-3810" algn="l" rtl="0" eaLnBrk="0">
              <a:lnSpc>
                <a:spcPct val="94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不断研发新的鱼饲料配方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以满足不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同鱼类品种和生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长阶段的需求。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术创新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AF79D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AF79D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AF79D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AF79D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8" name="textbox 248"/>
          <p:cNvSpPr/>
          <p:nvPr/>
        </p:nvSpPr>
        <p:spPr>
          <a:xfrm>
            <a:off x="8476139" y="4735300"/>
            <a:ext cx="211962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12192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引入智能化技术，实现鱼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饲料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生产的自动化和信息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化，提高生产效率。</a:t>
            </a:r>
            <a:endParaRPr lang="Microsoft YaHei" altLang="Microsoft YaHei" sz="1500"/>
          </a:p>
        </p:txBody>
      </p:sp>
      <p:sp>
        <p:nvSpPr>
          <p:cNvPr id="249" name="textbox 249"/>
          <p:cNvSpPr/>
          <p:nvPr/>
        </p:nvSpPr>
        <p:spPr>
          <a:xfrm>
            <a:off x="4775373" y="4735110"/>
            <a:ext cx="211899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产工艺，提高鱼饲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品质和稳定性，降低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生产成本。</a:t>
            </a:r>
            <a:endParaRPr lang="Microsoft YaHei" altLang="Microsoft YaHei" sz="1500"/>
          </a:p>
        </p:txBody>
      </p:sp>
      <p:sp>
        <p:nvSpPr>
          <p:cNvPr id="250" name="rect"/>
          <p:cNvSpPr/>
          <p:nvPr/>
        </p:nvSpPr>
        <p:spPr>
          <a:xfrm>
            <a:off x="3569917" y="4022473"/>
            <a:ext cx="207264" cy="3810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1" name="textbox 251"/>
          <p:cNvSpPr/>
          <p:nvPr/>
        </p:nvSpPr>
        <p:spPr>
          <a:xfrm>
            <a:off x="1092460" y="3894487"/>
            <a:ext cx="276034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新配方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252" name="path"/>
          <p:cNvSpPr/>
          <p:nvPr/>
        </p:nvSpPr>
        <p:spPr>
          <a:xfrm>
            <a:off x="3687772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3" name="textbox 253"/>
          <p:cNvSpPr/>
          <p:nvPr/>
        </p:nvSpPr>
        <p:spPr>
          <a:xfrm>
            <a:off x="4778040" y="3893715"/>
            <a:ext cx="275590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5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BC95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6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7" name="textbox 257"/>
          <p:cNvSpPr/>
          <p:nvPr/>
        </p:nvSpPr>
        <p:spPr>
          <a:xfrm>
            <a:off x="8480016" y="3893715"/>
            <a:ext cx="2755264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2000" spc="0">
                <a:solidFill>
                  <a:srgbClr val="AF79D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258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AF79D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textbox 259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6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6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BC95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B4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6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AF79D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8634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https://d.book118.com/168142052055006044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2024-09-24T12:44:57.081</cp:lastPrinted>
  <dcterms:created xsi:type="dcterms:W3CDTF">2024-09-24T04:44:57Z</dcterms:created>
  <dcterms:modified xsi:type="dcterms:W3CDTF">2024-09-24T04:44:58Z</dcterms:modified>
</cp:coreProperties>
</file>