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1DC9855-C2FD-4AAC-A9F5-6607B63584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770FCD-6080-4AED-B91B-90D02124F4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DEED4A9-B8D1-4FCE-A70C-BA68DBFEA6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FA3E73F-0CC9-43EC-98FF-C38D08A941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62F447E-DBD6-431E-B5EB-6376EDABC0C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56AF2C6-CD24-4138-BAB5-274CD9E1EFB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9450490-C269-4EEA-9A62-51989FDF11F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D963AC-459F-42DC-9E82-C9390B63FB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FD1CE2-23D0-4B18-8A0A-DF8525049C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95C91C-6BB9-4F55-9217-16D29761E0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1B522F-6F93-4211-B6E4-6DB0505456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8143115105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中暑的处理与预防</a:t>
            </a:r>
            <a:endParaRPr lang="en-US" sz="1100"/>
          </a:p>
        </p:txBody>
      </p:sp>
      <p:sp>
        <p:nvSpPr>
          <p:cNvPr id="4" name="AutoShape 4"/>
          <p:cNvSpPr/>
          <p:nvPr/>
        </p:nvSpPr>
        <p:spPr>
          <a:xfrm>
            <a:off x="714375" y="4095750"/>
            <a:ext cx="4956128" cy="524871"/>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中暑的概述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中暑的处理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中暑的预防</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特殊人群的预防措施</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中暑的误区与澄清</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中暑的概述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定义</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病因</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中暑是指在高温环境下，由于体内热平衡或水盐代谢紊乱而引起的以中枢神经系统和心血管系统功能障碍为主要表现的急性综合症。</a:t>
            </a:r>
            <a:endParaRPr lang="en-US" sz="1100"/>
          </a:p>
        </p:txBody>
      </p:sp>
      <p:sp>
        <p:nvSpPr>
          <p:cNvPr id="387" name="AutoShape 387"/>
          <p:cNvSpPr/>
          <p:nvPr/>
        </p:nvSpPr>
        <p:spPr>
          <a:xfrm>
            <a:off x="6723849" y="5368319"/>
            <a:ext cx="4775817" cy="90486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中暑主要由于长时间暴露在高温环境中，导致体内热量过度积蓄，引发一系列生理反应。</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中暑的定义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285" r="13285"/>
          <a:stretch>
            <a:fillRect/>
          </a:stretch>
        </p:blipFill>
        <p:spPr>
          <a:xfrm>
            <a:off x="3466721" y="3854863"/>
            <a:ext cx="2566605" cy="2621472"/>
          </a:xfrm>
          <a:prstGeom prst="rect">
            <a:avLst/>
          </a:prstGeom>
        </p:spPr>
      </p:pic>
      <p:pic>
        <p:nvPicPr>
          <p:cNvPr id="3" name="Picture 3"/>
          <p:cNvPicPr>
            <a:picLocks noChangeAspect="1"/>
          </p:cNvPicPr>
          <p:nvPr/>
        </p:nvPicPr>
        <p:blipFill>
          <a:blip r:embed="rId3"/>
          <a:srcRect l="15963" r="15963"/>
          <a:stretch>
            <a:fillRect/>
          </a:stretch>
        </p:blipFill>
        <p:spPr>
          <a:xfrm>
            <a:off x="6221730" y="1144815"/>
            <a:ext cx="2495455" cy="2593557"/>
          </a:xfrm>
          <a:prstGeom prst="rect">
            <a:avLst/>
          </a:prstGeom>
        </p:spPr>
      </p:pic>
      <p:pic>
        <p:nvPicPr>
          <p:cNvPr id="4" name="Picture 4"/>
          <p:cNvPicPr>
            <a:picLocks noChangeAspect="1"/>
          </p:cNvPicPr>
          <p:nvPr/>
        </p:nvPicPr>
        <p:blipFill>
          <a:blip r:embed="rId4"/>
          <a:srcRect l="10554" r="10554"/>
          <a:stretch>
            <a:fillRect/>
          </a:stretch>
        </p:blipFill>
        <p:spPr>
          <a:xfrm>
            <a:off x="8842439" y="3854863"/>
            <a:ext cx="2558510" cy="2621472"/>
          </a:xfrm>
          <a:prstGeom prst="rect">
            <a:avLst/>
          </a:prstGeom>
        </p:spPr>
      </p:pic>
      <p:pic>
        <p:nvPicPr>
          <p:cNvPr id="5" name="Picture 5"/>
          <p:cNvPicPr>
            <a:picLocks noChangeAspect="1"/>
          </p:cNvPicPr>
          <p:nvPr/>
        </p:nvPicPr>
        <p:blipFill>
          <a:blip r:embed="rId5"/>
          <a:srcRect l="15009" r="15009"/>
          <a:stretch>
            <a:fillRect/>
          </a:stretch>
        </p:blipFill>
        <p:spPr>
          <a:xfrm>
            <a:off x="791051" y="1144815"/>
            <a:ext cx="2621496" cy="2647106"/>
          </a:xfrm>
          <a:prstGeom prst="rect">
            <a:avLst/>
          </a:prstGeom>
        </p:spPr>
      </p:pic>
      <p:grpSp>
        <p:nvGrpSpPr>
          <p:cNvPr id="6" name="Group 6"/>
          <p:cNvGrpSpPr/>
          <p:nvPr/>
        </p:nvGrpSpPr>
        <p:grpSpPr>
          <a:xfrm>
            <a:off x="791051" y="3854863"/>
            <a:ext cx="2621496" cy="2621472"/>
            <a:chOff x="791051" y="3854863"/>
            <a:chExt cx="2621496" cy="2621472"/>
          </a:xfrm>
        </p:grpSpPr>
        <p:sp>
          <p:nvSpPr>
            <p:cNvPr id="7" name="AutoShape 7"/>
            <p:cNvSpPr/>
            <p:nvPr/>
          </p:nvSpPr>
          <p:spPr>
            <a:xfrm>
              <a:off x="791051" y="3854863"/>
              <a:ext cx="2621496" cy="262147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TextBox 8"/>
          <p:cNvSpPr txBox="1"/>
          <p:nvPr/>
        </p:nvSpPr>
        <p:spPr>
          <a:xfrm>
            <a:off x="1194244" y="4394835"/>
            <a:ext cx="1754505" cy="739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400">
                <a:solidFill>
                  <a:srgbClr val="FFFFFF">
                    <a:alpha val="100000"/>
                  </a:srgbClr>
                </a:solidFill>
                <a:latin typeface="Microsoft Yahei"/>
                <a:ea typeface="Microsoft Yahei"/>
                <a:cs typeface="Microsoft Yahei"/>
              </a:rPr>
              <a:t>01</a:t>
            </a:r>
          </a:p>
        </p:txBody>
      </p:sp>
      <p:cxnSp>
        <p:nvCxnSpPr>
          <p:cNvPr id="9" name="Connector 9"/>
          <p:cNvCxnSpPr/>
          <p:nvPr/>
        </p:nvCxnSpPr>
        <p:spPr>
          <a:xfrm>
            <a:off x="5149911" y="4014126"/>
            <a:ext cx="951111" cy="0"/>
          </a:xfrm>
          <a:prstGeom prst="line">
            <a:avLst/>
          </a:prstGeom>
          <a:ln w="6350">
            <a:solidFill>
              <a:schemeClr val="lt1"/>
            </a:solidFill>
            <a:prstDash val="dash"/>
          </a:ln>
        </p:spPr>
        <p:style>
          <a:lnRef idx="0">
            <a:schemeClr val="lt1"/>
          </a:lnRef>
          <a:fillRef idx="1">
            <a:schemeClr val="lt1"/>
          </a:fillRef>
          <a:effectRef idx="0">
            <a:schemeClr val="lt1"/>
          </a:effectRef>
          <a:fontRef idx="minor">
            <a:schemeClr val="lt1"/>
          </a:fontRef>
        </p:style>
      </p:cxnSp>
      <p:grpSp>
        <p:nvGrpSpPr>
          <p:cNvPr id="10" name="Group 10"/>
          <p:cNvGrpSpPr/>
          <p:nvPr/>
        </p:nvGrpSpPr>
        <p:grpSpPr>
          <a:xfrm>
            <a:off x="8842439" y="1144815"/>
            <a:ext cx="2558510" cy="2593557"/>
            <a:chOff x="8842439" y="1144815"/>
            <a:chExt cx="2558510" cy="2593557"/>
          </a:xfrm>
        </p:grpSpPr>
        <p:sp>
          <p:nvSpPr>
            <p:cNvPr id="11" name="AutoShape 11"/>
            <p:cNvSpPr/>
            <p:nvPr/>
          </p:nvSpPr>
          <p:spPr>
            <a:xfrm>
              <a:off x="8842439" y="1144815"/>
              <a:ext cx="2558510" cy="259355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TextBox 12"/>
          <p:cNvSpPr txBox="1"/>
          <p:nvPr/>
        </p:nvSpPr>
        <p:spPr>
          <a:xfrm>
            <a:off x="9245632" y="1719834"/>
            <a:ext cx="1754505" cy="739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400">
                <a:solidFill>
                  <a:srgbClr val="FFFFFF">
                    <a:alpha val="100000"/>
                  </a:srgbClr>
                </a:solidFill>
                <a:latin typeface="Microsoft Yahei"/>
                <a:ea typeface="Microsoft Yahei"/>
                <a:cs typeface="Microsoft Yahei"/>
              </a:rPr>
              <a:t>02</a:t>
            </a:r>
          </a:p>
        </p:txBody>
      </p:sp>
      <p:cxnSp>
        <p:nvCxnSpPr>
          <p:cNvPr id="13" name="Connector 13"/>
          <p:cNvCxnSpPr/>
          <p:nvPr/>
        </p:nvCxnSpPr>
        <p:spPr>
          <a:xfrm>
            <a:off x="5149911" y="4014126"/>
            <a:ext cx="951111" cy="0"/>
          </a:xfrm>
          <a:prstGeom prst="line">
            <a:avLst/>
          </a:prstGeom>
          <a:ln w="6350">
            <a:solidFill>
              <a:schemeClr val="lt1"/>
            </a:solidFill>
            <a:prstDash val="dash"/>
          </a:ln>
        </p:spPr>
        <p:style>
          <a:lnRef idx="0">
            <a:schemeClr val="lt1"/>
          </a:lnRef>
          <a:fillRef idx="1">
            <a:schemeClr val="lt1"/>
          </a:fillRef>
          <a:effectRef idx="0">
            <a:schemeClr val="lt1"/>
          </a:effectRef>
          <a:fontRef idx="minor">
            <a:schemeClr val="lt1"/>
          </a:fontRef>
        </p:style>
      </p:cxnSp>
      <p:grpSp>
        <p:nvGrpSpPr>
          <p:cNvPr id="14" name="Group 14"/>
          <p:cNvGrpSpPr/>
          <p:nvPr/>
        </p:nvGrpSpPr>
        <p:grpSpPr>
          <a:xfrm>
            <a:off x="3521636" y="1144815"/>
            <a:ext cx="2511690" cy="2593557"/>
            <a:chOff x="3521636" y="1144815"/>
            <a:chExt cx="2511690" cy="2593557"/>
          </a:xfrm>
        </p:grpSpPr>
        <p:sp>
          <p:nvSpPr>
            <p:cNvPr id="15" name="AutoShape 15"/>
            <p:cNvSpPr/>
            <p:nvPr/>
          </p:nvSpPr>
          <p:spPr>
            <a:xfrm>
              <a:off x="3521636" y="1144815"/>
              <a:ext cx="2511690" cy="259355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Freeform 16"/>
          <p:cNvSpPr/>
          <p:nvPr/>
        </p:nvSpPr>
        <p:spPr>
          <a:xfrm>
            <a:off x="4270010" y="1499797"/>
            <a:ext cx="968121" cy="1047340"/>
          </a:xfrm>
          <a:custGeom>
            <a:rect l="l" t="t" r="r" b="b"/>
            <a:pathLst>
              <a:path w="312" h="303">
                <a:moveTo>
                  <a:pt x="244" y="0"/>
                </a:moveTo>
                <a:cubicBezTo>
                  <a:pt x="231" y="0"/>
                  <a:pt x="219" y="4"/>
                  <a:pt x="209" y="12"/>
                </a:cubicBezTo>
                <a:cubicBezTo>
                  <a:pt x="197" y="22"/>
                  <a:pt x="185" y="34"/>
                  <a:pt x="181" y="49"/>
                </a:cubicBezTo>
                <a:cubicBezTo>
                  <a:pt x="175" y="72"/>
                  <a:pt x="184" y="94"/>
                  <a:pt x="198" y="112"/>
                </a:cubicBezTo>
                <a:cubicBezTo>
                  <a:pt x="197" y="112"/>
                  <a:pt x="196" y="112"/>
                  <a:pt x="195" y="112"/>
                </a:cubicBezTo>
                <a:cubicBezTo>
                  <a:pt x="185" y="112"/>
                  <a:pt x="181" y="101"/>
                  <a:pt x="177" y="92"/>
                </a:cubicBezTo>
                <a:cubicBezTo>
                  <a:pt x="148" y="120"/>
                  <a:pt x="121" y="150"/>
                  <a:pt x="92" y="177"/>
                </a:cubicBezTo>
                <a:cubicBezTo>
                  <a:pt x="85" y="175"/>
                  <a:pt x="78" y="174"/>
                  <a:pt x="71" y="174"/>
                </a:cubicBezTo>
                <a:cubicBezTo>
                  <a:pt x="55" y="174"/>
                  <a:pt x="39" y="180"/>
                  <a:pt x="29" y="192"/>
                </a:cubicBezTo>
                <a:cubicBezTo>
                  <a:pt x="11" y="207"/>
                  <a:pt x="0" y="232"/>
                  <a:pt x="7" y="255"/>
                </a:cubicBezTo>
                <a:cubicBezTo>
                  <a:pt x="9" y="258"/>
                  <a:pt x="9" y="266"/>
                  <a:pt x="14" y="266"/>
                </a:cubicBezTo>
                <a:cubicBezTo>
                  <a:pt x="14" y="266"/>
                  <a:pt x="14" y="266"/>
                  <a:pt x="14" y="266"/>
                </a:cubicBezTo>
                <a:cubicBezTo>
                  <a:pt x="28" y="254"/>
                  <a:pt x="40" y="240"/>
                  <a:pt x="53" y="228"/>
                </a:cubicBezTo>
                <a:cubicBezTo>
                  <a:pt x="62" y="236"/>
                  <a:pt x="71" y="246"/>
                  <a:pt x="80" y="255"/>
                </a:cubicBezTo>
                <a:cubicBezTo>
                  <a:pt x="67" y="269"/>
                  <a:pt x="53" y="282"/>
                  <a:pt x="40" y="296"/>
                </a:cubicBezTo>
                <a:cubicBezTo>
                  <a:pt x="49" y="300"/>
                  <a:pt x="60" y="303"/>
                  <a:pt x="70" y="303"/>
                </a:cubicBezTo>
                <a:cubicBezTo>
                  <a:pt x="81" y="303"/>
                  <a:pt x="91" y="300"/>
                  <a:pt x="100" y="295"/>
                </a:cubicBezTo>
                <a:cubicBezTo>
                  <a:pt x="117" y="282"/>
                  <a:pt x="133" y="265"/>
                  <a:pt x="134" y="244"/>
                </a:cubicBezTo>
                <a:cubicBezTo>
                  <a:pt x="137" y="224"/>
                  <a:pt x="127" y="206"/>
                  <a:pt x="116" y="191"/>
                </a:cubicBezTo>
                <a:cubicBezTo>
                  <a:pt x="117" y="190"/>
                  <a:pt x="117" y="190"/>
                  <a:pt x="118" y="190"/>
                </a:cubicBezTo>
                <a:cubicBezTo>
                  <a:pt x="128" y="190"/>
                  <a:pt x="133" y="202"/>
                  <a:pt x="138" y="209"/>
                </a:cubicBezTo>
                <a:cubicBezTo>
                  <a:pt x="166" y="182"/>
                  <a:pt x="194" y="153"/>
                  <a:pt x="222" y="126"/>
                </a:cubicBezTo>
                <a:cubicBezTo>
                  <a:pt x="230" y="127"/>
                  <a:pt x="237" y="129"/>
                  <a:pt x="245" y="129"/>
                </a:cubicBezTo>
                <a:cubicBezTo>
                  <a:pt x="249" y="129"/>
                  <a:pt x="252" y="128"/>
                  <a:pt x="256" y="127"/>
                </a:cubicBezTo>
                <a:cubicBezTo>
                  <a:pt x="274" y="125"/>
                  <a:pt x="286" y="110"/>
                  <a:pt x="298" y="97"/>
                </a:cubicBezTo>
                <a:cubicBezTo>
                  <a:pt x="312" y="79"/>
                  <a:pt x="311" y="54"/>
                  <a:pt x="302" y="34"/>
                </a:cubicBezTo>
                <a:cubicBezTo>
                  <a:pt x="287" y="47"/>
                  <a:pt x="274" y="62"/>
                  <a:pt x="260" y="75"/>
                </a:cubicBezTo>
                <a:cubicBezTo>
                  <a:pt x="251" y="66"/>
                  <a:pt x="242" y="57"/>
                  <a:pt x="234" y="48"/>
                </a:cubicBezTo>
                <a:cubicBezTo>
                  <a:pt x="247" y="34"/>
                  <a:pt x="261" y="20"/>
                  <a:pt x="274" y="7"/>
                </a:cubicBezTo>
                <a:cubicBezTo>
                  <a:pt x="265" y="2"/>
                  <a:pt x="255" y="0"/>
                  <a:pt x="244"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3616000" y="2615731"/>
            <a:ext cx="2245023" cy="100698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rgbClr val="FFFFFF">
                    <a:alpha val="100000"/>
                  </a:srgbClr>
                </a:solidFill>
                <a:latin typeface="Microsoft Yahei"/>
                <a:ea typeface="Microsoft Yahei"/>
                <a:cs typeface="Microsoft Yahei"/>
              </a:rPr>
              <a:t>头痛、恶心、呕吐、乏力、口渴、多汗等。</a:t>
            </a:r>
            <a:endParaRPr lang="en-US" sz="1100"/>
          </a:p>
        </p:txBody>
      </p:sp>
      <p:grpSp>
        <p:nvGrpSpPr>
          <p:cNvPr id="18" name="Group 18"/>
          <p:cNvGrpSpPr/>
          <p:nvPr/>
        </p:nvGrpSpPr>
        <p:grpSpPr>
          <a:xfrm>
            <a:off x="6158675" y="3854863"/>
            <a:ext cx="2558510" cy="2621472"/>
            <a:chOff x="6158675" y="3854863"/>
            <a:chExt cx="2558510" cy="2621472"/>
          </a:xfrm>
        </p:grpSpPr>
        <p:sp>
          <p:nvSpPr>
            <p:cNvPr id="19" name="AutoShape 19"/>
            <p:cNvSpPr/>
            <p:nvPr/>
          </p:nvSpPr>
          <p:spPr>
            <a:xfrm>
              <a:off x="6158675" y="3854863"/>
              <a:ext cx="2558510" cy="262147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6906577" y="4324921"/>
            <a:ext cx="1062610" cy="887826"/>
            <a:chOff x="6906577" y="4324921"/>
            <a:chExt cx="1062610" cy="887826"/>
          </a:xfrm>
        </p:grpSpPr>
        <p:sp>
          <p:nvSpPr>
            <p:cNvPr id="21" name="Freeform 21"/>
            <p:cNvSpPr/>
            <p:nvPr/>
          </p:nvSpPr>
          <p:spPr>
            <a:xfrm>
              <a:off x="6906577" y="4602766"/>
              <a:ext cx="832294" cy="609981"/>
            </a:xfrm>
            <a:custGeom>
              <a:rect l="l" t="t" r="r" b="b"/>
              <a:pathLst>
                <a:path w="4433135" h="3249065">
                  <a:moveTo>
                    <a:pt x="1383752" y="867104"/>
                  </a:moveTo>
                  <a:cubicBezTo>
                    <a:pt x="1340842" y="867128"/>
                    <a:pt x="1298245" y="867404"/>
                    <a:pt x="1258108" y="868142"/>
                  </a:cubicBezTo>
                  <a:cubicBezTo>
                    <a:pt x="1226200" y="868728"/>
                    <a:pt x="1200798" y="897345"/>
                    <a:pt x="1210263" y="944893"/>
                  </a:cubicBezTo>
                  <a:cubicBezTo>
                    <a:pt x="1255501" y="1172141"/>
                    <a:pt x="1399244" y="1917234"/>
                    <a:pt x="1459057" y="2196531"/>
                  </a:cubicBezTo>
                  <a:cubicBezTo>
                    <a:pt x="1517533" y="2469589"/>
                    <a:pt x="1583985" y="2577827"/>
                    <a:pt x="1733368" y="2583239"/>
                  </a:cubicBezTo>
                  <a:cubicBezTo>
                    <a:pt x="1882751" y="2588652"/>
                    <a:pt x="1965151" y="2586683"/>
                    <a:pt x="2049146" y="2583239"/>
                  </a:cubicBezTo>
                  <a:cubicBezTo>
                    <a:pt x="2114849" y="2580546"/>
                    <a:pt x="2126761" y="2578319"/>
                    <a:pt x="2103371" y="2456304"/>
                  </a:cubicBezTo>
                  <a:cubicBezTo>
                    <a:pt x="2054855" y="2203216"/>
                    <a:pt x="1887410" y="1326877"/>
                    <a:pt x="1832248" y="1054116"/>
                  </a:cubicBezTo>
                  <a:cubicBezTo>
                    <a:pt x="1820648" y="996757"/>
                    <a:pt x="1822680" y="866667"/>
                    <a:pt x="1720610" y="868142"/>
                  </a:cubicBezTo>
                  <a:cubicBezTo>
                    <a:pt x="1669576" y="868880"/>
                    <a:pt x="1594087" y="868142"/>
                    <a:pt x="1511289" y="867589"/>
                  </a:cubicBezTo>
                  <a:cubicBezTo>
                    <a:pt x="1469890" y="867313"/>
                    <a:pt x="1426663" y="867082"/>
                    <a:pt x="1383752" y="867104"/>
                  </a:cubicBezTo>
                  <a:close/>
                  <a:moveTo>
                    <a:pt x="146071" y="0"/>
                  </a:moveTo>
                  <a:lnTo>
                    <a:pt x="882914" y="0"/>
                  </a:lnTo>
                  <a:lnTo>
                    <a:pt x="880954" y="74488"/>
                  </a:lnTo>
                  <a:cubicBezTo>
                    <a:pt x="891949" y="230061"/>
                    <a:pt x="977510" y="377571"/>
                    <a:pt x="1122741" y="461420"/>
                  </a:cubicBezTo>
                  <a:cubicBezTo>
                    <a:pt x="1355110" y="595579"/>
                    <a:pt x="1652240" y="515962"/>
                    <a:pt x="1786399" y="283593"/>
                  </a:cubicBezTo>
                  <a:lnTo>
                    <a:pt x="1950131" y="0"/>
                  </a:lnTo>
                  <a:lnTo>
                    <a:pt x="2992123" y="0"/>
                  </a:lnTo>
                  <a:lnTo>
                    <a:pt x="2975391" y="34734"/>
                  </a:lnTo>
                  <a:cubicBezTo>
                    <a:pt x="2896672" y="220847"/>
                    <a:pt x="2853142" y="425466"/>
                    <a:pt x="2853142" y="640253"/>
                  </a:cubicBezTo>
                  <a:cubicBezTo>
                    <a:pt x="2853142" y="693950"/>
                    <a:pt x="2855863" y="747011"/>
                    <a:pt x="2861174" y="799307"/>
                  </a:cubicBezTo>
                  <a:lnTo>
                    <a:pt x="2870542" y="860687"/>
                  </a:lnTo>
                  <a:lnTo>
                    <a:pt x="2849298" y="859746"/>
                  </a:lnTo>
                  <a:cubicBezTo>
                    <a:pt x="2785069" y="857540"/>
                    <a:pt x="2699546" y="856201"/>
                    <a:pt x="2617108" y="855875"/>
                  </a:cubicBezTo>
                  <a:cubicBezTo>
                    <a:pt x="2580470" y="855730"/>
                    <a:pt x="2544440" y="855786"/>
                    <a:pt x="2511161" y="856055"/>
                  </a:cubicBezTo>
                  <a:cubicBezTo>
                    <a:pt x="2466789" y="856415"/>
                    <a:pt x="2427307" y="857152"/>
                    <a:pt x="2397787" y="858300"/>
                  </a:cubicBezTo>
                  <a:cubicBezTo>
                    <a:pt x="2279708" y="862892"/>
                    <a:pt x="2261098" y="953733"/>
                    <a:pt x="2267900" y="1007867"/>
                  </a:cubicBezTo>
                  <a:cubicBezTo>
                    <a:pt x="2330617" y="1506995"/>
                    <a:pt x="2441738" y="2400541"/>
                    <a:pt x="2452890" y="2491724"/>
                  </a:cubicBezTo>
                  <a:cubicBezTo>
                    <a:pt x="2464042" y="2582907"/>
                    <a:pt x="2468634" y="2577660"/>
                    <a:pt x="2523737" y="2594059"/>
                  </a:cubicBezTo>
                  <a:lnTo>
                    <a:pt x="2783511" y="2590123"/>
                  </a:lnTo>
                  <a:cubicBezTo>
                    <a:pt x="2840561" y="2589259"/>
                    <a:pt x="2834023" y="2573068"/>
                    <a:pt x="2846486" y="2479916"/>
                  </a:cubicBezTo>
                  <a:cubicBezTo>
                    <a:pt x="2855055" y="2415875"/>
                    <a:pt x="2930735" y="1783074"/>
                    <a:pt x="2980514" y="1369603"/>
                  </a:cubicBezTo>
                  <a:lnTo>
                    <a:pt x="2991426" y="1279059"/>
                  </a:lnTo>
                  <a:lnTo>
                    <a:pt x="3040898" y="1381756"/>
                  </a:lnTo>
                  <a:cubicBezTo>
                    <a:pt x="3112742" y="1514009"/>
                    <a:pt x="3203207" y="1634678"/>
                    <a:pt x="3308774" y="1740245"/>
                  </a:cubicBezTo>
                  <a:lnTo>
                    <a:pt x="3336412" y="1765365"/>
                  </a:lnTo>
                  <a:lnTo>
                    <a:pt x="3296438" y="1973342"/>
                  </a:lnTo>
                  <a:cubicBezTo>
                    <a:pt x="3256989" y="2178844"/>
                    <a:pt x="3222071" y="2361396"/>
                    <a:pt x="3203877" y="2456304"/>
                  </a:cubicBezTo>
                  <a:cubicBezTo>
                    <a:pt x="3180486" y="2578319"/>
                    <a:pt x="3192398" y="2580546"/>
                    <a:pt x="3258102" y="2583239"/>
                  </a:cubicBezTo>
                  <a:cubicBezTo>
                    <a:pt x="3342096" y="2586683"/>
                    <a:pt x="3424497" y="2588652"/>
                    <a:pt x="3573880" y="2583239"/>
                  </a:cubicBezTo>
                  <a:cubicBezTo>
                    <a:pt x="3723264" y="2577827"/>
                    <a:pt x="3789714" y="2469589"/>
                    <a:pt x="3848192" y="2196531"/>
                  </a:cubicBezTo>
                  <a:cubicBezTo>
                    <a:pt x="3851930" y="2179075"/>
                    <a:pt x="3855996" y="2159800"/>
                    <a:pt x="3860345" y="2138945"/>
                  </a:cubicBezTo>
                  <a:lnTo>
                    <a:pt x="3868876" y="2097649"/>
                  </a:lnTo>
                  <a:lnTo>
                    <a:pt x="3946171" y="2125939"/>
                  </a:lnTo>
                  <a:cubicBezTo>
                    <a:pt x="4092305" y="2171392"/>
                    <a:pt x="4247676" y="2195877"/>
                    <a:pt x="4408766" y="2195877"/>
                  </a:cubicBezTo>
                  <a:lnTo>
                    <a:pt x="4433135" y="2194647"/>
                  </a:lnTo>
                  <a:lnTo>
                    <a:pt x="4229977" y="2999465"/>
                  </a:lnTo>
                  <a:cubicBezTo>
                    <a:pt x="4192585" y="3135255"/>
                    <a:pt x="4084504" y="3248248"/>
                    <a:pt x="3976107" y="3247430"/>
                  </a:cubicBezTo>
                  <a:cubicBezTo>
                    <a:pt x="3103632" y="3240841"/>
                    <a:pt x="1474260" y="3253335"/>
                    <a:pt x="1337046" y="3247430"/>
                  </a:cubicBezTo>
                  <a:cubicBezTo>
                    <a:pt x="1199831" y="3241526"/>
                    <a:pt x="1075123" y="3182143"/>
                    <a:pt x="1035944" y="3023080"/>
                  </a:cubicBezTo>
                  <a:cubicBezTo>
                    <a:pt x="943259" y="2646780"/>
                    <a:pt x="638350" y="1461446"/>
                    <a:pt x="507540" y="904676"/>
                  </a:cubicBezTo>
                  <a:lnTo>
                    <a:pt x="501007" y="876408"/>
                  </a:lnTo>
                  <a:lnTo>
                    <a:pt x="146071" y="876408"/>
                  </a:lnTo>
                  <a:cubicBezTo>
                    <a:pt x="65398" y="876408"/>
                    <a:pt x="0" y="811010"/>
                    <a:pt x="0" y="730337"/>
                  </a:cubicBezTo>
                  <a:lnTo>
                    <a:pt x="0" y="146071"/>
                  </a:lnTo>
                  <a:cubicBezTo>
                    <a:pt x="0" y="65398"/>
                    <a:pt x="65398" y="0"/>
                    <a:pt x="14607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rot="18000000">
              <a:off x="7035165" y="4412837"/>
              <a:ext cx="403955" cy="124778"/>
            </a:xfrm>
            <a:prstGeom prst="roundRect">
              <a:avLst>
                <a:gd name="adj" fmla="val 50000"/>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3600000" flipH="1">
              <a:off x="7446073" y="4324921"/>
              <a:ext cx="200978" cy="124778"/>
            </a:xfrm>
            <a:custGeom>
              <a:rect l="l" t="t" r="r" b="b"/>
              <a:pathLst>
                <a:path w="1070472" h="664814">
                  <a:moveTo>
                    <a:pt x="1013702" y="146555"/>
                  </a:moveTo>
                  <a:cubicBezTo>
                    <a:pt x="953966" y="58134"/>
                    <a:pt x="852804" y="0"/>
                    <a:pt x="738065" y="0"/>
                  </a:cubicBezTo>
                  <a:lnTo>
                    <a:pt x="0" y="0"/>
                  </a:lnTo>
                  <a:lnTo>
                    <a:pt x="4980" y="17857"/>
                  </a:lnTo>
                  <a:cubicBezTo>
                    <a:pt x="49918" y="216899"/>
                    <a:pt x="54365" y="420356"/>
                    <a:pt x="21373" y="616834"/>
                  </a:cubicBezTo>
                  <a:lnTo>
                    <a:pt x="10941" y="664814"/>
                  </a:lnTo>
                  <a:lnTo>
                    <a:pt x="738065" y="664814"/>
                  </a:lnTo>
                  <a:cubicBezTo>
                    <a:pt x="921648" y="664814"/>
                    <a:pt x="1070472" y="515990"/>
                    <a:pt x="1070472" y="332407"/>
                  </a:cubicBezTo>
                  <a:cubicBezTo>
                    <a:pt x="1070472" y="263563"/>
                    <a:pt x="1049544" y="199608"/>
                    <a:pt x="1013702" y="14655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499509" y="4488180"/>
              <a:ext cx="469678" cy="469678"/>
            </a:xfrm>
            <a:custGeom>
              <a:rect l="l" t="t" r="r" b="b"/>
              <a:pathLst>
                <a:path w="2501616" h="2501616">
                  <a:moveTo>
                    <a:pt x="1250808" y="432015"/>
                  </a:moveTo>
                  <a:cubicBezTo>
                    <a:pt x="1142318" y="432015"/>
                    <a:pt x="1054370" y="519963"/>
                    <a:pt x="1054370" y="628453"/>
                  </a:cubicBezTo>
                  <a:lnTo>
                    <a:pt x="1054370" y="1086456"/>
                  </a:lnTo>
                  <a:lnTo>
                    <a:pt x="628453" y="1086456"/>
                  </a:lnTo>
                  <a:cubicBezTo>
                    <a:pt x="519963" y="1086456"/>
                    <a:pt x="432015" y="1174404"/>
                    <a:pt x="432015" y="1282894"/>
                  </a:cubicBezTo>
                  <a:cubicBezTo>
                    <a:pt x="432015" y="1391384"/>
                    <a:pt x="519963" y="1479332"/>
                    <a:pt x="628453" y="1479332"/>
                  </a:cubicBezTo>
                  <a:lnTo>
                    <a:pt x="1054370" y="1479332"/>
                  </a:lnTo>
                  <a:lnTo>
                    <a:pt x="1054370" y="1873163"/>
                  </a:lnTo>
                  <a:cubicBezTo>
                    <a:pt x="1054370" y="1981653"/>
                    <a:pt x="1142318" y="2069601"/>
                    <a:pt x="1250808" y="2069601"/>
                  </a:cubicBezTo>
                  <a:cubicBezTo>
                    <a:pt x="1359298" y="2069601"/>
                    <a:pt x="1447246" y="1981653"/>
                    <a:pt x="1447246" y="1873163"/>
                  </a:cubicBezTo>
                  <a:lnTo>
                    <a:pt x="1447246" y="1479332"/>
                  </a:lnTo>
                  <a:lnTo>
                    <a:pt x="1873163" y="1479332"/>
                  </a:lnTo>
                  <a:cubicBezTo>
                    <a:pt x="1981653" y="1479332"/>
                    <a:pt x="2069601" y="1391384"/>
                    <a:pt x="2069601" y="1282894"/>
                  </a:cubicBezTo>
                  <a:cubicBezTo>
                    <a:pt x="2069601" y="1174404"/>
                    <a:pt x="1981653" y="1086456"/>
                    <a:pt x="1873163" y="1086456"/>
                  </a:cubicBezTo>
                  <a:lnTo>
                    <a:pt x="1447246" y="1086456"/>
                  </a:lnTo>
                  <a:lnTo>
                    <a:pt x="1447246" y="628453"/>
                  </a:lnTo>
                  <a:cubicBezTo>
                    <a:pt x="1447246" y="519963"/>
                    <a:pt x="1359298" y="432015"/>
                    <a:pt x="1250808" y="432015"/>
                  </a:cubicBezTo>
                  <a:close/>
                  <a:moveTo>
                    <a:pt x="1250808" y="0"/>
                  </a:moveTo>
                  <a:cubicBezTo>
                    <a:pt x="1941610" y="0"/>
                    <a:pt x="2501616" y="560006"/>
                    <a:pt x="2501616" y="1250808"/>
                  </a:cubicBezTo>
                  <a:cubicBezTo>
                    <a:pt x="2501616" y="1941610"/>
                    <a:pt x="1941610" y="2501616"/>
                    <a:pt x="1250808" y="2501616"/>
                  </a:cubicBezTo>
                  <a:cubicBezTo>
                    <a:pt x="560006" y="2501616"/>
                    <a:pt x="0" y="1941610"/>
                    <a:pt x="0" y="1250808"/>
                  </a:cubicBezTo>
                  <a:cubicBezTo>
                    <a:pt x="0" y="560006"/>
                    <a:pt x="560006" y="0"/>
                    <a:pt x="125080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 name="Group 25"/>
          <p:cNvGrpSpPr/>
          <p:nvPr/>
        </p:nvGrpSpPr>
        <p:grpSpPr>
          <a:xfrm>
            <a:off x="6221730" y="5263039"/>
            <a:ext cx="2432304" cy="886682"/>
            <a:chOff x="6221730" y="5263039"/>
            <a:chExt cx="2432304" cy="886682"/>
          </a:xfrm>
        </p:grpSpPr>
        <p:sp>
          <p:nvSpPr>
            <p:cNvPr id="26" name="AutoShape 26"/>
            <p:cNvSpPr/>
            <p:nvPr/>
          </p:nvSpPr>
          <p:spPr>
            <a:xfrm>
              <a:off x="6221730" y="5263039"/>
              <a:ext cx="2432304" cy="88668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rgbClr val="FFFFFF">
                      <a:alpha val="100000"/>
                    </a:srgbClr>
                  </a:solidFill>
                  <a:latin typeface="Microsoft Yahei"/>
                  <a:ea typeface="Microsoft Yahei"/>
                  <a:cs typeface="Microsoft Yahei"/>
                </a:rPr>
                <a:t>高热、昏迷、抽搐、心率失常等。</a:t>
              </a:r>
              <a:endParaRPr lang="en-US" sz="1100"/>
            </a:p>
          </p:txBody>
        </p:sp>
      </p:grpSp>
      <p:sp>
        <p:nvSpPr>
          <p:cNvPr id="27" name="TextBox 27"/>
          <p:cNvSpPr txBox="1"/>
          <p:nvPr/>
        </p:nvSpPr>
        <p:spPr>
          <a:xfrm>
            <a:off x="791051" y="5326124"/>
            <a:ext cx="255460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早期症状</a:t>
            </a:r>
          </a:p>
        </p:txBody>
      </p:sp>
      <p:cxnSp>
        <p:nvCxnSpPr>
          <p:cNvPr id="28" name="Connector 28"/>
          <p:cNvCxnSpPr/>
          <p:nvPr/>
        </p:nvCxnSpPr>
        <p:spPr>
          <a:xfrm>
            <a:off x="1194244" y="5191125"/>
            <a:ext cx="1754505" cy="0"/>
          </a:xfrm>
          <a:prstGeom prst="line">
            <a:avLst/>
          </a:prstGeom>
          <a:ln w="19050">
            <a:solidFill>
              <a:srgbClr val="FFFFFF">
                <a:alpha val="100000"/>
              </a:srgbClr>
            </a:solidFill>
            <a:prstDash val="dash"/>
          </a:ln>
        </p:spPr>
      </p:cxnSp>
      <p:sp>
        <p:nvSpPr>
          <p:cNvPr id="29" name="TextBox 29"/>
          <p:cNvSpPr txBox="1"/>
          <p:nvPr/>
        </p:nvSpPr>
        <p:spPr>
          <a:xfrm>
            <a:off x="8842439" y="2682135"/>
            <a:ext cx="255460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严重症状</a:t>
            </a:r>
          </a:p>
        </p:txBody>
      </p:sp>
      <p:cxnSp>
        <p:nvCxnSpPr>
          <p:cNvPr id="30" name="Connector 30"/>
          <p:cNvCxnSpPr/>
          <p:nvPr/>
        </p:nvCxnSpPr>
        <p:spPr>
          <a:xfrm>
            <a:off x="9245632" y="2547137"/>
            <a:ext cx="1754505" cy="0"/>
          </a:xfrm>
          <a:prstGeom prst="line">
            <a:avLst/>
          </a:prstGeom>
          <a:ln w="19050">
            <a:solidFill>
              <a:srgbClr val="FFFFFF">
                <a:alpha val="100000"/>
              </a:srgbClr>
            </a:solidFill>
            <a:prstDash val="dash"/>
          </a:ln>
        </p:spPr>
      </p:cxnSp>
      <p:grpSp>
        <p:nvGrpSpPr>
          <p:cNvPr id="31" name="Group 31"/>
          <p:cNvGrpSpPr/>
          <p:nvPr/>
        </p:nvGrpSpPr>
        <p:grpSpPr>
          <a:xfrm>
            <a:off x="454963" y="93878"/>
            <a:ext cx="10641129" cy="914400"/>
            <a:chOff x="454963" y="93878"/>
            <a:chExt cx="10641129" cy="914400"/>
          </a:xfrm>
        </p:grpSpPr>
        <p:sp>
          <p:nvSpPr>
            <p:cNvPr id="32" name="AutoShape 3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中暑的症状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轻度中暑</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症状较轻，及时处理后可恢复。</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重度中暑</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症状严重，需要及时就医，否则可能导致生命危险。</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8487" r="8487"/>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中暑的严重程度</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中暑的处理</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579263" y="457104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242745" y="4378452"/>
            <a:ext cx="753523" cy="75561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55413" y="4571047"/>
            <a:ext cx="50768"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016240" y="4120229"/>
            <a:ext cx="541877" cy="84877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536537" y="5126260"/>
            <a:ext cx="67723" cy="205359"/>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877342" y="457104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29692" y="4168902"/>
            <a:ext cx="546068" cy="846677"/>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375660" y="4061555"/>
            <a:ext cx="391573" cy="1106996"/>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974913" y="480145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332672" y="4978336"/>
            <a:ext cx="50768" cy="461391"/>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655350" y="4291394"/>
            <a:ext cx="694277" cy="6984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093500" y="4563428"/>
            <a:ext cx="546068" cy="5460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576054" y="4826318"/>
            <a:ext cx="67723" cy="582073"/>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345359" y="4728877"/>
            <a:ext cx="541877" cy="5460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90188" y="5023771"/>
            <a:ext cx="50768" cy="461391"/>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5961" y="4604671"/>
            <a:ext cx="647700" cy="6456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710475" y="1613860"/>
            <a:ext cx="1113973" cy="1113971"/>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67552" y="1613860"/>
            <a:ext cx="1113973" cy="1113971"/>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5173137" y="2190165"/>
            <a:ext cx="1845725" cy="3371817"/>
          </a:xfrm>
          <a:custGeom>
            <a:rect l="l" t="t" r="r" b="b"/>
            <a:pathLst>
              <a:path w="496" h="906">
                <a:moveTo>
                  <a:pt x="173" y="908"/>
                </a:moveTo>
                <a:cubicBezTo>
                  <a:pt x="173" y="908"/>
                  <a:pt x="208" y="680"/>
                  <a:pt x="187" y="613"/>
                </a:cubicBezTo>
                <a:cubicBezTo>
                  <a:pt x="0" y="357"/>
                  <a:pt x="0" y="357"/>
                  <a:pt x="0" y="357"/>
                </a:cubicBezTo>
                <a:cubicBezTo>
                  <a:pt x="0" y="357"/>
                  <a:pt x="0" y="357"/>
                  <a:pt x="0" y="357"/>
                </a:cubicBezTo>
                <a:cubicBezTo>
                  <a:pt x="203" y="547"/>
                  <a:pt x="203" y="547"/>
                  <a:pt x="203" y="547"/>
                </a:cubicBezTo>
                <a:cubicBezTo>
                  <a:pt x="230" y="0"/>
                  <a:pt x="230" y="0"/>
                  <a:pt x="230" y="0"/>
                </a:cubicBezTo>
                <a:cubicBezTo>
                  <a:pt x="255" y="237"/>
                  <a:pt x="255" y="237"/>
                  <a:pt x="255" y="237"/>
                </a:cubicBezTo>
                <a:cubicBezTo>
                  <a:pt x="271" y="439"/>
                  <a:pt x="271" y="439"/>
                  <a:pt x="271" y="439"/>
                </a:cubicBezTo>
                <a:cubicBezTo>
                  <a:pt x="496" y="295"/>
                  <a:pt x="496" y="295"/>
                  <a:pt x="496" y="295"/>
                </a:cubicBezTo>
                <a:cubicBezTo>
                  <a:pt x="496" y="295"/>
                  <a:pt x="496" y="295"/>
                  <a:pt x="496" y="295"/>
                </a:cubicBezTo>
                <a:cubicBezTo>
                  <a:pt x="291" y="500"/>
                  <a:pt x="291" y="500"/>
                  <a:pt x="291" y="500"/>
                </a:cubicBezTo>
                <a:cubicBezTo>
                  <a:pt x="291" y="500"/>
                  <a:pt x="268" y="500"/>
                  <a:pt x="282" y="660"/>
                </a:cubicBezTo>
                <a:cubicBezTo>
                  <a:pt x="295" y="819"/>
                  <a:pt x="307" y="905"/>
                  <a:pt x="307" y="905"/>
                </a:cubicBezTo>
                <a:lnTo>
                  <a:pt x="173" y="908"/>
                </a:lnTo>
                <a:close/>
              </a:path>
            </a:pathLst>
          </a:cu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0" y="5151966"/>
            <a:ext cx="12192000" cy="1706034"/>
          </a:xfrm>
          <a:custGeom>
            <a:rect l="l" t="t" r="r" b="b"/>
            <a:pathLst>
              <a:path w="7680" h="1506">
                <a:moveTo>
                  <a:pt x="0" y="1489"/>
                </a:moveTo>
                <a:cubicBezTo>
                  <a:pt x="0" y="700"/>
                  <a:pt x="0" y="700"/>
                  <a:pt x="0" y="700"/>
                </a:cubicBezTo>
                <a:cubicBezTo>
                  <a:pt x="199" y="561"/>
                  <a:pt x="512" y="434"/>
                  <a:pt x="940" y="320"/>
                </a:cubicBezTo>
                <a:cubicBezTo>
                  <a:pt x="1741" y="107"/>
                  <a:pt x="2709" y="0"/>
                  <a:pt x="3842" y="0"/>
                </a:cubicBezTo>
                <a:cubicBezTo>
                  <a:pt x="4976" y="0"/>
                  <a:pt x="5943" y="107"/>
                  <a:pt x="6745" y="320"/>
                </a:cubicBezTo>
                <a:cubicBezTo>
                  <a:pt x="7168" y="433"/>
                  <a:pt x="7480" y="559"/>
                  <a:pt x="7680" y="696"/>
                </a:cubicBezTo>
                <a:cubicBezTo>
                  <a:pt x="7680" y="1492"/>
                  <a:pt x="7680" y="1492"/>
                  <a:pt x="7680" y="1492"/>
                </a:cubicBezTo>
                <a:cubicBezTo>
                  <a:pt x="7673" y="1497"/>
                  <a:pt x="7666" y="1501"/>
                  <a:pt x="7659" y="1506"/>
                </a:cubicBezTo>
                <a:cubicBezTo>
                  <a:pt x="25" y="1506"/>
                  <a:pt x="25" y="1506"/>
                  <a:pt x="25" y="1506"/>
                </a:cubicBezTo>
                <a:cubicBezTo>
                  <a:pt x="16" y="1500"/>
                  <a:pt x="8" y="1494"/>
                  <a:pt x="0" y="148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173137" y="1048536"/>
            <a:ext cx="1788893" cy="178889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339022" y="2482025"/>
            <a:ext cx="1459644" cy="14596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379102" y="2482025"/>
            <a:ext cx="1459644" cy="14596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318965" y="1702027"/>
            <a:ext cx="2919889" cy="64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200">
                <a:solidFill>
                  <a:schemeClr val="dk1">
                    <a:alpha val="100000"/>
                  </a:schemeClr>
                </a:solidFill>
                <a:latin typeface="Microsoft Yahei"/>
                <a:ea typeface="Microsoft Yahei"/>
                <a:cs typeface="Microsoft Yahei"/>
              </a:rPr>
              <a:t>立即将患者转移到阴凉通风处，避免阳光直射。</a:t>
            </a:r>
            <a:endParaRPr lang="en-US" sz="1100"/>
          </a:p>
        </p:txBody>
      </p:sp>
      <p:sp>
        <p:nvSpPr>
          <p:cNvPr id="26" name="AutoShape 26"/>
          <p:cNvSpPr/>
          <p:nvPr/>
        </p:nvSpPr>
        <p:spPr>
          <a:xfrm>
            <a:off x="1318965" y="3024253"/>
            <a:ext cx="2919889" cy="64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200">
                <a:solidFill>
                  <a:schemeClr val="dk1">
                    <a:alpha val="100000"/>
                  </a:schemeClr>
                </a:solidFill>
                <a:latin typeface="Microsoft Yahei"/>
                <a:ea typeface="Microsoft Yahei"/>
                <a:cs typeface="Microsoft Yahei"/>
              </a:rPr>
              <a:t>补充水分，少量多次饮水，避免一次性大量饮水导致水中毒。</a:t>
            </a:r>
            <a:endParaRPr lang="en-US" sz="1100"/>
          </a:p>
        </p:txBody>
      </p:sp>
      <p:sp>
        <p:nvSpPr>
          <p:cNvPr id="27" name="AutoShape 27"/>
          <p:cNvSpPr/>
          <p:nvPr/>
        </p:nvSpPr>
        <p:spPr>
          <a:xfrm>
            <a:off x="8016240" y="1702027"/>
            <a:ext cx="2919889" cy="64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迅速给患者降温，如用湿毛巾敷额头、擦拭身体等。</a:t>
            </a:r>
            <a:endParaRPr lang="en-US" sz="1100"/>
          </a:p>
        </p:txBody>
      </p:sp>
      <p:sp>
        <p:nvSpPr>
          <p:cNvPr id="28" name="AutoShape 28"/>
          <p:cNvSpPr/>
          <p:nvPr/>
        </p:nvSpPr>
        <p:spPr>
          <a:xfrm>
            <a:off x="8016240" y="3064629"/>
            <a:ext cx="2919889" cy="62108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保持呼吸道通畅，解开领口、腰带等束缚物，确保呼吸顺畅。</a:t>
            </a:r>
            <a:endParaRPr lang="en-US" sz="1100"/>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现场急救措施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3792" y="5100246"/>
            <a:ext cx="2129328" cy="105859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903120" y="4747383"/>
            <a:ext cx="2129328" cy="1411454"/>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31337" y="4276897"/>
            <a:ext cx="2129328" cy="18819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9554" y="3884827"/>
            <a:ext cx="2129328" cy="227401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29409" y="3083528"/>
            <a:ext cx="2020315" cy="1954291"/>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拨打急救电话，告知患者症状和地点，等待专业人员到来。</a:t>
            </a:r>
            <a:endParaRPr lang="en-US" sz="1100"/>
          </a:p>
        </p:txBody>
      </p:sp>
      <p:sp>
        <p:nvSpPr>
          <p:cNvPr id="7" name="AutoShape 7"/>
          <p:cNvSpPr/>
          <p:nvPr/>
        </p:nvSpPr>
        <p:spPr>
          <a:xfrm>
            <a:off x="2953810" y="2847749"/>
            <a:ext cx="2020315" cy="169353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200">
                <a:solidFill>
                  <a:schemeClr val="dk1">
                    <a:alpha val="100000"/>
                  </a:schemeClr>
                </a:solidFill>
                <a:latin typeface="Microsoft Yahei"/>
                <a:ea typeface="Microsoft Yahei"/>
                <a:cs typeface="Microsoft Yahei"/>
              </a:rPr>
              <a:t>监测患者生命体征，如体温、脉搏、呼吸等，观察病情变化。</a:t>
            </a:r>
            <a:endParaRPr lang="en-US" sz="1100"/>
          </a:p>
        </p:txBody>
      </p:sp>
      <p:sp>
        <p:nvSpPr>
          <p:cNvPr id="8" name="AutoShape 8"/>
          <p:cNvSpPr/>
          <p:nvPr/>
        </p:nvSpPr>
        <p:spPr>
          <a:xfrm>
            <a:off x="5084989" y="2360581"/>
            <a:ext cx="2020315" cy="169305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200">
                <a:solidFill>
                  <a:schemeClr val="dk1">
                    <a:alpha val="100000"/>
                  </a:schemeClr>
                </a:solidFill>
                <a:latin typeface="Microsoft Yahei"/>
                <a:ea typeface="Microsoft Yahei"/>
                <a:cs typeface="Microsoft Yahei"/>
              </a:rPr>
              <a:t>如有呕吐、抽搐等症状，及时处理，避免误吸和窒息。</a:t>
            </a:r>
            <a:endParaRPr lang="en-US" sz="1100"/>
          </a:p>
        </p:txBody>
      </p:sp>
      <p:sp>
        <p:nvSpPr>
          <p:cNvPr id="9" name="AutoShape 9"/>
          <p:cNvSpPr/>
          <p:nvPr/>
        </p:nvSpPr>
        <p:spPr>
          <a:xfrm>
            <a:off x="7213633" y="1985955"/>
            <a:ext cx="2020315" cy="1755963"/>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200">
                <a:solidFill>
                  <a:schemeClr val="dk1">
                    <a:alpha val="100000"/>
                  </a:schemeClr>
                </a:solidFill>
                <a:latin typeface="Microsoft Yahei"/>
                <a:ea typeface="Microsoft Yahei"/>
                <a:cs typeface="Microsoft Yahei"/>
              </a:rPr>
              <a:t>保持冷静，安抚患者情绪，给予心理支持。</a:t>
            </a:r>
            <a:endParaRPr lang="en-US" sz="1100"/>
          </a:p>
        </p:txBody>
      </p:sp>
      <p:sp>
        <p:nvSpPr>
          <p:cNvPr id="10" name="AutoShape 10"/>
          <p:cNvSpPr/>
          <p:nvPr/>
        </p:nvSpPr>
        <p:spPr>
          <a:xfrm>
            <a:off x="9287769" y="3409229"/>
            <a:ext cx="2129328" cy="274960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9635014" y="1550861"/>
            <a:ext cx="1434751" cy="1532668"/>
            <a:chOff x="9635014" y="1550861"/>
            <a:chExt cx="1434751" cy="1532668"/>
          </a:xfrm>
        </p:grpSpPr>
        <p:sp>
          <p:nvSpPr>
            <p:cNvPr id="12" name="Freeform 12"/>
            <p:cNvSpPr/>
            <p:nvPr/>
          </p:nvSpPr>
          <p:spPr>
            <a:xfrm>
              <a:off x="9635014" y="1550861"/>
              <a:ext cx="1434751" cy="1532668"/>
            </a:xfrm>
            <a:custGeom>
              <a:rect l="l" t="t" r="r" b="b"/>
              <a:pathLst>
                <a:path w="1537251" h="1642176">
                  <a:moveTo>
                    <a:pt x="0" y="0"/>
                  </a:moveTo>
                  <a:lnTo>
                    <a:pt x="1537251" y="0"/>
                  </a:lnTo>
                  <a:lnTo>
                    <a:pt x="1537251" y="1537251"/>
                  </a:lnTo>
                  <a:lnTo>
                    <a:pt x="829482" y="1537251"/>
                  </a:lnTo>
                  <a:lnTo>
                    <a:pt x="768625" y="1642176"/>
                  </a:lnTo>
                  <a:lnTo>
                    <a:pt x="707769" y="1537251"/>
                  </a:lnTo>
                  <a:lnTo>
                    <a:pt x="0" y="1537251"/>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773792" y="5255209"/>
            <a:ext cx="2164080" cy="7486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a:solidFill>
                  <a:srgbClr val="FFFFFF">
                    <a:alpha val="100000"/>
                  </a:srgbClr>
                </a:solidFill>
                <a:latin typeface="Microsoft Yahei"/>
                <a:ea typeface="Microsoft Yahei"/>
                <a:cs typeface="Microsoft Yahei"/>
              </a:rPr>
              <a:t>01</a:t>
            </a:r>
          </a:p>
        </p:txBody>
      </p:sp>
      <p:sp>
        <p:nvSpPr>
          <p:cNvPr id="14" name="TextBox 14"/>
          <p:cNvSpPr txBox="1"/>
          <p:nvPr/>
        </p:nvSpPr>
        <p:spPr>
          <a:xfrm>
            <a:off x="2868368" y="5144128"/>
            <a:ext cx="2164080" cy="7486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a:solidFill>
                  <a:srgbClr val="FFFFFF">
                    <a:alpha val="100000"/>
                  </a:srgbClr>
                </a:solidFill>
                <a:latin typeface="Microsoft Yahei"/>
                <a:ea typeface="Microsoft Yahei"/>
                <a:cs typeface="Microsoft Yahei"/>
              </a:rPr>
              <a:t>02</a:t>
            </a:r>
          </a:p>
        </p:txBody>
      </p:sp>
      <p:sp>
        <p:nvSpPr>
          <p:cNvPr id="15" name="TextBox 15"/>
          <p:cNvSpPr txBox="1"/>
          <p:nvPr/>
        </p:nvSpPr>
        <p:spPr>
          <a:xfrm>
            <a:off x="5032448" y="4897058"/>
            <a:ext cx="2164080" cy="7486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a:solidFill>
                  <a:srgbClr val="FFFFFF">
                    <a:alpha val="100000"/>
                  </a:srgbClr>
                </a:solidFill>
                <a:latin typeface="Microsoft Yahei"/>
                <a:ea typeface="Microsoft Yahei"/>
                <a:cs typeface="Microsoft Yahei"/>
              </a:rPr>
              <a:t>03</a:t>
            </a:r>
          </a:p>
        </p:txBody>
      </p:sp>
      <p:sp>
        <p:nvSpPr>
          <p:cNvPr id="16" name="TextBox 16"/>
          <p:cNvSpPr txBox="1"/>
          <p:nvPr/>
        </p:nvSpPr>
        <p:spPr>
          <a:xfrm>
            <a:off x="7124802" y="4725914"/>
            <a:ext cx="2164080" cy="7486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a:solidFill>
                  <a:srgbClr val="FFFFFF">
                    <a:alpha val="100000"/>
                  </a:srgbClr>
                </a:solidFill>
                <a:latin typeface="Microsoft Yahei"/>
                <a:ea typeface="Microsoft Yahei"/>
                <a:cs typeface="Microsoft Yahei"/>
              </a:rPr>
              <a:t>04</a:t>
            </a:r>
          </a:p>
        </p:txBody>
      </p:sp>
      <p:sp>
        <p:nvSpPr>
          <p:cNvPr id="17" name="TextBox 17"/>
          <p:cNvSpPr txBox="1"/>
          <p:nvPr/>
        </p:nvSpPr>
        <p:spPr>
          <a:xfrm>
            <a:off x="9288882" y="4351581"/>
            <a:ext cx="2164080" cy="7486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a:solidFill>
                  <a:srgbClr val="FFFFFF">
                    <a:alpha val="100000"/>
                  </a:srgbClr>
                </a:solidFill>
                <a:latin typeface="Microsoft Yahei"/>
                <a:ea typeface="Microsoft Yahei"/>
                <a:cs typeface="Microsoft Yahei"/>
              </a:rPr>
              <a:t>05</a:t>
            </a:r>
          </a:p>
        </p:txBody>
      </p:sp>
      <p:sp>
        <p:nvSpPr>
          <p:cNvPr id="18" name="Freeform 18"/>
          <p:cNvSpPr/>
          <p:nvPr/>
        </p:nvSpPr>
        <p:spPr>
          <a:xfrm>
            <a:off x="9940806" y="1901329"/>
            <a:ext cx="823253" cy="823253"/>
          </a:xfrm>
          <a:custGeom>
            <a:rect l="l" t="t" r="r" b="b"/>
            <a:pathLst>
              <a:path w="304800" h="304800">
                <a:moveTo>
                  <a:pt x="137160" y="274320"/>
                </a:moveTo>
                <a:lnTo>
                  <a:pt x="137160" y="167640"/>
                </a:lnTo>
                <a:lnTo>
                  <a:pt x="0" y="30480"/>
                </a:lnTo>
                <a:lnTo>
                  <a:pt x="0" y="0"/>
                </a:lnTo>
                <a:lnTo>
                  <a:pt x="304800" y="0"/>
                </a:lnTo>
                <a:lnTo>
                  <a:pt x="304800" y="30480"/>
                </a:lnTo>
                <a:lnTo>
                  <a:pt x="167640" y="167640"/>
                </a:lnTo>
                <a:lnTo>
                  <a:pt x="167640" y="274320"/>
                </a:lnTo>
                <a:lnTo>
                  <a:pt x="243840" y="289560"/>
                </a:lnTo>
                <a:lnTo>
                  <a:pt x="243840" y="304800"/>
                </a:lnTo>
                <a:lnTo>
                  <a:pt x="60960" y="304800"/>
                </a:lnTo>
                <a:lnTo>
                  <a:pt x="60960" y="289560"/>
                </a:lnTo>
                <a:lnTo>
                  <a:pt x="137160" y="274320"/>
                </a:lnTo>
                <a:close/>
                <a:moveTo>
                  <a:pt x="167640" y="121920"/>
                </a:moveTo>
                <a:cubicBezTo>
                  <a:pt x="184471" y="121920"/>
                  <a:pt x="198120" y="108271"/>
                  <a:pt x="198120" y="91440"/>
                </a:cubicBezTo>
                <a:cubicBezTo>
                  <a:pt x="198120" y="74609"/>
                  <a:pt x="184471" y="60960"/>
                  <a:pt x="167640" y="60960"/>
                </a:cubicBezTo>
                <a:lnTo>
                  <a:pt x="167640" y="60960"/>
                </a:lnTo>
                <a:cubicBezTo>
                  <a:pt x="150809" y="60960"/>
                  <a:pt x="137160" y="74609"/>
                  <a:pt x="137160" y="91440"/>
                </a:cubicBezTo>
                <a:cubicBezTo>
                  <a:pt x="137160" y="108271"/>
                  <a:pt x="150809" y="121920"/>
                  <a:pt x="167640" y="121920"/>
                </a:cubicBezTo>
                <a:lnTo>
                  <a:pt x="16764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紧急处理步骤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094413" y="2032650"/>
            <a:ext cx="2205363" cy="2203315"/>
          </a:xfrm>
          <a:custGeom>
            <a:rect l="l" t="t" r="r" b="b"/>
            <a:pathLst>
              <a:path w="819" h="819">
                <a:moveTo>
                  <a:pt x="183" y="603"/>
                </a:moveTo>
                <a:cubicBezTo>
                  <a:pt x="249" y="603"/>
                  <a:pt x="265" y="619"/>
                  <a:pt x="256" y="638"/>
                </a:cubicBezTo>
                <a:cubicBezTo>
                  <a:pt x="239" y="675"/>
                  <a:pt x="210" y="680"/>
                  <a:pt x="218" y="731"/>
                </a:cubicBezTo>
                <a:cubicBezTo>
                  <a:pt x="231" y="819"/>
                  <a:pt x="372" y="819"/>
                  <a:pt x="386" y="731"/>
                </a:cubicBezTo>
                <a:cubicBezTo>
                  <a:pt x="394" y="680"/>
                  <a:pt x="364" y="675"/>
                  <a:pt x="347" y="638"/>
                </a:cubicBezTo>
                <a:cubicBezTo>
                  <a:pt x="339" y="619"/>
                  <a:pt x="354" y="603"/>
                  <a:pt x="420" y="603"/>
                </a:cubicBezTo>
                <a:cubicBezTo>
                  <a:pt x="603" y="603"/>
                  <a:pt x="603" y="603"/>
                  <a:pt x="603" y="603"/>
                </a:cubicBezTo>
                <a:cubicBezTo>
                  <a:pt x="603" y="420"/>
                  <a:pt x="603" y="420"/>
                  <a:pt x="603" y="420"/>
                </a:cubicBezTo>
                <a:cubicBezTo>
                  <a:pt x="603" y="354"/>
                  <a:pt x="619" y="338"/>
                  <a:pt x="639" y="347"/>
                </a:cubicBezTo>
                <a:cubicBezTo>
                  <a:pt x="675" y="364"/>
                  <a:pt x="680" y="393"/>
                  <a:pt x="731" y="385"/>
                </a:cubicBezTo>
                <a:cubicBezTo>
                  <a:pt x="819" y="372"/>
                  <a:pt x="819" y="231"/>
                  <a:pt x="731" y="217"/>
                </a:cubicBezTo>
                <a:cubicBezTo>
                  <a:pt x="680" y="209"/>
                  <a:pt x="675" y="239"/>
                  <a:pt x="639" y="256"/>
                </a:cubicBezTo>
                <a:cubicBezTo>
                  <a:pt x="619" y="264"/>
                  <a:pt x="603" y="249"/>
                  <a:pt x="603" y="183"/>
                </a:cubicBezTo>
                <a:cubicBezTo>
                  <a:pt x="603" y="0"/>
                  <a:pt x="603" y="0"/>
                  <a:pt x="603" y="0"/>
                </a:cubicBezTo>
                <a:cubicBezTo>
                  <a:pt x="420" y="0"/>
                  <a:pt x="420" y="0"/>
                  <a:pt x="420" y="0"/>
                </a:cubicBezTo>
                <a:cubicBezTo>
                  <a:pt x="354" y="0"/>
                  <a:pt x="339" y="16"/>
                  <a:pt x="347" y="35"/>
                </a:cubicBezTo>
                <a:cubicBezTo>
                  <a:pt x="364" y="72"/>
                  <a:pt x="394" y="76"/>
                  <a:pt x="386" y="128"/>
                </a:cubicBezTo>
                <a:cubicBezTo>
                  <a:pt x="372" y="216"/>
                  <a:pt x="231" y="216"/>
                  <a:pt x="218" y="128"/>
                </a:cubicBezTo>
                <a:cubicBezTo>
                  <a:pt x="210" y="76"/>
                  <a:pt x="239" y="72"/>
                  <a:pt x="256" y="35"/>
                </a:cubicBezTo>
                <a:cubicBezTo>
                  <a:pt x="265" y="16"/>
                  <a:pt x="249" y="0"/>
                  <a:pt x="183" y="0"/>
                </a:cubicBezTo>
                <a:cubicBezTo>
                  <a:pt x="0" y="0"/>
                  <a:pt x="0" y="0"/>
                  <a:pt x="0" y="0"/>
                </a:cubicBezTo>
                <a:cubicBezTo>
                  <a:pt x="0" y="183"/>
                  <a:pt x="0" y="183"/>
                  <a:pt x="0" y="183"/>
                </a:cubicBezTo>
                <a:cubicBezTo>
                  <a:pt x="0" y="249"/>
                  <a:pt x="16" y="264"/>
                  <a:pt x="35" y="256"/>
                </a:cubicBezTo>
                <a:cubicBezTo>
                  <a:pt x="72" y="239"/>
                  <a:pt x="77" y="209"/>
                  <a:pt x="128" y="217"/>
                </a:cubicBezTo>
                <a:cubicBezTo>
                  <a:pt x="216" y="231"/>
                  <a:pt x="216" y="372"/>
                  <a:pt x="128" y="385"/>
                </a:cubicBezTo>
                <a:cubicBezTo>
                  <a:pt x="77" y="393"/>
                  <a:pt x="72" y="364"/>
                  <a:pt x="35" y="347"/>
                </a:cubicBezTo>
                <a:cubicBezTo>
                  <a:pt x="16" y="338"/>
                  <a:pt x="0" y="354"/>
                  <a:pt x="0" y="420"/>
                </a:cubicBezTo>
                <a:cubicBezTo>
                  <a:pt x="0" y="603"/>
                  <a:pt x="0" y="603"/>
                  <a:pt x="0" y="603"/>
                </a:cubicBezTo>
                <a:lnTo>
                  <a:pt x="183" y="60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71134" y="1450565"/>
            <a:ext cx="2205363" cy="2203315"/>
          </a:xfrm>
          <a:custGeom>
            <a:rect l="l" t="t" r="r" b="b"/>
            <a:pathLst>
              <a:path w="819" h="819">
                <a:moveTo>
                  <a:pt x="183" y="216"/>
                </a:moveTo>
                <a:cubicBezTo>
                  <a:pt x="249" y="216"/>
                  <a:pt x="264" y="200"/>
                  <a:pt x="256" y="180"/>
                </a:cubicBezTo>
                <a:cubicBezTo>
                  <a:pt x="239" y="144"/>
                  <a:pt x="209" y="139"/>
                  <a:pt x="217" y="88"/>
                </a:cubicBezTo>
                <a:cubicBezTo>
                  <a:pt x="231" y="0"/>
                  <a:pt x="372" y="0"/>
                  <a:pt x="385" y="88"/>
                </a:cubicBezTo>
                <a:cubicBezTo>
                  <a:pt x="393" y="139"/>
                  <a:pt x="364" y="144"/>
                  <a:pt x="347" y="180"/>
                </a:cubicBezTo>
                <a:cubicBezTo>
                  <a:pt x="338" y="200"/>
                  <a:pt x="354" y="216"/>
                  <a:pt x="420" y="216"/>
                </a:cubicBezTo>
                <a:cubicBezTo>
                  <a:pt x="603" y="216"/>
                  <a:pt x="603" y="216"/>
                  <a:pt x="603" y="216"/>
                </a:cubicBezTo>
                <a:cubicBezTo>
                  <a:pt x="603" y="399"/>
                  <a:pt x="603" y="399"/>
                  <a:pt x="603" y="399"/>
                </a:cubicBezTo>
                <a:cubicBezTo>
                  <a:pt x="603" y="465"/>
                  <a:pt x="619" y="480"/>
                  <a:pt x="638" y="472"/>
                </a:cubicBezTo>
                <a:cubicBezTo>
                  <a:pt x="675" y="455"/>
                  <a:pt x="680" y="425"/>
                  <a:pt x="731" y="433"/>
                </a:cubicBezTo>
                <a:cubicBezTo>
                  <a:pt x="819" y="447"/>
                  <a:pt x="819" y="588"/>
                  <a:pt x="731" y="601"/>
                </a:cubicBezTo>
                <a:cubicBezTo>
                  <a:pt x="680" y="609"/>
                  <a:pt x="675" y="580"/>
                  <a:pt x="638" y="563"/>
                </a:cubicBezTo>
                <a:cubicBezTo>
                  <a:pt x="619" y="554"/>
                  <a:pt x="603" y="570"/>
                  <a:pt x="603" y="636"/>
                </a:cubicBezTo>
                <a:cubicBezTo>
                  <a:pt x="603" y="819"/>
                  <a:pt x="603" y="819"/>
                  <a:pt x="603" y="819"/>
                </a:cubicBezTo>
                <a:cubicBezTo>
                  <a:pt x="420" y="819"/>
                  <a:pt x="420" y="819"/>
                  <a:pt x="420" y="819"/>
                </a:cubicBezTo>
                <a:cubicBezTo>
                  <a:pt x="354" y="819"/>
                  <a:pt x="338" y="803"/>
                  <a:pt x="347" y="784"/>
                </a:cubicBezTo>
                <a:cubicBezTo>
                  <a:pt x="364" y="747"/>
                  <a:pt x="393" y="742"/>
                  <a:pt x="385" y="691"/>
                </a:cubicBezTo>
                <a:cubicBezTo>
                  <a:pt x="372" y="603"/>
                  <a:pt x="231" y="603"/>
                  <a:pt x="217" y="691"/>
                </a:cubicBezTo>
                <a:cubicBezTo>
                  <a:pt x="209" y="742"/>
                  <a:pt x="239" y="747"/>
                  <a:pt x="256" y="784"/>
                </a:cubicBezTo>
                <a:cubicBezTo>
                  <a:pt x="264" y="803"/>
                  <a:pt x="249" y="819"/>
                  <a:pt x="183" y="819"/>
                </a:cubicBezTo>
                <a:cubicBezTo>
                  <a:pt x="0" y="819"/>
                  <a:pt x="0" y="819"/>
                  <a:pt x="0" y="819"/>
                </a:cubicBezTo>
                <a:cubicBezTo>
                  <a:pt x="0" y="636"/>
                  <a:pt x="0" y="636"/>
                  <a:pt x="0" y="636"/>
                </a:cubicBezTo>
                <a:cubicBezTo>
                  <a:pt x="0" y="570"/>
                  <a:pt x="16" y="554"/>
                  <a:pt x="35" y="563"/>
                </a:cubicBezTo>
                <a:cubicBezTo>
                  <a:pt x="72" y="580"/>
                  <a:pt x="76" y="609"/>
                  <a:pt x="128" y="601"/>
                </a:cubicBezTo>
                <a:cubicBezTo>
                  <a:pt x="216" y="588"/>
                  <a:pt x="216" y="447"/>
                  <a:pt x="128" y="433"/>
                </a:cubicBezTo>
                <a:cubicBezTo>
                  <a:pt x="76" y="425"/>
                  <a:pt x="72" y="455"/>
                  <a:pt x="35" y="472"/>
                </a:cubicBezTo>
                <a:cubicBezTo>
                  <a:pt x="16" y="480"/>
                  <a:pt x="0" y="465"/>
                  <a:pt x="0" y="399"/>
                </a:cubicBezTo>
                <a:cubicBezTo>
                  <a:pt x="0" y="216"/>
                  <a:pt x="0" y="216"/>
                  <a:pt x="0" y="216"/>
                </a:cubicBezTo>
                <a:lnTo>
                  <a:pt x="183" y="216"/>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673654" y="2032650"/>
            <a:ext cx="2532763" cy="1480262"/>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遵循医生指导，合理用药，避免自行使用退烧药或解暑药。</a:t>
            </a:r>
            <a:endParaRPr lang="en-US" sz="1100"/>
          </a:p>
        </p:txBody>
      </p:sp>
      <p:sp>
        <p:nvSpPr>
          <p:cNvPr id="5" name="AutoShape 5"/>
          <p:cNvSpPr/>
          <p:nvPr/>
        </p:nvSpPr>
        <p:spPr>
          <a:xfrm>
            <a:off x="1067480" y="3723125"/>
            <a:ext cx="2532763" cy="1554034"/>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密切观察病情变化，如出现高热、神志不清、呼吸困难等症状，及时就医。</a:t>
            </a:r>
            <a:endParaRPr lang="en-US" sz="1100"/>
          </a:p>
        </p:txBody>
      </p:sp>
      <p:sp>
        <p:nvSpPr>
          <p:cNvPr id="6" name="AutoShape 6"/>
          <p:cNvSpPr/>
          <p:nvPr/>
        </p:nvSpPr>
        <p:spPr>
          <a:xfrm>
            <a:off x="8402519" y="2032650"/>
            <a:ext cx="2532763" cy="1496107"/>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了解中暑的并发症，如电解质紊乱、肝肾功能损害等，以便及时发现和治疗。</a:t>
            </a:r>
            <a:endParaRPr lang="en-US" sz="1100"/>
          </a:p>
        </p:txBody>
      </p:sp>
      <p:sp>
        <p:nvSpPr>
          <p:cNvPr id="7" name="AutoShape 7"/>
          <p:cNvSpPr/>
          <p:nvPr/>
        </p:nvSpPr>
        <p:spPr>
          <a:xfrm>
            <a:off x="7901767" y="3723125"/>
            <a:ext cx="2532763" cy="1554034"/>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预防中暑再次发生，加强锻炼、增强体质，提高免疫力。</a:t>
            </a:r>
            <a:endParaRPr lang="en-US" sz="1100"/>
          </a:p>
        </p:txBody>
      </p:sp>
      <p:sp>
        <p:nvSpPr>
          <p:cNvPr id="8" name="Freeform 8"/>
          <p:cNvSpPr/>
          <p:nvPr/>
        </p:nvSpPr>
        <p:spPr>
          <a:xfrm>
            <a:off x="3889049" y="3073844"/>
            <a:ext cx="2205363" cy="2203315"/>
          </a:xfrm>
          <a:custGeom>
            <a:rect l="l" t="t" r="r" b="b"/>
            <a:pathLst>
              <a:path w="819" h="819">
                <a:moveTo>
                  <a:pt x="399" y="216"/>
                </a:moveTo>
                <a:cubicBezTo>
                  <a:pt x="465" y="216"/>
                  <a:pt x="480" y="200"/>
                  <a:pt x="472" y="181"/>
                </a:cubicBezTo>
                <a:cubicBezTo>
                  <a:pt x="455" y="144"/>
                  <a:pt x="425" y="139"/>
                  <a:pt x="433" y="88"/>
                </a:cubicBezTo>
                <a:cubicBezTo>
                  <a:pt x="447" y="0"/>
                  <a:pt x="588" y="0"/>
                  <a:pt x="601" y="88"/>
                </a:cubicBezTo>
                <a:cubicBezTo>
                  <a:pt x="609" y="139"/>
                  <a:pt x="580" y="144"/>
                  <a:pt x="563" y="181"/>
                </a:cubicBezTo>
                <a:cubicBezTo>
                  <a:pt x="554" y="200"/>
                  <a:pt x="570" y="216"/>
                  <a:pt x="636" y="216"/>
                </a:cubicBezTo>
                <a:cubicBezTo>
                  <a:pt x="819" y="216"/>
                  <a:pt x="819" y="216"/>
                  <a:pt x="819" y="216"/>
                </a:cubicBezTo>
                <a:cubicBezTo>
                  <a:pt x="819" y="399"/>
                  <a:pt x="819" y="399"/>
                  <a:pt x="819" y="399"/>
                </a:cubicBezTo>
                <a:cubicBezTo>
                  <a:pt x="819" y="465"/>
                  <a:pt x="803" y="481"/>
                  <a:pt x="784" y="472"/>
                </a:cubicBezTo>
                <a:cubicBezTo>
                  <a:pt x="747" y="455"/>
                  <a:pt x="742" y="426"/>
                  <a:pt x="691" y="434"/>
                </a:cubicBezTo>
                <a:cubicBezTo>
                  <a:pt x="603" y="447"/>
                  <a:pt x="603" y="588"/>
                  <a:pt x="691" y="602"/>
                </a:cubicBezTo>
                <a:cubicBezTo>
                  <a:pt x="742" y="610"/>
                  <a:pt x="747" y="580"/>
                  <a:pt x="784" y="563"/>
                </a:cubicBezTo>
                <a:cubicBezTo>
                  <a:pt x="803" y="555"/>
                  <a:pt x="819" y="570"/>
                  <a:pt x="819" y="636"/>
                </a:cubicBezTo>
                <a:cubicBezTo>
                  <a:pt x="819" y="819"/>
                  <a:pt x="819" y="819"/>
                  <a:pt x="819" y="819"/>
                </a:cubicBezTo>
                <a:cubicBezTo>
                  <a:pt x="636" y="819"/>
                  <a:pt x="636" y="819"/>
                  <a:pt x="636" y="819"/>
                </a:cubicBezTo>
                <a:cubicBezTo>
                  <a:pt x="570" y="819"/>
                  <a:pt x="554" y="803"/>
                  <a:pt x="563" y="784"/>
                </a:cubicBezTo>
                <a:cubicBezTo>
                  <a:pt x="580" y="747"/>
                  <a:pt x="609" y="743"/>
                  <a:pt x="601" y="691"/>
                </a:cubicBezTo>
                <a:cubicBezTo>
                  <a:pt x="588" y="603"/>
                  <a:pt x="447" y="603"/>
                  <a:pt x="433" y="691"/>
                </a:cubicBezTo>
                <a:cubicBezTo>
                  <a:pt x="425" y="743"/>
                  <a:pt x="455" y="747"/>
                  <a:pt x="472" y="784"/>
                </a:cubicBezTo>
                <a:cubicBezTo>
                  <a:pt x="480" y="803"/>
                  <a:pt x="465" y="819"/>
                  <a:pt x="399" y="819"/>
                </a:cubicBezTo>
                <a:cubicBezTo>
                  <a:pt x="216" y="819"/>
                  <a:pt x="216" y="819"/>
                  <a:pt x="216" y="819"/>
                </a:cubicBezTo>
                <a:cubicBezTo>
                  <a:pt x="216" y="636"/>
                  <a:pt x="216" y="636"/>
                  <a:pt x="216" y="636"/>
                </a:cubicBezTo>
                <a:cubicBezTo>
                  <a:pt x="216" y="570"/>
                  <a:pt x="200" y="555"/>
                  <a:pt x="180" y="563"/>
                </a:cubicBezTo>
                <a:cubicBezTo>
                  <a:pt x="144" y="580"/>
                  <a:pt x="139" y="610"/>
                  <a:pt x="88" y="602"/>
                </a:cubicBezTo>
                <a:cubicBezTo>
                  <a:pt x="0" y="588"/>
                  <a:pt x="0" y="447"/>
                  <a:pt x="88" y="434"/>
                </a:cubicBezTo>
                <a:cubicBezTo>
                  <a:pt x="139" y="426"/>
                  <a:pt x="144" y="455"/>
                  <a:pt x="180" y="472"/>
                </a:cubicBezTo>
                <a:cubicBezTo>
                  <a:pt x="200" y="481"/>
                  <a:pt x="216" y="465"/>
                  <a:pt x="216" y="399"/>
                </a:cubicBezTo>
                <a:cubicBezTo>
                  <a:pt x="216" y="216"/>
                  <a:pt x="216" y="216"/>
                  <a:pt x="216" y="216"/>
                </a:cubicBezTo>
                <a:lnTo>
                  <a:pt x="399"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512328" y="3653879"/>
            <a:ext cx="2205363" cy="2205364"/>
          </a:xfrm>
          <a:custGeom>
            <a:rect l="l" t="t" r="r" b="b"/>
            <a:pathLst>
              <a:path w="819" h="819">
                <a:moveTo>
                  <a:pt x="216" y="420"/>
                </a:moveTo>
                <a:cubicBezTo>
                  <a:pt x="216" y="354"/>
                  <a:pt x="200" y="339"/>
                  <a:pt x="181" y="347"/>
                </a:cubicBezTo>
                <a:cubicBezTo>
                  <a:pt x="144" y="364"/>
                  <a:pt x="139" y="394"/>
                  <a:pt x="88" y="386"/>
                </a:cubicBezTo>
                <a:cubicBezTo>
                  <a:pt x="0" y="372"/>
                  <a:pt x="0" y="231"/>
                  <a:pt x="88" y="218"/>
                </a:cubicBezTo>
                <a:cubicBezTo>
                  <a:pt x="139" y="210"/>
                  <a:pt x="144" y="239"/>
                  <a:pt x="181" y="256"/>
                </a:cubicBezTo>
                <a:cubicBezTo>
                  <a:pt x="200" y="265"/>
                  <a:pt x="216" y="249"/>
                  <a:pt x="216" y="183"/>
                </a:cubicBezTo>
                <a:cubicBezTo>
                  <a:pt x="216" y="0"/>
                  <a:pt x="216" y="0"/>
                  <a:pt x="216" y="0"/>
                </a:cubicBezTo>
                <a:cubicBezTo>
                  <a:pt x="399" y="0"/>
                  <a:pt x="399" y="0"/>
                  <a:pt x="399" y="0"/>
                </a:cubicBezTo>
                <a:cubicBezTo>
                  <a:pt x="465" y="0"/>
                  <a:pt x="481" y="16"/>
                  <a:pt x="472" y="35"/>
                </a:cubicBezTo>
                <a:cubicBezTo>
                  <a:pt x="455" y="72"/>
                  <a:pt x="426" y="77"/>
                  <a:pt x="434" y="128"/>
                </a:cubicBezTo>
                <a:cubicBezTo>
                  <a:pt x="447" y="216"/>
                  <a:pt x="588" y="216"/>
                  <a:pt x="602" y="128"/>
                </a:cubicBezTo>
                <a:cubicBezTo>
                  <a:pt x="610" y="77"/>
                  <a:pt x="580" y="72"/>
                  <a:pt x="563" y="35"/>
                </a:cubicBezTo>
                <a:cubicBezTo>
                  <a:pt x="555" y="16"/>
                  <a:pt x="570" y="0"/>
                  <a:pt x="636" y="0"/>
                </a:cubicBezTo>
                <a:cubicBezTo>
                  <a:pt x="819" y="0"/>
                  <a:pt x="819" y="0"/>
                  <a:pt x="819" y="0"/>
                </a:cubicBezTo>
                <a:cubicBezTo>
                  <a:pt x="819" y="183"/>
                  <a:pt x="819" y="183"/>
                  <a:pt x="819" y="183"/>
                </a:cubicBezTo>
                <a:cubicBezTo>
                  <a:pt x="819" y="249"/>
                  <a:pt x="803" y="265"/>
                  <a:pt x="784" y="256"/>
                </a:cubicBezTo>
                <a:cubicBezTo>
                  <a:pt x="747" y="239"/>
                  <a:pt x="743" y="210"/>
                  <a:pt x="691" y="218"/>
                </a:cubicBezTo>
                <a:cubicBezTo>
                  <a:pt x="603" y="231"/>
                  <a:pt x="603" y="372"/>
                  <a:pt x="691" y="386"/>
                </a:cubicBezTo>
                <a:cubicBezTo>
                  <a:pt x="743" y="394"/>
                  <a:pt x="747" y="364"/>
                  <a:pt x="784" y="347"/>
                </a:cubicBezTo>
                <a:cubicBezTo>
                  <a:pt x="803" y="339"/>
                  <a:pt x="819" y="354"/>
                  <a:pt x="819" y="420"/>
                </a:cubicBezTo>
                <a:cubicBezTo>
                  <a:pt x="819" y="603"/>
                  <a:pt x="819" y="603"/>
                  <a:pt x="819" y="603"/>
                </a:cubicBezTo>
                <a:cubicBezTo>
                  <a:pt x="636" y="603"/>
                  <a:pt x="636" y="603"/>
                  <a:pt x="636" y="603"/>
                </a:cubicBezTo>
                <a:cubicBezTo>
                  <a:pt x="570" y="603"/>
                  <a:pt x="555" y="619"/>
                  <a:pt x="563" y="639"/>
                </a:cubicBezTo>
                <a:cubicBezTo>
                  <a:pt x="580" y="675"/>
                  <a:pt x="610" y="680"/>
                  <a:pt x="602" y="731"/>
                </a:cubicBezTo>
                <a:cubicBezTo>
                  <a:pt x="588" y="819"/>
                  <a:pt x="447" y="819"/>
                  <a:pt x="434" y="731"/>
                </a:cubicBezTo>
                <a:cubicBezTo>
                  <a:pt x="426" y="680"/>
                  <a:pt x="455" y="675"/>
                  <a:pt x="472" y="639"/>
                </a:cubicBezTo>
                <a:cubicBezTo>
                  <a:pt x="481" y="619"/>
                  <a:pt x="465" y="603"/>
                  <a:pt x="399" y="603"/>
                </a:cubicBezTo>
                <a:cubicBezTo>
                  <a:pt x="216" y="603"/>
                  <a:pt x="216" y="603"/>
                  <a:pt x="216" y="603"/>
                </a:cubicBezTo>
                <a:lnTo>
                  <a:pt x="216" y="420"/>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医疗救助注意事项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中暑的预防</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水是人体的重要组成部分，保持水分充足是预防中暑的关键。</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在高温天气下，人体容易出汗并失去水分，因此需要及时补充水分，保持身体的水分平衡。建议每天饮用足够的水，以及适量摄入富含水分的食物，如西瓜、葡萄等。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保持水分充足</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https://d.book118.com/168143115105006036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2024-09-16T02:21:18.318</cp:lastPrinted>
  <dcterms:created xsi:type="dcterms:W3CDTF">2024-09-15T18:21:18Z</dcterms:created>
  <dcterms:modified xsi:type="dcterms:W3CDTF">2024-09-15T18:21:20Z</dcterms:modified>
</cp:coreProperties>
</file>