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3C63C2-8DE4-485D-8484-7C81815065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192E2A-6F73-4C4A-AAC2-B3CC335DFD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D1ECC3-DC72-4A50-AEC4-064F961707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7D5695-2D7C-413D-828C-3377E635329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90484F9-6730-4DCD-98F2-FA509637B75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57D5292-B8FB-4FBA-83D4-9E84428C2F2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5EA321-5EB3-4C74-91A6-C4F2D59AF17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132B72-5F34-4B7A-93A0-87A9E6069A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E7C4463-DD5C-4F02-A32E-4B0DA02C23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4F09D0-982E-4B4A-93BF-60F94F5A90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DDE35F-73F7-429A-A7FE-BB029590EF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bg>
      <p:bgPr>
        <a:solidFill>
          <a:schemeClr val="bg1">
            <a:lumMod val="95000"/>
          </a:schemeClr>
        </a:solidFill>
        <a:effectLst/>
      </p:bgPr>
    </p:bg>
    <p:spTree>
      <p:nvGrpSpPr>
        <p:cNvPr id="1" name=""/>
        <p:cNvGrpSpPr/>
        <p:nvPr/>
      </p:nvGrpSpPr>
      <p:grpSpPr>
        <a:xfrm>
          <a:off x="0" y="0"/>
          <a:ext cx="0" cy="0"/>
        </a:xfrm>
      </p:grpSpPr>
      <p:pic>
        <p:nvPicPr>
          <p:cNvPr id="2" name="图片 6"/>
          <p:cNvPicPr>
            <a:picLocks noChangeAspect="1"/>
          </p:cNvPicPr>
          <p:nvPr userDrawn="1"/>
        </p:nvPicPr>
        <p:blipFill>
          <a:blip r:embed="rId1"/>
          <a:srcRect l="25000" r="25000"/>
          <a:stretch>
            <a:fillRect/>
          </a:stretch>
        </p:blipFill>
        <p:spPr>
          <a:xfrm>
            <a:off x="6096000" y="-1"/>
            <a:ext cx="6096000" cy="6858000"/>
          </a:xfrm>
          <a:prstGeom prst="rect">
            <a:avLst/>
          </a:prstGeom>
        </p:spPr>
      </p:pic>
      <p:sp>
        <p:nvSpPr>
          <p:cNvPr id="3" name="标题 1"/>
          <p:cNvSpPr>
            <a:spLocks noGrp="1"/>
          </p:cNvSpPr>
          <p:nvPr>
            <p:ph type="ctrTitle" idx="2147483647" hasCustomPrompt="1"/>
          </p:nvPr>
        </p:nvSpPr>
        <p:spPr>
          <a:xfrm>
            <a:off x="391695" y="5544503"/>
            <a:ext cx="4224233" cy="923330"/>
          </a:xfrm>
        </p:spPr>
        <p:txBody>
          <a:bodyPr wrap="none" anchor="b">
            <a:spAutoFit/>
          </a:bodyPr>
          <a:lstStyle>
            <a:lvl1pPr algn="l">
              <a:defRPr sz="6000" b="0" i="0" spc="300">
                <a:solidFill>
                  <a:schemeClr val="tx2"/>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文本占位符 17"/>
          <p:cNvSpPr>
            <a:spLocks noGrp="1"/>
          </p:cNvSpPr>
          <p:nvPr>
            <p:ph type="body" sz="quarter" idx="10" hasCustomPrompt="1"/>
          </p:nvPr>
        </p:nvSpPr>
        <p:spPr>
          <a:xfrm>
            <a:off x="391695" y="5051672"/>
            <a:ext cx="1980029" cy="480131"/>
          </a:xfrm>
        </p:spPr>
        <p:txBody>
          <a:bodyPr wrap="none" anchor="b">
            <a:spAutoFit/>
          </a:bodyPr>
          <a:lstStyle>
            <a:lvl1pPr marL="0" indent="0" algn="l">
              <a:buNone/>
              <a:defRPr sz="2800" b="0" i="0" spc="0">
                <a:solidFill>
                  <a:schemeClr val="tx1">
                    <a:lumMod val="50000"/>
                    <a:lumOff val="50000"/>
                  </a:schemeClr>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bg>
      <p:bgPr>
        <a:solidFill>
          <a:schemeClr val="bg1">
            <a:lumMod val="95000"/>
          </a:schemeClr>
        </a:solidFill>
        <a:effectLst/>
      </p:bgPr>
    </p:bg>
    <p:spTree>
      <p:nvGrpSpPr>
        <p:cNvPr id="5" name=""/>
        <p:cNvGrpSpPr/>
        <p:nvPr/>
      </p:nvGrpSpPr>
      <p:grpSpPr>
        <a:xfrm>
          <a:off x="0" y="0"/>
          <a:ext cx="0" cy="0"/>
        </a:xfrm>
      </p:grpSpPr>
      <p:sp>
        <p:nvSpPr>
          <p:cNvPr id="6"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7"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8"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9"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0"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bg>
      <p:bgPr>
        <a:solidFill>
          <a:schemeClr val="bg1">
            <a:lumMod val="95000"/>
          </a:schemeClr>
        </a:solidFill>
        <a:effectLst/>
      </p:bgPr>
    </p:bg>
    <p:spTree>
      <p:nvGrpSpPr>
        <p:cNvPr id="11" name=""/>
        <p:cNvGrpSpPr/>
        <p:nvPr/>
      </p:nvGrpSpPr>
      <p:grpSpPr>
        <a:xfrm>
          <a:off x="0" y="0"/>
          <a:ext cx="0" cy="0"/>
        </a:xfrm>
      </p:grpSpPr>
      <p:sp>
        <p:nvSpPr>
          <p:cNvPr id="12"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3"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4"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5" name="图片 2"/>
          <p:cNvPicPr>
            <a:picLocks noChangeAspect="1"/>
          </p:cNvPicPr>
          <p:nvPr userDrawn="1"/>
        </p:nvPicPr>
        <p:blipFill>
          <a:blip r:embed="rId1"/>
          <a:srcRect l="25000" r="25000"/>
          <a:stretch>
            <a:fillRect/>
          </a:stretch>
        </p:blipFill>
        <p:spPr>
          <a:xfrm>
            <a:off x="6096000" y="-1"/>
            <a:ext cx="6096000" cy="6858000"/>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solidFill>
          <a:schemeClr val="bg1">
            <a:lumMod val="95000"/>
          </a:schemeClr>
        </a:solidFill>
        <a:effectLst/>
      </p:bgPr>
    </p:bg>
    <p:spTree>
      <p:nvGrpSpPr>
        <p:cNvPr id="16" name=""/>
        <p:cNvGrpSpPr/>
        <p:nvPr/>
      </p:nvGrpSpPr>
      <p:grpSpPr>
        <a:xfrm>
          <a:off x="0" y="0"/>
          <a:ext cx="0" cy="0"/>
        </a:xfrm>
      </p:grpSpPr>
      <p:pic>
        <p:nvPicPr>
          <p:cNvPr id="17"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8" name="矩形 6"/>
          <p:cNvSpPr/>
          <p:nvPr userDrawn="1"/>
        </p:nvSpPr>
        <p:spPr>
          <a:xfrm>
            <a:off x="0" y="1"/>
            <a:ext cx="12192000" cy="6857999"/>
          </a:xfrm>
          <a:prstGeom prst="rect">
            <a:avLst/>
          </a:prstGeom>
          <a:gradFill>
            <a:gsLst>
              <a:gs pos="85000">
                <a:schemeClr val="bg1">
                  <a:lumMod val="95000"/>
                </a:schemeClr>
              </a:gs>
              <a:gs pos="100000">
                <a:schemeClr val="bg1">
                  <a:lumMod val="95000"/>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19"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0"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1"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bg>
      <p:bgPr>
        <a:solidFill>
          <a:schemeClr val="bg1">
            <a:lumMod val="95000"/>
          </a:schemeClr>
        </a:solidFill>
        <a:effectLst/>
      </p:bgPr>
    </p:bg>
    <p:spTree>
      <p:nvGrpSpPr>
        <p:cNvPr id="22" name=""/>
        <p:cNvGrpSpPr/>
        <p:nvPr/>
      </p:nvGrpSpPr>
      <p:grpSpPr>
        <a:xfrm>
          <a:off x="0" y="0"/>
          <a:ext cx="0" cy="0"/>
        </a:xfrm>
      </p:grpSpPr>
      <p:sp>
        <p:nvSpPr>
          <p:cNvPr id="23"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4"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5"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bg>
      <p:bgPr>
        <a:solidFill>
          <a:schemeClr val="bg1">
            <a:lumMod val="95000"/>
          </a:schemeClr>
        </a:solidFill>
        <a:effectLst/>
      </p:bgPr>
    </p:bg>
    <p:spTree>
      <p:nvGrpSpPr>
        <p:cNvPr id="26" name=""/>
        <p:cNvGrpSpPr/>
        <p:nvPr/>
      </p:nvGrpSpPr>
      <p:grpSpPr>
        <a:xfrm>
          <a:off x="0" y="0"/>
          <a:ext cx="0" cy="0"/>
        </a:xfrm>
      </p:grpSpPr>
      <p:pic>
        <p:nvPicPr>
          <p:cNvPr id="27" name="图片 2"/>
          <p:cNvPicPr>
            <a:picLocks noChangeAspect="1"/>
          </p:cNvPicPr>
          <p:nvPr userDrawn="1"/>
        </p:nvPicPr>
        <p:blipFill>
          <a:blip r:embed="rId1"/>
          <a:srcRect l="25000" r="25000"/>
          <a:stretch>
            <a:fillRect/>
          </a:stretch>
        </p:blipFill>
        <p:spPr>
          <a:xfrm>
            <a:off x="6096000" y="-1"/>
            <a:ext cx="6096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28" name=""/>
        <p:cNvGrpSpPr/>
        <p:nvPr/>
      </p:nvGrpSpPr>
      <p:grpSpPr>
        <a:xfrm>
          <a:off x="0" y="0"/>
          <a:ext cx="0" cy="0"/>
        </a:xfrm>
      </p:grpSpPr>
      <p:sp>
        <p:nvSpPr>
          <p:cNvPr id="29"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0"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1" name="页脚占位符 2"/>
          <p:cNvSpPr>
            <a:spLocks noGrp="1"/>
          </p:cNvSpPr>
          <p:nvPr>
            <p:ph type="ftr" sz="quarter" idx="10"/>
          </p:nvPr>
        </p:nvSpPr>
        <p:spPr>
          <a:xfrm>
            <a:off x="673101" y="6423740"/>
            <a:ext cx="3992171" cy="246221"/>
          </a:xfrm>
        </p:spPr>
        <p:txBody>
          <a:bodyPr/>
          <a:lstStyle/>
          <a:p>
            <a:endParaRPr lang="zh-CN" altLang="en-US"/>
          </a:p>
        </p:txBody>
      </p:sp>
      <p:sp>
        <p:nvSpPr>
          <p:cNvPr id="32" name="日期占位符 3"/>
          <p:cNvSpPr>
            <a:spLocks noGrp="1"/>
          </p:cNvSpPr>
          <p:nvPr>
            <p:ph type="dt" sz="half" idx="11"/>
          </p:nvPr>
        </p:nvSpPr>
        <p:spPr>
          <a:xfrm>
            <a:off x="5517356" y="6423740"/>
            <a:ext cx="1802924" cy="246221"/>
          </a:xfrm>
        </p:spPr>
        <p:txBody>
          <a:bodyPr/>
          <a:lstStyle/>
          <a:p>
            <a:fld id="{AC4CC43B-9EB6-4465-8B1A-3F7180DAD0DF}" type="datetime1">
              <a:rPr/>
              <a:t>2023/11/22</a:t>
            </a:fld>
            <a:endParaRPr lang="en-US" altLang="zh-CN"/>
          </a:p>
        </p:txBody>
      </p:sp>
      <p:sp>
        <p:nvSpPr>
          <p:cNvPr id="33"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4"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5"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emf" /><Relationship Id="rId3"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500332123401111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药物微粒分散系的基础理论\n## 1.药物微粒分散系的定义与重要性\n### 1.1药物微粒分散系的定义及其组成\n### 1.2药物微粒分散系在药物制剂中的应用\n### 1.3药物微粒分散系的重要性及其影响\n## 2.药物微粒分散系的制备方法\n### 2.1物理制备方法及其优缺点\n### 2.2化学制备方法及其优缺点\n### 2.3生物制备方法及其优缺点\n## 3.药物微粒分散系的性质与表征\n### 3.1药物微粒分散系的物理性质\n### 3.2药物微粒分散系的化学性质\n### 3.3药物微粒分散系的生物性质\n## 4.药物微粒分散系的稳定性及其影响因素\n### 4.1药物微粒分散系的静态稳定性\n### 4.2药物微粒分散系的动态稳定性\n### 4.3影响药物微粒分散系稳定性的因素及其作用机制\n## 5.药物微粒分散系的应用领域及研究进展\n### 5.1药物微粒分散系在药物制剂中的应用\n### 5.2药物微粒分散系在生物技术领域的应用\n### 5.3药物微粒分散系的研究进展及其发展趋势\n&quot;,&quot;templateId&quot;:&quot;1conbzikijrczy9ypxfn8ygnta&quot;}}"/>
        <p:cNvGrpSpPr/>
        <p:nvPr/>
      </p:nvGrpSpPr>
      <p:grpSpPr>
        <a:xfrm>
          <a:off x="0" y="0"/>
          <a:ext cx="0" cy="0"/>
        </a:xfrm>
      </p:grpSpPr>
      <p:sp>
        <p:nvSpPr>
          <p:cNvPr id="2" name="标题 4" descr="{&quot;isTemplate&quot;:true,&quot;type&quot;:&quot;title&quot;,&quot;canOmit&quot;:false,&quot;range&quot;:0}"/>
          <p:cNvSpPr>
            <a:spLocks noGrp="1"/>
          </p:cNvSpPr>
          <p:nvPr>
            <p:ph type="ctrTitle" idx="2147483647"/>
          </p:nvPr>
        </p:nvSpPr>
        <p:spPr>
          <a:xfrm>
            <a:off x="391695" y="5553433"/>
            <a:ext cx="9931400" cy="914400"/>
          </a:xfrm>
        </p:spPr>
        <p:txBody>
          <a:bodyPr vert="horz" wrap="square" lIns="91440" tIns="45720" rIns="91440" bIns="45720" anchor="t">
            <a:spAutoFit/>
          </a:bodyPr>
          <a:lstStyle/>
          <a:p>
            <a:pPr>
              <a:buNone/>
            </a:pPr>
            <a:r>
              <a:rPr lang="zh-CN"/>
              <a:t>药物微粒分散系的基础理论</a:t>
            </a:r>
            <a:endParaRPr lang="zh-CN"/>
          </a:p>
        </p:txBody>
      </p:sp>
      <p:sp>
        <p:nvSpPr>
          <p:cNvPr id="3" name="文本占位符 3"/>
          <p:cNvSpPr>
            <a:spLocks noGrp="1"/>
          </p:cNvSpPr>
          <p:nvPr>
            <p:ph type="body" sz="quarter" idx="10"/>
          </p:nvPr>
        </p:nvSpPr>
        <p:spPr>
          <a:xfrm>
            <a:off x="391695" y="5051672"/>
            <a:ext cx="5848350" cy="482600"/>
          </a:xfrm>
        </p:spPr>
        <p:txBody>
          <a:bodyPr>
            <a:normAutofit/>
          </a:bodyPr>
          <a:lstStyle/>
          <a:p>
            <a:r>
              <a:rPr lang="en-US"/>
              <a:t> </a:t>
            </a:r>
            <a:endParaRPr lang="zh-CN" spc="0">
              <a:solidFill>
                <a:schemeClr val="bg1">
                  <a:lumMod val="50000"/>
                  <a:alpha val="100000"/>
                </a:schemeClr>
              </a:solidFill>
            </a:endParaRPr>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latin typeface="+mj-ea"/>
              <a:ea typeface="+mj-ea"/>
            </a:endParaRPr>
          </a:p>
        </p:txBody>
      </p:sp>
      <p:sp>
        <p:nvSpPr>
          <p:cNvPr id="5" name="文本占位符 20"/>
          <p:cNvSpPr txBox="1"/>
          <p:nvPr/>
        </p:nvSpPr>
        <p:spPr>
          <a:xfrm>
            <a:off x="10314921" y="6131138"/>
            <a:ext cx="1484381"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72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47" name="" descr="{&quot;isTemplate&quot;:true,&quot;type&quot;:2}"/>
        <p:cNvGrpSpPr/>
        <p:nvPr/>
      </p:nvGrpSpPr>
      <p:grpSpPr>
        <a:xfrm>
          <a:off x="0" y="0"/>
          <a:ext cx="0" cy="0"/>
        </a:xfrm>
      </p:grpSpPr>
      <p:sp>
        <p:nvSpPr>
          <p:cNvPr id="48" name="标题 1" descr="{&quot;isTemplate&quot;:true,&quot;type&quot;:&quot;title&quot;,&quot;canOmit&quot;:false,&quot;range&quot;:0}"/>
          <p:cNvSpPr txBox="1"/>
          <p:nvPr/>
        </p:nvSpPr>
        <p:spPr>
          <a:xfrm>
            <a:off x="384898" y="5184101"/>
            <a:ext cx="11346592" cy="9144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a:t>药物微粒分散系的定义与重要性</a:t>
            </a:r>
            <a:endParaRPr/>
          </a:p>
        </p:txBody>
      </p:sp>
      <p:sp>
        <p:nvSpPr>
          <p:cNvPr id="49" name="标题 1"/>
          <p:cNvSpPr txBox="1"/>
          <p:nvPr/>
        </p:nvSpPr>
        <p:spPr>
          <a:xfrm>
            <a:off x="384898" y="4390341"/>
            <a:ext cx="982961" cy="757130"/>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4800">
                <a:solidFill>
                  <a:schemeClr val="tx1">
                    <a:lumMod val="50000"/>
                    <a:lumOff val="50000"/>
                  </a:schemeClr>
                </a:solidFill>
              </a:rPr>
              <a:t>01</a:t>
            </a:r>
            <a:endParaRPr kumimoji="1" lang="zh-CN" altLang="en-US" sz="4800">
              <a:solidFill>
                <a:schemeClr val="tx1">
                  <a:lumMod val="50000"/>
                  <a:lumOff val="50000"/>
                </a:schemeClr>
              </a:solidFil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 name="" descr="{&quot;isTemplate&quot;:true,&quot;type&quot;:3}"/>
        <p:cNvGrpSpPr/>
        <p:nvPr/>
      </p:nvGrpSpPr>
      <p:grpSpPr>
        <a:xfrm>
          <a:off x="0" y="0"/>
          <a:ext cx="0" cy="0"/>
        </a:xfrm>
      </p:grpSpPr>
      <p:grpSp>
        <p:nvGrpSpPr>
          <p:cNvPr id="76"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77" name="Group 628"/>
            <p:cNvGrpSpPr/>
            <p:nvPr/>
          </p:nvGrpSpPr>
          <p:grpSpPr>
            <a:xfrm>
              <a:off x="1197254" y="3971227"/>
              <a:ext cx="11008530" cy="2106887"/>
              <a:chOff x="1197254" y="3971227"/>
              <a:chExt cx="11008530" cy="2106887"/>
            </a:xfrm>
          </p:grpSpPr>
          <p:sp>
            <p:nvSpPr>
              <p:cNvPr id="78"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81"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2"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药物微粒分散系是指药物以微粒形式分散在溶剂或载体中的系统</a:t>
                </a:r>
                <a:endParaRPr/>
              </a:p>
            </p:txBody>
          </p:sp>
          <p:sp>
            <p:nvSpPr>
              <p:cNvPr id="83"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药物微粒：药物分子或离子集合形成的颗粒，具有明确的界面</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分散介质：溶剂或载体，用于分散药物微粒，可以是液体或气体</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分散相：药物微粒在分散介质中的存在形式，可以是悬浮液、乳剂、胶体等</a:t>
                </a:r>
                <a:endParaRPr/>
              </a:p>
            </p:txBody>
          </p:sp>
        </p:grpSp>
        <p:grpSp>
          <p:nvGrpSpPr>
            <p:cNvPr id="84" name="Group 635"/>
            <p:cNvGrpSpPr/>
            <p:nvPr/>
          </p:nvGrpSpPr>
          <p:grpSpPr>
            <a:xfrm>
              <a:off x="3499345" y="1423099"/>
              <a:ext cx="11008530" cy="2005901"/>
              <a:chOff x="3499345" y="1423099"/>
              <a:chExt cx="11008530" cy="2005901"/>
            </a:xfrm>
          </p:grpSpPr>
          <p:sp>
            <p:nvSpPr>
              <p:cNvPr id="85"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药物微粒分散系的组成</a:t>
                </a:r>
                <a:endParaRPr/>
              </a:p>
            </p:txBody>
          </p:sp>
          <p:sp>
            <p:nvSpPr>
              <p:cNvPr id="86"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药物：治疗或预防疾病的有效成分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分散介质：水、有机溶剂、植物油等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表面活性剂：用于降低表面张力，增加药物微粒的稳定性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稳定剂：用于防止药物微粒聚集、沉降或结晶</a:t>
                </a:r>
                <a:endParaRPr/>
              </a:p>
            </p:txBody>
          </p:sp>
          <p:sp>
            <p:nvSpPr>
              <p:cNvPr id="87"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90"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9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药物微粒分散系的定义及其组成</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2" name="" descr="{&quot;isTemplate&quot;:true,&quot;type&quot;:3}"/>
        <p:cNvGrpSpPr/>
        <p:nvPr/>
      </p:nvGrpSpPr>
      <p:grpSpPr>
        <a:xfrm>
          <a:off x="0" y="0"/>
          <a:ext cx="0" cy="0"/>
        </a:xfrm>
      </p:grpSpPr>
      <p:sp>
        <p:nvSpPr>
          <p:cNvPr id="93" name="矩形 6"/>
          <p:cNvSpPr/>
          <p:nvPr/>
        </p:nvSpPr>
        <p:spPr>
          <a:xfrm>
            <a:off x="0" y="0"/>
            <a:ext cx="4680000" cy="6858000"/>
          </a:xfrm>
          <a:prstGeom prst="rect">
            <a:avLst/>
          </a:prstGeom>
          <a:blipFill dpi="0" rotWithShape="1">
            <a:blip r:embed="rId2"/>
            <a:tile tx="0" ty="0" sx="100000" sy="100000" flip="none" algn="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kumimoji="1" lang="zh-CN" altLang="en-US"/>
          </a:p>
        </p:txBody>
      </p:sp>
      <p:sp>
        <p:nvSpPr>
          <p:cNvPr id="94" name="Tencent" descr="{&quot;isTemplate&quot;:true,&quot;type&quot;:&quot;title&quot;,&quot;canOmit&quot;:false,&quot;range&quot;:0}"/>
          <p:cNvSpPr txBox="1"/>
          <p:nvPr/>
        </p:nvSpPr>
        <p:spPr>
          <a:xfrm>
            <a:off x="5192268"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药物微粒分散系在药物制剂中的应用</a:t>
            </a:r>
            <a:endParaRPr lang="en-US" sz="3600" b="1">
              <a:latin typeface="微软雅黑"/>
              <a:ea typeface="微软雅黑"/>
            </a:endParaRPr>
          </a:p>
        </p:txBody>
      </p:sp>
      <p:sp>
        <p:nvSpPr>
          <p:cNvPr id="95" name="Tencent" descr="{&quot;isTemplate&quot;:true,&quot;type&quot;:&quot;content&quot;,&quot;canOmit&quot;:true,&quot;range&quot;:0}"/>
          <p:cNvSpPr txBox="1"/>
          <p:nvPr/>
        </p:nvSpPr>
        <p:spPr>
          <a:xfrm>
            <a:off x="5192268" y="3429000"/>
            <a:ext cx="6480000" cy="3147007"/>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药物微粒分散系在药物制剂中的应用广泛，包括口服制剂、注射制剂、外用制剂等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口服制剂：如片剂、胶囊、口服液等，药物微粒分散系可以提高药物的生物利用度</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注射制剂：如静脉注射剂、肌肉注射剂等，药物微粒分散系可以降低药物的刺激性和毒性</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外用制剂：如软膏、贴膏、喷雾剂等，药物微粒分散系可以提高药物的靶向性和透皮吸收</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药物微粒分散系的研究对于提高药物制剂的质量和疗效具有重要意义</a:t>
            </a:r>
            <a:endParaRPr/>
          </a:p>
        </p:txBody>
      </p:sp>
      <p:cxnSp>
        <p:nvCxnSpPr>
          <p:cNvPr id="96" name="直线连接符 9"/>
          <p:cNvCxnSpPr/>
          <p:nvPr/>
        </p:nvCxnSpPr>
        <p:spPr>
          <a:xfrm>
            <a:off x="5281168"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7" name="图片 1" descr="{&quot;isTemplate&quot;:true,&quot;type&quot;:&quot;image&quot;,&quot;canOmit&quot;:false,&quot;range&quot;:0}"/>
          <p:cNvPicPr>
            <a:picLocks noChangeAspect="1"/>
          </p:cNvPicPr>
          <p:nvPr/>
        </p:nvPicPr>
        <p:blipFill>
          <a:blip r:embed="rId3"/>
          <a:srcRect l="30807" r="30807"/>
          <a:stretch>
            <a:fillRect/>
          </a:stretch>
        </p:blipFill>
        <p:spPr>
          <a:xfrm>
            <a:off x="0" y="0"/>
            <a:ext cx="4679999" cy="6858000"/>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8" name="" descr="{&quot;isTemplate&quot;:true,&quot;type&quot;:3}"/>
        <p:cNvGrpSpPr/>
        <p:nvPr/>
      </p:nvGrpSpPr>
      <p:grpSpPr>
        <a:xfrm>
          <a:off x="0" y="0"/>
          <a:ext cx="0" cy="0"/>
        </a:xfrm>
      </p:grpSpPr>
      <p:pic>
        <p:nvPicPr>
          <p:cNvPr id="99"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00"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01" name="Group 598"/>
            <p:cNvGrpSpPr/>
            <p:nvPr/>
          </p:nvGrpSpPr>
          <p:grpSpPr>
            <a:xfrm>
              <a:off x="763829" y="1414808"/>
              <a:ext cx="6972294" cy="2337649"/>
              <a:chOff x="763829" y="1414808"/>
              <a:chExt cx="6972294" cy="2337649"/>
            </a:xfrm>
          </p:grpSpPr>
          <p:sp>
            <p:nvSpPr>
              <p:cNvPr id="102"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药物微粒分散系的重要性</a:t>
                </a:r>
                <a:endParaRPr/>
              </a:p>
            </p:txBody>
          </p:sp>
          <p:sp>
            <p:nvSpPr>
              <p:cNvPr id="103"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提高药物的溶解度和生物利用度</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降低药物的毒性和刺激性</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提高药物的稳定性和靶向性</a:t>
                </a:r>
                <a:endParaRPr/>
              </a:p>
            </p:txBody>
          </p:sp>
          <p:sp>
            <p:nvSpPr>
              <p:cNvPr id="104"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6"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07"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108" name="Group 591"/>
            <p:cNvGrpSpPr/>
            <p:nvPr/>
          </p:nvGrpSpPr>
          <p:grpSpPr>
            <a:xfrm>
              <a:off x="689593" y="3949139"/>
              <a:ext cx="7078256" cy="2128975"/>
              <a:chOff x="689593" y="3949139"/>
              <a:chExt cx="7078256" cy="2128975"/>
            </a:xfrm>
          </p:grpSpPr>
          <p:sp>
            <p:nvSpPr>
              <p:cNvPr id="109"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药物微粒分散系的影响</a:t>
                </a:r>
                <a:endParaRPr/>
              </a:p>
            </p:txBody>
          </p:sp>
          <p:sp>
            <p:nvSpPr>
              <p:cNvPr id="110"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对药物制剂的物理稳定性、化学稳定性和生物稳定性产生影响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对药物在体内的吸收、分布、代谢和排泄产生影响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对药物的疗效和安全性产生影响</a:t>
                </a:r>
                <a:endParaRPr/>
              </a:p>
            </p:txBody>
          </p:sp>
          <p:sp>
            <p:nvSpPr>
              <p:cNvPr id="111"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2"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3"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14"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15"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药物微粒分散系的重要性及其影响</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6" name="" descr="{&quot;isTemplate&quot;:true,&quot;type&quot;:2}"/>
        <p:cNvGrpSpPr/>
        <p:nvPr/>
      </p:nvGrpSpPr>
      <p:grpSpPr>
        <a:xfrm>
          <a:off x="0" y="0"/>
          <a:ext cx="0" cy="0"/>
        </a:xfrm>
      </p:grpSpPr>
      <p:sp>
        <p:nvSpPr>
          <p:cNvPr id="117" name="标题 1" descr="{&quot;isTemplate&quot;:true,&quot;type&quot;:&quot;title&quot;,&quot;canOmit&quot;:false,&quot;range&quot;:0}"/>
          <p:cNvSpPr txBox="1"/>
          <p:nvPr/>
        </p:nvSpPr>
        <p:spPr>
          <a:xfrm>
            <a:off x="384898" y="5184101"/>
            <a:ext cx="11346592" cy="9144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a:t>药物微粒分散系的制备方法</a:t>
            </a:r>
            <a:endParaRPr/>
          </a:p>
        </p:txBody>
      </p:sp>
      <p:sp>
        <p:nvSpPr>
          <p:cNvPr id="118" name="标题 1"/>
          <p:cNvSpPr txBox="1"/>
          <p:nvPr/>
        </p:nvSpPr>
        <p:spPr>
          <a:xfrm>
            <a:off x="384898" y="4390341"/>
            <a:ext cx="982961" cy="757130"/>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4800">
                <a:solidFill>
                  <a:schemeClr val="tx1">
                    <a:lumMod val="50000"/>
                    <a:lumOff val="50000"/>
                  </a:schemeClr>
                </a:solidFill>
              </a:rPr>
              <a:t>02</a:t>
            </a:r>
            <a:endParaRPr kumimoji="1" lang="zh-CN" altLang="en-US" sz="4800">
              <a:solidFill>
                <a:schemeClr val="tx1">
                  <a:lumMod val="50000"/>
                  <a:lumOff val="50000"/>
                </a:schemeClr>
              </a:solidFil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9" name="" descr="{&quot;isTemplate&quot;:true,&quot;type&quot;:3}"/>
        <p:cNvGrpSpPr/>
        <p:nvPr/>
      </p:nvGrpSpPr>
      <p:grpSpPr>
        <a:xfrm>
          <a:off x="0" y="0"/>
          <a:ext cx="0" cy="0"/>
        </a:xfrm>
      </p:grpSpPr>
      <p:grpSp>
        <p:nvGrpSpPr>
          <p:cNvPr id="120"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21" name=""/>
            <p:cNvGrpSpPr/>
            <p:nvPr/>
          </p:nvGrpSpPr>
          <p:grpSpPr>
            <a:xfrm>
              <a:off x="685800" y="3146904"/>
              <a:ext cx="5760000" cy="3225487"/>
              <a:chOff x="685800" y="3146904"/>
              <a:chExt cx="5760000" cy="3225487"/>
            </a:xfrm>
          </p:grpSpPr>
          <p:sp>
            <p:nvSpPr>
              <p:cNvPr id="122"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物理制备方法主要包括：机械分散法、超声波分散法、喷雾干燥法等</a:t>
                </a:r>
                <a:endParaRPr kumimoji="1" lang="en-US" altLang="zh-CN" sz="1800" b="1">
                  <a:solidFill>
                    <a:schemeClr val="bg1"/>
                  </a:solidFill>
                  <a:latin typeface="+mj-ea"/>
                  <a:ea typeface="+mj-ea"/>
                </a:endParaRPr>
              </a:p>
            </p:txBody>
          </p:sp>
          <p:sp>
            <p:nvSpPr>
              <p:cNvPr id="123"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机械分散法：通过搅拌、研磨等方法将药物微粒分散在分散介质中</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超声波分散法：利用超声波的破碎作用将药物微粒分散在分散介质中</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喷雾干燥法：通过喷雾干燥技术将药物溶液或混悬液中的药物微粒干燥成粉末</a:t>
                </a:r>
                <a:endParaRPr/>
              </a:p>
            </p:txBody>
          </p:sp>
        </p:grpSp>
        <p:grpSp>
          <p:nvGrpSpPr>
            <p:cNvPr id="124" name=""/>
            <p:cNvGrpSpPr/>
            <p:nvPr/>
          </p:nvGrpSpPr>
          <p:grpSpPr>
            <a:xfrm>
              <a:off x="6016236" y="3146904"/>
              <a:ext cx="5400000" cy="3225487"/>
              <a:chOff x="6016236" y="3146904"/>
              <a:chExt cx="5400000" cy="3225487"/>
            </a:xfrm>
          </p:grpSpPr>
          <p:sp>
            <p:nvSpPr>
              <p:cNvPr id="125"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物理制备方法的优缺点</a:t>
                </a:r>
                <a:endParaRPr kumimoji="1" lang="en-US" altLang="zh-CN" sz="1800" b="1">
                  <a:solidFill>
                    <a:schemeClr val="bg1"/>
                  </a:solidFill>
                  <a:latin typeface="+mj-ea"/>
                  <a:ea typeface="+mj-ea"/>
                </a:endParaRPr>
              </a:p>
            </p:txBody>
          </p:sp>
          <p:sp>
            <p:nvSpPr>
              <p:cNvPr id="126"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优点：操作简单，适用于大规模生产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缺点：可能对药物的晶型、粒度分布和表面性质产生影响</a:t>
                </a:r>
                <a:endParaRPr/>
              </a:p>
            </p:txBody>
          </p:sp>
        </p:grpSp>
      </p:grpSp>
      <p:sp>
        <p:nvSpPr>
          <p:cNvPr id="127"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物理制备方法及其优缺点</a:t>
            </a:r>
            <a:endParaRPr lang="en-US" sz="2800" b="1">
              <a:latin typeface="微软雅黑"/>
              <a:ea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8" name="" descr="{&quot;isTemplate&quot;:true,&quot;type&quot;:3}"/>
        <p:cNvGrpSpPr/>
        <p:nvPr/>
      </p:nvGrpSpPr>
      <p:grpSpPr>
        <a:xfrm>
          <a:off x="0" y="0"/>
          <a:ext cx="0" cy="0"/>
        </a:xfrm>
      </p:grpSpPr>
      <p:grpSp>
        <p:nvGrpSpPr>
          <p:cNvPr id="129"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30" name="Group 686"/>
            <p:cNvGrpSpPr/>
            <p:nvPr/>
          </p:nvGrpSpPr>
          <p:grpSpPr>
            <a:xfrm>
              <a:off x="1075314" y="1520189"/>
              <a:ext cx="9868911" cy="2072418"/>
              <a:chOff x="1075314" y="1520189"/>
              <a:chExt cx="9868911" cy="2072418"/>
            </a:xfrm>
          </p:grpSpPr>
          <p:sp>
            <p:nvSpPr>
              <p:cNvPr id="131"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溶剂沉淀法：通过将药物溶液与不良溶剂混合，使药物结晶形成微粒</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溶胶-凝胶法：通过溶胶凝胶过程形成药物微粒</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共沉淀法：通过将药物与沉淀剂共同沉淀形成药物微粒</a:t>
                </a:r>
                <a:endParaRPr/>
              </a:p>
            </p:txBody>
          </p:sp>
          <p:sp>
            <p:nvSpPr>
              <p:cNvPr id="132"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化学制备方法主要包括：溶剂沉淀法、溶胶-凝胶法、共沉淀法等</a:t>
                </a:r>
                <a:endParaRPr/>
              </a:p>
            </p:txBody>
          </p:sp>
          <p:sp>
            <p:nvSpPr>
              <p:cNvPr id="133"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4"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5" name="Group 691"/>
            <p:cNvGrpSpPr/>
            <p:nvPr/>
          </p:nvGrpSpPr>
          <p:grpSpPr>
            <a:xfrm>
              <a:off x="1075314" y="3881882"/>
              <a:ext cx="9868911" cy="2072418"/>
              <a:chOff x="1075314" y="3881882"/>
              <a:chExt cx="9868911" cy="2072418"/>
            </a:xfrm>
          </p:grpSpPr>
          <p:sp>
            <p:nvSpPr>
              <p:cNvPr id="136"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优点：可以控制药物微粒的晶型、粒度分布和表面性质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缺点：操作复杂，可能影响药物的化学稳定性</a:t>
                </a:r>
                <a:endParaRPr/>
              </a:p>
            </p:txBody>
          </p:sp>
          <p:sp>
            <p:nvSpPr>
              <p:cNvPr id="137"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化学制备方法的优缺点</a:t>
                </a:r>
                <a:endParaRPr/>
              </a:p>
            </p:txBody>
          </p:sp>
          <p:sp>
            <p:nvSpPr>
              <p:cNvPr id="138"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9"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14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化学制备方法及其优缺点</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1" name="" descr="{&quot;isTemplate&quot;:true,&quot;type&quot;:3}"/>
        <p:cNvGrpSpPr/>
        <p:nvPr/>
      </p:nvGrpSpPr>
      <p:grpSpPr>
        <a:xfrm>
          <a:off x="0" y="0"/>
          <a:ext cx="0" cy="0"/>
        </a:xfrm>
      </p:grpSpPr>
      <p:grpSp>
        <p:nvGrpSpPr>
          <p:cNvPr id="142"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43" name="Group 628"/>
            <p:cNvGrpSpPr/>
            <p:nvPr/>
          </p:nvGrpSpPr>
          <p:grpSpPr>
            <a:xfrm>
              <a:off x="1197254" y="3971227"/>
              <a:ext cx="11008530" cy="2106887"/>
              <a:chOff x="1197254" y="3971227"/>
              <a:chExt cx="11008530" cy="2106887"/>
            </a:xfrm>
          </p:grpSpPr>
          <p:sp>
            <p:nvSpPr>
              <p:cNvPr id="144"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5"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6"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47"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8"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生物制备方法主要包括：乳化-溶剂蒸发法、超临界流体萃取法等</a:t>
                </a:r>
                <a:endParaRPr/>
              </a:p>
            </p:txBody>
          </p:sp>
          <p:sp>
            <p:nvSpPr>
              <p:cNvPr id="149"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乳化-溶剂蒸发法：通过乳化技术将药物与溶剂混合，然后蒸发溶剂形成药物微粒</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超临界流体萃取法：通过超临界流体技术将药物从混合物中提取出来，形成药物微粒</a:t>
                </a:r>
                <a:endParaRPr/>
              </a:p>
            </p:txBody>
          </p:sp>
        </p:grpSp>
        <p:grpSp>
          <p:nvGrpSpPr>
            <p:cNvPr id="150" name="Group 635"/>
            <p:cNvGrpSpPr/>
            <p:nvPr/>
          </p:nvGrpSpPr>
          <p:grpSpPr>
            <a:xfrm>
              <a:off x="3499345" y="1423099"/>
              <a:ext cx="11008530" cy="2005901"/>
              <a:chOff x="3499345" y="1423099"/>
              <a:chExt cx="11008530" cy="2005901"/>
            </a:xfrm>
          </p:grpSpPr>
          <p:sp>
            <p:nvSpPr>
              <p:cNvPr id="151"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生物制备方法的优缺点</a:t>
                </a:r>
                <a:endParaRPr/>
              </a:p>
            </p:txBody>
          </p:sp>
          <p:sp>
            <p:nvSpPr>
              <p:cNvPr id="152"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优点：生物相容性好，适用于生物活性物质的制备</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缺点：设备要求高，操作复杂</a:t>
                </a:r>
                <a:endParaRPr/>
              </a:p>
            </p:txBody>
          </p:sp>
          <p:sp>
            <p:nvSpPr>
              <p:cNvPr id="153"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5"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56"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57"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生物制备方法及其优缺点</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84898" y="5184101"/>
            <a:ext cx="11346592" cy="9144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a:t>药物微粒分散系的性质与表征</a:t>
            </a:r>
            <a:endParaRPr/>
          </a:p>
        </p:txBody>
      </p:sp>
      <p:sp>
        <p:nvSpPr>
          <p:cNvPr id="9" name="标题 1"/>
          <p:cNvSpPr txBox="1"/>
          <p:nvPr/>
        </p:nvSpPr>
        <p:spPr>
          <a:xfrm>
            <a:off x="384898" y="4390341"/>
            <a:ext cx="982961" cy="757130"/>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4800">
                <a:solidFill>
                  <a:schemeClr val="tx1">
                    <a:lumMod val="50000"/>
                    <a:lumOff val="50000"/>
                  </a:schemeClr>
                </a:solidFill>
              </a:rPr>
              <a:t>03</a:t>
            </a:r>
            <a:endParaRPr kumimoji="1" lang="zh-CN" altLang="en-US" sz="4800">
              <a:solidFill>
                <a:schemeClr val="tx1">
                  <a:lumMod val="50000"/>
                  <a:lumOff val="50000"/>
                </a:schemeClr>
              </a:solidFil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sp>
        <p:nvSpPr>
          <p:cNvPr id="11"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药物微粒分散系的物理性质</a:t>
            </a:r>
            <a:endParaRPr lang="en-US" sz="3600" b="1">
              <a:latin typeface="微软雅黑"/>
              <a:ea typeface="微软雅黑"/>
            </a:endParaRPr>
          </a:p>
        </p:txBody>
      </p:sp>
      <p:sp>
        <p:nvSpPr>
          <p:cNvPr id="12"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药物微粒分散系的物理性质主要包括：粒度分布、形态、表面性质等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粒度分布：药物微粒的大小及其分布，影响药物的稳定性和生物利用度</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形态：药物微粒的形状和结构，影响药物的物理稳定性和生物活性</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表面性质：药物微粒表面的化学组成和物理状态，影响药物的吸附和相互作用</a:t>
            </a:r>
            <a:endParaRPr/>
          </a:p>
        </p:txBody>
      </p:sp>
      <p:cxnSp>
        <p:nvCxnSpPr>
          <p:cNvPr id="13"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https://d.book118.com/175003321234011114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humanities_architecture_gray">
      <a:dk1>
        <a:srgbClr val="000000"/>
      </a:dk1>
      <a:lt1>
        <a:srgbClr val="FFFFFF"/>
      </a:lt1>
      <a:dk2>
        <a:srgbClr val="000000"/>
      </a:dk2>
      <a:lt2>
        <a:srgbClr val="FFFEFF"/>
      </a:lt2>
      <a:accent1>
        <a:srgbClr val="414042"/>
      </a:accent1>
      <a:accent2>
        <a:srgbClr val="B8B9B6"/>
      </a:accent2>
      <a:accent3>
        <a:srgbClr val="727371"/>
      </a:accent3>
      <a:accent4>
        <a:srgbClr val="1D1C1E"/>
      </a:accent4>
      <a:accent5>
        <a:srgbClr val="71756B"/>
      </a:accent5>
      <a:accent6>
        <a:srgbClr val="464A40"/>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药物微粒分散系的基础理论</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2024-09-21T20:54:47.136</cp:lastPrinted>
  <dcterms:created xsi:type="dcterms:W3CDTF">2024-09-21T12:54:47Z</dcterms:created>
  <dcterms:modified xsi:type="dcterms:W3CDTF">2024-09-21T12:54:49Z</dcterms:modified>
</cp:coreProperties>
</file>