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3" r:id="rId38"/>
  </p:sldIdLst>
  <p:sldSz cx="9144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tags" Target="tags/tag1.xml" /><Relationship Id="rId4" Type="http://schemas.openxmlformats.org/officeDocument/2006/relationships/slide" Target="slides/slide2.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heme" Target="theme/theme1.xml" /><Relationship Id="rId43"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C9F5C6-EF92-4E37-8557-72A38D3877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12F3B7-EA52-464A-8512-8021F6B0ED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5BA7F5-324C-4273-B0F8-95855A7FFB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B2C6D58-CE79-41C5-B28B-792A608151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B1264FE-F8E4-4C56-914D-65FF6D7EA04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40AFB1-3DAB-4334-AC7B-95358410436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A27BB4-14B2-4FDB-80AA-67A928C1EBE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69AF52-A1A6-48E6-B1A1-72C5C60DF0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FEDD75-2AAD-4525-AF2A-4B6A974402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9921BC-CBFC-4966-9C56-36B5CE8158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FC7A46-9788-4F51-8405-991A5311FD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2116931" y="2162651"/>
            <a:ext cx="5054600" cy="695960"/>
          </a:xfrm>
          <a:prstGeom prst="rect">
            <a:avLst/>
          </a:prstGeom>
        </p:spPr>
        <p:txBody>
          <a:bodyPr wrap="square" lIns="0" tIns="0" rIns="0" bIns="0">
            <a:spAutoFit/>
          </a:bodyPr>
          <a:lstStyle>
            <a:lvl1pPr>
              <a:defRPr sz="3600" b="1" i="0">
                <a:solidFill>
                  <a:srgbClr val="333399"/>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333399"/>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333399"/>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333399"/>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1253331" y="990917"/>
            <a:ext cx="6426200" cy="574040"/>
          </a:xfrm>
          <a:prstGeom prst="rect">
            <a:avLst/>
          </a:prstGeom>
        </p:spPr>
        <p:txBody>
          <a:bodyPr wrap="square" lIns="0" tIns="0" rIns="0" bIns="0">
            <a:spAutoFit/>
          </a:bodyPr>
          <a:lstStyle>
            <a:lvl1pPr>
              <a:defRPr sz="3600" b="1" i="0">
                <a:solidFill>
                  <a:srgbClr val="333399"/>
                </a:solidFill>
                <a:latin typeface="Microsoft JhengHei"/>
                <a:cs typeface="Microsoft JhengHei"/>
              </a:defRPr>
            </a:lvl1pPr>
          </a:lstStyle>
          <a:p/>
        </p:txBody>
      </p:sp>
      <p:sp>
        <p:nvSpPr>
          <p:cNvPr id="3" name="Holder 3"/>
          <p:cNvSpPr>
            <a:spLocks noGrp="1"/>
          </p:cNvSpPr>
          <p:nvPr>
            <p:ph type="body" idx="1"/>
          </p:nvPr>
        </p:nvSpPr>
        <p:spPr>
          <a:xfrm>
            <a:off x="810259" y="1504229"/>
            <a:ext cx="7523480" cy="2715260"/>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9.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 Id="rId6" Type="http://schemas.openxmlformats.org/officeDocument/2006/relationships/image" Target="../media/image17.png" /><Relationship Id="rId7" Type="http://schemas.openxmlformats.org/officeDocument/2006/relationships/image" Target="../media/image18.png" /><Relationship Id="rId8" Type="http://schemas.openxmlformats.org/officeDocument/2006/relationships/image" Target="../media/image19.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0.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1.png" /><Relationship Id="rId3" Type="http://schemas.openxmlformats.org/officeDocument/2006/relationships/image" Target="../media/image22.png" /><Relationship Id="rId4" Type="http://schemas.openxmlformats.org/officeDocument/2006/relationships/image" Target="../media/image23.png" /><Relationship Id="rId5" Type="http://schemas.openxmlformats.org/officeDocument/2006/relationships/image" Target="../media/image2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0.png"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9.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6.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5011014012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2438399"/>
            <a:ext cx="9009380" cy="1052830"/>
            <a:chOff x="0" y="2438399"/>
            <a:chExt cx="9009380" cy="1052830"/>
          </a:xfrm>
        </p:grpSpPr>
        <p:sp>
          <p:nvSpPr>
            <p:cNvPr id="3" name="object 3"/>
            <p:cNvSpPr/>
            <p:nvPr/>
          </p:nvSpPr>
          <p:spPr>
            <a:xfrm>
              <a:off x="290512" y="2546350"/>
              <a:ext cx="383540" cy="474980"/>
            </a:xfrm>
            <a:custGeom>
              <a:rect l="l" t="t" r="r" b="b"/>
              <a:pathLst>
                <a:path w="383540" h="474980">
                  <a:moveTo>
                    <a:pt x="0" y="474662"/>
                  </a:moveTo>
                  <a:lnTo>
                    <a:pt x="382953" y="474662"/>
                  </a:lnTo>
                  <a:lnTo>
                    <a:pt x="382953" y="0"/>
                  </a:lnTo>
                  <a:lnTo>
                    <a:pt x="0" y="0"/>
                  </a:lnTo>
                  <a:lnTo>
                    <a:pt x="0" y="474662"/>
                  </a:lnTo>
                  <a:close/>
                </a:path>
              </a:pathLst>
            </a:custGeom>
            <a:solidFill>
              <a:srgbClr val="3333CC"/>
            </a:solidFill>
          </p:spPr>
          <p:txBody>
            <a:bodyPr wrap="square" lIns="0" tIns="0" rIns="0" bIns="0" rtlCol="0"/>
            <a:lstStyle/>
            <a:p/>
          </p:txBody>
        </p:sp>
        <p:pic>
          <p:nvPicPr>
            <p:cNvPr id="4" name="object 4"/>
            <p:cNvPicPr/>
            <p:nvPr/>
          </p:nvPicPr>
          <p:blipFill>
            <a:blip r:embed="rId2"/>
            <a:stretch>
              <a:fillRect/>
            </a:stretch>
          </p:blipFill>
          <p:spPr>
            <a:xfrm>
              <a:off x="673466" y="2546350"/>
              <a:ext cx="328246" cy="474662"/>
            </a:xfrm>
            <a:prstGeom prst="rect">
              <a:avLst/>
            </a:prstGeom>
          </p:spPr>
        </p:pic>
        <p:sp>
          <p:nvSpPr>
            <p:cNvPr id="5" name="object 5"/>
            <p:cNvSpPr/>
            <p:nvPr/>
          </p:nvSpPr>
          <p:spPr>
            <a:xfrm>
              <a:off x="414337" y="2968624"/>
              <a:ext cx="369570" cy="474980"/>
            </a:xfrm>
            <a:custGeom>
              <a:rect l="l" t="t" r="r" b="b"/>
              <a:pathLst>
                <a:path w="369570" h="474979">
                  <a:moveTo>
                    <a:pt x="0" y="474662"/>
                  </a:moveTo>
                  <a:lnTo>
                    <a:pt x="369093" y="474662"/>
                  </a:lnTo>
                  <a:lnTo>
                    <a:pt x="369093" y="0"/>
                  </a:lnTo>
                  <a:lnTo>
                    <a:pt x="0" y="0"/>
                  </a:lnTo>
                  <a:lnTo>
                    <a:pt x="0" y="474662"/>
                  </a:lnTo>
                  <a:close/>
                </a:path>
              </a:pathLst>
            </a:custGeom>
            <a:solidFill>
              <a:srgbClr val="FFCF01"/>
            </a:solidFill>
          </p:spPr>
          <p:txBody>
            <a:bodyPr wrap="square" lIns="0" tIns="0" rIns="0" bIns="0" rtlCol="0"/>
            <a:lstStyle/>
            <a:p/>
          </p:txBody>
        </p:sp>
        <p:pic>
          <p:nvPicPr>
            <p:cNvPr id="6" name="object 6"/>
            <p:cNvPicPr/>
            <p:nvPr/>
          </p:nvPicPr>
          <p:blipFill>
            <a:blip r:embed="rId3"/>
            <a:stretch>
              <a:fillRect/>
            </a:stretch>
          </p:blipFill>
          <p:spPr>
            <a:xfrm>
              <a:off x="783431" y="2968624"/>
              <a:ext cx="369093" cy="474662"/>
            </a:xfrm>
            <a:prstGeom prst="rect">
              <a:avLst/>
            </a:prstGeom>
          </p:spPr>
        </p:pic>
        <p:pic>
          <p:nvPicPr>
            <p:cNvPr id="7" name="object 7"/>
            <p:cNvPicPr/>
            <p:nvPr/>
          </p:nvPicPr>
          <p:blipFill>
            <a:blip r:embed="rId4"/>
            <a:stretch>
              <a:fillRect/>
            </a:stretch>
          </p:blipFill>
          <p:spPr>
            <a:xfrm>
              <a:off x="0" y="2895599"/>
              <a:ext cx="560387" cy="422274"/>
            </a:xfrm>
            <a:prstGeom prst="rect">
              <a:avLst/>
            </a:prstGeom>
          </p:spPr>
        </p:pic>
        <p:sp>
          <p:nvSpPr>
            <p:cNvPr id="8" name="object 8"/>
            <p:cNvSpPr/>
            <p:nvPr/>
          </p:nvSpPr>
          <p:spPr>
            <a:xfrm>
              <a:off x="634999" y="2438399"/>
              <a:ext cx="31750" cy="1052830"/>
            </a:xfrm>
            <a:custGeom>
              <a:rect l="l" t="t" r="r" b="b"/>
              <a:pathLst>
                <a:path w="31750" h="1052829">
                  <a:moveTo>
                    <a:pt x="31750" y="1052511"/>
                  </a:moveTo>
                  <a:lnTo>
                    <a:pt x="0" y="1052511"/>
                  </a:lnTo>
                  <a:lnTo>
                    <a:pt x="0" y="0"/>
                  </a:lnTo>
                  <a:lnTo>
                    <a:pt x="31750" y="0"/>
                  </a:lnTo>
                  <a:lnTo>
                    <a:pt x="31750" y="1052511"/>
                  </a:lnTo>
                  <a:close/>
                </a:path>
              </a:pathLst>
            </a:custGeom>
            <a:solidFill>
              <a:srgbClr val="1B1B1B"/>
            </a:solidFill>
          </p:spPr>
          <p:txBody>
            <a:bodyPr wrap="square" lIns="0" tIns="0" rIns="0" bIns="0" rtlCol="0"/>
            <a:lstStyle/>
            <a:p/>
          </p:txBody>
        </p:sp>
        <p:pic>
          <p:nvPicPr>
            <p:cNvPr id="9" name="object 9"/>
            <p:cNvPicPr/>
            <p:nvPr/>
          </p:nvPicPr>
          <p:blipFill>
            <a:blip r:embed="rId5"/>
            <a:stretch>
              <a:fillRect/>
            </a:stretch>
          </p:blipFill>
          <p:spPr>
            <a:xfrm>
              <a:off x="315912" y="3260724"/>
              <a:ext cx="8693150" cy="55562"/>
            </a:xfrm>
            <a:prstGeom prst="rect">
              <a:avLst/>
            </a:prstGeom>
          </p:spPr>
        </p:pic>
      </p:grpSp>
      <p:sp>
        <p:nvSpPr>
          <p:cNvPr id="10" name="object 10"/>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z="4400" spc="-10"/>
              <a:t>专家系统与决策支持</a:t>
            </a:r>
            <a:endParaRPr sz="4400"/>
          </a:p>
        </p:txBody>
      </p:sp>
      <p:sp>
        <p:nvSpPr>
          <p:cNvPr id="11" name="object 11"/>
          <p:cNvSpPr txBox="1"/>
          <p:nvPr/>
        </p:nvSpPr>
        <p:spPr>
          <a:xfrm>
            <a:off x="2229334" y="3662196"/>
            <a:ext cx="4685030" cy="574040"/>
          </a:xfrm>
          <a:prstGeom prst="rect">
            <a:avLst/>
          </a:prstGeom>
        </p:spPr>
        <p:txBody>
          <a:bodyPr vert="horz" wrap="square" lIns="0" tIns="12700" rIns="0" bIns="0" rtlCol="0">
            <a:spAutoFit/>
          </a:bodyPr>
          <a:lstStyle/>
          <a:p>
            <a:pPr marL="12700">
              <a:lnSpc>
                <a:spcPct val="100000"/>
              </a:lnSpc>
              <a:spcBef>
                <a:spcPts val="100"/>
              </a:spcBef>
            </a:pPr>
            <a:r>
              <a:rPr sz="3600" b="1">
                <a:solidFill>
                  <a:srgbClr val="333399"/>
                </a:solidFill>
                <a:latin typeface="Times New Roman"/>
                <a:cs typeface="Times New Roman"/>
              </a:rPr>
              <a:t>Expert</a:t>
            </a:r>
            <a:r>
              <a:rPr sz="3600" b="1" spc="-15">
                <a:solidFill>
                  <a:srgbClr val="333399"/>
                </a:solidFill>
                <a:latin typeface="Times New Roman"/>
                <a:cs typeface="Times New Roman"/>
              </a:rPr>
              <a:t> </a:t>
            </a:r>
            <a:r>
              <a:rPr sz="3600" b="1">
                <a:solidFill>
                  <a:srgbClr val="333399"/>
                </a:solidFill>
                <a:latin typeface="Times New Roman"/>
                <a:cs typeface="Times New Roman"/>
              </a:rPr>
              <a:t>System</a:t>
            </a:r>
            <a:r>
              <a:rPr sz="3600" b="1" spc="-15">
                <a:solidFill>
                  <a:srgbClr val="333399"/>
                </a:solidFill>
                <a:latin typeface="Times New Roman"/>
                <a:cs typeface="Times New Roman"/>
              </a:rPr>
              <a:t> </a:t>
            </a:r>
            <a:r>
              <a:rPr sz="3600" b="1">
                <a:solidFill>
                  <a:srgbClr val="333399"/>
                </a:solidFill>
                <a:latin typeface="Times New Roman"/>
                <a:cs typeface="Times New Roman"/>
              </a:rPr>
              <a:t>and</a:t>
            </a:r>
            <a:r>
              <a:rPr sz="3600" b="1" spc="-10">
                <a:solidFill>
                  <a:srgbClr val="333399"/>
                </a:solidFill>
                <a:latin typeface="Times New Roman"/>
                <a:cs typeface="Times New Roman"/>
              </a:rPr>
              <a:t> </a:t>
            </a:r>
            <a:r>
              <a:rPr sz="3600" b="1" spc="-25">
                <a:solidFill>
                  <a:srgbClr val="333399"/>
                </a:solidFill>
                <a:latin typeface="Times New Roman"/>
                <a:cs typeface="Times New Roman"/>
              </a:rPr>
              <a:t>DSS</a:t>
            </a:r>
            <a:endParaRPr sz="3600">
              <a:latin typeface="Times New Roman"/>
              <a:cs typeface="Times New Roman"/>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47052" y="1526278"/>
            <a:ext cx="8361680" cy="3152775"/>
          </a:xfrm>
          <a:prstGeom prst="rect">
            <a:avLst/>
          </a:prstGeom>
        </p:spPr>
        <p:txBody>
          <a:bodyPr vert="horz" wrap="square" lIns="0" tIns="12700" rIns="0" bIns="0" rtlCol="0">
            <a:spAutoFit/>
          </a:bodyPr>
          <a:lstStyle/>
          <a:p>
            <a:pPr marL="12700" marR="5080" algn="just">
              <a:lnSpc>
                <a:spcPct val="126400"/>
              </a:lnSpc>
              <a:spcBef>
                <a:spcPts val="100"/>
              </a:spcBef>
            </a:pPr>
            <a:r>
              <a:rPr sz="2800" b="1">
                <a:latin typeface="Microsoft JhengHei"/>
                <a:cs typeface="Microsoft JhengHei"/>
              </a:rPr>
              <a:t>近年来，人工智能（</a:t>
            </a:r>
            <a:r>
              <a:rPr sz="2800" b="1">
                <a:latin typeface="Times New Roman"/>
                <a:cs typeface="Times New Roman"/>
              </a:rPr>
              <a:t>Artificial </a:t>
            </a:r>
            <a:r>
              <a:rPr sz="2800" b="1" spc="-10">
                <a:latin typeface="Times New Roman"/>
                <a:cs typeface="Times New Roman"/>
              </a:rPr>
              <a:t>Intelligence</a:t>
            </a:r>
            <a:r>
              <a:rPr sz="2800" b="1" spc="-5">
                <a:latin typeface="Microsoft JhengHei"/>
                <a:cs typeface="Microsoft JhengHei"/>
              </a:rPr>
              <a:t>，简称</a:t>
            </a:r>
            <a:r>
              <a:rPr sz="2800" b="1" spc="-25">
                <a:latin typeface="Times New Roman"/>
                <a:cs typeface="Times New Roman"/>
              </a:rPr>
              <a:t>AI</a:t>
            </a:r>
            <a:r>
              <a:rPr sz="2800" b="1" spc="-25">
                <a:latin typeface="Microsoft JhengHei"/>
                <a:cs typeface="Microsoft JhengHei"/>
              </a:rPr>
              <a:t>）</a:t>
            </a:r>
            <a:r>
              <a:rPr sz="2800" b="1" spc="-5">
                <a:latin typeface="Microsoft JhengHei"/>
                <a:cs typeface="Microsoft JhengHei"/>
              </a:rPr>
              <a:t>理论的出现及其在故障诊断中的成功应用，为故障</a:t>
            </a:r>
            <a:endParaRPr sz="2800">
              <a:latin typeface="Microsoft JhengHei"/>
              <a:cs typeface="Microsoft JhengHei"/>
            </a:endParaRPr>
          </a:p>
          <a:p>
            <a:pPr marL="12700" marR="517525" algn="just">
              <a:lnSpc>
                <a:spcPct val="120000"/>
              </a:lnSpc>
            </a:pPr>
            <a:r>
              <a:rPr sz="2800" b="1" spc="-5">
                <a:latin typeface="Microsoft JhengHei"/>
                <a:cs typeface="Microsoft JhengHei"/>
              </a:rPr>
              <a:t>诊断技术的发展开拓了新的途径。利用人工智能的理论和方法，将设备维护人员关于故障诊断的经验和知识加以系统化，形成专家系统，将有利于故障诊断知识的积累和扩大。</a:t>
            </a:r>
            <a:endParaRPr sz="2800">
              <a:latin typeface="Microsoft JhengHei"/>
              <a:cs typeface="Microsoft JhengHei"/>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3773487" y="6276019"/>
            <a:ext cx="1752600" cy="269240"/>
          </a:xfrm>
          <a:prstGeom prst="rect">
            <a:avLst/>
          </a:prstGeom>
        </p:spPr>
        <p:txBody>
          <a:bodyPr vert="horz" wrap="square" lIns="0" tIns="12700" rIns="0" bIns="0" rtlCol="0">
            <a:spAutoFit/>
          </a:bodyPr>
          <a:lstStyle/>
          <a:p>
            <a:pPr marL="12700">
              <a:lnSpc>
                <a:spcPct val="100000"/>
              </a:lnSpc>
              <a:spcBef>
                <a:spcPts val="100"/>
              </a:spcBef>
            </a:pPr>
            <a:r>
              <a:rPr sz="1600" b="1">
                <a:latin typeface="Microsoft JhengHei"/>
                <a:cs typeface="Microsoft JhengHei"/>
              </a:rPr>
              <a:t>图</a:t>
            </a:r>
            <a:r>
              <a:rPr sz="1600" b="1">
                <a:latin typeface="Times New Roman"/>
                <a:cs typeface="Times New Roman"/>
              </a:rPr>
              <a:t>1</a:t>
            </a:r>
            <a:r>
              <a:rPr sz="1600" b="1" spc="-10">
                <a:latin typeface="Microsoft JhengHei"/>
                <a:cs typeface="Microsoft JhengHei"/>
              </a:rPr>
              <a:t>人工智能的应用</a:t>
            </a:r>
            <a:endParaRPr sz="1600">
              <a:latin typeface="Microsoft JhengHei"/>
              <a:cs typeface="Microsoft JhengHei"/>
            </a:endParaRPr>
          </a:p>
        </p:txBody>
      </p:sp>
      <p:pic>
        <p:nvPicPr>
          <p:cNvPr id="3" name="object 3"/>
          <p:cNvPicPr/>
          <p:nvPr/>
        </p:nvPicPr>
        <p:blipFill>
          <a:blip r:embed="rId2"/>
          <a:stretch>
            <a:fillRect/>
          </a:stretch>
        </p:blipFill>
        <p:spPr>
          <a:xfrm>
            <a:off x="469900" y="1485900"/>
            <a:ext cx="8248650" cy="4527550"/>
          </a:xfrm>
          <a:prstGeom prst="rect">
            <a:avLst/>
          </a:prstGeom>
        </p:spPr>
      </p:pic>
      <p:sp>
        <p:nvSpPr>
          <p:cNvPr id="4" name="object 4"/>
          <p:cNvSpPr txBox="1"/>
          <p:nvPr/>
        </p:nvSpPr>
        <p:spPr>
          <a:xfrm>
            <a:off x="784358" y="5662648"/>
            <a:ext cx="1821814" cy="306070"/>
          </a:xfrm>
          <a:prstGeom prst="rect">
            <a:avLst/>
          </a:prstGeom>
          <a:solidFill>
            <a:srgbClr val="E7EBD5"/>
          </a:solidFill>
        </p:spPr>
        <p:txBody>
          <a:bodyPr vert="horz" wrap="square" lIns="0" tIns="50800" rIns="0" bIns="0" rtlCol="0">
            <a:spAutoFit/>
          </a:bodyPr>
          <a:lstStyle/>
          <a:p>
            <a:pPr marL="554990">
              <a:lnSpc>
                <a:spcPct val="100000"/>
              </a:lnSpc>
              <a:spcBef>
                <a:spcPts val="400"/>
              </a:spcBef>
            </a:pPr>
            <a:r>
              <a:rPr sz="1400" b="1" spc="-15">
                <a:latin typeface="Microsoft JhengHei"/>
                <a:cs typeface="Microsoft JhengHei"/>
              </a:rPr>
              <a:t>神经网络</a:t>
            </a:r>
            <a:endParaRPr sz="1400">
              <a:latin typeface="Microsoft JhengHei"/>
              <a:cs typeface="Microsoft JhengHei"/>
            </a:endParaRPr>
          </a:p>
        </p:txBody>
      </p:sp>
      <p:sp>
        <p:nvSpPr>
          <p:cNvPr id="5" name="object 5"/>
          <p:cNvSpPr txBox="1"/>
          <p:nvPr/>
        </p:nvSpPr>
        <p:spPr>
          <a:xfrm>
            <a:off x="2844775" y="5662648"/>
            <a:ext cx="1821814" cy="306070"/>
          </a:xfrm>
          <a:prstGeom prst="rect">
            <a:avLst/>
          </a:prstGeom>
          <a:solidFill>
            <a:srgbClr val="E8ECD8"/>
          </a:solidFill>
        </p:spPr>
        <p:txBody>
          <a:bodyPr vert="horz" wrap="square" lIns="0" tIns="50800" rIns="0" bIns="0" rtlCol="0">
            <a:spAutoFit/>
          </a:bodyPr>
          <a:lstStyle/>
          <a:p>
            <a:pPr marL="554990">
              <a:lnSpc>
                <a:spcPct val="100000"/>
              </a:lnSpc>
              <a:spcBef>
                <a:spcPts val="400"/>
              </a:spcBef>
            </a:pPr>
            <a:r>
              <a:rPr sz="1400" b="1" spc="-15">
                <a:latin typeface="Microsoft JhengHei"/>
                <a:cs typeface="Microsoft JhengHei"/>
              </a:rPr>
              <a:t>模糊逻辑</a:t>
            </a:r>
            <a:endParaRPr sz="1400">
              <a:latin typeface="Microsoft JhengHei"/>
              <a:cs typeface="Microsoft JhengHei"/>
            </a:endParaRPr>
          </a:p>
        </p:txBody>
      </p:sp>
      <p:sp>
        <p:nvSpPr>
          <p:cNvPr id="6" name="object 6"/>
          <p:cNvSpPr txBox="1"/>
          <p:nvPr/>
        </p:nvSpPr>
        <p:spPr>
          <a:xfrm>
            <a:off x="4823123" y="5662648"/>
            <a:ext cx="1821814" cy="306070"/>
          </a:xfrm>
          <a:prstGeom prst="rect">
            <a:avLst/>
          </a:prstGeom>
          <a:solidFill>
            <a:srgbClr val="E8ECD8"/>
          </a:solidFill>
        </p:spPr>
        <p:txBody>
          <a:bodyPr vert="horz" wrap="square" lIns="0" tIns="50800" rIns="0" bIns="0" rtlCol="0">
            <a:spAutoFit/>
          </a:bodyPr>
          <a:lstStyle/>
          <a:p>
            <a:pPr marL="554990">
              <a:lnSpc>
                <a:spcPct val="100000"/>
              </a:lnSpc>
              <a:spcBef>
                <a:spcPts val="400"/>
              </a:spcBef>
            </a:pPr>
            <a:r>
              <a:rPr sz="1400" b="1" spc="-15">
                <a:latin typeface="Microsoft JhengHei"/>
                <a:cs typeface="Microsoft JhengHei"/>
              </a:rPr>
              <a:t>遗传算法</a:t>
            </a:r>
            <a:endParaRPr sz="1400">
              <a:latin typeface="Microsoft JhengHei"/>
              <a:cs typeface="Microsoft JhengHei"/>
            </a:endParaRPr>
          </a:p>
        </p:txBody>
      </p:sp>
      <p:sp>
        <p:nvSpPr>
          <p:cNvPr id="7" name="object 7"/>
          <p:cNvSpPr txBox="1"/>
          <p:nvPr/>
        </p:nvSpPr>
        <p:spPr>
          <a:xfrm>
            <a:off x="6724643" y="5662648"/>
            <a:ext cx="1821814" cy="306070"/>
          </a:xfrm>
          <a:prstGeom prst="rect">
            <a:avLst/>
          </a:prstGeom>
          <a:solidFill>
            <a:srgbClr val="E8ECD8"/>
          </a:solidFill>
        </p:spPr>
        <p:txBody>
          <a:bodyPr vert="horz" wrap="square" lIns="0" tIns="50800" rIns="0" bIns="0" rtlCol="0">
            <a:spAutoFit/>
          </a:bodyPr>
          <a:lstStyle/>
          <a:p>
            <a:pPr marL="554990">
              <a:lnSpc>
                <a:spcPct val="100000"/>
              </a:lnSpc>
              <a:spcBef>
                <a:spcPts val="400"/>
              </a:spcBef>
            </a:pPr>
            <a:r>
              <a:rPr sz="1400" b="1" spc="-15">
                <a:latin typeface="Microsoft JhengHei"/>
                <a:cs typeface="Microsoft JhengHei"/>
              </a:rPr>
              <a:t>智能服务</a:t>
            </a:r>
            <a:endParaRPr sz="1400">
              <a:latin typeface="Microsoft JhengHei"/>
              <a:cs typeface="Microsoft JhengHei"/>
            </a:endParaRPr>
          </a:p>
        </p:txBody>
      </p:sp>
      <p:sp>
        <p:nvSpPr>
          <p:cNvPr id="8" name="object 8"/>
          <p:cNvSpPr txBox="1"/>
          <p:nvPr/>
        </p:nvSpPr>
        <p:spPr>
          <a:xfrm>
            <a:off x="6803218" y="3455620"/>
            <a:ext cx="1821814" cy="306070"/>
          </a:xfrm>
          <a:prstGeom prst="rect">
            <a:avLst/>
          </a:prstGeom>
          <a:solidFill>
            <a:srgbClr val="E8ECD8"/>
          </a:solidFill>
        </p:spPr>
        <p:txBody>
          <a:bodyPr vert="horz" wrap="square" lIns="0" tIns="50800" rIns="0" bIns="0" rtlCol="0">
            <a:spAutoFit/>
          </a:bodyPr>
          <a:lstStyle/>
          <a:p>
            <a:pPr marL="554990">
              <a:lnSpc>
                <a:spcPct val="100000"/>
              </a:lnSpc>
              <a:spcBef>
                <a:spcPts val="400"/>
              </a:spcBef>
            </a:pPr>
            <a:r>
              <a:rPr sz="1400" b="1" spc="-15">
                <a:latin typeface="Microsoft JhengHei"/>
                <a:cs typeface="Microsoft JhengHei"/>
              </a:rPr>
              <a:t>专家系统</a:t>
            </a:r>
            <a:endParaRPr sz="1400">
              <a:latin typeface="Microsoft JhengHei"/>
              <a:cs typeface="Microsoft JhengHei"/>
            </a:endParaRPr>
          </a:p>
        </p:txBody>
      </p:sp>
      <p:sp>
        <p:nvSpPr>
          <p:cNvPr id="9" name="object 9"/>
          <p:cNvSpPr txBox="1"/>
          <p:nvPr/>
        </p:nvSpPr>
        <p:spPr>
          <a:xfrm>
            <a:off x="4831854" y="3446890"/>
            <a:ext cx="1821814" cy="488950"/>
          </a:xfrm>
          <a:prstGeom prst="rect">
            <a:avLst/>
          </a:prstGeom>
          <a:solidFill>
            <a:srgbClr val="E8ECD8"/>
          </a:solidFill>
        </p:spPr>
        <p:txBody>
          <a:bodyPr vert="horz" wrap="square" lIns="0" tIns="50800" rIns="0" bIns="0" rtlCol="0">
            <a:spAutoFit/>
          </a:bodyPr>
          <a:lstStyle/>
          <a:p>
            <a:pPr marL="377190">
              <a:lnSpc>
                <a:spcPct val="100000"/>
              </a:lnSpc>
              <a:spcBef>
                <a:spcPts val="400"/>
              </a:spcBef>
            </a:pPr>
            <a:r>
              <a:rPr sz="1400" b="1" spc="-10">
                <a:latin typeface="Microsoft JhengHei"/>
                <a:cs typeface="Microsoft JhengHei"/>
              </a:rPr>
              <a:t>自然语言分析</a:t>
            </a:r>
            <a:endParaRPr sz="1400">
              <a:latin typeface="Microsoft JhengHei"/>
              <a:cs typeface="Microsoft JhengHei"/>
            </a:endParaRPr>
          </a:p>
        </p:txBody>
      </p:sp>
      <p:sp>
        <p:nvSpPr>
          <p:cNvPr id="10" name="object 10"/>
          <p:cNvSpPr txBox="1"/>
          <p:nvPr/>
        </p:nvSpPr>
        <p:spPr>
          <a:xfrm>
            <a:off x="2764453" y="3455620"/>
            <a:ext cx="1821814" cy="306070"/>
          </a:xfrm>
          <a:prstGeom prst="rect">
            <a:avLst/>
          </a:prstGeom>
          <a:solidFill>
            <a:srgbClr val="E8ECD8"/>
          </a:solidFill>
        </p:spPr>
        <p:txBody>
          <a:bodyPr vert="horz" wrap="square" lIns="0" tIns="50800" rIns="0" bIns="0" rtlCol="0">
            <a:spAutoFit/>
          </a:bodyPr>
          <a:lstStyle/>
          <a:p>
            <a:pPr marL="377190">
              <a:lnSpc>
                <a:spcPct val="100000"/>
              </a:lnSpc>
              <a:spcBef>
                <a:spcPts val="400"/>
              </a:spcBef>
            </a:pPr>
            <a:r>
              <a:rPr sz="1400" b="1" spc="-10">
                <a:latin typeface="Microsoft JhengHei"/>
                <a:cs typeface="Microsoft JhengHei"/>
              </a:rPr>
              <a:t>人工感知系统</a:t>
            </a:r>
            <a:endParaRPr sz="1400">
              <a:latin typeface="Microsoft JhengHei"/>
              <a:cs typeface="Microsoft JhengHei"/>
            </a:endParaRPr>
          </a:p>
        </p:txBody>
      </p:sp>
      <p:sp>
        <p:nvSpPr>
          <p:cNvPr id="11" name="object 11"/>
          <p:cNvSpPr txBox="1"/>
          <p:nvPr/>
        </p:nvSpPr>
        <p:spPr>
          <a:xfrm>
            <a:off x="627208" y="3446890"/>
            <a:ext cx="1821814" cy="304165"/>
          </a:xfrm>
          <a:prstGeom prst="rect">
            <a:avLst/>
          </a:prstGeom>
          <a:solidFill>
            <a:srgbClr val="E8ECD8"/>
          </a:solidFill>
        </p:spPr>
        <p:txBody>
          <a:bodyPr vert="horz" wrap="square" lIns="0" tIns="50800" rIns="0" bIns="0" rtlCol="0">
            <a:spAutoFit/>
          </a:bodyPr>
          <a:lstStyle/>
          <a:p>
            <a:pPr marL="466090">
              <a:lnSpc>
                <a:spcPct val="100000"/>
              </a:lnSpc>
              <a:spcBef>
                <a:spcPts val="400"/>
              </a:spcBef>
            </a:pPr>
            <a:r>
              <a:rPr sz="1400" b="1" spc="-10">
                <a:latin typeface="Microsoft JhengHei"/>
                <a:cs typeface="Microsoft JhengHei"/>
              </a:rPr>
              <a:t>工业机器人</a:t>
            </a:r>
            <a:endParaRPr sz="1400">
              <a:latin typeface="Microsoft JhengHei"/>
              <a:cs typeface="Microsoft JhengHei"/>
            </a:endParaRPr>
          </a:p>
        </p:txBody>
      </p:sp>
      <p:sp>
        <p:nvSpPr>
          <p:cNvPr id="12" name="object 12"/>
          <p:cNvSpPr/>
          <p:nvPr/>
        </p:nvSpPr>
        <p:spPr>
          <a:xfrm>
            <a:off x="2605557" y="1508757"/>
            <a:ext cx="3960495" cy="335280"/>
          </a:xfrm>
          <a:custGeom>
            <a:rect l="l" t="t" r="r" b="b"/>
            <a:pathLst>
              <a:path w="3960495" h="335280">
                <a:moveTo>
                  <a:pt x="3960190" y="335244"/>
                </a:moveTo>
                <a:lnTo>
                  <a:pt x="0" y="335244"/>
                </a:lnTo>
                <a:lnTo>
                  <a:pt x="0" y="0"/>
                </a:lnTo>
                <a:lnTo>
                  <a:pt x="3960190" y="0"/>
                </a:lnTo>
                <a:lnTo>
                  <a:pt x="3960190" y="335244"/>
                </a:lnTo>
                <a:close/>
              </a:path>
            </a:pathLst>
          </a:custGeom>
          <a:solidFill>
            <a:srgbClr val="E8ECD8"/>
          </a:solidFill>
        </p:spPr>
        <p:txBody>
          <a:bodyPr wrap="square" lIns="0" tIns="0" rIns="0" bIns="0" rtlCol="0"/>
          <a:lstStyle/>
          <a:p/>
        </p:txBody>
      </p:sp>
      <p:sp>
        <p:nvSpPr>
          <p:cNvPr id="13" name="object 13"/>
          <p:cNvSpPr txBox="1">
            <a:spLocks noGrp="1"/>
          </p:cNvSpPr>
          <p:nvPr>
            <p:ph type="title"/>
          </p:nvPr>
        </p:nvSpPr>
        <p:spPr>
          <a:xfrm>
            <a:off x="2814637" y="739457"/>
            <a:ext cx="3225800" cy="574040"/>
          </a:xfrm>
          <a:prstGeom prst="rect">
            <a:avLst/>
          </a:prstGeom>
        </p:spPr>
        <p:txBody>
          <a:bodyPr vert="horz" wrap="square" lIns="0" tIns="12700" rIns="0" bIns="0" rtlCol="0">
            <a:spAutoFit/>
          </a:bodyPr>
          <a:lstStyle/>
          <a:p>
            <a:pPr marL="12700">
              <a:lnSpc>
                <a:spcPct val="100000"/>
              </a:lnSpc>
              <a:spcBef>
                <a:spcPts val="100"/>
              </a:spcBef>
            </a:pPr>
            <a:r>
              <a:rPr spc="-10">
                <a:solidFill>
                  <a:srgbClr val="000000"/>
                </a:solidFill>
              </a:rPr>
              <a:t>人工智能的应用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474028" y="744642"/>
            <a:ext cx="8559800" cy="5316855"/>
          </a:xfrm>
          <a:prstGeom prst="rect">
            <a:avLst/>
          </a:prstGeom>
        </p:spPr>
        <p:txBody>
          <a:bodyPr vert="horz" wrap="square" lIns="0" tIns="12700" rIns="0" bIns="0" rtlCol="0">
            <a:spAutoFit/>
          </a:bodyPr>
          <a:lstStyle/>
          <a:p>
            <a:pPr marL="12700" marR="361315" algn="just">
              <a:lnSpc>
                <a:spcPct val="120000"/>
              </a:lnSpc>
              <a:spcBef>
                <a:spcPts val="100"/>
              </a:spcBef>
            </a:pPr>
            <a:r>
              <a:rPr sz="2800" b="1" spc="-5">
                <a:latin typeface="Microsoft JhengHei"/>
                <a:cs typeface="Microsoft JhengHei"/>
              </a:rPr>
              <a:t>变电设备劣化和异常情况的判断，在以往完全取决于现场维修技术人员的经验。熟练维修人员的高龄化和经验丰富的年轻设备维修人员的培养不足是当前电力系统运行单位所面临的一个主要问题。</a:t>
            </a:r>
            <a:endParaRPr sz="2800">
              <a:latin typeface="Microsoft JhengHei"/>
              <a:cs typeface="Microsoft JhengHei"/>
            </a:endParaRPr>
          </a:p>
          <a:p>
            <a:pPr marL="12700" marR="5080">
              <a:lnSpc>
                <a:spcPct val="120000"/>
              </a:lnSpc>
              <a:spcBef>
                <a:spcPts val="1340"/>
              </a:spcBef>
            </a:pPr>
            <a:r>
              <a:rPr sz="2800" b="1" spc="-5">
                <a:latin typeface="Microsoft JhengHei"/>
                <a:cs typeface="Microsoft JhengHei"/>
              </a:rPr>
              <a:t>专家系统是一种具有大量专门知识的程序系统，它根</a:t>
            </a:r>
            <a:r>
              <a:rPr sz="2800" b="1" spc="-50">
                <a:latin typeface="Microsoft JhengHei"/>
                <a:cs typeface="Microsoft JhengHei"/>
              </a:rPr>
              <a:t> </a:t>
            </a:r>
            <a:r>
              <a:rPr sz="2800" b="1" spc="-5">
                <a:latin typeface="Microsoft JhengHei"/>
                <a:cs typeface="Microsoft JhengHei"/>
              </a:rPr>
              <a:t>据多个专家提供的专业知识进行推理，模拟专家作出</a:t>
            </a:r>
            <a:r>
              <a:rPr sz="2800" b="1" spc="-50">
                <a:latin typeface="Microsoft JhengHei"/>
                <a:cs typeface="Microsoft JhengHei"/>
              </a:rPr>
              <a:t> </a:t>
            </a:r>
            <a:r>
              <a:rPr sz="2800" b="1" spc="-5">
                <a:latin typeface="Microsoft JhengHei"/>
                <a:cs typeface="Microsoft JhengHei"/>
              </a:rPr>
              <a:t>决定的过程，解决通常需要专家才能解决的复杂问题。借助专家系统的帮助，使现场的运行和维护人员可以</a:t>
            </a:r>
            <a:r>
              <a:rPr sz="2800" b="1" spc="-50">
                <a:latin typeface="Microsoft JhengHei"/>
                <a:cs typeface="Microsoft JhengHei"/>
              </a:rPr>
              <a:t> </a:t>
            </a:r>
            <a:r>
              <a:rPr sz="2800" b="1" spc="-5">
                <a:latin typeface="Microsoft JhengHei"/>
                <a:cs typeface="Microsoft JhengHei"/>
              </a:rPr>
              <a:t>迅速、准确地将异常设备分选出来，从而在一定程度</a:t>
            </a:r>
            <a:r>
              <a:rPr sz="2800" b="1" spc="-50">
                <a:latin typeface="Microsoft JhengHei"/>
                <a:cs typeface="Microsoft JhengHei"/>
              </a:rPr>
              <a:t> </a:t>
            </a:r>
            <a:r>
              <a:rPr sz="2800" b="1" spc="-5">
                <a:latin typeface="Microsoft JhengHei"/>
                <a:cs typeface="Microsoft JhengHei"/>
              </a:rPr>
              <a:t>上缓解了现场对维修人员在经验方面的要求。</a:t>
            </a:r>
            <a:endParaRPr sz="2800">
              <a:latin typeface="Microsoft JhengHei"/>
              <a:cs typeface="Microsoft JhengHe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127000" y="1098550"/>
            <a:ext cx="1152525" cy="897255"/>
            <a:chOff x="127000" y="1098550"/>
            <a:chExt cx="1152525" cy="897255"/>
          </a:xfrm>
        </p:grpSpPr>
        <p:sp>
          <p:nvSpPr>
            <p:cNvPr id="3" name="object 3"/>
            <p:cNvSpPr/>
            <p:nvPr/>
          </p:nvSpPr>
          <p:spPr>
            <a:xfrm>
              <a:off x="417499" y="1098549"/>
              <a:ext cx="382905" cy="474980"/>
            </a:xfrm>
            <a:custGeom>
              <a:rect l="l" t="t" r="r" b="b"/>
              <a:pathLst>
                <a:path w="382905" h="474980">
                  <a:moveTo>
                    <a:pt x="382587" y="0"/>
                  </a:moveTo>
                  <a:lnTo>
                    <a:pt x="0" y="0"/>
                  </a:lnTo>
                  <a:lnTo>
                    <a:pt x="0" y="349250"/>
                  </a:lnTo>
                  <a:lnTo>
                    <a:pt x="0" y="474662"/>
                  </a:lnTo>
                  <a:lnTo>
                    <a:pt x="382587" y="474662"/>
                  </a:lnTo>
                  <a:lnTo>
                    <a:pt x="382587" y="349250"/>
                  </a:lnTo>
                  <a:lnTo>
                    <a:pt x="382587" y="0"/>
                  </a:lnTo>
                  <a:close/>
                </a:path>
              </a:pathLst>
            </a:custGeom>
            <a:solidFill>
              <a:srgbClr val="FFCF01"/>
            </a:solidFill>
          </p:spPr>
          <p:txBody>
            <a:bodyPr wrap="square" lIns="0" tIns="0" rIns="0" bIns="0" rtlCol="0"/>
            <a:lstStyle/>
            <a:p/>
          </p:txBody>
        </p:sp>
        <p:pic>
          <p:nvPicPr>
            <p:cNvPr id="4" name="object 4"/>
            <p:cNvPicPr/>
            <p:nvPr/>
          </p:nvPicPr>
          <p:blipFill>
            <a:blip r:embed="rId2"/>
            <a:stretch>
              <a:fillRect/>
            </a:stretch>
          </p:blipFill>
          <p:spPr>
            <a:xfrm>
              <a:off x="800099" y="1098550"/>
              <a:ext cx="328611" cy="474662"/>
            </a:xfrm>
            <a:prstGeom prst="rect">
              <a:avLst/>
            </a:prstGeom>
          </p:spPr>
        </p:pic>
        <p:sp>
          <p:nvSpPr>
            <p:cNvPr id="5" name="object 5"/>
            <p:cNvSpPr/>
            <p:nvPr/>
          </p:nvSpPr>
          <p:spPr>
            <a:xfrm>
              <a:off x="541337" y="1520824"/>
              <a:ext cx="370205" cy="474980"/>
            </a:xfrm>
            <a:custGeom>
              <a:rect l="l" t="t" r="r" b="b"/>
              <a:pathLst>
                <a:path w="370205" h="474980">
                  <a:moveTo>
                    <a:pt x="369887" y="0"/>
                  </a:moveTo>
                  <a:lnTo>
                    <a:pt x="0" y="0"/>
                  </a:lnTo>
                  <a:lnTo>
                    <a:pt x="0" y="349250"/>
                  </a:lnTo>
                  <a:lnTo>
                    <a:pt x="0" y="474662"/>
                  </a:lnTo>
                  <a:lnTo>
                    <a:pt x="369887" y="474662"/>
                  </a:lnTo>
                  <a:lnTo>
                    <a:pt x="369887" y="349250"/>
                  </a:lnTo>
                  <a:lnTo>
                    <a:pt x="369887" y="0"/>
                  </a:lnTo>
                  <a:close/>
                </a:path>
              </a:pathLst>
            </a:custGeom>
            <a:solidFill>
              <a:srgbClr val="3333CC"/>
            </a:solidFill>
          </p:spPr>
          <p:txBody>
            <a:bodyPr wrap="square" lIns="0" tIns="0" rIns="0" bIns="0" rtlCol="0"/>
            <a:lstStyle/>
            <a:p/>
          </p:txBody>
        </p:sp>
        <p:pic>
          <p:nvPicPr>
            <p:cNvPr id="6" name="object 6"/>
            <p:cNvPicPr/>
            <p:nvPr/>
          </p:nvPicPr>
          <p:blipFill>
            <a:blip r:embed="rId3"/>
            <a:stretch>
              <a:fillRect/>
            </a:stretch>
          </p:blipFill>
          <p:spPr>
            <a:xfrm>
              <a:off x="911225" y="1520825"/>
              <a:ext cx="368300" cy="474661"/>
            </a:xfrm>
            <a:prstGeom prst="rect">
              <a:avLst/>
            </a:prstGeom>
          </p:spPr>
        </p:pic>
        <p:pic>
          <p:nvPicPr>
            <p:cNvPr id="7" name="object 7"/>
            <p:cNvPicPr/>
            <p:nvPr/>
          </p:nvPicPr>
          <p:blipFill>
            <a:blip r:embed="rId4"/>
            <a:stretch>
              <a:fillRect/>
            </a:stretch>
          </p:blipFill>
          <p:spPr>
            <a:xfrm>
              <a:off x="127000" y="1447800"/>
              <a:ext cx="560387" cy="422275"/>
            </a:xfrm>
            <a:prstGeom prst="rect">
              <a:avLst/>
            </a:prstGeom>
          </p:spPr>
        </p:pic>
      </p:grpSp>
      <p:grpSp>
        <p:nvGrpSpPr>
          <p:cNvPr id="8" name="object 8"/>
          <p:cNvGrpSpPr/>
          <p:nvPr/>
        </p:nvGrpSpPr>
        <p:grpSpPr>
          <a:xfrm>
            <a:off x="442912" y="990600"/>
            <a:ext cx="8226425" cy="1052830"/>
            <a:chOff x="442912" y="990600"/>
            <a:chExt cx="8226425" cy="1052830"/>
          </a:xfrm>
        </p:grpSpPr>
        <p:sp>
          <p:nvSpPr>
            <p:cNvPr id="9" name="object 9"/>
            <p:cNvSpPr/>
            <p:nvPr/>
          </p:nvSpPr>
          <p:spPr>
            <a:xfrm>
              <a:off x="762000" y="990599"/>
              <a:ext cx="31750" cy="1052830"/>
            </a:xfrm>
            <a:custGeom>
              <a:rect l="l" t="t" r="r" b="b"/>
              <a:pathLst>
                <a:path w="31750" h="1052830">
                  <a:moveTo>
                    <a:pt x="31750" y="822325"/>
                  </a:moveTo>
                  <a:lnTo>
                    <a:pt x="0" y="822325"/>
                  </a:lnTo>
                  <a:lnTo>
                    <a:pt x="0" y="1052512"/>
                  </a:lnTo>
                  <a:lnTo>
                    <a:pt x="31750" y="1052512"/>
                  </a:lnTo>
                  <a:lnTo>
                    <a:pt x="31750" y="822325"/>
                  </a:lnTo>
                  <a:close/>
                </a:path>
                <a:path w="31750" h="1052830">
                  <a:moveTo>
                    <a:pt x="31750" y="0"/>
                  </a:moveTo>
                  <a:lnTo>
                    <a:pt x="0" y="0"/>
                  </a:lnTo>
                  <a:lnTo>
                    <a:pt x="0" y="790575"/>
                  </a:lnTo>
                  <a:lnTo>
                    <a:pt x="31750" y="790575"/>
                  </a:lnTo>
                  <a:lnTo>
                    <a:pt x="31750" y="0"/>
                  </a:lnTo>
                  <a:close/>
                </a:path>
              </a:pathLst>
            </a:custGeom>
            <a:solidFill>
              <a:srgbClr val="1B1B1B"/>
            </a:solidFill>
          </p:spPr>
          <p:txBody>
            <a:bodyPr wrap="square" lIns="0" tIns="0" rIns="0" bIns="0" rtlCol="0"/>
            <a:lstStyle/>
            <a:p/>
          </p:txBody>
        </p:sp>
        <p:pic>
          <p:nvPicPr>
            <p:cNvPr id="10" name="object 10"/>
            <p:cNvPicPr/>
            <p:nvPr/>
          </p:nvPicPr>
          <p:blipFill>
            <a:blip r:embed="rId5"/>
            <a:stretch>
              <a:fillRect/>
            </a:stretch>
          </p:blipFill>
          <p:spPr>
            <a:xfrm>
              <a:off x="442912" y="1781175"/>
              <a:ext cx="8226425" cy="31750"/>
            </a:xfrm>
            <a:prstGeom prst="rect">
              <a:avLst/>
            </a:prstGeom>
          </p:spPr>
        </p:pic>
      </p:grpSp>
      <p:sp>
        <p:nvSpPr>
          <p:cNvPr id="11" name="object 11"/>
          <p:cNvSpPr txBox="1">
            <a:spLocks noGrp="1"/>
          </p:cNvSpPr>
          <p:nvPr>
            <p:ph type="title"/>
          </p:nvPr>
        </p:nvSpPr>
        <p:spPr>
          <a:prstGeom prst="rect">
            <a:avLst/>
          </a:prstGeom>
        </p:spPr>
        <p:txBody>
          <a:bodyPr vert="horz" wrap="square" lIns="0" tIns="12700" rIns="0" bIns="0" rtlCol="0">
            <a:spAutoFit/>
          </a:bodyPr>
          <a:lstStyle/>
          <a:p>
            <a:pPr marL="292735">
              <a:lnSpc>
                <a:spcPct val="100000"/>
              </a:lnSpc>
              <a:spcBef>
                <a:spcPts val="100"/>
              </a:spcBef>
            </a:pPr>
            <a:r>
              <a:rPr spc="-10">
                <a:solidFill>
                  <a:srgbClr val="000000"/>
                </a:solidFill>
              </a:rPr>
              <a:t>什么是专家系统？</a:t>
            </a:r>
          </a:p>
        </p:txBody>
      </p:sp>
      <p:sp>
        <p:nvSpPr>
          <p:cNvPr id="12" name="object 12"/>
          <p:cNvSpPr txBox="1"/>
          <p:nvPr/>
        </p:nvSpPr>
        <p:spPr>
          <a:xfrm>
            <a:off x="993140" y="1830416"/>
            <a:ext cx="7848600" cy="5147945"/>
          </a:xfrm>
          <a:prstGeom prst="rect">
            <a:avLst/>
          </a:prstGeom>
        </p:spPr>
        <p:txBody>
          <a:bodyPr vert="horz" wrap="square" lIns="0" tIns="184150" rIns="0" bIns="0" rtlCol="0">
            <a:spAutoFit/>
          </a:bodyPr>
          <a:lstStyle/>
          <a:p>
            <a:pPr marL="12700">
              <a:lnSpc>
                <a:spcPct val="100000"/>
              </a:lnSpc>
              <a:spcBef>
                <a:spcPts val="1450"/>
              </a:spcBef>
            </a:pPr>
            <a:r>
              <a:rPr sz="2800" b="1">
                <a:latin typeface="Microsoft JhengHei"/>
                <a:cs typeface="Microsoft JhengHei"/>
              </a:rPr>
              <a:t>功能性定义</a:t>
            </a:r>
            <a:r>
              <a:rPr sz="2800" b="1" spc="-50">
                <a:latin typeface="Times New Roman"/>
                <a:cs typeface="Times New Roman"/>
              </a:rPr>
              <a:t>:</a:t>
            </a:r>
            <a:endParaRPr sz="2800">
              <a:latin typeface="Times New Roman"/>
              <a:cs typeface="Times New Roman"/>
            </a:endParaRPr>
          </a:p>
          <a:p>
            <a:pPr marL="12700">
              <a:lnSpc>
                <a:spcPts val="3025"/>
              </a:lnSpc>
              <a:spcBef>
                <a:spcPts val="1350"/>
              </a:spcBef>
            </a:pPr>
            <a:r>
              <a:rPr sz="2800" b="1" spc="-5">
                <a:latin typeface="Microsoft JhengHei"/>
                <a:cs typeface="Microsoft JhengHei"/>
              </a:rPr>
              <a:t>它是利用人类专家的权威性知识和求解问题方法</a:t>
            </a:r>
            <a:endParaRPr sz="2800">
              <a:latin typeface="Microsoft JhengHei"/>
              <a:cs typeface="Microsoft JhengHei"/>
            </a:endParaRPr>
          </a:p>
          <a:p>
            <a:pPr marL="12700" marR="5080">
              <a:lnSpc>
                <a:spcPts val="2690"/>
              </a:lnSpc>
              <a:spcBef>
                <a:spcPts val="310"/>
              </a:spcBef>
            </a:pPr>
            <a:r>
              <a:rPr sz="2800" b="1">
                <a:latin typeface="Microsoft JhengHei"/>
                <a:cs typeface="Microsoft JhengHei"/>
              </a:rPr>
              <a:t>（推理）</a:t>
            </a:r>
            <a:r>
              <a:rPr sz="2800" b="1" spc="-5">
                <a:latin typeface="Microsoft JhengHei"/>
                <a:cs typeface="Microsoft JhengHei"/>
              </a:rPr>
              <a:t>来求解那些通常需要人工智能的问题的一一组计算机程序系统；</a:t>
            </a:r>
            <a:endParaRPr sz="2800">
              <a:latin typeface="Microsoft JhengHei"/>
              <a:cs typeface="Microsoft JhengHei"/>
            </a:endParaRPr>
          </a:p>
          <a:p>
            <a:pPr marL="12700" marR="5080">
              <a:lnSpc>
                <a:spcPct val="80000"/>
              </a:lnSpc>
              <a:spcBef>
                <a:spcPts val="1700"/>
              </a:spcBef>
            </a:pPr>
            <a:r>
              <a:rPr sz="2800" b="1" spc="-5">
                <a:latin typeface="Microsoft JhengHei"/>
                <a:cs typeface="Microsoft JhengHei"/>
              </a:rPr>
              <a:t>能根据用户提供的数据、信息或事实，运用系统</a:t>
            </a:r>
            <a:r>
              <a:rPr sz="2800" b="1" spc="-50">
                <a:latin typeface="Microsoft JhengHei"/>
                <a:cs typeface="Microsoft JhengHei"/>
              </a:rPr>
              <a:t> </a:t>
            </a:r>
            <a:r>
              <a:rPr sz="2800" b="1" spc="-5">
                <a:latin typeface="Microsoft JhengHei"/>
                <a:cs typeface="Microsoft JhengHei"/>
              </a:rPr>
              <a:t>中存储的专家经验或知识进行推理判断，最后给出出结论及结论的可信度以供用户决策之用；</a:t>
            </a:r>
            <a:endParaRPr sz="2800">
              <a:latin typeface="Microsoft JhengHei"/>
              <a:cs typeface="Microsoft JhengHei"/>
            </a:endParaRPr>
          </a:p>
          <a:p>
            <a:pPr marL="12700">
              <a:lnSpc>
                <a:spcPct val="100000"/>
              </a:lnSpc>
              <a:spcBef>
                <a:spcPts val="1010"/>
              </a:spcBef>
            </a:pPr>
            <a:r>
              <a:rPr sz="2800" b="1" spc="-5">
                <a:latin typeface="Microsoft JhengHei"/>
                <a:cs typeface="Microsoft JhengHei"/>
              </a:rPr>
              <a:t>能对某一任务提出聪明的建议或智能的决策；</a:t>
            </a:r>
            <a:endParaRPr sz="2800">
              <a:latin typeface="Microsoft JhengHei"/>
              <a:cs typeface="Microsoft JhengHei"/>
            </a:endParaRPr>
          </a:p>
          <a:p>
            <a:pPr marL="12700" marR="361315">
              <a:lnSpc>
                <a:spcPts val="2690"/>
              </a:lnSpc>
              <a:spcBef>
                <a:spcPts val="1655"/>
              </a:spcBef>
            </a:pPr>
            <a:r>
              <a:rPr sz="2800" b="1" spc="-5">
                <a:latin typeface="Microsoft JhengHei"/>
                <a:cs typeface="Microsoft JhengHei"/>
              </a:rPr>
              <a:t>能判断自己的推理路线并以简明易懂的方式告诉</a:t>
            </a:r>
            <a:r>
              <a:rPr sz="2800" b="1" spc="-15">
                <a:latin typeface="Microsoft JhengHei"/>
                <a:cs typeface="Microsoft JhengHei"/>
              </a:rPr>
              <a:t>询问者；</a:t>
            </a:r>
            <a:endParaRPr sz="2800">
              <a:latin typeface="Microsoft JhengHei"/>
              <a:cs typeface="Microsoft JhengHei"/>
            </a:endParaRPr>
          </a:p>
          <a:p>
            <a:pPr marL="12700">
              <a:lnSpc>
                <a:spcPct val="100000"/>
              </a:lnSpc>
              <a:spcBef>
                <a:spcPts val="1030"/>
              </a:spcBef>
            </a:pPr>
            <a:r>
              <a:rPr sz="2800" b="1" spc="-5">
                <a:latin typeface="Microsoft JhengHei"/>
                <a:cs typeface="Microsoft JhengHei"/>
              </a:rPr>
              <a:t>可解决人类专家都很难解决的一些问题。</a:t>
            </a:r>
            <a:endParaRPr sz="2800">
              <a:latin typeface="Microsoft JhengHei"/>
              <a:cs typeface="Microsoft JhengHei"/>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127000" y="1098550"/>
            <a:ext cx="1152525" cy="897255"/>
            <a:chOff x="127000" y="1098550"/>
            <a:chExt cx="1152525" cy="897255"/>
          </a:xfrm>
        </p:grpSpPr>
        <p:sp>
          <p:nvSpPr>
            <p:cNvPr id="3" name="object 3"/>
            <p:cNvSpPr/>
            <p:nvPr/>
          </p:nvSpPr>
          <p:spPr>
            <a:xfrm>
              <a:off x="417499" y="1098549"/>
              <a:ext cx="382905" cy="474980"/>
            </a:xfrm>
            <a:custGeom>
              <a:rect l="l" t="t" r="r" b="b"/>
              <a:pathLst>
                <a:path w="382905" h="474980">
                  <a:moveTo>
                    <a:pt x="382587" y="0"/>
                  </a:moveTo>
                  <a:lnTo>
                    <a:pt x="0" y="0"/>
                  </a:lnTo>
                  <a:lnTo>
                    <a:pt x="0" y="349250"/>
                  </a:lnTo>
                  <a:lnTo>
                    <a:pt x="0" y="474662"/>
                  </a:lnTo>
                  <a:lnTo>
                    <a:pt x="382587" y="474662"/>
                  </a:lnTo>
                  <a:lnTo>
                    <a:pt x="382587" y="349250"/>
                  </a:lnTo>
                  <a:lnTo>
                    <a:pt x="382587" y="0"/>
                  </a:lnTo>
                  <a:close/>
                </a:path>
              </a:pathLst>
            </a:custGeom>
            <a:solidFill>
              <a:srgbClr val="FFCF01"/>
            </a:solidFill>
          </p:spPr>
          <p:txBody>
            <a:bodyPr wrap="square" lIns="0" tIns="0" rIns="0" bIns="0" rtlCol="0"/>
            <a:lstStyle/>
            <a:p/>
          </p:txBody>
        </p:sp>
        <p:pic>
          <p:nvPicPr>
            <p:cNvPr id="4" name="object 4"/>
            <p:cNvPicPr/>
            <p:nvPr/>
          </p:nvPicPr>
          <p:blipFill>
            <a:blip r:embed="rId2"/>
            <a:stretch>
              <a:fillRect/>
            </a:stretch>
          </p:blipFill>
          <p:spPr>
            <a:xfrm>
              <a:off x="800099" y="1098550"/>
              <a:ext cx="328611" cy="474662"/>
            </a:xfrm>
            <a:prstGeom prst="rect">
              <a:avLst/>
            </a:prstGeom>
          </p:spPr>
        </p:pic>
        <p:sp>
          <p:nvSpPr>
            <p:cNvPr id="5" name="object 5"/>
            <p:cNvSpPr/>
            <p:nvPr/>
          </p:nvSpPr>
          <p:spPr>
            <a:xfrm>
              <a:off x="541337" y="1520824"/>
              <a:ext cx="370205" cy="474980"/>
            </a:xfrm>
            <a:custGeom>
              <a:rect l="l" t="t" r="r" b="b"/>
              <a:pathLst>
                <a:path w="370205" h="474980">
                  <a:moveTo>
                    <a:pt x="369887" y="0"/>
                  </a:moveTo>
                  <a:lnTo>
                    <a:pt x="0" y="0"/>
                  </a:lnTo>
                  <a:lnTo>
                    <a:pt x="0" y="349250"/>
                  </a:lnTo>
                  <a:lnTo>
                    <a:pt x="0" y="474662"/>
                  </a:lnTo>
                  <a:lnTo>
                    <a:pt x="369887" y="474662"/>
                  </a:lnTo>
                  <a:lnTo>
                    <a:pt x="369887" y="349250"/>
                  </a:lnTo>
                  <a:lnTo>
                    <a:pt x="369887" y="0"/>
                  </a:lnTo>
                  <a:close/>
                </a:path>
              </a:pathLst>
            </a:custGeom>
            <a:solidFill>
              <a:srgbClr val="3333CC"/>
            </a:solidFill>
          </p:spPr>
          <p:txBody>
            <a:bodyPr wrap="square" lIns="0" tIns="0" rIns="0" bIns="0" rtlCol="0"/>
            <a:lstStyle/>
            <a:p/>
          </p:txBody>
        </p:sp>
        <p:pic>
          <p:nvPicPr>
            <p:cNvPr id="6" name="object 6"/>
            <p:cNvPicPr/>
            <p:nvPr/>
          </p:nvPicPr>
          <p:blipFill>
            <a:blip r:embed="rId3"/>
            <a:stretch>
              <a:fillRect/>
            </a:stretch>
          </p:blipFill>
          <p:spPr>
            <a:xfrm>
              <a:off x="911225" y="1520825"/>
              <a:ext cx="368300" cy="474661"/>
            </a:xfrm>
            <a:prstGeom prst="rect">
              <a:avLst/>
            </a:prstGeom>
          </p:spPr>
        </p:pic>
        <p:pic>
          <p:nvPicPr>
            <p:cNvPr id="7" name="object 7"/>
            <p:cNvPicPr/>
            <p:nvPr/>
          </p:nvPicPr>
          <p:blipFill>
            <a:blip r:embed="rId4"/>
            <a:stretch>
              <a:fillRect/>
            </a:stretch>
          </p:blipFill>
          <p:spPr>
            <a:xfrm>
              <a:off x="127000" y="1447800"/>
              <a:ext cx="560387" cy="422275"/>
            </a:xfrm>
            <a:prstGeom prst="rect">
              <a:avLst/>
            </a:prstGeom>
          </p:spPr>
        </p:pic>
      </p:grpSp>
      <p:grpSp>
        <p:nvGrpSpPr>
          <p:cNvPr id="8" name="object 8"/>
          <p:cNvGrpSpPr/>
          <p:nvPr/>
        </p:nvGrpSpPr>
        <p:grpSpPr>
          <a:xfrm>
            <a:off x="0" y="685800"/>
            <a:ext cx="8669655" cy="1771650"/>
            <a:chOff x="0" y="685800"/>
            <a:chExt cx="8669655" cy="1771650"/>
          </a:xfrm>
        </p:grpSpPr>
        <p:sp>
          <p:nvSpPr>
            <p:cNvPr id="9" name="object 9"/>
            <p:cNvSpPr/>
            <p:nvPr/>
          </p:nvSpPr>
          <p:spPr>
            <a:xfrm>
              <a:off x="762000" y="990599"/>
              <a:ext cx="31750" cy="1052830"/>
            </a:xfrm>
            <a:custGeom>
              <a:rect l="l" t="t" r="r" b="b"/>
              <a:pathLst>
                <a:path w="31750" h="1052830">
                  <a:moveTo>
                    <a:pt x="31750" y="822325"/>
                  </a:moveTo>
                  <a:lnTo>
                    <a:pt x="0" y="822325"/>
                  </a:lnTo>
                  <a:lnTo>
                    <a:pt x="0" y="1052512"/>
                  </a:lnTo>
                  <a:lnTo>
                    <a:pt x="31750" y="1052512"/>
                  </a:lnTo>
                  <a:lnTo>
                    <a:pt x="31750" y="822325"/>
                  </a:lnTo>
                  <a:close/>
                </a:path>
                <a:path w="31750" h="1052830">
                  <a:moveTo>
                    <a:pt x="31750" y="0"/>
                  </a:moveTo>
                  <a:lnTo>
                    <a:pt x="0" y="0"/>
                  </a:lnTo>
                  <a:lnTo>
                    <a:pt x="0" y="790575"/>
                  </a:lnTo>
                  <a:lnTo>
                    <a:pt x="31750" y="790575"/>
                  </a:lnTo>
                  <a:lnTo>
                    <a:pt x="31750" y="0"/>
                  </a:lnTo>
                  <a:close/>
                </a:path>
              </a:pathLst>
            </a:custGeom>
            <a:solidFill>
              <a:srgbClr val="1B1B1B"/>
            </a:solidFill>
          </p:spPr>
          <p:txBody>
            <a:bodyPr wrap="square" lIns="0" tIns="0" rIns="0" bIns="0" rtlCol="0"/>
            <a:lstStyle/>
            <a:p/>
          </p:txBody>
        </p:sp>
        <p:pic>
          <p:nvPicPr>
            <p:cNvPr id="10" name="object 10"/>
            <p:cNvPicPr/>
            <p:nvPr/>
          </p:nvPicPr>
          <p:blipFill>
            <a:blip r:embed="rId5"/>
            <a:stretch>
              <a:fillRect/>
            </a:stretch>
          </p:blipFill>
          <p:spPr>
            <a:xfrm>
              <a:off x="442912" y="1781175"/>
              <a:ext cx="8226425" cy="31750"/>
            </a:xfrm>
            <a:prstGeom prst="rect">
              <a:avLst/>
            </a:prstGeom>
          </p:spPr>
        </p:pic>
        <p:sp>
          <p:nvSpPr>
            <p:cNvPr id="11" name="object 11"/>
            <p:cNvSpPr/>
            <p:nvPr/>
          </p:nvSpPr>
          <p:spPr>
            <a:xfrm>
              <a:off x="0" y="685800"/>
              <a:ext cx="8001000" cy="1771650"/>
            </a:xfrm>
            <a:custGeom>
              <a:rect l="l" t="t" r="r" b="b"/>
              <a:pathLst>
                <a:path w="8001000" h="1771650">
                  <a:moveTo>
                    <a:pt x="8001000" y="1771650"/>
                  </a:moveTo>
                  <a:lnTo>
                    <a:pt x="0" y="1771650"/>
                  </a:lnTo>
                  <a:lnTo>
                    <a:pt x="0" y="0"/>
                  </a:lnTo>
                  <a:lnTo>
                    <a:pt x="8001000" y="0"/>
                  </a:lnTo>
                  <a:lnTo>
                    <a:pt x="8001000" y="1771650"/>
                  </a:lnTo>
                  <a:close/>
                </a:path>
              </a:pathLst>
            </a:custGeom>
            <a:solidFill>
              <a:srgbClr val="FFFFFF"/>
            </a:solidFill>
          </p:spPr>
          <p:txBody>
            <a:bodyPr wrap="square" lIns="0" tIns="0" rIns="0" bIns="0" rtlCol="0"/>
            <a:lstStyle/>
            <a:p/>
          </p:txBody>
        </p:sp>
      </p:grpSp>
      <p:sp>
        <p:nvSpPr>
          <p:cNvPr id="12" name="object 12"/>
          <p:cNvSpPr txBox="1"/>
          <p:nvPr/>
        </p:nvSpPr>
        <p:spPr>
          <a:xfrm>
            <a:off x="840740" y="1110932"/>
            <a:ext cx="7848600" cy="5743575"/>
          </a:xfrm>
          <a:prstGeom prst="rect">
            <a:avLst/>
          </a:prstGeom>
        </p:spPr>
        <p:txBody>
          <a:bodyPr vert="horz" wrap="square" lIns="0" tIns="12700" rIns="0" bIns="0" rtlCol="0">
            <a:spAutoFit/>
          </a:bodyPr>
          <a:lstStyle/>
          <a:p>
            <a:pPr marL="12700" marR="5080">
              <a:lnSpc>
                <a:spcPct val="100000"/>
              </a:lnSpc>
              <a:spcBef>
                <a:spcPts val="100"/>
              </a:spcBef>
            </a:pPr>
            <a:r>
              <a:rPr sz="2800" b="1" spc="-5">
                <a:latin typeface="Microsoft JhengHei"/>
                <a:cs typeface="Microsoft JhengHei"/>
              </a:rPr>
              <a:t>电气设备发生故障的原因涉及到多个方面，很多</a:t>
            </a:r>
            <a:r>
              <a:rPr sz="2800" b="1" spc="-50">
                <a:latin typeface="Microsoft JhengHei"/>
                <a:cs typeface="Microsoft JhengHei"/>
              </a:rPr>
              <a:t> </a:t>
            </a:r>
            <a:r>
              <a:rPr sz="2800" b="1" spc="-5">
                <a:latin typeface="Microsoft JhengHei"/>
                <a:cs typeface="Microsoft JhengHei"/>
              </a:rPr>
              <a:t>因素与故障之间的关系具有不确定性，只判断单一一因素不能正确识别故障。同理，单一领域的专</a:t>
            </a:r>
            <a:r>
              <a:rPr sz="2800" b="1" spc="-50">
                <a:latin typeface="Microsoft JhengHei"/>
                <a:cs typeface="Microsoft JhengHei"/>
              </a:rPr>
              <a:t> </a:t>
            </a:r>
            <a:r>
              <a:rPr sz="2800" b="1" spc="-5">
                <a:latin typeface="Microsoft JhengHei"/>
                <a:cs typeface="Microsoft JhengHei"/>
              </a:rPr>
              <a:t>家不能全面解决多因素导致的故障。专家的知</a:t>
            </a:r>
            <a:endParaRPr sz="2800">
              <a:latin typeface="Microsoft JhengHei"/>
              <a:cs typeface="Microsoft JhengHei"/>
            </a:endParaRPr>
          </a:p>
          <a:p>
            <a:pPr marL="12700" marR="361315">
              <a:lnSpc>
                <a:spcPct val="100000"/>
              </a:lnSpc>
            </a:pPr>
            <a:r>
              <a:rPr sz="2800" b="1" spc="-5">
                <a:latin typeface="Microsoft JhengHei"/>
                <a:cs typeface="Microsoft JhengHei"/>
              </a:rPr>
              <a:t>识是从实践中形成的，没有明确的诊断标准，难</a:t>
            </a:r>
            <a:r>
              <a:rPr sz="2800" b="1" spc="-10">
                <a:latin typeface="Microsoft JhengHei"/>
                <a:cs typeface="Microsoft JhengHei"/>
              </a:rPr>
              <a:t>免产生偏差和错误。</a:t>
            </a:r>
            <a:endParaRPr sz="2800">
              <a:latin typeface="Microsoft JhengHei"/>
              <a:cs typeface="Microsoft JhengHei"/>
            </a:endParaRPr>
          </a:p>
          <a:p>
            <a:pPr marL="12700" marR="5080">
              <a:lnSpc>
                <a:spcPct val="100000"/>
              </a:lnSpc>
              <a:spcBef>
                <a:spcPts val="670"/>
              </a:spcBef>
            </a:pPr>
            <a:r>
              <a:rPr sz="2800" b="1" spc="-5">
                <a:latin typeface="Microsoft JhengHei"/>
                <a:cs typeface="Microsoft JhengHei"/>
              </a:rPr>
              <a:t>专家系统能使多个领域众多专家的专业知识和经</a:t>
            </a:r>
            <a:r>
              <a:rPr sz="2800" b="1" spc="-50">
                <a:latin typeface="Microsoft JhengHei"/>
                <a:cs typeface="Microsoft JhengHei"/>
              </a:rPr>
              <a:t> </a:t>
            </a:r>
            <a:r>
              <a:rPr sz="2800" b="1" spc="-5">
                <a:latin typeface="Microsoft JhengHei"/>
                <a:cs typeface="Microsoft JhengHei"/>
              </a:rPr>
              <a:t>验以及他们相互合作解决问题的能力得以总结、综综合、精炼及发展，使特定领域的专家有了通力</a:t>
            </a:r>
            <a:r>
              <a:rPr sz="2800" b="1" spc="-50">
                <a:latin typeface="Microsoft JhengHei"/>
                <a:cs typeface="Microsoft JhengHei"/>
              </a:rPr>
              <a:t> </a:t>
            </a:r>
            <a:r>
              <a:rPr sz="2800" b="1" spc="-5">
                <a:latin typeface="Microsoft JhengHei"/>
                <a:cs typeface="Microsoft JhengHei"/>
              </a:rPr>
              <a:t>合作及相互参考学习的新场所，有利于特定学科的</a:t>
            </a:r>
            <a:r>
              <a:rPr sz="2800" b="1" spc="-10">
                <a:latin typeface="Microsoft JhengHei"/>
                <a:cs typeface="Microsoft JhengHei"/>
              </a:rPr>
              <a:t>的进一步发展。</a:t>
            </a:r>
            <a:endParaRPr sz="2800">
              <a:latin typeface="Microsoft JhengHei"/>
              <a:cs typeface="Microsoft JhengHei"/>
            </a:endParaRPr>
          </a:p>
          <a:p>
            <a:pPr marL="12700" marR="361315">
              <a:lnSpc>
                <a:spcPct val="100000"/>
              </a:lnSpc>
              <a:spcBef>
                <a:spcPts val="675"/>
              </a:spcBef>
            </a:pPr>
            <a:r>
              <a:rPr sz="2800" b="1" spc="-5">
                <a:latin typeface="Microsoft JhengHei"/>
                <a:cs typeface="Microsoft JhengHei"/>
              </a:rPr>
              <a:t>专家系统能够高效率、低消耗、准确无误、周</a:t>
            </a:r>
            <a:r>
              <a:rPr sz="2800" b="1" spc="-50">
                <a:latin typeface="Microsoft JhengHei"/>
                <a:cs typeface="Microsoft JhengHei"/>
              </a:rPr>
              <a:t> </a:t>
            </a:r>
            <a:r>
              <a:rPr sz="2800" b="1" spc="-5">
                <a:latin typeface="Microsoft JhengHei"/>
                <a:cs typeface="Microsoft JhengHei"/>
              </a:rPr>
              <a:t>密全面、迅速而不知疲觉得工作，使人类专家的</a:t>
            </a:r>
            <a:endParaRPr sz="2800">
              <a:latin typeface="Microsoft JhengHei"/>
              <a:cs typeface="Microsoft JhengHei"/>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127000" y="1098550"/>
            <a:ext cx="1152525" cy="897255"/>
            <a:chOff x="127000" y="1098550"/>
            <a:chExt cx="1152525" cy="897255"/>
          </a:xfrm>
        </p:grpSpPr>
        <p:sp>
          <p:nvSpPr>
            <p:cNvPr id="3" name="object 3"/>
            <p:cNvSpPr/>
            <p:nvPr/>
          </p:nvSpPr>
          <p:spPr>
            <a:xfrm>
              <a:off x="417499" y="1098549"/>
              <a:ext cx="382905" cy="474980"/>
            </a:xfrm>
            <a:custGeom>
              <a:rect l="l" t="t" r="r" b="b"/>
              <a:pathLst>
                <a:path w="382905" h="474980">
                  <a:moveTo>
                    <a:pt x="382587" y="0"/>
                  </a:moveTo>
                  <a:lnTo>
                    <a:pt x="0" y="0"/>
                  </a:lnTo>
                  <a:lnTo>
                    <a:pt x="0" y="349250"/>
                  </a:lnTo>
                  <a:lnTo>
                    <a:pt x="0" y="474662"/>
                  </a:lnTo>
                  <a:lnTo>
                    <a:pt x="382587" y="474662"/>
                  </a:lnTo>
                  <a:lnTo>
                    <a:pt x="382587" y="349250"/>
                  </a:lnTo>
                  <a:lnTo>
                    <a:pt x="382587" y="0"/>
                  </a:lnTo>
                  <a:close/>
                </a:path>
              </a:pathLst>
            </a:custGeom>
            <a:solidFill>
              <a:srgbClr val="FFCF01"/>
            </a:solidFill>
          </p:spPr>
          <p:txBody>
            <a:bodyPr wrap="square" lIns="0" tIns="0" rIns="0" bIns="0" rtlCol="0"/>
            <a:lstStyle/>
            <a:p/>
          </p:txBody>
        </p:sp>
        <p:pic>
          <p:nvPicPr>
            <p:cNvPr id="4" name="object 4"/>
            <p:cNvPicPr/>
            <p:nvPr/>
          </p:nvPicPr>
          <p:blipFill>
            <a:blip r:embed="rId2"/>
            <a:stretch>
              <a:fillRect/>
            </a:stretch>
          </p:blipFill>
          <p:spPr>
            <a:xfrm>
              <a:off x="800099" y="1098550"/>
              <a:ext cx="328611" cy="474662"/>
            </a:xfrm>
            <a:prstGeom prst="rect">
              <a:avLst/>
            </a:prstGeom>
          </p:spPr>
        </p:pic>
        <p:sp>
          <p:nvSpPr>
            <p:cNvPr id="5" name="object 5"/>
            <p:cNvSpPr/>
            <p:nvPr/>
          </p:nvSpPr>
          <p:spPr>
            <a:xfrm>
              <a:off x="541337" y="1520824"/>
              <a:ext cx="370205" cy="474980"/>
            </a:xfrm>
            <a:custGeom>
              <a:rect l="l" t="t" r="r" b="b"/>
              <a:pathLst>
                <a:path w="370205" h="474980">
                  <a:moveTo>
                    <a:pt x="369887" y="0"/>
                  </a:moveTo>
                  <a:lnTo>
                    <a:pt x="0" y="0"/>
                  </a:lnTo>
                  <a:lnTo>
                    <a:pt x="0" y="349250"/>
                  </a:lnTo>
                  <a:lnTo>
                    <a:pt x="0" y="474662"/>
                  </a:lnTo>
                  <a:lnTo>
                    <a:pt x="369887" y="474662"/>
                  </a:lnTo>
                  <a:lnTo>
                    <a:pt x="369887" y="349250"/>
                  </a:lnTo>
                  <a:lnTo>
                    <a:pt x="369887" y="0"/>
                  </a:lnTo>
                  <a:close/>
                </a:path>
              </a:pathLst>
            </a:custGeom>
            <a:solidFill>
              <a:srgbClr val="3333CC"/>
            </a:solidFill>
          </p:spPr>
          <p:txBody>
            <a:bodyPr wrap="square" lIns="0" tIns="0" rIns="0" bIns="0" rtlCol="0"/>
            <a:lstStyle/>
            <a:p/>
          </p:txBody>
        </p:sp>
        <p:pic>
          <p:nvPicPr>
            <p:cNvPr id="6" name="object 6"/>
            <p:cNvPicPr/>
            <p:nvPr/>
          </p:nvPicPr>
          <p:blipFill>
            <a:blip r:embed="rId3"/>
            <a:stretch>
              <a:fillRect/>
            </a:stretch>
          </p:blipFill>
          <p:spPr>
            <a:xfrm>
              <a:off x="911225" y="1520825"/>
              <a:ext cx="368300" cy="474661"/>
            </a:xfrm>
            <a:prstGeom prst="rect">
              <a:avLst/>
            </a:prstGeom>
          </p:spPr>
        </p:pic>
        <p:pic>
          <p:nvPicPr>
            <p:cNvPr id="7" name="object 7"/>
            <p:cNvPicPr/>
            <p:nvPr/>
          </p:nvPicPr>
          <p:blipFill>
            <a:blip r:embed="rId4"/>
            <a:stretch>
              <a:fillRect/>
            </a:stretch>
          </p:blipFill>
          <p:spPr>
            <a:xfrm>
              <a:off x="127000" y="1447800"/>
              <a:ext cx="560387" cy="422275"/>
            </a:xfrm>
            <a:prstGeom prst="rect">
              <a:avLst/>
            </a:prstGeom>
          </p:spPr>
        </p:pic>
      </p:grpSp>
      <p:grpSp>
        <p:nvGrpSpPr>
          <p:cNvPr id="8" name="object 8"/>
          <p:cNvGrpSpPr/>
          <p:nvPr/>
        </p:nvGrpSpPr>
        <p:grpSpPr>
          <a:xfrm>
            <a:off x="442912" y="990600"/>
            <a:ext cx="8226425" cy="1052830"/>
            <a:chOff x="442912" y="990600"/>
            <a:chExt cx="8226425" cy="1052830"/>
          </a:xfrm>
        </p:grpSpPr>
        <p:sp>
          <p:nvSpPr>
            <p:cNvPr id="9" name="object 9"/>
            <p:cNvSpPr/>
            <p:nvPr/>
          </p:nvSpPr>
          <p:spPr>
            <a:xfrm>
              <a:off x="762000" y="990599"/>
              <a:ext cx="31750" cy="1052830"/>
            </a:xfrm>
            <a:custGeom>
              <a:rect l="l" t="t" r="r" b="b"/>
              <a:pathLst>
                <a:path w="31750" h="1052830">
                  <a:moveTo>
                    <a:pt x="31750" y="822325"/>
                  </a:moveTo>
                  <a:lnTo>
                    <a:pt x="0" y="822325"/>
                  </a:lnTo>
                  <a:lnTo>
                    <a:pt x="0" y="1052512"/>
                  </a:lnTo>
                  <a:lnTo>
                    <a:pt x="31750" y="1052512"/>
                  </a:lnTo>
                  <a:lnTo>
                    <a:pt x="31750" y="822325"/>
                  </a:lnTo>
                  <a:close/>
                </a:path>
                <a:path w="31750" h="1052830">
                  <a:moveTo>
                    <a:pt x="31750" y="0"/>
                  </a:moveTo>
                  <a:lnTo>
                    <a:pt x="0" y="0"/>
                  </a:lnTo>
                  <a:lnTo>
                    <a:pt x="0" y="790575"/>
                  </a:lnTo>
                  <a:lnTo>
                    <a:pt x="31750" y="790575"/>
                  </a:lnTo>
                  <a:lnTo>
                    <a:pt x="31750" y="0"/>
                  </a:lnTo>
                  <a:close/>
                </a:path>
              </a:pathLst>
            </a:custGeom>
            <a:solidFill>
              <a:srgbClr val="1B1B1B"/>
            </a:solidFill>
          </p:spPr>
          <p:txBody>
            <a:bodyPr wrap="square" lIns="0" tIns="0" rIns="0" bIns="0" rtlCol="0"/>
            <a:lstStyle/>
            <a:p/>
          </p:txBody>
        </p:sp>
        <p:pic>
          <p:nvPicPr>
            <p:cNvPr id="10" name="object 10"/>
            <p:cNvPicPr/>
            <p:nvPr/>
          </p:nvPicPr>
          <p:blipFill>
            <a:blip r:embed="rId5"/>
            <a:stretch>
              <a:fillRect/>
            </a:stretch>
          </p:blipFill>
          <p:spPr>
            <a:xfrm>
              <a:off x="442912" y="1781175"/>
              <a:ext cx="8226425" cy="31750"/>
            </a:xfrm>
            <a:prstGeom prst="rect">
              <a:avLst/>
            </a:prstGeom>
          </p:spPr>
        </p:pic>
      </p:grpSp>
      <p:sp>
        <p:nvSpPr>
          <p:cNvPr id="11" name="object 11"/>
          <p:cNvSpPr txBox="1">
            <a:spLocks noGrp="1"/>
          </p:cNvSpPr>
          <p:nvPr>
            <p:ph type="title"/>
          </p:nvPr>
        </p:nvSpPr>
        <p:spPr>
          <a:xfrm>
            <a:off x="688340" y="1114107"/>
            <a:ext cx="3683000" cy="574040"/>
          </a:xfrm>
          <a:prstGeom prst="rect">
            <a:avLst/>
          </a:prstGeom>
        </p:spPr>
        <p:txBody>
          <a:bodyPr vert="horz" wrap="square" lIns="0" tIns="12700" rIns="0" bIns="0" rtlCol="0">
            <a:spAutoFit/>
          </a:bodyPr>
          <a:lstStyle/>
          <a:p>
            <a:pPr marL="12700">
              <a:lnSpc>
                <a:spcPct val="100000"/>
              </a:lnSpc>
              <a:spcBef>
                <a:spcPts val="100"/>
              </a:spcBef>
            </a:pPr>
            <a:r>
              <a:rPr spc="-10">
                <a:solidFill>
                  <a:srgbClr val="000000"/>
                </a:solidFill>
              </a:rPr>
              <a:t>什么是专家系统？</a:t>
            </a:r>
          </a:p>
        </p:txBody>
      </p:sp>
      <p:sp>
        <p:nvSpPr>
          <p:cNvPr id="12" name="object 12"/>
          <p:cNvSpPr txBox="1"/>
          <p:nvPr/>
        </p:nvSpPr>
        <p:spPr>
          <a:xfrm>
            <a:off x="688340" y="2256092"/>
            <a:ext cx="8254365" cy="2605405"/>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型态性定义</a:t>
            </a:r>
            <a:endParaRPr sz="2800">
              <a:latin typeface="Microsoft JhengHei"/>
              <a:cs typeface="Microsoft JhengHei"/>
            </a:endParaRPr>
          </a:p>
          <a:p>
            <a:pPr marL="12700" marR="54610">
              <a:lnSpc>
                <a:spcPct val="100000"/>
              </a:lnSpc>
              <a:spcBef>
                <a:spcPts val="2350"/>
              </a:spcBef>
            </a:pPr>
            <a:r>
              <a:rPr sz="2800" b="1" spc="-5">
                <a:latin typeface="Microsoft JhengHei"/>
                <a:cs typeface="Microsoft JhengHei"/>
              </a:rPr>
              <a:t>具有分离式领域知识库及推理器的智能型信息系统，用于解决特定领域的课题。</a:t>
            </a:r>
            <a:endParaRPr sz="2800">
              <a:latin typeface="Microsoft JhengHei"/>
              <a:cs typeface="Microsoft JhengHei"/>
            </a:endParaRPr>
          </a:p>
          <a:p>
            <a:pPr marL="12700" marR="5080">
              <a:lnSpc>
                <a:spcPct val="100000"/>
              </a:lnSpc>
              <a:spcBef>
                <a:spcPts val="1160"/>
              </a:spcBef>
            </a:pPr>
            <a:r>
              <a:rPr sz="2800" b="1">
                <a:latin typeface="Microsoft JhengHei"/>
                <a:cs typeface="Microsoft JhengHei"/>
              </a:rPr>
              <a:t>将传统的</a:t>
            </a:r>
            <a:r>
              <a:rPr sz="2800" b="1">
                <a:latin typeface="Times New Roman"/>
                <a:cs typeface="Times New Roman"/>
              </a:rPr>
              <a:t>“</a:t>
            </a:r>
            <a:r>
              <a:rPr sz="2800" b="1">
                <a:latin typeface="Microsoft JhengHei"/>
                <a:cs typeface="Microsoft JhengHei"/>
              </a:rPr>
              <a:t>数据结构</a:t>
            </a:r>
            <a:r>
              <a:rPr sz="2800" b="1">
                <a:latin typeface="Times New Roman"/>
                <a:cs typeface="Times New Roman"/>
              </a:rPr>
              <a:t>+</a:t>
            </a:r>
            <a:r>
              <a:rPr sz="2800" b="1">
                <a:latin typeface="Microsoft JhengHei"/>
                <a:cs typeface="Microsoft JhengHei"/>
              </a:rPr>
              <a:t>算法</a:t>
            </a:r>
            <a:r>
              <a:rPr sz="2800" b="1">
                <a:latin typeface="Times New Roman"/>
                <a:cs typeface="Times New Roman"/>
              </a:rPr>
              <a:t>=</a:t>
            </a:r>
            <a:r>
              <a:rPr sz="2800" b="1">
                <a:latin typeface="Microsoft JhengHei"/>
                <a:cs typeface="Microsoft JhengHei"/>
              </a:rPr>
              <a:t>程序</a:t>
            </a:r>
            <a:r>
              <a:rPr sz="2800" b="1">
                <a:latin typeface="Times New Roman"/>
                <a:cs typeface="Times New Roman"/>
              </a:rPr>
              <a:t>”</a:t>
            </a:r>
            <a:r>
              <a:rPr sz="2800" b="1" spc="-10">
                <a:latin typeface="Microsoft JhengHei"/>
                <a:cs typeface="Microsoft JhengHei"/>
              </a:rPr>
              <a:t>的应用程序模式变化</a:t>
            </a:r>
            <a:r>
              <a:rPr sz="2800" b="1">
                <a:latin typeface="Microsoft JhengHei"/>
                <a:cs typeface="Microsoft JhengHei"/>
              </a:rPr>
              <a:t>化成</a:t>
            </a:r>
            <a:r>
              <a:rPr sz="2800" b="1">
                <a:latin typeface="Times New Roman"/>
                <a:cs typeface="Times New Roman"/>
              </a:rPr>
              <a:t>“</a:t>
            </a:r>
            <a:r>
              <a:rPr sz="2800" b="1">
                <a:latin typeface="Microsoft JhengHei"/>
                <a:cs typeface="Microsoft JhengHei"/>
              </a:rPr>
              <a:t>知识</a:t>
            </a:r>
            <a:r>
              <a:rPr sz="2800" b="1">
                <a:latin typeface="Times New Roman"/>
                <a:cs typeface="Times New Roman"/>
              </a:rPr>
              <a:t>+</a:t>
            </a:r>
            <a:r>
              <a:rPr sz="2800" b="1">
                <a:latin typeface="Microsoft JhengHei"/>
                <a:cs typeface="Microsoft JhengHei"/>
              </a:rPr>
              <a:t>推理</a:t>
            </a:r>
            <a:r>
              <a:rPr sz="2800" b="1">
                <a:latin typeface="Times New Roman"/>
                <a:cs typeface="Times New Roman"/>
              </a:rPr>
              <a:t>=</a:t>
            </a:r>
            <a:r>
              <a:rPr sz="2800" b="1">
                <a:latin typeface="Microsoft JhengHei"/>
                <a:cs typeface="Microsoft JhengHei"/>
              </a:rPr>
              <a:t>系统</a:t>
            </a:r>
            <a:r>
              <a:rPr sz="2800" b="1">
                <a:latin typeface="Times New Roman"/>
                <a:cs typeface="Times New Roman"/>
              </a:rPr>
              <a:t>”</a:t>
            </a:r>
            <a:r>
              <a:rPr sz="2800" b="1" spc="-20">
                <a:latin typeface="Microsoft JhengHei"/>
                <a:cs typeface="Microsoft JhengHei"/>
              </a:rPr>
              <a:t>模式。</a:t>
            </a:r>
            <a:endParaRPr sz="280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127000" y="990600"/>
            <a:ext cx="8542655" cy="1052830"/>
            <a:chOff x="127000" y="990600"/>
            <a:chExt cx="8542655" cy="1052830"/>
          </a:xfrm>
        </p:grpSpPr>
        <p:sp>
          <p:nvSpPr>
            <p:cNvPr id="3" name="object 3"/>
            <p:cNvSpPr/>
            <p:nvPr/>
          </p:nvSpPr>
          <p:spPr>
            <a:xfrm>
              <a:off x="417499" y="1098549"/>
              <a:ext cx="382905" cy="474980"/>
            </a:xfrm>
            <a:custGeom>
              <a:rect l="l" t="t" r="r" b="b"/>
              <a:pathLst>
                <a:path w="382905" h="474980">
                  <a:moveTo>
                    <a:pt x="382587" y="0"/>
                  </a:moveTo>
                  <a:lnTo>
                    <a:pt x="0" y="0"/>
                  </a:lnTo>
                  <a:lnTo>
                    <a:pt x="0" y="349250"/>
                  </a:lnTo>
                  <a:lnTo>
                    <a:pt x="0" y="474662"/>
                  </a:lnTo>
                  <a:lnTo>
                    <a:pt x="382587" y="474662"/>
                  </a:lnTo>
                  <a:lnTo>
                    <a:pt x="382587" y="349250"/>
                  </a:lnTo>
                  <a:lnTo>
                    <a:pt x="382587" y="0"/>
                  </a:lnTo>
                  <a:close/>
                </a:path>
              </a:pathLst>
            </a:custGeom>
            <a:solidFill>
              <a:srgbClr val="FFCF01"/>
            </a:solidFill>
          </p:spPr>
          <p:txBody>
            <a:bodyPr wrap="square" lIns="0" tIns="0" rIns="0" bIns="0" rtlCol="0"/>
            <a:lstStyle/>
            <a:p/>
          </p:txBody>
        </p:sp>
        <p:pic>
          <p:nvPicPr>
            <p:cNvPr id="4" name="object 4"/>
            <p:cNvPicPr/>
            <p:nvPr/>
          </p:nvPicPr>
          <p:blipFill>
            <a:blip r:embed="rId2"/>
            <a:stretch>
              <a:fillRect/>
            </a:stretch>
          </p:blipFill>
          <p:spPr>
            <a:xfrm>
              <a:off x="800099" y="1098550"/>
              <a:ext cx="328611" cy="474662"/>
            </a:xfrm>
            <a:prstGeom prst="rect">
              <a:avLst/>
            </a:prstGeom>
          </p:spPr>
        </p:pic>
        <p:sp>
          <p:nvSpPr>
            <p:cNvPr id="5" name="object 5"/>
            <p:cNvSpPr/>
            <p:nvPr/>
          </p:nvSpPr>
          <p:spPr>
            <a:xfrm>
              <a:off x="541337" y="1520824"/>
              <a:ext cx="370205" cy="474980"/>
            </a:xfrm>
            <a:custGeom>
              <a:rect l="l" t="t" r="r" b="b"/>
              <a:pathLst>
                <a:path w="370205" h="474980">
                  <a:moveTo>
                    <a:pt x="369887" y="0"/>
                  </a:moveTo>
                  <a:lnTo>
                    <a:pt x="0" y="0"/>
                  </a:lnTo>
                  <a:lnTo>
                    <a:pt x="0" y="349250"/>
                  </a:lnTo>
                  <a:lnTo>
                    <a:pt x="0" y="474662"/>
                  </a:lnTo>
                  <a:lnTo>
                    <a:pt x="369887" y="474662"/>
                  </a:lnTo>
                  <a:lnTo>
                    <a:pt x="369887" y="349250"/>
                  </a:lnTo>
                  <a:lnTo>
                    <a:pt x="369887" y="0"/>
                  </a:lnTo>
                  <a:close/>
                </a:path>
              </a:pathLst>
            </a:custGeom>
            <a:solidFill>
              <a:srgbClr val="3333CC"/>
            </a:solidFill>
          </p:spPr>
          <p:txBody>
            <a:bodyPr wrap="square" lIns="0" tIns="0" rIns="0" bIns="0" rtlCol="0"/>
            <a:lstStyle/>
            <a:p/>
          </p:txBody>
        </p:sp>
        <p:pic>
          <p:nvPicPr>
            <p:cNvPr id="6" name="object 6"/>
            <p:cNvPicPr/>
            <p:nvPr/>
          </p:nvPicPr>
          <p:blipFill>
            <a:blip r:embed="rId3"/>
            <a:stretch>
              <a:fillRect/>
            </a:stretch>
          </p:blipFill>
          <p:spPr>
            <a:xfrm>
              <a:off x="911225" y="1520825"/>
              <a:ext cx="368300" cy="474661"/>
            </a:xfrm>
            <a:prstGeom prst="rect">
              <a:avLst/>
            </a:prstGeom>
          </p:spPr>
        </p:pic>
        <p:pic>
          <p:nvPicPr>
            <p:cNvPr id="7" name="object 7"/>
            <p:cNvPicPr/>
            <p:nvPr/>
          </p:nvPicPr>
          <p:blipFill>
            <a:blip r:embed="rId4"/>
            <a:stretch>
              <a:fillRect/>
            </a:stretch>
          </p:blipFill>
          <p:spPr>
            <a:xfrm>
              <a:off x="127000" y="1447800"/>
              <a:ext cx="560387" cy="422275"/>
            </a:xfrm>
            <a:prstGeom prst="rect">
              <a:avLst/>
            </a:prstGeom>
          </p:spPr>
        </p:pic>
        <p:sp>
          <p:nvSpPr>
            <p:cNvPr id="8" name="object 8"/>
            <p:cNvSpPr/>
            <p:nvPr/>
          </p:nvSpPr>
          <p:spPr>
            <a:xfrm>
              <a:off x="762000" y="990599"/>
              <a:ext cx="31750" cy="1052830"/>
            </a:xfrm>
            <a:custGeom>
              <a:rect l="l" t="t" r="r" b="b"/>
              <a:pathLst>
                <a:path w="31750" h="1052830">
                  <a:moveTo>
                    <a:pt x="31750" y="822325"/>
                  </a:moveTo>
                  <a:lnTo>
                    <a:pt x="0" y="822325"/>
                  </a:lnTo>
                  <a:lnTo>
                    <a:pt x="0" y="1052512"/>
                  </a:lnTo>
                  <a:lnTo>
                    <a:pt x="31750" y="1052512"/>
                  </a:lnTo>
                  <a:lnTo>
                    <a:pt x="31750" y="822325"/>
                  </a:lnTo>
                  <a:close/>
                </a:path>
                <a:path w="31750" h="1052830">
                  <a:moveTo>
                    <a:pt x="31750" y="0"/>
                  </a:moveTo>
                  <a:lnTo>
                    <a:pt x="0" y="0"/>
                  </a:lnTo>
                  <a:lnTo>
                    <a:pt x="0" y="790575"/>
                  </a:lnTo>
                  <a:lnTo>
                    <a:pt x="31750" y="790575"/>
                  </a:lnTo>
                  <a:lnTo>
                    <a:pt x="31750" y="0"/>
                  </a:lnTo>
                  <a:close/>
                </a:path>
              </a:pathLst>
            </a:custGeom>
            <a:solidFill>
              <a:srgbClr val="1B1B1B"/>
            </a:solidFill>
          </p:spPr>
          <p:txBody>
            <a:bodyPr wrap="square" lIns="0" tIns="0" rIns="0" bIns="0" rtlCol="0"/>
            <a:lstStyle/>
            <a:p/>
          </p:txBody>
        </p:sp>
        <p:pic>
          <p:nvPicPr>
            <p:cNvPr id="9" name="object 9"/>
            <p:cNvPicPr/>
            <p:nvPr/>
          </p:nvPicPr>
          <p:blipFill>
            <a:blip r:embed="rId5"/>
            <a:stretch>
              <a:fillRect/>
            </a:stretch>
          </p:blipFill>
          <p:spPr>
            <a:xfrm>
              <a:off x="442912" y="1781175"/>
              <a:ext cx="8226425" cy="31750"/>
            </a:xfrm>
            <a:prstGeom prst="rect">
              <a:avLst/>
            </a:prstGeom>
          </p:spPr>
        </p:pic>
      </p:grpSp>
      <p:sp>
        <p:nvSpPr>
          <p:cNvPr id="10" name="object 10"/>
          <p:cNvSpPr txBox="1"/>
          <p:nvPr/>
        </p:nvSpPr>
        <p:spPr>
          <a:xfrm>
            <a:off x="840740" y="1939988"/>
            <a:ext cx="7848600" cy="4634230"/>
          </a:xfrm>
          <a:prstGeom prst="rect">
            <a:avLst/>
          </a:prstGeom>
        </p:spPr>
        <p:txBody>
          <a:bodyPr vert="horz" wrap="square" lIns="0" tIns="97790" rIns="0" bIns="0" rtlCol="0">
            <a:spAutoFit/>
          </a:bodyPr>
          <a:lstStyle/>
          <a:p>
            <a:pPr marL="12700">
              <a:lnSpc>
                <a:spcPct val="100000"/>
              </a:lnSpc>
              <a:spcBef>
                <a:spcPts val="770"/>
              </a:spcBef>
            </a:pPr>
            <a:r>
              <a:rPr sz="2800" b="1" spc="-10">
                <a:latin typeface="Microsoft JhengHei"/>
                <a:cs typeface="Microsoft JhengHei"/>
              </a:rPr>
              <a:t>专家系统的局限性：</a:t>
            </a:r>
            <a:endParaRPr sz="2800">
              <a:latin typeface="Microsoft JhengHei"/>
              <a:cs typeface="Microsoft JhengHei"/>
            </a:endParaRPr>
          </a:p>
          <a:p>
            <a:pPr marL="12700" marR="361315">
              <a:lnSpc>
                <a:spcPct val="100000"/>
              </a:lnSpc>
              <a:spcBef>
                <a:spcPts val="670"/>
              </a:spcBef>
            </a:pPr>
            <a:r>
              <a:rPr sz="2800" b="1" spc="-5">
                <a:latin typeface="Microsoft JhengHei"/>
                <a:cs typeface="Microsoft JhengHei"/>
              </a:rPr>
              <a:t>一是知识获取的瓶颈问题，由于知识的获取主要</a:t>
            </a:r>
            <a:r>
              <a:rPr sz="2800" b="1" spc="-10">
                <a:latin typeface="Microsoft JhengHei"/>
                <a:cs typeface="Microsoft JhengHei"/>
              </a:rPr>
              <a:t>靠人工移植；</a:t>
            </a:r>
            <a:endParaRPr sz="2800">
              <a:latin typeface="Microsoft JhengHei"/>
              <a:cs typeface="Microsoft JhengHei"/>
            </a:endParaRPr>
          </a:p>
          <a:p>
            <a:pPr marL="12700" marR="5080">
              <a:lnSpc>
                <a:spcPct val="100000"/>
              </a:lnSpc>
              <a:spcBef>
                <a:spcPts val="675"/>
              </a:spcBef>
            </a:pPr>
            <a:r>
              <a:rPr sz="2800" b="1" spc="-5">
                <a:latin typeface="Microsoft JhengHei"/>
                <a:cs typeface="Microsoft JhengHei"/>
              </a:rPr>
              <a:t>其二是知识维护困难，多数采用简单的产生式结</a:t>
            </a:r>
            <a:r>
              <a:rPr sz="2800" b="1" spc="-50">
                <a:latin typeface="Microsoft JhengHei"/>
                <a:cs typeface="Microsoft JhengHei"/>
              </a:rPr>
              <a:t> </a:t>
            </a:r>
            <a:r>
              <a:rPr sz="2800" b="1" spc="-5">
                <a:latin typeface="Microsoft JhengHei"/>
                <a:cs typeface="Microsoft JhengHei"/>
              </a:rPr>
              <a:t>构构造知识库，尚未采用面向对象的知识库构造方方式，算法比较复杂。</a:t>
            </a:r>
            <a:endParaRPr sz="2800">
              <a:latin typeface="Microsoft JhengHei"/>
              <a:cs typeface="Microsoft JhengHei"/>
            </a:endParaRPr>
          </a:p>
          <a:p>
            <a:pPr marL="12700" marR="5080">
              <a:lnSpc>
                <a:spcPct val="100000"/>
              </a:lnSpc>
              <a:spcBef>
                <a:spcPts val="670"/>
              </a:spcBef>
            </a:pPr>
            <a:r>
              <a:rPr sz="2800" b="1" spc="-5">
                <a:latin typeface="Microsoft JhengHei"/>
                <a:cs typeface="Microsoft JhengHei"/>
              </a:rPr>
              <a:t>其三是由于推理方法简单、诊断策略不灵活，造</a:t>
            </a:r>
            <a:r>
              <a:rPr sz="2800" b="1" spc="-50">
                <a:latin typeface="Microsoft JhengHei"/>
                <a:cs typeface="Microsoft JhengHei"/>
              </a:rPr>
              <a:t> </a:t>
            </a:r>
            <a:r>
              <a:rPr sz="2800" b="1" spc="-5">
                <a:latin typeface="Microsoft JhengHei"/>
                <a:cs typeface="Microsoft JhengHei"/>
              </a:rPr>
              <a:t>成推理能力较弱，容易出现匹配冲突，容错能力较较差，推理速度慢，难以满足监测控制实时性的</a:t>
            </a:r>
            <a:r>
              <a:rPr sz="2800" b="1" spc="-50">
                <a:latin typeface="Microsoft JhengHei"/>
                <a:cs typeface="Microsoft JhengHei"/>
              </a:rPr>
              <a:t> </a:t>
            </a:r>
            <a:r>
              <a:rPr sz="2800" b="1" spc="-20">
                <a:latin typeface="Microsoft JhengHei"/>
                <a:cs typeface="Microsoft JhengHei"/>
              </a:rPr>
              <a:t>要求。</a:t>
            </a:r>
            <a:endParaRPr sz="28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251868" y="640079"/>
            <a:ext cx="4140200" cy="574040"/>
          </a:xfrm>
          <a:prstGeom prst="rect">
            <a:avLst/>
          </a:prstGeom>
        </p:spPr>
        <p:txBody>
          <a:bodyPr vert="horz" wrap="square" lIns="0" tIns="12700" rIns="0" bIns="0" rtlCol="0">
            <a:spAutoFit/>
          </a:bodyPr>
          <a:lstStyle/>
          <a:p>
            <a:pPr marL="12700">
              <a:lnSpc>
                <a:spcPct val="100000"/>
              </a:lnSpc>
              <a:spcBef>
                <a:spcPts val="100"/>
              </a:spcBef>
            </a:pPr>
            <a:r>
              <a:rPr spc="-10"/>
              <a:t>建立专家系统的条件</a:t>
            </a:r>
          </a:p>
        </p:txBody>
      </p:sp>
      <p:sp>
        <p:nvSpPr>
          <p:cNvPr id="3" name="object 3"/>
          <p:cNvSpPr txBox="1"/>
          <p:nvPr/>
        </p:nvSpPr>
        <p:spPr>
          <a:xfrm>
            <a:off x="401637" y="1420280"/>
            <a:ext cx="8129270" cy="4362450"/>
          </a:xfrm>
          <a:prstGeom prst="rect">
            <a:avLst/>
          </a:prstGeom>
        </p:spPr>
        <p:txBody>
          <a:bodyPr vert="horz" wrap="square" lIns="0" tIns="97155" rIns="0" bIns="0" rtlCol="0">
            <a:spAutoFit/>
          </a:bodyPr>
          <a:lstStyle/>
          <a:p>
            <a:pPr marL="354965" indent="-342265">
              <a:lnSpc>
                <a:spcPct val="100000"/>
              </a:lnSpc>
              <a:spcBef>
                <a:spcPts val="765"/>
              </a:spcBef>
              <a:buClr>
                <a:srgbClr val="3333CC"/>
              </a:buClr>
              <a:buSzPct val="60416"/>
              <a:buFont typeface="Wingdings"/>
              <a:buChar char=""/>
              <a:tabLst>
                <a:tab pos="354965"/>
                <a:tab pos="355600"/>
              </a:tabLst>
            </a:pPr>
            <a:r>
              <a:rPr sz="2400" b="1">
                <a:latin typeface="Microsoft JhengHei"/>
                <a:cs typeface="Microsoft JhengHei"/>
              </a:rPr>
              <a:t>是否存在能够解决该问题的人类专家</a:t>
            </a:r>
            <a:r>
              <a:rPr sz="2400" b="1" i="1" spc="-50">
                <a:latin typeface="Tahoma"/>
                <a:cs typeface="Tahoma"/>
              </a:rPr>
              <a:t>?</a:t>
            </a:r>
            <a:endParaRPr sz="2400">
              <a:latin typeface="Tahoma"/>
              <a:cs typeface="Tahoma"/>
            </a:endParaRPr>
          </a:p>
          <a:p>
            <a:pPr marL="755015" lvl="1" indent="-285750">
              <a:lnSpc>
                <a:spcPct val="100000"/>
              </a:lnSpc>
              <a:spcBef>
                <a:spcPts val="555"/>
              </a:spcBef>
              <a:buClr>
                <a:srgbClr val="FF0000"/>
              </a:buClr>
              <a:buSzPct val="57500"/>
              <a:buFont typeface="Wingdings"/>
              <a:buChar char=""/>
              <a:tabLst>
                <a:tab pos="755015"/>
                <a:tab pos="755650"/>
              </a:tabLst>
            </a:pPr>
            <a:r>
              <a:rPr sz="2000" b="1" spc="-5">
                <a:latin typeface="Microsoft JhengHei"/>
                <a:cs typeface="Microsoft JhengHei"/>
              </a:rPr>
              <a:t>如果不存在人类专家，也就无法建立解决问题的规则。</a:t>
            </a:r>
            <a:endParaRPr sz="2000">
              <a:latin typeface="Microsoft JhengHei"/>
              <a:cs typeface="Microsoft JhengHei"/>
            </a:endParaRPr>
          </a:p>
          <a:p>
            <a:pPr marL="354965" indent="-342265">
              <a:lnSpc>
                <a:spcPct val="100000"/>
              </a:lnSpc>
              <a:spcBef>
                <a:spcPts val="500"/>
              </a:spcBef>
              <a:buClr>
                <a:srgbClr val="3333CC"/>
              </a:buClr>
              <a:buSzPct val="60416"/>
              <a:buFont typeface="Wingdings"/>
              <a:buChar char=""/>
              <a:tabLst>
                <a:tab pos="354965"/>
                <a:tab pos="355600"/>
              </a:tabLst>
            </a:pPr>
            <a:r>
              <a:rPr sz="2400" b="1">
                <a:latin typeface="Microsoft JhengHei"/>
                <a:cs typeface="Microsoft JhengHei"/>
              </a:rPr>
              <a:t>问题是否存在可定义的解答</a:t>
            </a:r>
            <a:r>
              <a:rPr sz="2400" b="1" i="1" spc="-50">
                <a:latin typeface="Tahoma"/>
                <a:cs typeface="Tahoma"/>
              </a:rPr>
              <a:t>?</a:t>
            </a:r>
            <a:endParaRPr sz="2400">
              <a:latin typeface="Tahoma"/>
              <a:cs typeface="Tahoma"/>
            </a:endParaRPr>
          </a:p>
          <a:p>
            <a:pPr marL="755015" lvl="1" indent="-285750">
              <a:lnSpc>
                <a:spcPct val="100000"/>
              </a:lnSpc>
              <a:spcBef>
                <a:spcPts val="555"/>
              </a:spcBef>
              <a:buClr>
                <a:srgbClr val="FF0000"/>
              </a:buClr>
              <a:buSzPct val="57500"/>
              <a:buFont typeface="Wingdings"/>
              <a:buChar char=""/>
              <a:tabLst>
                <a:tab pos="755015"/>
                <a:tab pos="755650"/>
              </a:tabLst>
            </a:pPr>
            <a:r>
              <a:rPr sz="2000" b="1" spc="-5">
                <a:latin typeface="Microsoft JhengHei"/>
                <a:cs typeface="Microsoft JhengHei"/>
              </a:rPr>
              <a:t>专家系统被设计为在一组解决方案中选择最恰当的方法。</a:t>
            </a:r>
            <a:endParaRPr sz="2000">
              <a:latin typeface="Microsoft JhengHei"/>
              <a:cs typeface="Microsoft JhengHei"/>
            </a:endParaRPr>
          </a:p>
          <a:p>
            <a:pPr marL="755015" lvl="1" indent="-285750">
              <a:lnSpc>
                <a:spcPct val="100000"/>
              </a:lnSpc>
              <a:spcBef>
                <a:spcPts val="480"/>
              </a:spcBef>
              <a:buClr>
                <a:srgbClr val="FF0000"/>
              </a:buClr>
              <a:buSzPct val="57500"/>
              <a:buFont typeface="Wingdings"/>
              <a:buChar char=""/>
              <a:tabLst>
                <a:tab pos="755015"/>
                <a:tab pos="755650"/>
              </a:tabLst>
            </a:pPr>
            <a:r>
              <a:rPr sz="2000" b="1" spc="-5">
                <a:latin typeface="Microsoft JhengHei"/>
                <a:cs typeface="Microsoft JhengHei"/>
              </a:rPr>
              <a:t>解决问题的具体方案必须适于表述为专家系统的语言。</a:t>
            </a:r>
            <a:endParaRPr sz="2000">
              <a:latin typeface="Microsoft JhengHei"/>
              <a:cs typeface="Microsoft JhengHei"/>
            </a:endParaRPr>
          </a:p>
          <a:p>
            <a:pPr marL="354965" indent="-342265">
              <a:lnSpc>
                <a:spcPct val="100000"/>
              </a:lnSpc>
              <a:spcBef>
                <a:spcPts val="500"/>
              </a:spcBef>
              <a:buClr>
                <a:srgbClr val="3333CC"/>
              </a:buClr>
              <a:buSzPct val="60416"/>
              <a:buFont typeface="Wingdings"/>
              <a:buChar char=""/>
              <a:tabLst>
                <a:tab pos="354965"/>
                <a:tab pos="355600"/>
              </a:tabLst>
            </a:pPr>
            <a:r>
              <a:rPr sz="2400" b="1">
                <a:latin typeface="Microsoft JhengHei"/>
                <a:cs typeface="Microsoft JhengHei"/>
              </a:rPr>
              <a:t>问题的领域和可理解程度是否限定在有限的范围内</a:t>
            </a:r>
            <a:r>
              <a:rPr sz="2400" b="1" i="1" spc="-50">
                <a:latin typeface="Tahoma"/>
                <a:cs typeface="Tahoma"/>
              </a:rPr>
              <a:t>?</a:t>
            </a:r>
            <a:endParaRPr sz="2400">
              <a:latin typeface="Tahoma"/>
              <a:cs typeface="Tahoma"/>
            </a:endParaRPr>
          </a:p>
          <a:p>
            <a:pPr marL="755015" lvl="1" indent="-285750">
              <a:lnSpc>
                <a:spcPct val="100000"/>
              </a:lnSpc>
              <a:spcBef>
                <a:spcPts val="484"/>
              </a:spcBef>
              <a:buClr>
                <a:srgbClr val="FF0000"/>
              </a:buClr>
              <a:buSzPct val="57500"/>
              <a:buFont typeface="Wingdings"/>
              <a:buChar char=""/>
              <a:tabLst>
                <a:tab pos="755015"/>
                <a:tab pos="755650"/>
              </a:tabLst>
            </a:pPr>
            <a:r>
              <a:rPr sz="2000" b="1">
                <a:latin typeface="Microsoft JhengHei"/>
                <a:cs typeface="Microsoft JhengHei"/>
              </a:rPr>
              <a:t>广义的常识性问题或者需要很</a:t>
            </a:r>
            <a:r>
              <a:rPr sz="2000" b="1" i="1">
                <a:latin typeface="Tahoma"/>
                <a:cs typeface="Tahoma"/>
              </a:rPr>
              <a:t>“</a:t>
            </a:r>
            <a:r>
              <a:rPr sz="2000" b="1">
                <a:latin typeface="Microsoft JhengHei"/>
                <a:cs typeface="Microsoft JhengHei"/>
              </a:rPr>
              <a:t>深</a:t>
            </a:r>
            <a:r>
              <a:rPr sz="2000" b="1" i="1">
                <a:latin typeface="Tahoma"/>
                <a:cs typeface="Tahoma"/>
              </a:rPr>
              <a:t>”</a:t>
            </a:r>
            <a:r>
              <a:rPr sz="2000" b="1" spc="-5">
                <a:latin typeface="Microsoft JhengHei"/>
                <a:cs typeface="Microsoft JhengHei"/>
              </a:rPr>
              <a:t>知识的问题都不适于专家系统。</a:t>
            </a:r>
            <a:endParaRPr sz="2000">
              <a:latin typeface="Microsoft JhengHei"/>
              <a:cs typeface="Microsoft JhengHei"/>
            </a:endParaRPr>
          </a:p>
          <a:p>
            <a:pPr marL="755015" lvl="1" indent="-285750">
              <a:lnSpc>
                <a:spcPct val="100000"/>
              </a:lnSpc>
              <a:spcBef>
                <a:spcPts val="550"/>
              </a:spcBef>
              <a:buClr>
                <a:srgbClr val="FF0000"/>
              </a:buClr>
              <a:buSzPct val="57500"/>
              <a:buFont typeface="Wingdings"/>
              <a:buChar char=""/>
              <a:tabLst>
                <a:tab pos="755015"/>
                <a:tab pos="755650"/>
              </a:tabLst>
            </a:pPr>
            <a:r>
              <a:rPr sz="2000" b="1" spc="-5">
                <a:latin typeface="Microsoft JhengHei"/>
                <a:cs typeface="Microsoft JhengHei"/>
              </a:rPr>
              <a:t>专家系统只能解决特殊领域的问题。</a:t>
            </a:r>
            <a:endParaRPr sz="2000">
              <a:latin typeface="Microsoft JhengHei"/>
              <a:cs typeface="Microsoft JhengHei"/>
            </a:endParaRPr>
          </a:p>
          <a:p>
            <a:pPr marL="354965" indent="-342265">
              <a:lnSpc>
                <a:spcPct val="100000"/>
              </a:lnSpc>
              <a:spcBef>
                <a:spcPts val="505"/>
              </a:spcBef>
              <a:buClr>
                <a:srgbClr val="3333CC"/>
              </a:buClr>
              <a:buSzPct val="60416"/>
              <a:buFont typeface="Wingdings"/>
              <a:buChar char=""/>
              <a:tabLst>
                <a:tab pos="354965"/>
                <a:tab pos="355600"/>
              </a:tabLst>
            </a:pPr>
            <a:r>
              <a:rPr sz="2400" b="1">
                <a:latin typeface="Microsoft JhengHei"/>
                <a:cs typeface="Microsoft JhengHei"/>
              </a:rPr>
              <a:t>解决问题的方法是否可以文本化</a:t>
            </a:r>
            <a:r>
              <a:rPr sz="2400" b="1" i="1" spc="-50">
                <a:latin typeface="Tahoma"/>
                <a:cs typeface="Tahoma"/>
              </a:rPr>
              <a:t>?</a:t>
            </a:r>
            <a:endParaRPr sz="2400">
              <a:latin typeface="Tahoma"/>
              <a:cs typeface="Tahoma"/>
            </a:endParaRPr>
          </a:p>
          <a:p>
            <a:pPr marL="755015" lvl="1" indent="-285750">
              <a:lnSpc>
                <a:spcPct val="100000"/>
              </a:lnSpc>
              <a:spcBef>
                <a:spcPts val="555"/>
              </a:spcBef>
              <a:buClr>
                <a:srgbClr val="FF0000"/>
              </a:buClr>
              <a:buSzPct val="57500"/>
              <a:buFont typeface="Wingdings"/>
              <a:buChar char=""/>
              <a:tabLst>
                <a:tab pos="755015"/>
                <a:tab pos="755650"/>
              </a:tabLst>
            </a:pPr>
            <a:r>
              <a:rPr sz="2000" b="1" spc="-5">
                <a:latin typeface="Microsoft JhengHei"/>
                <a:cs typeface="Microsoft JhengHei"/>
              </a:rPr>
              <a:t>问题解决方案可能是决策树、程序手册、使用说明等等。</a:t>
            </a:r>
            <a:endParaRPr sz="2000">
              <a:latin typeface="Microsoft JhengHei"/>
              <a:cs typeface="Microsoft JhengHei"/>
            </a:endParaRPr>
          </a:p>
          <a:p>
            <a:pPr marL="755015" lvl="1" indent="-285750">
              <a:lnSpc>
                <a:spcPct val="100000"/>
              </a:lnSpc>
              <a:spcBef>
                <a:spcPts val="480"/>
              </a:spcBef>
              <a:buClr>
                <a:srgbClr val="FF0000"/>
              </a:buClr>
              <a:buSzPct val="57500"/>
              <a:buFont typeface="Wingdings"/>
              <a:buChar char=""/>
              <a:tabLst>
                <a:tab pos="755015"/>
                <a:tab pos="755650"/>
              </a:tabLst>
            </a:pPr>
            <a:r>
              <a:rPr sz="2000" b="1" spc="-5">
                <a:latin typeface="Microsoft JhengHei"/>
                <a:cs typeface="Microsoft JhengHei"/>
              </a:rPr>
              <a:t>一个具有良好定义的问题域能够很容易地建立专家系统。</a:t>
            </a:r>
            <a:endParaRPr sz="2000">
              <a:latin typeface="Microsoft JhengHei"/>
              <a:cs typeface="Microsoft JhengHei"/>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023268" y="848042"/>
            <a:ext cx="4597400" cy="574040"/>
          </a:xfrm>
          <a:prstGeom prst="rect">
            <a:avLst/>
          </a:prstGeom>
        </p:spPr>
        <p:txBody>
          <a:bodyPr vert="horz" wrap="square" lIns="0" tIns="12700" rIns="0" bIns="0" rtlCol="0">
            <a:spAutoFit/>
          </a:bodyPr>
          <a:lstStyle/>
          <a:p>
            <a:pPr marL="12700">
              <a:lnSpc>
                <a:spcPct val="100000"/>
              </a:lnSpc>
              <a:spcBef>
                <a:spcPts val="100"/>
              </a:spcBef>
            </a:pPr>
            <a:r>
              <a:rPr spc="-5"/>
              <a:t>专家系统的可应用范围</a:t>
            </a:r>
          </a:p>
        </p:txBody>
      </p:sp>
      <p:sp>
        <p:nvSpPr>
          <p:cNvPr id="3" name="object 3"/>
          <p:cNvSpPr txBox="1"/>
          <p:nvPr/>
        </p:nvSpPr>
        <p:spPr>
          <a:xfrm>
            <a:off x="1905951" y="3892232"/>
            <a:ext cx="635000" cy="269240"/>
          </a:xfrm>
          <a:prstGeom prst="rect">
            <a:avLst/>
          </a:prstGeom>
        </p:spPr>
        <p:txBody>
          <a:bodyPr vert="horz" wrap="square" lIns="0" tIns="12700" rIns="0" bIns="0" rtlCol="0">
            <a:spAutoFit/>
          </a:bodyPr>
          <a:lstStyle/>
          <a:p>
            <a:pPr marL="12700">
              <a:lnSpc>
                <a:spcPct val="100000"/>
              </a:lnSpc>
              <a:spcBef>
                <a:spcPts val="100"/>
              </a:spcBef>
            </a:pPr>
            <a:r>
              <a:rPr sz="1600" spc="-20">
                <a:latin typeface="宋体"/>
                <a:cs typeface="宋体"/>
              </a:rPr>
              <a:t>特定的</a:t>
            </a:r>
            <a:endParaRPr sz="1600">
              <a:latin typeface="宋体"/>
              <a:cs typeface="宋体"/>
            </a:endParaRPr>
          </a:p>
        </p:txBody>
      </p:sp>
      <p:grpSp>
        <p:nvGrpSpPr>
          <p:cNvPr id="4" name="object 4"/>
          <p:cNvGrpSpPr/>
          <p:nvPr/>
        </p:nvGrpSpPr>
        <p:grpSpPr>
          <a:xfrm>
            <a:off x="2736848" y="2241550"/>
            <a:ext cx="3587750" cy="2292350"/>
            <a:chOff x="2736848" y="2241550"/>
            <a:chExt cx="3587750" cy="2292350"/>
          </a:xfrm>
        </p:grpSpPr>
        <p:sp>
          <p:nvSpPr>
            <p:cNvPr id="5" name="object 5"/>
            <p:cNvSpPr/>
            <p:nvPr/>
          </p:nvSpPr>
          <p:spPr>
            <a:xfrm flipH="1">
              <a:off x="2743200" y="2241550"/>
              <a:ext cx="0" cy="2286000"/>
            </a:xfrm>
            <a:custGeom>
              <a:rect l="l" t="t" r="r" b="b"/>
              <a:pathLst>
                <a:path h="2286000">
                  <a:moveTo>
                    <a:pt x="0" y="0"/>
                  </a:moveTo>
                  <a:lnTo>
                    <a:pt x="0" y="2285999"/>
                  </a:lnTo>
                </a:path>
              </a:pathLst>
            </a:custGeom>
            <a:ln w="12700">
              <a:solidFill>
                <a:srgbClr val="000000"/>
              </a:solidFill>
            </a:ln>
          </p:spPr>
          <p:txBody>
            <a:bodyPr wrap="square" lIns="0" tIns="0" rIns="0" bIns="0" rtlCol="0"/>
            <a:lstStyle/>
            <a:p/>
          </p:txBody>
        </p:sp>
        <p:sp>
          <p:nvSpPr>
            <p:cNvPr id="6" name="object 6"/>
            <p:cNvSpPr/>
            <p:nvPr/>
          </p:nvSpPr>
          <p:spPr>
            <a:xfrm>
              <a:off x="2743200" y="4527550"/>
              <a:ext cx="3581400" cy="0"/>
            </a:xfrm>
            <a:custGeom>
              <a:rect l="l" t="t" r="r" b="b"/>
              <a:pathLst>
                <a:path w="3581400">
                  <a:moveTo>
                    <a:pt x="0" y="0"/>
                  </a:moveTo>
                  <a:lnTo>
                    <a:pt x="3581400" y="0"/>
                  </a:lnTo>
                </a:path>
              </a:pathLst>
            </a:custGeom>
            <a:ln w="12700">
              <a:solidFill>
                <a:srgbClr val="000000"/>
              </a:solidFill>
            </a:ln>
          </p:spPr>
          <p:txBody>
            <a:bodyPr wrap="square" lIns="0" tIns="0" rIns="0" bIns="0" rtlCol="0"/>
            <a:lstStyle/>
            <a:p/>
          </p:txBody>
        </p:sp>
        <p:sp>
          <p:nvSpPr>
            <p:cNvPr id="7" name="object 7"/>
            <p:cNvSpPr/>
            <p:nvPr/>
          </p:nvSpPr>
          <p:spPr>
            <a:xfrm>
              <a:off x="2743198" y="3294062"/>
              <a:ext cx="1279525" cy="1233805"/>
            </a:xfrm>
            <a:custGeom>
              <a:rect l="l" t="t" r="r" b="b"/>
              <a:pathLst>
                <a:path w="1279525" h="1233804">
                  <a:moveTo>
                    <a:pt x="1279526" y="1233487"/>
                  </a:moveTo>
                  <a:lnTo>
                    <a:pt x="1" y="1233487"/>
                  </a:lnTo>
                  <a:lnTo>
                    <a:pt x="0" y="0"/>
                  </a:lnTo>
                  <a:lnTo>
                    <a:pt x="49079" y="890"/>
                  </a:lnTo>
                  <a:lnTo>
                    <a:pt x="97691" y="3541"/>
                  </a:lnTo>
                  <a:lnTo>
                    <a:pt x="145803" y="7920"/>
                  </a:lnTo>
                  <a:lnTo>
                    <a:pt x="193381" y="13995"/>
                  </a:lnTo>
                  <a:lnTo>
                    <a:pt x="240392" y="21734"/>
                  </a:lnTo>
                  <a:lnTo>
                    <a:pt x="286803" y="31106"/>
                  </a:lnTo>
                  <a:lnTo>
                    <a:pt x="332582" y="42078"/>
                  </a:lnTo>
                  <a:lnTo>
                    <a:pt x="377694" y="54619"/>
                  </a:lnTo>
                  <a:lnTo>
                    <a:pt x="422108" y="68696"/>
                  </a:lnTo>
                  <a:lnTo>
                    <a:pt x="465788" y="84278"/>
                  </a:lnTo>
                  <a:lnTo>
                    <a:pt x="508704" y="101332"/>
                  </a:lnTo>
                  <a:lnTo>
                    <a:pt x="550820" y="119828"/>
                  </a:lnTo>
                  <a:lnTo>
                    <a:pt x="592105" y="139731"/>
                  </a:lnTo>
                  <a:lnTo>
                    <a:pt x="632525" y="161012"/>
                  </a:lnTo>
                  <a:lnTo>
                    <a:pt x="672047" y="183638"/>
                  </a:lnTo>
                  <a:lnTo>
                    <a:pt x="710637" y="207576"/>
                  </a:lnTo>
                  <a:lnTo>
                    <a:pt x="748264" y="232796"/>
                  </a:lnTo>
                  <a:lnTo>
                    <a:pt x="784893" y="259264"/>
                  </a:lnTo>
                  <a:lnTo>
                    <a:pt x="820491" y="286950"/>
                  </a:lnTo>
                  <a:lnTo>
                    <a:pt x="855026" y="315820"/>
                  </a:lnTo>
                  <a:lnTo>
                    <a:pt x="888463" y="345844"/>
                  </a:lnTo>
                  <a:lnTo>
                    <a:pt x="920771" y="376990"/>
                  </a:lnTo>
                  <a:lnTo>
                    <a:pt x="951916" y="409224"/>
                  </a:lnTo>
                  <a:lnTo>
                    <a:pt x="981864" y="442516"/>
                  </a:lnTo>
                  <a:lnTo>
                    <a:pt x="1010583" y="476834"/>
                  </a:lnTo>
                  <a:lnTo>
                    <a:pt x="1038039" y="512145"/>
                  </a:lnTo>
                  <a:lnTo>
                    <a:pt x="1064200" y="548417"/>
                  </a:lnTo>
                  <a:lnTo>
                    <a:pt x="1089032" y="585619"/>
                  </a:lnTo>
                  <a:lnTo>
                    <a:pt x="1112502" y="623719"/>
                  </a:lnTo>
                  <a:lnTo>
                    <a:pt x="1134577" y="662685"/>
                  </a:lnTo>
                  <a:lnTo>
                    <a:pt x="1155224" y="702484"/>
                  </a:lnTo>
                  <a:lnTo>
                    <a:pt x="1174410" y="743085"/>
                  </a:lnTo>
                  <a:lnTo>
                    <a:pt x="1192101" y="784457"/>
                  </a:lnTo>
                  <a:lnTo>
                    <a:pt x="1208264" y="826566"/>
                  </a:lnTo>
                  <a:lnTo>
                    <a:pt x="1222867" y="869381"/>
                  </a:lnTo>
                  <a:lnTo>
                    <a:pt x="1235875" y="912870"/>
                  </a:lnTo>
                  <a:lnTo>
                    <a:pt x="1247257" y="957002"/>
                  </a:lnTo>
                  <a:lnTo>
                    <a:pt x="1256979" y="1001743"/>
                  </a:lnTo>
                  <a:lnTo>
                    <a:pt x="1265007" y="1047063"/>
                  </a:lnTo>
                  <a:lnTo>
                    <a:pt x="1271309" y="1092929"/>
                  </a:lnTo>
                  <a:lnTo>
                    <a:pt x="1275852" y="1139310"/>
                  </a:lnTo>
                  <a:lnTo>
                    <a:pt x="1278602" y="1186173"/>
                  </a:lnTo>
                  <a:lnTo>
                    <a:pt x="1279526" y="1233487"/>
                  </a:lnTo>
                  <a:close/>
                </a:path>
              </a:pathLst>
            </a:custGeom>
            <a:solidFill>
              <a:srgbClr val="B3B3B3"/>
            </a:solidFill>
          </p:spPr>
          <p:txBody>
            <a:bodyPr wrap="square" lIns="0" tIns="0" rIns="0" bIns="0" rtlCol="0"/>
            <a:lstStyle/>
            <a:p/>
          </p:txBody>
        </p:sp>
        <p:sp>
          <p:nvSpPr>
            <p:cNvPr id="8" name="object 8"/>
            <p:cNvSpPr/>
            <p:nvPr/>
          </p:nvSpPr>
          <p:spPr>
            <a:xfrm>
              <a:off x="2743198" y="3294062"/>
              <a:ext cx="1279525" cy="1233805"/>
            </a:xfrm>
            <a:custGeom>
              <a:rect l="l" t="t" r="r" b="b"/>
              <a:pathLst>
                <a:path w="1279525" h="1233804">
                  <a:moveTo>
                    <a:pt x="0" y="0"/>
                  </a:moveTo>
                  <a:lnTo>
                    <a:pt x="49079" y="890"/>
                  </a:lnTo>
                  <a:lnTo>
                    <a:pt x="97691" y="3541"/>
                  </a:lnTo>
                  <a:lnTo>
                    <a:pt x="145803" y="7920"/>
                  </a:lnTo>
                  <a:lnTo>
                    <a:pt x="193381" y="13995"/>
                  </a:lnTo>
                  <a:lnTo>
                    <a:pt x="240392" y="21734"/>
                  </a:lnTo>
                  <a:lnTo>
                    <a:pt x="286803" y="31106"/>
                  </a:lnTo>
                  <a:lnTo>
                    <a:pt x="332582" y="42078"/>
                  </a:lnTo>
                  <a:lnTo>
                    <a:pt x="377694" y="54619"/>
                  </a:lnTo>
                  <a:lnTo>
                    <a:pt x="422108" y="68696"/>
                  </a:lnTo>
                  <a:lnTo>
                    <a:pt x="465788" y="84278"/>
                  </a:lnTo>
                  <a:lnTo>
                    <a:pt x="508704" y="101332"/>
                  </a:lnTo>
                  <a:lnTo>
                    <a:pt x="550820" y="119828"/>
                  </a:lnTo>
                  <a:lnTo>
                    <a:pt x="592105" y="139731"/>
                  </a:lnTo>
                  <a:lnTo>
                    <a:pt x="632525" y="161012"/>
                  </a:lnTo>
                  <a:lnTo>
                    <a:pt x="672047" y="183638"/>
                  </a:lnTo>
                  <a:lnTo>
                    <a:pt x="710637" y="207576"/>
                  </a:lnTo>
                  <a:lnTo>
                    <a:pt x="748264" y="232796"/>
                  </a:lnTo>
                  <a:lnTo>
                    <a:pt x="784893" y="259264"/>
                  </a:lnTo>
                  <a:lnTo>
                    <a:pt x="820491" y="286950"/>
                  </a:lnTo>
                  <a:lnTo>
                    <a:pt x="855026" y="315820"/>
                  </a:lnTo>
                  <a:lnTo>
                    <a:pt x="888463" y="345844"/>
                  </a:lnTo>
                  <a:lnTo>
                    <a:pt x="920771" y="376990"/>
                  </a:lnTo>
                  <a:lnTo>
                    <a:pt x="951916" y="409224"/>
                  </a:lnTo>
                  <a:lnTo>
                    <a:pt x="981864" y="442516"/>
                  </a:lnTo>
                  <a:lnTo>
                    <a:pt x="1010583" y="476834"/>
                  </a:lnTo>
                  <a:lnTo>
                    <a:pt x="1038039" y="512145"/>
                  </a:lnTo>
                  <a:lnTo>
                    <a:pt x="1064200" y="548417"/>
                  </a:lnTo>
                  <a:lnTo>
                    <a:pt x="1089032" y="585619"/>
                  </a:lnTo>
                  <a:lnTo>
                    <a:pt x="1112502" y="623719"/>
                  </a:lnTo>
                  <a:lnTo>
                    <a:pt x="1134577" y="662685"/>
                  </a:lnTo>
                  <a:lnTo>
                    <a:pt x="1155224" y="702484"/>
                  </a:lnTo>
                  <a:lnTo>
                    <a:pt x="1174410" y="743085"/>
                  </a:lnTo>
                  <a:lnTo>
                    <a:pt x="1192101" y="784457"/>
                  </a:lnTo>
                  <a:lnTo>
                    <a:pt x="1208264" y="826566"/>
                  </a:lnTo>
                  <a:lnTo>
                    <a:pt x="1222867" y="869381"/>
                  </a:lnTo>
                  <a:lnTo>
                    <a:pt x="1235875" y="912870"/>
                  </a:lnTo>
                  <a:lnTo>
                    <a:pt x="1247257" y="957002"/>
                  </a:lnTo>
                  <a:lnTo>
                    <a:pt x="1256979" y="1001743"/>
                  </a:lnTo>
                  <a:lnTo>
                    <a:pt x="1265007" y="1047063"/>
                  </a:lnTo>
                  <a:lnTo>
                    <a:pt x="1271309" y="1092929"/>
                  </a:lnTo>
                  <a:lnTo>
                    <a:pt x="1275852" y="1139310"/>
                  </a:lnTo>
                  <a:lnTo>
                    <a:pt x="1278602" y="1186173"/>
                  </a:lnTo>
                  <a:lnTo>
                    <a:pt x="1279526" y="1233487"/>
                  </a:lnTo>
                </a:path>
              </a:pathLst>
            </a:custGeom>
            <a:ln w="12700">
              <a:solidFill>
                <a:srgbClr val="000000"/>
              </a:solidFill>
            </a:ln>
          </p:spPr>
          <p:txBody>
            <a:bodyPr wrap="square" lIns="0" tIns="0" rIns="0" bIns="0" rtlCol="0"/>
            <a:lstStyle/>
            <a:p/>
          </p:txBody>
        </p:sp>
      </p:grpSp>
      <p:sp>
        <p:nvSpPr>
          <p:cNvPr id="9" name="object 9"/>
          <p:cNvSpPr txBox="1"/>
          <p:nvPr/>
        </p:nvSpPr>
        <p:spPr>
          <a:xfrm>
            <a:off x="1815464" y="2101532"/>
            <a:ext cx="431800" cy="269240"/>
          </a:xfrm>
          <a:prstGeom prst="rect">
            <a:avLst/>
          </a:prstGeom>
        </p:spPr>
        <p:txBody>
          <a:bodyPr vert="horz" wrap="square" lIns="0" tIns="12700" rIns="0" bIns="0" rtlCol="0">
            <a:spAutoFit/>
          </a:bodyPr>
          <a:lstStyle/>
          <a:p>
            <a:pPr marL="12700">
              <a:lnSpc>
                <a:spcPct val="100000"/>
              </a:lnSpc>
              <a:spcBef>
                <a:spcPts val="100"/>
              </a:spcBef>
            </a:pPr>
            <a:r>
              <a:rPr sz="1600" spc="-25">
                <a:solidFill>
                  <a:srgbClr val="000099"/>
                </a:solidFill>
                <a:latin typeface="宋体"/>
                <a:cs typeface="宋体"/>
              </a:rPr>
              <a:t>广度</a:t>
            </a:r>
            <a:endParaRPr sz="1600">
              <a:latin typeface="宋体"/>
              <a:cs typeface="宋体"/>
            </a:endParaRPr>
          </a:p>
        </p:txBody>
      </p:sp>
      <p:sp>
        <p:nvSpPr>
          <p:cNvPr id="10" name="object 10"/>
          <p:cNvSpPr txBox="1"/>
          <p:nvPr/>
        </p:nvSpPr>
        <p:spPr>
          <a:xfrm>
            <a:off x="2729864" y="4692333"/>
            <a:ext cx="635000" cy="269240"/>
          </a:xfrm>
          <a:prstGeom prst="rect">
            <a:avLst/>
          </a:prstGeom>
        </p:spPr>
        <p:txBody>
          <a:bodyPr vert="horz" wrap="square" lIns="0" tIns="12700" rIns="0" bIns="0" rtlCol="0">
            <a:spAutoFit/>
          </a:bodyPr>
          <a:lstStyle/>
          <a:p>
            <a:pPr marL="12700">
              <a:lnSpc>
                <a:spcPct val="100000"/>
              </a:lnSpc>
              <a:spcBef>
                <a:spcPts val="100"/>
              </a:spcBef>
            </a:pPr>
            <a:r>
              <a:rPr sz="1600" spc="-20">
                <a:solidFill>
                  <a:srgbClr val="000099"/>
                </a:solidFill>
                <a:latin typeface="宋体"/>
                <a:cs typeface="宋体"/>
              </a:rPr>
              <a:t>有限的</a:t>
            </a:r>
            <a:endParaRPr sz="1600">
              <a:latin typeface="宋体"/>
              <a:cs typeface="宋体"/>
            </a:endParaRPr>
          </a:p>
        </p:txBody>
      </p:sp>
      <p:sp>
        <p:nvSpPr>
          <p:cNvPr id="11" name="object 11"/>
          <p:cNvSpPr txBox="1"/>
          <p:nvPr/>
        </p:nvSpPr>
        <p:spPr>
          <a:xfrm>
            <a:off x="5854065" y="4785996"/>
            <a:ext cx="431800" cy="269240"/>
          </a:xfrm>
          <a:prstGeom prst="rect">
            <a:avLst/>
          </a:prstGeom>
        </p:spPr>
        <p:txBody>
          <a:bodyPr vert="horz" wrap="square" lIns="0" tIns="12700" rIns="0" bIns="0" rtlCol="0">
            <a:spAutoFit/>
          </a:bodyPr>
          <a:lstStyle/>
          <a:p>
            <a:pPr marL="12700">
              <a:lnSpc>
                <a:spcPct val="100000"/>
              </a:lnSpc>
              <a:spcBef>
                <a:spcPts val="100"/>
              </a:spcBef>
            </a:pPr>
            <a:r>
              <a:rPr sz="1600" spc="-25">
                <a:solidFill>
                  <a:srgbClr val="000099"/>
                </a:solidFill>
                <a:latin typeface="宋体"/>
                <a:cs typeface="宋体"/>
              </a:rPr>
              <a:t>深度</a:t>
            </a:r>
            <a:endParaRPr sz="1600">
              <a:latin typeface="宋体"/>
              <a:cs typeface="宋体"/>
            </a:endParaRPr>
          </a:p>
        </p:txBody>
      </p:sp>
      <p:sp>
        <p:nvSpPr>
          <p:cNvPr id="12" name="object 12"/>
          <p:cNvSpPr txBox="1"/>
          <p:nvPr/>
        </p:nvSpPr>
        <p:spPr>
          <a:xfrm>
            <a:off x="4101465" y="1832451"/>
            <a:ext cx="711200" cy="299720"/>
          </a:xfrm>
          <a:prstGeom prst="rect">
            <a:avLst/>
          </a:prstGeom>
        </p:spPr>
        <p:txBody>
          <a:bodyPr vert="horz" wrap="square" lIns="0" tIns="12700" rIns="0" bIns="0" rtlCol="0">
            <a:spAutoFit/>
          </a:bodyPr>
          <a:lstStyle/>
          <a:p>
            <a:pPr marL="12700">
              <a:lnSpc>
                <a:spcPct val="100000"/>
              </a:lnSpc>
              <a:spcBef>
                <a:spcPts val="100"/>
              </a:spcBef>
            </a:pPr>
            <a:r>
              <a:rPr sz="1800" spc="-20">
                <a:solidFill>
                  <a:srgbClr val="000099"/>
                </a:solidFill>
                <a:latin typeface="宋体"/>
                <a:cs typeface="宋体"/>
              </a:rPr>
              <a:t>问题域</a:t>
            </a:r>
            <a:endParaRPr sz="1800">
              <a:latin typeface="宋体"/>
              <a:cs typeface="宋体"/>
            </a:endParaRPr>
          </a:p>
        </p:txBody>
      </p:sp>
      <p:sp>
        <p:nvSpPr>
          <p:cNvPr id="13" name="object 13"/>
          <p:cNvSpPr txBox="1"/>
          <p:nvPr/>
        </p:nvSpPr>
        <p:spPr>
          <a:xfrm>
            <a:off x="2882264" y="3585921"/>
            <a:ext cx="787400" cy="574040"/>
          </a:xfrm>
          <a:prstGeom prst="rect">
            <a:avLst/>
          </a:prstGeom>
        </p:spPr>
        <p:txBody>
          <a:bodyPr vert="horz" wrap="square" lIns="0" tIns="12700" rIns="0" bIns="0" rtlCol="0">
            <a:spAutoFit/>
          </a:bodyPr>
          <a:lstStyle/>
          <a:p>
            <a:pPr marL="12700" marR="5080">
              <a:lnSpc>
                <a:spcPct val="100000"/>
              </a:lnSpc>
              <a:spcBef>
                <a:spcPts val="100"/>
              </a:spcBef>
            </a:pPr>
            <a:r>
              <a:rPr sz="1800" spc="-10">
                <a:solidFill>
                  <a:srgbClr val="000099"/>
                </a:solidFill>
                <a:latin typeface="Times New Roman"/>
                <a:cs typeface="Times New Roman"/>
              </a:rPr>
              <a:t>Expert Systems</a:t>
            </a:r>
            <a:endParaRPr sz="1800">
              <a:latin typeface="Times New Roman"/>
              <a:cs typeface="Times New Roman"/>
            </a:endParaRPr>
          </a:p>
        </p:txBody>
      </p:sp>
      <p:sp>
        <p:nvSpPr>
          <p:cNvPr id="14" name="object 14"/>
          <p:cNvSpPr txBox="1"/>
          <p:nvPr/>
        </p:nvSpPr>
        <p:spPr>
          <a:xfrm>
            <a:off x="689928" y="5273357"/>
            <a:ext cx="7848600" cy="1282700"/>
          </a:xfrm>
          <a:prstGeom prst="rect">
            <a:avLst/>
          </a:prstGeom>
        </p:spPr>
        <p:txBody>
          <a:bodyPr vert="horz" wrap="square" lIns="0" tIns="24130" rIns="0" bIns="0" rtlCol="0">
            <a:spAutoFit/>
          </a:bodyPr>
          <a:lstStyle/>
          <a:p>
            <a:pPr marL="12700" marR="5080" algn="just">
              <a:lnSpc>
                <a:spcPct val="97300"/>
              </a:lnSpc>
              <a:spcBef>
                <a:spcPts val="190"/>
              </a:spcBef>
            </a:pPr>
            <a:r>
              <a:rPr sz="2800" b="1" spc="-5">
                <a:latin typeface="Microsoft JhengHei"/>
                <a:cs typeface="Microsoft JhengHei"/>
              </a:rPr>
              <a:t>将专家系统将解决的问题定义到如上图中适当的阴</a:t>
            </a:r>
            <a:r>
              <a:rPr sz="2800" b="1">
                <a:latin typeface="Microsoft JhengHei"/>
                <a:cs typeface="Microsoft JhengHei"/>
              </a:rPr>
              <a:t>影区域是非常重要的，问题域不应具有</a:t>
            </a:r>
            <a:r>
              <a:rPr sz="2800" b="1">
                <a:latin typeface="Times New Roman"/>
                <a:cs typeface="Times New Roman"/>
              </a:rPr>
              <a:t>“</a:t>
            </a:r>
            <a:r>
              <a:rPr sz="2800" b="1" spc="-700">
                <a:latin typeface="Microsoft JhengHei"/>
                <a:cs typeface="Microsoft JhengHei"/>
              </a:rPr>
              <a:t>过宽</a:t>
            </a:r>
            <a:r>
              <a:rPr sz="2800" b="1" spc="-350">
                <a:latin typeface="Times New Roman"/>
                <a:cs typeface="Times New Roman"/>
              </a:rPr>
              <a:t>””</a:t>
            </a:r>
            <a:r>
              <a:rPr sz="2800" b="1" spc="-25">
                <a:latin typeface="Microsoft JhengHei"/>
                <a:cs typeface="Microsoft JhengHei"/>
              </a:rPr>
              <a:t>的范</a:t>
            </a:r>
            <a:r>
              <a:rPr sz="2800" b="1" spc="-700">
                <a:latin typeface="Microsoft JhengHei"/>
                <a:cs typeface="Microsoft JhengHei"/>
              </a:rPr>
              <a:t>围和</a:t>
            </a:r>
            <a:r>
              <a:rPr sz="2800" b="1" spc="-700">
                <a:latin typeface="Times New Roman"/>
                <a:cs typeface="Times New Roman"/>
              </a:rPr>
              <a:t>““</a:t>
            </a:r>
            <a:r>
              <a:rPr sz="2800" b="1">
                <a:latin typeface="Microsoft JhengHei"/>
                <a:cs typeface="Microsoft JhengHei"/>
              </a:rPr>
              <a:t>过深</a:t>
            </a:r>
            <a:r>
              <a:rPr sz="2800" b="1">
                <a:latin typeface="Times New Roman"/>
                <a:cs typeface="Times New Roman"/>
              </a:rPr>
              <a:t>” </a:t>
            </a:r>
            <a:r>
              <a:rPr sz="2800" b="1" spc="-10">
                <a:latin typeface="Microsoft JhengHei"/>
                <a:cs typeface="Microsoft JhengHei"/>
              </a:rPr>
              <a:t>的可理解水平。</a:t>
            </a:r>
            <a:endParaRPr sz="2800">
              <a:latin typeface="Microsoft JhengHei"/>
              <a:cs typeface="Microsoft JhengHei"/>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6300787" y="3860800"/>
            <a:ext cx="2574925" cy="2768600"/>
          </a:xfrm>
          <a:prstGeom prst="rect">
            <a:avLst/>
          </a:prstGeom>
        </p:spPr>
      </p:pic>
      <p:grpSp>
        <p:nvGrpSpPr>
          <p:cNvPr id="3" name="object 3"/>
          <p:cNvGrpSpPr/>
          <p:nvPr/>
        </p:nvGrpSpPr>
        <p:grpSpPr>
          <a:xfrm>
            <a:off x="6693446" y="1557337"/>
            <a:ext cx="2112645" cy="1965325"/>
            <a:chOff x="6693446" y="1557337"/>
            <a:chExt cx="2112645" cy="1965325"/>
          </a:xfrm>
        </p:grpSpPr>
        <p:sp>
          <p:nvSpPr>
            <p:cNvPr id="4" name="object 4"/>
            <p:cNvSpPr/>
            <p:nvPr/>
          </p:nvSpPr>
          <p:spPr>
            <a:xfrm>
              <a:off x="8350354" y="2204857"/>
              <a:ext cx="293370" cy="414655"/>
            </a:xfrm>
            <a:custGeom>
              <a:rect l="l" t="t" r="r" b="b"/>
              <a:pathLst>
                <a:path w="293370" h="414655">
                  <a:moveTo>
                    <a:pt x="175085" y="414127"/>
                  </a:moveTo>
                  <a:lnTo>
                    <a:pt x="81136" y="280354"/>
                  </a:lnTo>
                  <a:lnTo>
                    <a:pt x="12810" y="177889"/>
                  </a:lnTo>
                  <a:lnTo>
                    <a:pt x="0" y="130926"/>
                  </a:lnTo>
                  <a:lnTo>
                    <a:pt x="4270" y="61193"/>
                  </a:lnTo>
                  <a:lnTo>
                    <a:pt x="25622" y="11384"/>
                  </a:lnTo>
                  <a:lnTo>
                    <a:pt x="52668" y="0"/>
                  </a:lnTo>
                  <a:lnTo>
                    <a:pt x="96794" y="9961"/>
                  </a:lnTo>
                  <a:lnTo>
                    <a:pt x="145192" y="44116"/>
                  </a:lnTo>
                  <a:lnTo>
                    <a:pt x="180779" y="95348"/>
                  </a:lnTo>
                  <a:lnTo>
                    <a:pt x="232023" y="166504"/>
                  </a:lnTo>
                  <a:lnTo>
                    <a:pt x="281844" y="259007"/>
                  </a:lnTo>
                  <a:lnTo>
                    <a:pt x="293232" y="307393"/>
                  </a:lnTo>
                  <a:lnTo>
                    <a:pt x="287539" y="330163"/>
                  </a:lnTo>
                  <a:lnTo>
                    <a:pt x="246258" y="368587"/>
                  </a:lnTo>
                  <a:lnTo>
                    <a:pt x="175085" y="414127"/>
                  </a:lnTo>
                  <a:close/>
                </a:path>
              </a:pathLst>
            </a:custGeom>
            <a:solidFill>
              <a:srgbClr val="FF6633"/>
            </a:solidFill>
          </p:spPr>
          <p:txBody>
            <a:bodyPr wrap="square" lIns="0" tIns="0" rIns="0" bIns="0" rtlCol="0"/>
            <a:lstStyle/>
            <a:p/>
          </p:txBody>
        </p:sp>
        <p:sp>
          <p:nvSpPr>
            <p:cNvPr id="5" name="object 5"/>
            <p:cNvSpPr/>
            <p:nvPr/>
          </p:nvSpPr>
          <p:spPr>
            <a:xfrm>
              <a:off x="8341814" y="2193471"/>
              <a:ext cx="317500" cy="442595"/>
            </a:xfrm>
            <a:custGeom>
              <a:rect l="l" t="t" r="r" b="b"/>
              <a:pathLst>
                <a:path w="317500" h="442594">
                  <a:moveTo>
                    <a:pt x="181597" y="442589"/>
                  </a:moveTo>
                  <a:lnTo>
                    <a:pt x="175877" y="442589"/>
                  </a:lnTo>
                  <a:lnTo>
                    <a:pt x="161578" y="425512"/>
                  </a:lnTo>
                  <a:lnTo>
                    <a:pt x="128691" y="372856"/>
                  </a:lnTo>
                  <a:lnTo>
                    <a:pt x="78644" y="298854"/>
                  </a:lnTo>
                  <a:lnTo>
                    <a:pt x="20018" y="200659"/>
                  </a:lnTo>
                  <a:lnTo>
                    <a:pt x="12868" y="177889"/>
                  </a:lnTo>
                  <a:lnTo>
                    <a:pt x="20018" y="167927"/>
                  </a:lnTo>
                  <a:lnTo>
                    <a:pt x="55766" y="223429"/>
                  </a:lnTo>
                  <a:lnTo>
                    <a:pt x="117251" y="308816"/>
                  </a:lnTo>
                  <a:lnTo>
                    <a:pt x="193036" y="404165"/>
                  </a:lnTo>
                  <a:lnTo>
                    <a:pt x="233074" y="382818"/>
                  </a:lnTo>
                  <a:lnTo>
                    <a:pt x="277400" y="341548"/>
                  </a:lnTo>
                  <a:lnTo>
                    <a:pt x="287410" y="314508"/>
                  </a:lnTo>
                  <a:lnTo>
                    <a:pt x="275970" y="266122"/>
                  </a:lnTo>
                  <a:lnTo>
                    <a:pt x="218775" y="163658"/>
                  </a:lnTo>
                  <a:lnTo>
                    <a:pt x="161578" y="79694"/>
                  </a:lnTo>
                  <a:lnTo>
                    <a:pt x="120111" y="42693"/>
                  </a:lnTo>
                  <a:lnTo>
                    <a:pt x="71494" y="25616"/>
                  </a:lnTo>
                  <a:lnTo>
                    <a:pt x="34317" y="35577"/>
                  </a:lnTo>
                  <a:lnTo>
                    <a:pt x="21448" y="89656"/>
                  </a:lnTo>
                  <a:lnTo>
                    <a:pt x="20018" y="149427"/>
                  </a:lnTo>
                  <a:lnTo>
                    <a:pt x="1430" y="153696"/>
                  </a:lnTo>
                  <a:lnTo>
                    <a:pt x="0" y="148004"/>
                  </a:lnTo>
                  <a:lnTo>
                    <a:pt x="4289" y="79694"/>
                  </a:lnTo>
                  <a:lnTo>
                    <a:pt x="24308" y="9961"/>
                  </a:lnTo>
                  <a:lnTo>
                    <a:pt x="51476" y="0"/>
                  </a:lnTo>
                  <a:lnTo>
                    <a:pt x="90083" y="1423"/>
                  </a:lnTo>
                  <a:lnTo>
                    <a:pt x="154429" y="39847"/>
                  </a:lnTo>
                  <a:lnTo>
                    <a:pt x="221634" y="123811"/>
                  </a:lnTo>
                  <a:lnTo>
                    <a:pt x="293129" y="240506"/>
                  </a:lnTo>
                  <a:lnTo>
                    <a:pt x="317437" y="313085"/>
                  </a:lnTo>
                  <a:lnTo>
                    <a:pt x="310288" y="340124"/>
                  </a:lnTo>
                  <a:lnTo>
                    <a:pt x="270250" y="382818"/>
                  </a:lnTo>
                  <a:lnTo>
                    <a:pt x="201615" y="435474"/>
                  </a:lnTo>
                  <a:lnTo>
                    <a:pt x="181597" y="442589"/>
                  </a:lnTo>
                  <a:close/>
                </a:path>
              </a:pathLst>
            </a:custGeom>
            <a:solidFill>
              <a:srgbClr val="000000"/>
            </a:solidFill>
          </p:spPr>
          <p:txBody>
            <a:bodyPr wrap="square" lIns="0" tIns="0" rIns="0" bIns="0" rtlCol="0"/>
            <a:lstStyle/>
            <a:p/>
          </p:txBody>
        </p:sp>
        <p:sp>
          <p:nvSpPr>
            <p:cNvPr id="6" name="object 6"/>
            <p:cNvSpPr/>
            <p:nvPr/>
          </p:nvSpPr>
          <p:spPr>
            <a:xfrm>
              <a:off x="8012994" y="2520788"/>
              <a:ext cx="507365" cy="349250"/>
            </a:xfrm>
            <a:custGeom>
              <a:rect l="l" t="t" r="r" b="b"/>
              <a:pathLst>
                <a:path w="507365" h="349250">
                  <a:moveTo>
                    <a:pt x="220636" y="348663"/>
                  </a:moveTo>
                  <a:lnTo>
                    <a:pt x="193590" y="347240"/>
                  </a:lnTo>
                  <a:lnTo>
                    <a:pt x="163697" y="337278"/>
                  </a:lnTo>
                  <a:lnTo>
                    <a:pt x="163697" y="331586"/>
                  </a:lnTo>
                  <a:lnTo>
                    <a:pt x="102489" y="267546"/>
                  </a:lnTo>
                  <a:lnTo>
                    <a:pt x="58361" y="213467"/>
                  </a:lnTo>
                  <a:lnTo>
                    <a:pt x="11387" y="112426"/>
                  </a:lnTo>
                  <a:lnTo>
                    <a:pt x="11387" y="108156"/>
                  </a:lnTo>
                  <a:lnTo>
                    <a:pt x="0" y="59770"/>
                  </a:lnTo>
                  <a:lnTo>
                    <a:pt x="58361" y="35578"/>
                  </a:lnTo>
                  <a:lnTo>
                    <a:pt x="186473" y="12808"/>
                  </a:lnTo>
                  <a:lnTo>
                    <a:pt x="298926" y="0"/>
                  </a:lnTo>
                  <a:lnTo>
                    <a:pt x="334512" y="17077"/>
                  </a:lnTo>
                  <a:lnTo>
                    <a:pt x="405686" y="92502"/>
                  </a:lnTo>
                  <a:lnTo>
                    <a:pt x="505328" y="189274"/>
                  </a:lnTo>
                  <a:lnTo>
                    <a:pt x="506752" y="210621"/>
                  </a:lnTo>
                  <a:lnTo>
                    <a:pt x="482552" y="243353"/>
                  </a:lnTo>
                  <a:lnTo>
                    <a:pt x="452659" y="257584"/>
                  </a:lnTo>
                  <a:lnTo>
                    <a:pt x="345900" y="303123"/>
                  </a:lnTo>
                  <a:lnTo>
                    <a:pt x="220636" y="348663"/>
                  </a:lnTo>
                  <a:close/>
                </a:path>
              </a:pathLst>
            </a:custGeom>
            <a:solidFill>
              <a:srgbClr val="FF6633"/>
            </a:solidFill>
          </p:spPr>
          <p:txBody>
            <a:bodyPr wrap="square" lIns="0" tIns="0" rIns="0" bIns="0" rtlCol="0"/>
            <a:lstStyle/>
            <a:p/>
          </p:txBody>
        </p:sp>
        <p:sp>
          <p:nvSpPr>
            <p:cNvPr id="7" name="object 7"/>
            <p:cNvSpPr/>
            <p:nvPr/>
          </p:nvSpPr>
          <p:spPr>
            <a:xfrm>
              <a:off x="8005877" y="2512250"/>
              <a:ext cx="523875" cy="370205"/>
            </a:xfrm>
            <a:custGeom>
              <a:rect l="l" t="t" r="r" b="b"/>
              <a:pathLst>
                <a:path w="523875" h="370205">
                  <a:moveTo>
                    <a:pt x="212095" y="370010"/>
                  </a:moveTo>
                  <a:lnTo>
                    <a:pt x="167968" y="358625"/>
                  </a:lnTo>
                  <a:lnTo>
                    <a:pt x="165120" y="352932"/>
                  </a:lnTo>
                  <a:lnTo>
                    <a:pt x="61208" y="234814"/>
                  </a:lnTo>
                  <a:lnTo>
                    <a:pt x="0" y="86810"/>
                  </a:lnTo>
                  <a:lnTo>
                    <a:pt x="1423" y="58347"/>
                  </a:lnTo>
                  <a:lnTo>
                    <a:pt x="66902" y="34154"/>
                  </a:lnTo>
                  <a:lnTo>
                    <a:pt x="277574" y="0"/>
                  </a:lnTo>
                  <a:lnTo>
                    <a:pt x="323125" y="4269"/>
                  </a:lnTo>
                  <a:lnTo>
                    <a:pt x="320278" y="14231"/>
                  </a:lnTo>
                  <a:lnTo>
                    <a:pt x="303196" y="17077"/>
                  </a:lnTo>
                  <a:lnTo>
                    <a:pt x="241988" y="22769"/>
                  </a:lnTo>
                  <a:lnTo>
                    <a:pt x="145192" y="37001"/>
                  </a:lnTo>
                  <a:lnTo>
                    <a:pt x="54091" y="58347"/>
                  </a:lnTo>
                  <a:lnTo>
                    <a:pt x="19928" y="76848"/>
                  </a:lnTo>
                  <a:lnTo>
                    <a:pt x="28468" y="112426"/>
                  </a:lnTo>
                  <a:lnTo>
                    <a:pt x="74019" y="204928"/>
                  </a:lnTo>
                  <a:lnTo>
                    <a:pt x="98218" y="249045"/>
                  </a:lnTo>
                  <a:lnTo>
                    <a:pt x="155157" y="308816"/>
                  </a:lnTo>
                  <a:lnTo>
                    <a:pt x="195013" y="342971"/>
                  </a:lnTo>
                  <a:lnTo>
                    <a:pt x="214941" y="345817"/>
                  </a:lnTo>
                  <a:lnTo>
                    <a:pt x="273304" y="330163"/>
                  </a:lnTo>
                  <a:lnTo>
                    <a:pt x="401415" y="283200"/>
                  </a:lnTo>
                  <a:lnTo>
                    <a:pt x="481129" y="246199"/>
                  </a:lnTo>
                  <a:lnTo>
                    <a:pt x="498210" y="224852"/>
                  </a:lnTo>
                  <a:lnTo>
                    <a:pt x="503904" y="202082"/>
                  </a:lnTo>
                  <a:lnTo>
                    <a:pt x="456930" y="150850"/>
                  </a:lnTo>
                  <a:lnTo>
                    <a:pt x="367252" y="71155"/>
                  </a:lnTo>
                  <a:lnTo>
                    <a:pt x="331665" y="29885"/>
                  </a:lnTo>
                  <a:lnTo>
                    <a:pt x="337360" y="11384"/>
                  </a:lnTo>
                  <a:lnTo>
                    <a:pt x="348747" y="21346"/>
                  </a:lnTo>
                  <a:lnTo>
                    <a:pt x="449812" y="119541"/>
                  </a:lnTo>
                  <a:lnTo>
                    <a:pt x="520986" y="197813"/>
                  </a:lnTo>
                  <a:lnTo>
                    <a:pt x="523833" y="222006"/>
                  </a:lnTo>
                  <a:lnTo>
                    <a:pt x="498210" y="256161"/>
                  </a:lnTo>
                  <a:lnTo>
                    <a:pt x="354441" y="320201"/>
                  </a:lnTo>
                  <a:lnTo>
                    <a:pt x="212095" y="370010"/>
                  </a:lnTo>
                  <a:close/>
                </a:path>
              </a:pathLst>
            </a:custGeom>
            <a:solidFill>
              <a:srgbClr val="000000"/>
            </a:solidFill>
          </p:spPr>
          <p:txBody>
            <a:bodyPr wrap="square" lIns="0" tIns="0" rIns="0" bIns="0" rtlCol="0"/>
            <a:lstStyle/>
            <a:p/>
          </p:txBody>
        </p:sp>
        <p:pic>
          <p:nvPicPr>
            <p:cNvPr id="8" name="object 8"/>
            <p:cNvPicPr/>
            <p:nvPr/>
          </p:nvPicPr>
          <p:blipFill>
            <a:blip r:embed="rId3"/>
            <a:stretch>
              <a:fillRect/>
            </a:stretch>
          </p:blipFill>
          <p:spPr>
            <a:xfrm>
              <a:off x="8239324" y="2432555"/>
              <a:ext cx="180779" cy="197813"/>
            </a:xfrm>
            <a:prstGeom prst="rect">
              <a:avLst/>
            </a:prstGeom>
          </p:spPr>
        </p:pic>
        <p:sp>
          <p:nvSpPr>
            <p:cNvPr id="9" name="object 9"/>
            <p:cNvSpPr/>
            <p:nvPr/>
          </p:nvSpPr>
          <p:spPr>
            <a:xfrm>
              <a:off x="7809433" y="2479522"/>
              <a:ext cx="596900" cy="491490"/>
            </a:xfrm>
            <a:custGeom>
              <a:rect l="l" t="t" r="r" b="b"/>
              <a:pathLst>
                <a:path w="596900" h="491489">
                  <a:moveTo>
                    <a:pt x="495363" y="56921"/>
                  </a:moveTo>
                  <a:lnTo>
                    <a:pt x="492518" y="25615"/>
                  </a:lnTo>
                  <a:lnTo>
                    <a:pt x="475437" y="0"/>
                  </a:lnTo>
                  <a:lnTo>
                    <a:pt x="412800" y="14236"/>
                  </a:lnTo>
                  <a:lnTo>
                    <a:pt x="334518" y="21348"/>
                  </a:lnTo>
                  <a:lnTo>
                    <a:pt x="256222" y="24193"/>
                  </a:lnTo>
                  <a:lnTo>
                    <a:pt x="179362" y="34150"/>
                  </a:lnTo>
                  <a:lnTo>
                    <a:pt x="152311" y="54076"/>
                  </a:lnTo>
                  <a:lnTo>
                    <a:pt x="140919" y="91084"/>
                  </a:lnTo>
                  <a:lnTo>
                    <a:pt x="150888" y="160807"/>
                  </a:lnTo>
                  <a:lnTo>
                    <a:pt x="167970" y="247624"/>
                  </a:lnTo>
                  <a:lnTo>
                    <a:pt x="176504" y="308813"/>
                  </a:lnTo>
                  <a:lnTo>
                    <a:pt x="160858" y="360045"/>
                  </a:lnTo>
                  <a:lnTo>
                    <a:pt x="145199" y="365747"/>
                  </a:lnTo>
                  <a:lnTo>
                    <a:pt x="116725" y="350088"/>
                  </a:lnTo>
                  <a:lnTo>
                    <a:pt x="66903" y="330161"/>
                  </a:lnTo>
                  <a:lnTo>
                    <a:pt x="18503" y="318782"/>
                  </a:lnTo>
                  <a:lnTo>
                    <a:pt x="0" y="324472"/>
                  </a:lnTo>
                  <a:lnTo>
                    <a:pt x="0" y="344398"/>
                  </a:lnTo>
                  <a:lnTo>
                    <a:pt x="15659" y="378548"/>
                  </a:lnTo>
                  <a:lnTo>
                    <a:pt x="15659" y="382816"/>
                  </a:lnTo>
                  <a:lnTo>
                    <a:pt x="35585" y="395630"/>
                  </a:lnTo>
                  <a:lnTo>
                    <a:pt x="64058" y="397052"/>
                  </a:lnTo>
                  <a:lnTo>
                    <a:pt x="120992" y="394208"/>
                  </a:lnTo>
                  <a:lnTo>
                    <a:pt x="173659" y="398475"/>
                  </a:lnTo>
                  <a:lnTo>
                    <a:pt x="195021" y="397052"/>
                  </a:lnTo>
                  <a:lnTo>
                    <a:pt x="209245" y="378548"/>
                  </a:lnTo>
                  <a:lnTo>
                    <a:pt x="210667" y="321627"/>
                  </a:lnTo>
                  <a:lnTo>
                    <a:pt x="196443" y="234810"/>
                  </a:lnTo>
                  <a:lnTo>
                    <a:pt x="186474" y="163664"/>
                  </a:lnTo>
                  <a:lnTo>
                    <a:pt x="185051" y="119545"/>
                  </a:lnTo>
                  <a:lnTo>
                    <a:pt x="196443" y="98196"/>
                  </a:lnTo>
                  <a:lnTo>
                    <a:pt x="224904" y="85382"/>
                  </a:lnTo>
                  <a:lnTo>
                    <a:pt x="311734" y="76847"/>
                  </a:lnTo>
                  <a:lnTo>
                    <a:pt x="397141" y="86817"/>
                  </a:lnTo>
                  <a:lnTo>
                    <a:pt x="455510" y="86817"/>
                  </a:lnTo>
                  <a:lnTo>
                    <a:pt x="488251" y="76847"/>
                  </a:lnTo>
                  <a:lnTo>
                    <a:pt x="495363" y="56921"/>
                  </a:lnTo>
                  <a:close/>
                </a:path>
                <a:path w="596900" h="491489">
                  <a:moveTo>
                    <a:pt x="596430" y="118122"/>
                  </a:moveTo>
                  <a:lnTo>
                    <a:pt x="590740" y="85382"/>
                  </a:lnTo>
                  <a:lnTo>
                    <a:pt x="572236" y="61201"/>
                  </a:lnTo>
                  <a:lnTo>
                    <a:pt x="509600" y="81114"/>
                  </a:lnTo>
                  <a:lnTo>
                    <a:pt x="432727" y="92506"/>
                  </a:lnTo>
                  <a:lnTo>
                    <a:pt x="354444" y="101041"/>
                  </a:lnTo>
                  <a:lnTo>
                    <a:pt x="277571" y="116700"/>
                  </a:lnTo>
                  <a:lnTo>
                    <a:pt x="251955" y="139471"/>
                  </a:lnTo>
                  <a:lnTo>
                    <a:pt x="243408" y="176466"/>
                  </a:lnTo>
                  <a:lnTo>
                    <a:pt x="257644" y="246202"/>
                  </a:lnTo>
                  <a:lnTo>
                    <a:pt x="280428" y="333006"/>
                  </a:lnTo>
                  <a:lnTo>
                    <a:pt x="293230" y="394208"/>
                  </a:lnTo>
                  <a:lnTo>
                    <a:pt x="281851" y="446862"/>
                  </a:lnTo>
                  <a:lnTo>
                    <a:pt x="266192" y="452551"/>
                  </a:lnTo>
                  <a:lnTo>
                    <a:pt x="236296" y="439750"/>
                  </a:lnTo>
                  <a:lnTo>
                    <a:pt x="185051" y="424091"/>
                  </a:lnTo>
                  <a:lnTo>
                    <a:pt x="135229" y="414134"/>
                  </a:lnTo>
                  <a:lnTo>
                    <a:pt x="119570" y="422668"/>
                  </a:lnTo>
                  <a:lnTo>
                    <a:pt x="119570" y="441172"/>
                  </a:lnTo>
                  <a:lnTo>
                    <a:pt x="136652" y="475322"/>
                  </a:lnTo>
                  <a:lnTo>
                    <a:pt x="139496" y="479590"/>
                  </a:lnTo>
                  <a:lnTo>
                    <a:pt x="158000" y="490982"/>
                  </a:lnTo>
                  <a:lnTo>
                    <a:pt x="187896" y="490982"/>
                  </a:lnTo>
                  <a:lnTo>
                    <a:pt x="243408" y="483857"/>
                  </a:lnTo>
                  <a:lnTo>
                    <a:pt x="297510" y="483857"/>
                  </a:lnTo>
                  <a:lnTo>
                    <a:pt x="318858" y="482434"/>
                  </a:lnTo>
                  <a:lnTo>
                    <a:pt x="331673" y="461086"/>
                  </a:lnTo>
                  <a:lnTo>
                    <a:pt x="328815" y="404164"/>
                  </a:lnTo>
                  <a:lnTo>
                    <a:pt x="307467" y="318782"/>
                  </a:lnTo>
                  <a:lnTo>
                    <a:pt x="294652" y="246202"/>
                  </a:lnTo>
                  <a:lnTo>
                    <a:pt x="290385" y="202082"/>
                  </a:lnTo>
                  <a:lnTo>
                    <a:pt x="298932" y="179311"/>
                  </a:lnTo>
                  <a:lnTo>
                    <a:pt x="325970" y="165087"/>
                  </a:lnTo>
                  <a:lnTo>
                    <a:pt x="412800" y="149428"/>
                  </a:lnTo>
                  <a:lnTo>
                    <a:pt x="499630" y="155117"/>
                  </a:lnTo>
                  <a:lnTo>
                    <a:pt x="556577" y="150850"/>
                  </a:lnTo>
                  <a:lnTo>
                    <a:pt x="590740" y="138049"/>
                  </a:lnTo>
                  <a:lnTo>
                    <a:pt x="596430" y="118122"/>
                  </a:lnTo>
                  <a:close/>
                </a:path>
              </a:pathLst>
            </a:custGeom>
            <a:solidFill>
              <a:srgbClr val="000000"/>
            </a:solidFill>
          </p:spPr>
          <p:txBody>
            <a:bodyPr wrap="square" lIns="0" tIns="0" rIns="0" bIns="0" rtlCol="0"/>
            <a:lstStyle/>
            <a:p/>
          </p:txBody>
        </p:sp>
        <p:sp>
          <p:nvSpPr>
            <p:cNvPr id="10" name="object 10"/>
            <p:cNvSpPr/>
            <p:nvPr/>
          </p:nvSpPr>
          <p:spPr>
            <a:xfrm>
              <a:off x="7356767" y="1723846"/>
              <a:ext cx="1439545" cy="1781810"/>
            </a:xfrm>
            <a:custGeom>
              <a:rect l="l" t="t" r="r" b="b"/>
              <a:pathLst>
                <a:path w="1439545" h="1781810">
                  <a:moveTo>
                    <a:pt x="1222756" y="1497126"/>
                  </a:moveTo>
                  <a:lnTo>
                    <a:pt x="1212799" y="1357655"/>
                  </a:lnTo>
                  <a:lnTo>
                    <a:pt x="1199984" y="1189723"/>
                  </a:lnTo>
                  <a:lnTo>
                    <a:pt x="970800" y="1212494"/>
                  </a:lnTo>
                  <a:lnTo>
                    <a:pt x="865466" y="1228153"/>
                  </a:lnTo>
                  <a:lnTo>
                    <a:pt x="650532" y="1250924"/>
                  </a:lnTo>
                  <a:lnTo>
                    <a:pt x="582206" y="1250924"/>
                  </a:lnTo>
                  <a:lnTo>
                    <a:pt x="479717" y="1125689"/>
                  </a:lnTo>
                  <a:lnTo>
                    <a:pt x="394309" y="994765"/>
                  </a:lnTo>
                  <a:lnTo>
                    <a:pt x="321703" y="870953"/>
                  </a:lnTo>
                  <a:lnTo>
                    <a:pt x="196443" y="707288"/>
                  </a:lnTo>
                  <a:lnTo>
                    <a:pt x="116725" y="577786"/>
                  </a:lnTo>
                  <a:lnTo>
                    <a:pt x="28473" y="445439"/>
                  </a:lnTo>
                  <a:lnTo>
                    <a:pt x="0" y="411276"/>
                  </a:lnTo>
                  <a:lnTo>
                    <a:pt x="19939" y="540791"/>
                  </a:lnTo>
                  <a:lnTo>
                    <a:pt x="37020" y="681672"/>
                  </a:lnTo>
                  <a:lnTo>
                    <a:pt x="55524" y="808329"/>
                  </a:lnTo>
                  <a:lnTo>
                    <a:pt x="52679" y="902258"/>
                  </a:lnTo>
                  <a:lnTo>
                    <a:pt x="52679" y="963447"/>
                  </a:lnTo>
                  <a:lnTo>
                    <a:pt x="46977" y="996188"/>
                  </a:lnTo>
                  <a:lnTo>
                    <a:pt x="95377" y="1095806"/>
                  </a:lnTo>
                  <a:lnTo>
                    <a:pt x="113880" y="1055954"/>
                  </a:lnTo>
                  <a:lnTo>
                    <a:pt x="133807" y="1034605"/>
                  </a:lnTo>
                  <a:lnTo>
                    <a:pt x="167970" y="1087259"/>
                  </a:lnTo>
                  <a:lnTo>
                    <a:pt x="257657" y="1273695"/>
                  </a:lnTo>
                  <a:lnTo>
                    <a:pt x="340207" y="1410309"/>
                  </a:lnTo>
                  <a:lnTo>
                    <a:pt x="395732" y="1492846"/>
                  </a:lnTo>
                  <a:lnTo>
                    <a:pt x="449821" y="1561160"/>
                  </a:lnTo>
                  <a:lnTo>
                    <a:pt x="515302" y="1635163"/>
                  </a:lnTo>
                  <a:lnTo>
                    <a:pt x="512457" y="1704898"/>
                  </a:lnTo>
                  <a:lnTo>
                    <a:pt x="580783" y="1781746"/>
                  </a:lnTo>
                  <a:lnTo>
                    <a:pt x="661911" y="1776056"/>
                  </a:lnTo>
                  <a:lnTo>
                    <a:pt x="677570" y="1702054"/>
                  </a:lnTo>
                  <a:lnTo>
                    <a:pt x="690384" y="1694929"/>
                  </a:lnTo>
                  <a:lnTo>
                    <a:pt x="845540" y="1679282"/>
                  </a:lnTo>
                  <a:lnTo>
                    <a:pt x="969378" y="1655089"/>
                  </a:lnTo>
                  <a:lnTo>
                    <a:pt x="1107452" y="1612392"/>
                  </a:lnTo>
                  <a:lnTo>
                    <a:pt x="1110310" y="1675015"/>
                  </a:lnTo>
                  <a:lnTo>
                    <a:pt x="1219911" y="1659356"/>
                  </a:lnTo>
                  <a:lnTo>
                    <a:pt x="1222756" y="1616659"/>
                  </a:lnTo>
                  <a:lnTo>
                    <a:pt x="1222756" y="1497126"/>
                  </a:lnTo>
                  <a:close/>
                </a:path>
                <a:path w="1439545" h="1781810">
                  <a:moveTo>
                    <a:pt x="1439125" y="303123"/>
                  </a:moveTo>
                  <a:lnTo>
                    <a:pt x="1188593" y="5689"/>
                  </a:lnTo>
                  <a:lnTo>
                    <a:pt x="1170089" y="0"/>
                  </a:lnTo>
                  <a:lnTo>
                    <a:pt x="1157274" y="21348"/>
                  </a:lnTo>
                  <a:lnTo>
                    <a:pt x="1110310" y="434047"/>
                  </a:lnTo>
                  <a:lnTo>
                    <a:pt x="1412074" y="732904"/>
                  </a:lnTo>
                  <a:lnTo>
                    <a:pt x="1432001" y="722947"/>
                  </a:lnTo>
                  <a:lnTo>
                    <a:pt x="1439125" y="331584"/>
                  </a:lnTo>
                  <a:lnTo>
                    <a:pt x="1439125" y="303123"/>
                  </a:lnTo>
                  <a:close/>
                </a:path>
              </a:pathLst>
            </a:custGeom>
            <a:solidFill>
              <a:srgbClr val="663300"/>
            </a:solidFill>
          </p:spPr>
          <p:txBody>
            <a:bodyPr wrap="square" lIns="0" tIns="0" rIns="0" bIns="0" rtlCol="0"/>
            <a:lstStyle/>
            <a:p/>
          </p:txBody>
        </p:sp>
        <p:sp>
          <p:nvSpPr>
            <p:cNvPr id="11" name="object 11"/>
            <p:cNvSpPr/>
            <p:nvPr/>
          </p:nvSpPr>
          <p:spPr>
            <a:xfrm>
              <a:off x="7358202" y="1719573"/>
              <a:ext cx="1438275" cy="1254125"/>
            </a:xfrm>
            <a:custGeom>
              <a:rect l="l" t="t" r="r" b="b"/>
              <a:pathLst>
                <a:path w="1438275" h="1254125">
                  <a:moveTo>
                    <a:pt x="583618" y="1253766"/>
                  </a:moveTo>
                  <a:lnTo>
                    <a:pt x="528103" y="1185456"/>
                  </a:lnTo>
                  <a:lnTo>
                    <a:pt x="419920" y="1034606"/>
                  </a:lnTo>
                  <a:lnTo>
                    <a:pt x="334512" y="893717"/>
                  </a:lnTo>
                  <a:lnTo>
                    <a:pt x="286115" y="828254"/>
                  </a:lnTo>
                  <a:lnTo>
                    <a:pt x="190743" y="700173"/>
                  </a:lnTo>
                  <a:lnTo>
                    <a:pt x="105336" y="573516"/>
                  </a:lnTo>
                  <a:lnTo>
                    <a:pt x="4270" y="409857"/>
                  </a:lnTo>
                  <a:lnTo>
                    <a:pt x="0" y="388510"/>
                  </a:lnTo>
                  <a:lnTo>
                    <a:pt x="2847" y="351509"/>
                  </a:lnTo>
                  <a:lnTo>
                    <a:pt x="34163" y="320201"/>
                  </a:lnTo>
                  <a:lnTo>
                    <a:pt x="39856" y="317355"/>
                  </a:lnTo>
                  <a:lnTo>
                    <a:pt x="152310" y="280354"/>
                  </a:lnTo>
                  <a:lnTo>
                    <a:pt x="454083" y="196390"/>
                  </a:lnTo>
                  <a:lnTo>
                    <a:pt x="700342" y="123811"/>
                  </a:lnTo>
                  <a:lnTo>
                    <a:pt x="898203" y="75425"/>
                  </a:lnTo>
                  <a:lnTo>
                    <a:pt x="1167237" y="0"/>
                  </a:lnTo>
                  <a:lnTo>
                    <a:pt x="1188589" y="9961"/>
                  </a:lnTo>
                  <a:lnTo>
                    <a:pt x="1271149" y="118118"/>
                  </a:lnTo>
                  <a:lnTo>
                    <a:pt x="1426306" y="290315"/>
                  </a:lnTo>
                  <a:lnTo>
                    <a:pt x="1437694" y="313085"/>
                  </a:lnTo>
                  <a:lnTo>
                    <a:pt x="1413495" y="333009"/>
                  </a:lnTo>
                  <a:lnTo>
                    <a:pt x="1413495" y="340124"/>
                  </a:lnTo>
                  <a:lnTo>
                    <a:pt x="1232716" y="378549"/>
                  </a:lnTo>
                  <a:lnTo>
                    <a:pt x="979340" y="442589"/>
                  </a:lnTo>
                  <a:lnTo>
                    <a:pt x="730235" y="506629"/>
                  </a:lnTo>
                  <a:lnTo>
                    <a:pt x="710306" y="518014"/>
                  </a:lnTo>
                  <a:lnTo>
                    <a:pt x="730235" y="557861"/>
                  </a:lnTo>
                  <a:lnTo>
                    <a:pt x="811372" y="684519"/>
                  </a:lnTo>
                  <a:lnTo>
                    <a:pt x="925248" y="816869"/>
                  </a:lnTo>
                  <a:lnTo>
                    <a:pt x="1158696" y="1107185"/>
                  </a:lnTo>
                  <a:lnTo>
                    <a:pt x="1199977" y="1192572"/>
                  </a:lnTo>
                  <a:lnTo>
                    <a:pt x="1118839" y="1199687"/>
                  </a:lnTo>
                  <a:lnTo>
                    <a:pt x="977917" y="1215342"/>
                  </a:lnTo>
                  <a:lnTo>
                    <a:pt x="807101" y="1242381"/>
                  </a:lnTo>
                  <a:lnTo>
                    <a:pt x="671872" y="1250919"/>
                  </a:lnTo>
                  <a:lnTo>
                    <a:pt x="583618" y="1253766"/>
                  </a:lnTo>
                  <a:close/>
                </a:path>
              </a:pathLst>
            </a:custGeom>
            <a:solidFill>
              <a:srgbClr val="996633"/>
            </a:solidFill>
          </p:spPr>
          <p:txBody>
            <a:bodyPr wrap="square" lIns="0" tIns="0" rIns="0" bIns="0" rtlCol="0"/>
            <a:lstStyle/>
            <a:p/>
          </p:txBody>
        </p:sp>
        <p:sp>
          <p:nvSpPr>
            <p:cNvPr id="12" name="object 12"/>
            <p:cNvSpPr/>
            <p:nvPr/>
          </p:nvSpPr>
          <p:spPr>
            <a:xfrm>
              <a:off x="7346810" y="1708200"/>
              <a:ext cx="1459230" cy="1814830"/>
            </a:xfrm>
            <a:custGeom>
              <a:rect l="l" t="t" r="r" b="b"/>
              <a:pathLst>
                <a:path w="1459229" h="1814829">
                  <a:moveTo>
                    <a:pt x="1459039" y="317347"/>
                  </a:moveTo>
                  <a:lnTo>
                    <a:pt x="1429156" y="282397"/>
                  </a:lnTo>
                  <a:lnTo>
                    <a:pt x="1429156" y="324459"/>
                  </a:lnTo>
                  <a:lnTo>
                    <a:pt x="1413497" y="337273"/>
                  </a:lnTo>
                  <a:lnTo>
                    <a:pt x="1365097" y="351497"/>
                  </a:lnTo>
                  <a:lnTo>
                    <a:pt x="1209941" y="387083"/>
                  </a:lnTo>
                  <a:lnTo>
                    <a:pt x="1074712" y="422656"/>
                  </a:lnTo>
                  <a:lnTo>
                    <a:pt x="938060" y="458241"/>
                  </a:lnTo>
                  <a:lnTo>
                    <a:pt x="770089" y="498081"/>
                  </a:lnTo>
                  <a:lnTo>
                    <a:pt x="725957" y="512318"/>
                  </a:lnTo>
                  <a:lnTo>
                    <a:pt x="716000" y="522274"/>
                  </a:lnTo>
                  <a:lnTo>
                    <a:pt x="711733" y="540778"/>
                  </a:lnTo>
                  <a:lnTo>
                    <a:pt x="723112" y="572084"/>
                  </a:lnTo>
                  <a:lnTo>
                    <a:pt x="768667" y="636130"/>
                  </a:lnTo>
                  <a:lnTo>
                    <a:pt x="817067" y="710133"/>
                  </a:lnTo>
                  <a:lnTo>
                    <a:pt x="892505" y="791248"/>
                  </a:lnTo>
                  <a:lnTo>
                    <a:pt x="969378" y="893711"/>
                  </a:lnTo>
                  <a:lnTo>
                    <a:pt x="1049083" y="984796"/>
                  </a:lnTo>
                  <a:lnTo>
                    <a:pt x="1113142" y="1063066"/>
                  </a:lnTo>
                  <a:lnTo>
                    <a:pt x="1165809" y="1137069"/>
                  </a:lnTo>
                  <a:lnTo>
                    <a:pt x="1188593" y="1192568"/>
                  </a:lnTo>
                  <a:lnTo>
                    <a:pt x="1098905" y="1201102"/>
                  </a:lnTo>
                  <a:lnTo>
                    <a:pt x="956564" y="1219606"/>
                  </a:lnTo>
                  <a:lnTo>
                    <a:pt x="750163" y="1252334"/>
                  </a:lnTo>
                  <a:lnTo>
                    <a:pt x="620623" y="1255179"/>
                  </a:lnTo>
                  <a:lnTo>
                    <a:pt x="619163" y="1259547"/>
                  </a:lnTo>
                  <a:lnTo>
                    <a:pt x="584708" y="1226451"/>
                  </a:lnTo>
                  <a:lnTo>
                    <a:pt x="584708" y="1775447"/>
                  </a:lnTo>
                  <a:lnTo>
                    <a:pt x="533793" y="1714855"/>
                  </a:lnTo>
                  <a:lnTo>
                    <a:pt x="533793" y="1649387"/>
                  </a:lnTo>
                  <a:lnTo>
                    <a:pt x="472592" y="1569694"/>
                  </a:lnTo>
                  <a:lnTo>
                    <a:pt x="378637" y="1452994"/>
                  </a:lnTo>
                  <a:lnTo>
                    <a:pt x="280416" y="1285074"/>
                  </a:lnTo>
                  <a:lnTo>
                    <a:pt x="185051" y="1097216"/>
                  </a:lnTo>
                  <a:lnTo>
                    <a:pt x="158000" y="1040295"/>
                  </a:lnTo>
                  <a:lnTo>
                    <a:pt x="138074" y="1036027"/>
                  </a:lnTo>
                  <a:lnTo>
                    <a:pt x="120992" y="1055941"/>
                  </a:lnTo>
                  <a:lnTo>
                    <a:pt x="106756" y="1087259"/>
                  </a:lnTo>
                  <a:lnTo>
                    <a:pt x="74015" y="1021791"/>
                  </a:lnTo>
                  <a:lnTo>
                    <a:pt x="79717" y="996175"/>
                  </a:lnTo>
                  <a:lnTo>
                    <a:pt x="78282" y="907948"/>
                  </a:lnTo>
                  <a:lnTo>
                    <a:pt x="72593" y="808329"/>
                  </a:lnTo>
                  <a:lnTo>
                    <a:pt x="45554" y="623316"/>
                  </a:lnTo>
                  <a:lnTo>
                    <a:pt x="22771" y="452539"/>
                  </a:lnTo>
                  <a:lnTo>
                    <a:pt x="52666" y="500926"/>
                  </a:lnTo>
                  <a:lnTo>
                    <a:pt x="109601" y="596277"/>
                  </a:lnTo>
                  <a:lnTo>
                    <a:pt x="195008" y="717245"/>
                  </a:lnTo>
                  <a:lnTo>
                    <a:pt x="283273" y="838212"/>
                  </a:lnTo>
                  <a:lnTo>
                    <a:pt x="345897" y="925017"/>
                  </a:lnTo>
                  <a:lnTo>
                    <a:pt x="405688" y="1031748"/>
                  </a:lnTo>
                  <a:lnTo>
                    <a:pt x="493941" y="1161262"/>
                  </a:lnTo>
                  <a:lnTo>
                    <a:pt x="563689" y="1256601"/>
                  </a:lnTo>
                  <a:lnTo>
                    <a:pt x="570801" y="1266228"/>
                  </a:lnTo>
                  <a:lnTo>
                    <a:pt x="570801" y="1369034"/>
                  </a:lnTo>
                  <a:lnTo>
                    <a:pt x="582193" y="1507070"/>
                  </a:lnTo>
                  <a:lnTo>
                    <a:pt x="584708" y="1775447"/>
                  </a:lnTo>
                  <a:lnTo>
                    <a:pt x="584708" y="1226451"/>
                  </a:lnTo>
                  <a:lnTo>
                    <a:pt x="549452" y="1192568"/>
                  </a:lnTo>
                  <a:lnTo>
                    <a:pt x="455510" y="1064488"/>
                  </a:lnTo>
                  <a:lnTo>
                    <a:pt x="358711" y="902246"/>
                  </a:lnTo>
                  <a:lnTo>
                    <a:pt x="195008" y="683094"/>
                  </a:lnTo>
                  <a:lnTo>
                    <a:pt x="54089" y="463931"/>
                  </a:lnTo>
                  <a:lnTo>
                    <a:pt x="22771" y="413181"/>
                  </a:lnTo>
                  <a:lnTo>
                    <a:pt x="22771" y="389928"/>
                  </a:lnTo>
                  <a:lnTo>
                    <a:pt x="27038" y="358622"/>
                  </a:lnTo>
                  <a:lnTo>
                    <a:pt x="74015" y="331584"/>
                  </a:lnTo>
                  <a:lnTo>
                    <a:pt x="79717" y="328739"/>
                  </a:lnTo>
                  <a:lnTo>
                    <a:pt x="661911" y="166497"/>
                  </a:lnTo>
                  <a:lnTo>
                    <a:pt x="738771" y="142303"/>
                  </a:lnTo>
                  <a:lnTo>
                    <a:pt x="881126" y="102463"/>
                  </a:lnTo>
                  <a:lnTo>
                    <a:pt x="1026312" y="61188"/>
                  </a:lnTo>
                  <a:lnTo>
                    <a:pt x="1177201" y="27038"/>
                  </a:lnTo>
                  <a:lnTo>
                    <a:pt x="1187157" y="27038"/>
                  </a:lnTo>
                  <a:lnTo>
                    <a:pt x="1259763" y="119532"/>
                  </a:lnTo>
                  <a:lnTo>
                    <a:pt x="1417764" y="304546"/>
                  </a:lnTo>
                  <a:lnTo>
                    <a:pt x="1429156" y="324459"/>
                  </a:lnTo>
                  <a:lnTo>
                    <a:pt x="1429156" y="282397"/>
                  </a:lnTo>
                  <a:lnTo>
                    <a:pt x="1392135" y="239077"/>
                  </a:lnTo>
                  <a:lnTo>
                    <a:pt x="1281112" y="108153"/>
                  </a:lnTo>
                  <a:lnTo>
                    <a:pt x="1199972" y="7112"/>
                  </a:lnTo>
                  <a:lnTo>
                    <a:pt x="1182890" y="0"/>
                  </a:lnTo>
                  <a:lnTo>
                    <a:pt x="661911" y="146570"/>
                  </a:lnTo>
                  <a:lnTo>
                    <a:pt x="217792" y="270383"/>
                  </a:lnTo>
                  <a:lnTo>
                    <a:pt x="222059" y="267538"/>
                  </a:lnTo>
                  <a:lnTo>
                    <a:pt x="79717" y="307390"/>
                  </a:lnTo>
                  <a:lnTo>
                    <a:pt x="29895" y="330161"/>
                  </a:lnTo>
                  <a:lnTo>
                    <a:pt x="35585" y="328739"/>
                  </a:lnTo>
                  <a:lnTo>
                    <a:pt x="2844" y="362889"/>
                  </a:lnTo>
                  <a:lnTo>
                    <a:pt x="0" y="402742"/>
                  </a:lnTo>
                  <a:lnTo>
                    <a:pt x="2463" y="403987"/>
                  </a:lnTo>
                  <a:lnTo>
                    <a:pt x="0" y="431203"/>
                  </a:lnTo>
                  <a:lnTo>
                    <a:pt x="15659" y="557860"/>
                  </a:lnTo>
                  <a:lnTo>
                    <a:pt x="32740" y="668858"/>
                  </a:lnTo>
                  <a:lnTo>
                    <a:pt x="49822" y="811174"/>
                  </a:lnTo>
                  <a:lnTo>
                    <a:pt x="55511" y="954900"/>
                  </a:lnTo>
                  <a:lnTo>
                    <a:pt x="46977" y="1018946"/>
                  </a:lnTo>
                  <a:lnTo>
                    <a:pt x="66903" y="1067333"/>
                  </a:lnTo>
                  <a:lnTo>
                    <a:pt x="103911" y="1129944"/>
                  </a:lnTo>
                  <a:lnTo>
                    <a:pt x="120992" y="1129944"/>
                  </a:lnTo>
                  <a:lnTo>
                    <a:pt x="133807" y="1080135"/>
                  </a:lnTo>
                  <a:lnTo>
                    <a:pt x="140919" y="1064488"/>
                  </a:lnTo>
                  <a:lnTo>
                    <a:pt x="173659" y="1119987"/>
                  </a:lnTo>
                  <a:lnTo>
                    <a:pt x="216369" y="1208214"/>
                  </a:lnTo>
                  <a:lnTo>
                    <a:pt x="291807" y="1354797"/>
                  </a:lnTo>
                  <a:lnTo>
                    <a:pt x="341630" y="1441615"/>
                  </a:lnTo>
                  <a:lnTo>
                    <a:pt x="411378" y="1531264"/>
                  </a:lnTo>
                  <a:lnTo>
                    <a:pt x="512445" y="1652231"/>
                  </a:lnTo>
                  <a:lnTo>
                    <a:pt x="509600" y="1720545"/>
                  </a:lnTo>
                  <a:lnTo>
                    <a:pt x="587883" y="1814474"/>
                  </a:lnTo>
                  <a:lnTo>
                    <a:pt x="588403" y="1811883"/>
                  </a:lnTo>
                  <a:lnTo>
                    <a:pt x="590740" y="1813039"/>
                  </a:lnTo>
                  <a:lnTo>
                    <a:pt x="684682" y="1807349"/>
                  </a:lnTo>
                  <a:lnTo>
                    <a:pt x="684682" y="1766087"/>
                  </a:lnTo>
                  <a:lnTo>
                    <a:pt x="698919" y="1724812"/>
                  </a:lnTo>
                  <a:lnTo>
                    <a:pt x="868311" y="1704886"/>
                  </a:lnTo>
                  <a:lnTo>
                    <a:pt x="875423" y="1702041"/>
                  </a:lnTo>
                  <a:lnTo>
                    <a:pt x="1040549" y="1666468"/>
                  </a:lnTo>
                  <a:lnTo>
                    <a:pt x="1104607" y="1640852"/>
                  </a:lnTo>
                  <a:lnTo>
                    <a:pt x="1104607" y="1699196"/>
                  </a:lnTo>
                  <a:lnTo>
                    <a:pt x="1133068" y="1706308"/>
                  </a:lnTo>
                  <a:lnTo>
                    <a:pt x="1236980" y="1689239"/>
                  </a:lnTo>
                  <a:lnTo>
                    <a:pt x="1242682" y="1638007"/>
                  </a:lnTo>
                  <a:lnTo>
                    <a:pt x="1234135" y="1320647"/>
                  </a:lnTo>
                  <a:lnTo>
                    <a:pt x="1227023" y="1233233"/>
                  </a:lnTo>
                  <a:lnTo>
                    <a:pt x="1227023" y="1569694"/>
                  </a:lnTo>
                  <a:lnTo>
                    <a:pt x="1217053" y="1662188"/>
                  </a:lnTo>
                  <a:lnTo>
                    <a:pt x="1192860" y="1672158"/>
                  </a:lnTo>
                  <a:lnTo>
                    <a:pt x="1135926" y="1682115"/>
                  </a:lnTo>
                  <a:lnTo>
                    <a:pt x="1135926" y="1642275"/>
                  </a:lnTo>
                  <a:lnTo>
                    <a:pt x="1134491" y="1618081"/>
                  </a:lnTo>
                  <a:lnTo>
                    <a:pt x="1124534" y="1610956"/>
                  </a:lnTo>
                  <a:lnTo>
                    <a:pt x="1081824" y="1625193"/>
                  </a:lnTo>
                  <a:lnTo>
                    <a:pt x="942327" y="1667891"/>
                  </a:lnTo>
                  <a:lnTo>
                    <a:pt x="824179" y="1689239"/>
                  </a:lnTo>
                  <a:lnTo>
                    <a:pt x="710311" y="1702041"/>
                  </a:lnTo>
                  <a:lnTo>
                    <a:pt x="684682" y="1706308"/>
                  </a:lnTo>
                  <a:lnTo>
                    <a:pt x="674712" y="1713433"/>
                  </a:lnTo>
                  <a:lnTo>
                    <a:pt x="661911" y="1778889"/>
                  </a:lnTo>
                  <a:lnTo>
                    <a:pt x="603542" y="1783156"/>
                  </a:lnTo>
                  <a:lnTo>
                    <a:pt x="607809" y="1638007"/>
                  </a:lnTo>
                  <a:lnTo>
                    <a:pt x="600697" y="1433068"/>
                  </a:lnTo>
                  <a:lnTo>
                    <a:pt x="602119" y="1306410"/>
                  </a:lnTo>
                  <a:lnTo>
                    <a:pt x="604951" y="1280807"/>
                  </a:lnTo>
                  <a:lnTo>
                    <a:pt x="613511" y="1276527"/>
                  </a:lnTo>
                  <a:lnTo>
                    <a:pt x="713155" y="1275105"/>
                  </a:lnTo>
                  <a:lnTo>
                    <a:pt x="962253" y="1239532"/>
                  </a:lnTo>
                  <a:lnTo>
                    <a:pt x="1187157" y="1215339"/>
                  </a:lnTo>
                  <a:lnTo>
                    <a:pt x="1198549" y="1228140"/>
                  </a:lnTo>
                  <a:lnTo>
                    <a:pt x="1217053" y="1393228"/>
                  </a:lnTo>
                  <a:lnTo>
                    <a:pt x="1227023" y="1569694"/>
                  </a:lnTo>
                  <a:lnTo>
                    <a:pt x="1227023" y="1233233"/>
                  </a:lnTo>
                  <a:lnTo>
                    <a:pt x="1224178" y="1198257"/>
                  </a:lnTo>
                  <a:lnTo>
                    <a:pt x="1192860" y="1131366"/>
                  </a:lnTo>
                  <a:lnTo>
                    <a:pt x="1123111" y="1033183"/>
                  </a:lnTo>
                  <a:lnTo>
                    <a:pt x="972223" y="858139"/>
                  </a:lnTo>
                  <a:lnTo>
                    <a:pt x="849807" y="707288"/>
                  </a:lnTo>
                  <a:lnTo>
                    <a:pt x="762977" y="579208"/>
                  </a:lnTo>
                  <a:lnTo>
                    <a:pt x="743038" y="555015"/>
                  </a:lnTo>
                  <a:lnTo>
                    <a:pt x="740194" y="530821"/>
                  </a:lnTo>
                  <a:lnTo>
                    <a:pt x="767245" y="518007"/>
                  </a:lnTo>
                  <a:lnTo>
                    <a:pt x="966533" y="471043"/>
                  </a:lnTo>
                  <a:lnTo>
                    <a:pt x="1104607" y="434047"/>
                  </a:lnTo>
                  <a:lnTo>
                    <a:pt x="1333779" y="379971"/>
                  </a:lnTo>
                  <a:lnTo>
                    <a:pt x="1439113" y="355777"/>
                  </a:lnTo>
                  <a:lnTo>
                    <a:pt x="1456194" y="338696"/>
                  </a:lnTo>
                  <a:lnTo>
                    <a:pt x="1459039" y="317347"/>
                  </a:lnTo>
                  <a:close/>
                </a:path>
              </a:pathLst>
            </a:custGeom>
            <a:solidFill>
              <a:srgbClr val="000000"/>
            </a:solidFill>
          </p:spPr>
          <p:txBody>
            <a:bodyPr wrap="square" lIns="0" tIns="0" rIns="0" bIns="0" rtlCol="0"/>
            <a:lstStyle/>
            <a:p/>
          </p:txBody>
        </p:sp>
        <p:sp>
          <p:nvSpPr>
            <p:cNvPr id="13" name="object 13"/>
            <p:cNvSpPr/>
            <p:nvPr/>
          </p:nvSpPr>
          <p:spPr>
            <a:xfrm>
              <a:off x="7716915" y="2342899"/>
              <a:ext cx="440055" cy="317500"/>
            </a:xfrm>
            <a:custGeom>
              <a:rect l="l" t="t" r="r" b="b"/>
              <a:pathLst>
                <a:path w="440054" h="317500">
                  <a:moveTo>
                    <a:pt x="122417" y="317355"/>
                  </a:moveTo>
                  <a:lnTo>
                    <a:pt x="41280" y="213467"/>
                  </a:lnTo>
                  <a:lnTo>
                    <a:pt x="0" y="142311"/>
                  </a:lnTo>
                  <a:lnTo>
                    <a:pt x="2847" y="116695"/>
                  </a:lnTo>
                  <a:lnTo>
                    <a:pt x="46973" y="91079"/>
                  </a:lnTo>
                  <a:lnTo>
                    <a:pt x="156580" y="45539"/>
                  </a:lnTo>
                  <a:lnTo>
                    <a:pt x="257646" y="12807"/>
                  </a:lnTo>
                  <a:lnTo>
                    <a:pt x="338783" y="0"/>
                  </a:lnTo>
                  <a:lnTo>
                    <a:pt x="381487" y="72578"/>
                  </a:lnTo>
                  <a:lnTo>
                    <a:pt x="435578" y="143734"/>
                  </a:lnTo>
                  <a:lnTo>
                    <a:pt x="439849" y="166504"/>
                  </a:lnTo>
                  <a:lnTo>
                    <a:pt x="370099" y="213467"/>
                  </a:lnTo>
                  <a:lnTo>
                    <a:pt x="290386" y="254737"/>
                  </a:lnTo>
                  <a:lnTo>
                    <a:pt x="200707" y="287469"/>
                  </a:lnTo>
                  <a:lnTo>
                    <a:pt x="122417" y="317355"/>
                  </a:lnTo>
                  <a:close/>
                </a:path>
              </a:pathLst>
            </a:custGeom>
            <a:solidFill>
              <a:srgbClr val="FFFFFF"/>
            </a:solidFill>
          </p:spPr>
          <p:txBody>
            <a:bodyPr wrap="square" lIns="0" tIns="0" rIns="0" bIns="0" rtlCol="0"/>
            <a:lstStyle/>
            <a:p/>
          </p:txBody>
        </p:sp>
        <p:sp>
          <p:nvSpPr>
            <p:cNvPr id="14" name="object 14"/>
            <p:cNvSpPr/>
            <p:nvPr/>
          </p:nvSpPr>
          <p:spPr>
            <a:xfrm>
              <a:off x="7917622" y="2643177"/>
              <a:ext cx="276225" cy="263525"/>
            </a:xfrm>
            <a:custGeom>
              <a:rect l="l" t="t" r="r" b="b"/>
              <a:pathLst>
                <a:path w="276225" h="263525">
                  <a:moveTo>
                    <a:pt x="220636" y="263276"/>
                  </a:moveTo>
                  <a:lnTo>
                    <a:pt x="193590" y="257584"/>
                  </a:lnTo>
                  <a:lnTo>
                    <a:pt x="120994" y="229121"/>
                  </a:lnTo>
                  <a:lnTo>
                    <a:pt x="44127" y="214890"/>
                  </a:lnTo>
                  <a:lnTo>
                    <a:pt x="0" y="203505"/>
                  </a:lnTo>
                  <a:lnTo>
                    <a:pt x="2847" y="160812"/>
                  </a:lnTo>
                  <a:lnTo>
                    <a:pt x="17081" y="106733"/>
                  </a:lnTo>
                  <a:lnTo>
                    <a:pt x="61208" y="62617"/>
                  </a:lnTo>
                  <a:lnTo>
                    <a:pt x="120994" y="1423"/>
                  </a:lnTo>
                  <a:lnTo>
                    <a:pt x="148039" y="0"/>
                  </a:lnTo>
                  <a:lnTo>
                    <a:pt x="263340" y="22769"/>
                  </a:lnTo>
                  <a:lnTo>
                    <a:pt x="276151" y="38424"/>
                  </a:lnTo>
                  <a:lnTo>
                    <a:pt x="266186" y="155119"/>
                  </a:lnTo>
                  <a:lnTo>
                    <a:pt x="246258" y="222006"/>
                  </a:lnTo>
                  <a:lnTo>
                    <a:pt x="220636" y="263276"/>
                  </a:lnTo>
                  <a:close/>
                </a:path>
              </a:pathLst>
            </a:custGeom>
            <a:solidFill>
              <a:srgbClr val="A50021"/>
            </a:solidFill>
          </p:spPr>
          <p:txBody>
            <a:bodyPr wrap="square" lIns="0" tIns="0" rIns="0" bIns="0" rtlCol="0"/>
            <a:lstStyle/>
            <a:p/>
          </p:txBody>
        </p:sp>
        <p:pic>
          <p:nvPicPr>
            <p:cNvPr id="15" name="object 15"/>
            <p:cNvPicPr/>
            <p:nvPr/>
          </p:nvPicPr>
          <p:blipFill>
            <a:blip r:embed="rId4"/>
            <a:stretch>
              <a:fillRect/>
            </a:stretch>
          </p:blipFill>
          <p:spPr>
            <a:xfrm>
              <a:off x="7964597" y="2636060"/>
              <a:ext cx="236294" cy="156542"/>
            </a:xfrm>
            <a:prstGeom prst="rect">
              <a:avLst/>
            </a:prstGeom>
          </p:spPr>
        </p:pic>
        <p:sp>
          <p:nvSpPr>
            <p:cNvPr id="16" name="object 16"/>
            <p:cNvSpPr/>
            <p:nvPr/>
          </p:nvSpPr>
          <p:spPr>
            <a:xfrm>
              <a:off x="7887729" y="2697263"/>
              <a:ext cx="310515" cy="215265"/>
            </a:xfrm>
            <a:custGeom>
              <a:rect l="l" t="t" r="r" b="b"/>
              <a:pathLst>
                <a:path w="310515" h="215264">
                  <a:moveTo>
                    <a:pt x="310311" y="95351"/>
                  </a:moveTo>
                  <a:lnTo>
                    <a:pt x="300342" y="71158"/>
                  </a:lnTo>
                  <a:lnTo>
                    <a:pt x="273304" y="45542"/>
                  </a:lnTo>
                  <a:lnTo>
                    <a:pt x="258622" y="39331"/>
                  </a:lnTo>
                  <a:lnTo>
                    <a:pt x="258622" y="176314"/>
                  </a:lnTo>
                  <a:lnTo>
                    <a:pt x="249097" y="200660"/>
                  </a:lnTo>
                  <a:lnTo>
                    <a:pt x="219202" y="194970"/>
                  </a:lnTo>
                  <a:lnTo>
                    <a:pt x="165112" y="170776"/>
                  </a:lnTo>
                  <a:lnTo>
                    <a:pt x="112445" y="156540"/>
                  </a:lnTo>
                  <a:lnTo>
                    <a:pt x="49809" y="146583"/>
                  </a:lnTo>
                  <a:lnTo>
                    <a:pt x="37007" y="143738"/>
                  </a:lnTo>
                  <a:lnTo>
                    <a:pt x="43688" y="109207"/>
                  </a:lnTo>
                  <a:lnTo>
                    <a:pt x="61201" y="119545"/>
                  </a:lnTo>
                  <a:lnTo>
                    <a:pt x="81127" y="122389"/>
                  </a:lnTo>
                  <a:lnTo>
                    <a:pt x="88252" y="112420"/>
                  </a:lnTo>
                  <a:lnTo>
                    <a:pt x="92519" y="89649"/>
                  </a:lnTo>
                  <a:lnTo>
                    <a:pt x="93941" y="71158"/>
                  </a:lnTo>
                  <a:lnTo>
                    <a:pt x="120992" y="75425"/>
                  </a:lnTo>
                  <a:lnTo>
                    <a:pt x="179349" y="85382"/>
                  </a:lnTo>
                  <a:lnTo>
                    <a:pt x="200698" y="105308"/>
                  </a:lnTo>
                  <a:lnTo>
                    <a:pt x="189318" y="119545"/>
                  </a:lnTo>
                  <a:lnTo>
                    <a:pt x="189318" y="139458"/>
                  </a:lnTo>
                  <a:lnTo>
                    <a:pt x="222059" y="163652"/>
                  </a:lnTo>
                  <a:lnTo>
                    <a:pt x="258622" y="176314"/>
                  </a:lnTo>
                  <a:lnTo>
                    <a:pt x="258622" y="39331"/>
                  </a:lnTo>
                  <a:lnTo>
                    <a:pt x="199275" y="14224"/>
                  </a:lnTo>
                  <a:lnTo>
                    <a:pt x="109601" y="0"/>
                  </a:lnTo>
                  <a:lnTo>
                    <a:pt x="103911" y="0"/>
                  </a:lnTo>
                  <a:lnTo>
                    <a:pt x="39852" y="5689"/>
                  </a:lnTo>
                  <a:lnTo>
                    <a:pt x="17081" y="17068"/>
                  </a:lnTo>
                  <a:lnTo>
                    <a:pt x="0" y="48387"/>
                  </a:lnTo>
                  <a:lnTo>
                    <a:pt x="4267" y="71158"/>
                  </a:lnTo>
                  <a:lnTo>
                    <a:pt x="26263" y="96837"/>
                  </a:lnTo>
                  <a:lnTo>
                    <a:pt x="21348" y="133769"/>
                  </a:lnTo>
                  <a:lnTo>
                    <a:pt x="24193" y="157962"/>
                  </a:lnTo>
                  <a:lnTo>
                    <a:pt x="46964" y="165074"/>
                  </a:lnTo>
                  <a:lnTo>
                    <a:pt x="138074" y="180733"/>
                  </a:lnTo>
                  <a:lnTo>
                    <a:pt x="227749" y="212039"/>
                  </a:lnTo>
                  <a:lnTo>
                    <a:pt x="259067" y="214884"/>
                  </a:lnTo>
                  <a:lnTo>
                    <a:pt x="278371" y="175145"/>
                  </a:lnTo>
                  <a:lnTo>
                    <a:pt x="300342" y="173621"/>
                  </a:lnTo>
                  <a:lnTo>
                    <a:pt x="310311" y="155117"/>
                  </a:lnTo>
                  <a:lnTo>
                    <a:pt x="310311" y="95351"/>
                  </a:lnTo>
                  <a:close/>
                </a:path>
              </a:pathLst>
            </a:custGeom>
            <a:solidFill>
              <a:srgbClr val="000000"/>
            </a:solidFill>
          </p:spPr>
          <p:txBody>
            <a:bodyPr wrap="square" lIns="0" tIns="0" rIns="0" bIns="0" rtlCol="0"/>
            <a:lstStyle/>
            <a:p/>
          </p:txBody>
        </p:sp>
        <p:sp>
          <p:nvSpPr>
            <p:cNvPr id="17" name="object 17"/>
            <p:cNvSpPr/>
            <p:nvPr/>
          </p:nvSpPr>
          <p:spPr>
            <a:xfrm>
              <a:off x="7903388" y="2710063"/>
              <a:ext cx="274955" cy="146685"/>
            </a:xfrm>
            <a:custGeom>
              <a:rect l="l" t="t" r="r" b="b"/>
              <a:pathLst>
                <a:path w="274954" h="146685">
                  <a:moveTo>
                    <a:pt x="269033" y="146581"/>
                  </a:moveTo>
                  <a:lnTo>
                    <a:pt x="241988" y="146581"/>
                  </a:lnTo>
                  <a:lnTo>
                    <a:pt x="195014" y="125234"/>
                  </a:lnTo>
                  <a:lnTo>
                    <a:pt x="192167" y="112426"/>
                  </a:lnTo>
                  <a:lnTo>
                    <a:pt x="199284" y="85387"/>
                  </a:lnTo>
                  <a:lnTo>
                    <a:pt x="172239" y="61194"/>
                  </a:lnTo>
                  <a:lnTo>
                    <a:pt x="113876" y="46962"/>
                  </a:lnTo>
                  <a:lnTo>
                    <a:pt x="69750" y="41270"/>
                  </a:lnTo>
                  <a:lnTo>
                    <a:pt x="58362" y="49809"/>
                  </a:lnTo>
                  <a:lnTo>
                    <a:pt x="59785" y="76848"/>
                  </a:lnTo>
                  <a:lnTo>
                    <a:pt x="51244" y="91079"/>
                  </a:lnTo>
                  <a:lnTo>
                    <a:pt x="19928" y="69732"/>
                  </a:lnTo>
                  <a:lnTo>
                    <a:pt x="0" y="39847"/>
                  </a:lnTo>
                  <a:lnTo>
                    <a:pt x="12811" y="12808"/>
                  </a:lnTo>
                  <a:lnTo>
                    <a:pt x="39857" y="0"/>
                  </a:lnTo>
                  <a:lnTo>
                    <a:pt x="91101" y="0"/>
                  </a:lnTo>
                  <a:lnTo>
                    <a:pt x="169391" y="9961"/>
                  </a:lnTo>
                  <a:lnTo>
                    <a:pt x="232023" y="34154"/>
                  </a:lnTo>
                  <a:lnTo>
                    <a:pt x="263340" y="59770"/>
                  </a:lnTo>
                  <a:lnTo>
                    <a:pt x="274728" y="96772"/>
                  </a:lnTo>
                  <a:lnTo>
                    <a:pt x="273304" y="139465"/>
                  </a:lnTo>
                  <a:lnTo>
                    <a:pt x="269033" y="146581"/>
                  </a:lnTo>
                  <a:close/>
                </a:path>
              </a:pathLst>
            </a:custGeom>
            <a:solidFill>
              <a:srgbClr val="FF0033"/>
            </a:solidFill>
          </p:spPr>
          <p:txBody>
            <a:bodyPr wrap="square" lIns="0" tIns="0" rIns="0" bIns="0" rtlCol="0"/>
            <a:lstStyle/>
            <a:p/>
          </p:txBody>
        </p:sp>
        <p:sp>
          <p:nvSpPr>
            <p:cNvPr id="18" name="object 18"/>
            <p:cNvSpPr/>
            <p:nvPr/>
          </p:nvSpPr>
          <p:spPr>
            <a:xfrm>
              <a:off x="7593073" y="1651263"/>
              <a:ext cx="428625" cy="440055"/>
            </a:xfrm>
            <a:custGeom>
              <a:rect l="l" t="t" r="r" b="b"/>
              <a:pathLst>
                <a:path w="428625" h="440055">
                  <a:moveTo>
                    <a:pt x="159427" y="439743"/>
                  </a:moveTo>
                  <a:lnTo>
                    <a:pt x="135228" y="435473"/>
                  </a:lnTo>
                  <a:lnTo>
                    <a:pt x="99641" y="371433"/>
                  </a:lnTo>
                  <a:lnTo>
                    <a:pt x="29892" y="217736"/>
                  </a:lnTo>
                  <a:lnTo>
                    <a:pt x="2846" y="153696"/>
                  </a:lnTo>
                  <a:lnTo>
                    <a:pt x="7117" y="135196"/>
                  </a:lnTo>
                  <a:lnTo>
                    <a:pt x="0" y="133773"/>
                  </a:lnTo>
                  <a:lnTo>
                    <a:pt x="105335" y="72578"/>
                  </a:lnTo>
                  <a:lnTo>
                    <a:pt x="193590" y="34154"/>
                  </a:lnTo>
                  <a:lnTo>
                    <a:pt x="281844" y="7115"/>
                  </a:lnTo>
                  <a:lnTo>
                    <a:pt x="324548" y="0"/>
                  </a:lnTo>
                  <a:lnTo>
                    <a:pt x="340206" y="17077"/>
                  </a:lnTo>
                  <a:lnTo>
                    <a:pt x="381486" y="118118"/>
                  </a:lnTo>
                  <a:lnTo>
                    <a:pt x="428461" y="249045"/>
                  </a:lnTo>
                  <a:lnTo>
                    <a:pt x="425614" y="286046"/>
                  </a:lnTo>
                  <a:lnTo>
                    <a:pt x="395721" y="317355"/>
                  </a:lnTo>
                  <a:lnTo>
                    <a:pt x="324548" y="360048"/>
                  </a:lnTo>
                  <a:lnTo>
                    <a:pt x="230600" y="409857"/>
                  </a:lnTo>
                  <a:lnTo>
                    <a:pt x="159427" y="439743"/>
                  </a:lnTo>
                  <a:close/>
                </a:path>
              </a:pathLst>
            </a:custGeom>
            <a:solidFill>
              <a:srgbClr val="CBCBCB"/>
            </a:solidFill>
          </p:spPr>
          <p:txBody>
            <a:bodyPr wrap="square" lIns="0" tIns="0" rIns="0" bIns="0" rtlCol="0"/>
            <a:lstStyle/>
            <a:p/>
          </p:txBody>
        </p:sp>
        <p:pic>
          <p:nvPicPr>
            <p:cNvPr id="19" name="object 19"/>
            <p:cNvPicPr/>
            <p:nvPr/>
          </p:nvPicPr>
          <p:blipFill>
            <a:blip r:embed="rId5"/>
            <a:stretch>
              <a:fillRect/>
            </a:stretch>
          </p:blipFill>
          <p:spPr>
            <a:xfrm>
              <a:off x="7469233" y="1713880"/>
              <a:ext cx="496787" cy="379972"/>
            </a:xfrm>
            <a:prstGeom prst="rect">
              <a:avLst/>
            </a:prstGeom>
          </p:spPr>
        </p:pic>
        <p:sp>
          <p:nvSpPr>
            <p:cNvPr id="20" name="object 20"/>
            <p:cNvSpPr/>
            <p:nvPr/>
          </p:nvSpPr>
          <p:spPr>
            <a:xfrm>
              <a:off x="7651436" y="1974311"/>
              <a:ext cx="444500" cy="274955"/>
            </a:xfrm>
            <a:custGeom>
              <a:rect l="l" t="t" r="r" b="b"/>
              <a:pathLst>
                <a:path w="444500" h="274955">
                  <a:moveTo>
                    <a:pt x="182202" y="274661"/>
                  </a:moveTo>
                  <a:lnTo>
                    <a:pt x="71173" y="259007"/>
                  </a:lnTo>
                  <a:lnTo>
                    <a:pt x="5693" y="246199"/>
                  </a:lnTo>
                  <a:lnTo>
                    <a:pt x="0" y="226275"/>
                  </a:lnTo>
                  <a:lnTo>
                    <a:pt x="122417" y="123811"/>
                  </a:lnTo>
                  <a:lnTo>
                    <a:pt x="158004" y="92502"/>
                  </a:lnTo>
                  <a:lnTo>
                    <a:pt x="287539" y="32731"/>
                  </a:lnTo>
                  <a:lnTo>
                    <a:pt x="335936" y="0"/>
                  </a:lnTo>
                  <a:lnTo>
                    <a:pt x="434155" y="41270"/>
                  </a:lnTo>
                  <a:lnTo>
                    <a:pt x="444119" y="54078"/>
                  </a:lnTo>
                  <a:lnTo>
                    <a:pt x="427038" y="76848"/>
                  </a:lnTo>
                  <a:lnTo>
                    <a:pt x="240564" y="231968"/>
                  </a:lnTo>
                  <a:lnTo>
                    <a:pt x="182202" y="274661"/>
                  </a:lnTo>
                  <a:close/>
                </a:path>
              </a:pathLst>
            </a:custGeom>
            <a:solidFill>
              <a:srgbClr val="DDDDDD"/>
            </a:solidFill>
          </p:spPr>
          <p:txBody>
            <a:bodyPr wrap="square" lIns="0" tIns="0" rIns="0" bIns="0" rtlCol="0"/>
            <a:lstStyle/>
            <a:p/>
          </p:txBody>
        </p:sp>
        <p:sp>
          <p:nvSpPr>
            <p:cNvPr id="21" name="object 21"/>
            <p:cNvSpPr/>
            <p:nvPr/>
          </p:nvSpPr>
          <p:spPr>
            <a:xfrm>
              <a:off x="7460691" y="1637042"/>
              <a:ext cx="646430" cy="624840"/>
            </a:xfrm>
            <a:custGeom>
              <a:rect l="l" t="t" r="r" b="b"/>
              <a:pathLst>
                <a:path w="646429" h="624839">
                  <a:moveTo>
                    <a:pt x="515289" y="276085"/>
                  </a:moveTo>
                  <a:lnTo>
                    <a:pt x="500214" y="232613"/>
                  </a:lnTo>
                  <a:lnTo>
                    <a:pt x="500214" y="272618"/>
                  </a:lnTo>
                  <a:lnTo>
                    <a:pt x="449808" y="303123"/>
                  </a:lnTo>
                  <a:lnTo>
                    <a:pt x="390017" y="334429"/>
                  </a:lnTo>
                  <a:lnTo>
                    <a:pt x="318846" y="361467"/>
                  </a:lnTo>
                  <a:lnTo>
                    <a:pt x="311734" y="360045"/>
                  </a:lnTo>
                  <a:lnTo>
                    <a:pt x="301764" y="351510"/>
                  </a:lnTo>
                  <a:lnTo>
                    <a:pt x="264756" y="294576"/>
                  </a:lnTo>
                  <a:lnTo>
                    <a:pt x="233438" y="209194"/>
                  </a:lnTo>
                  <a:lnTo>
                    <a:pt x="230873" y="168313"/>
                  </a:lnTo>
                  <a:lnTo>
                    <a:pt x="301764" y="125234"/>
                  </a:lnTo>
                  <a:lnTo>
                    <a:pt x="399986" y="86804"/>
                  </a:lnTo>
                  <a:lnTo>
                    <a:pt x="424180" y="83959"/>
                  </a:lnTo>
                  <a:lnTo>
                    <a:pt x="454075" y="149428"/>
                  </a:lnTo>
                  <a:lnTo>
                    <a:pt x="491083" y="256159"/>
                  </a:lnTo>
                  <a:lnTo>
                    <a:pt x="500214" y="272618"/>
                  </a:lnTo>
                  <a:lnTo>
                    <a:pt x="500214" y="232613"/>
                  </a:lnTo>
                  <a:lnTo>
                    <a:pt x="478282" y="169341"/>
                  </a:lnTo>
                  <a:lnTo>
                    <a:pt x="441274" y="74002"/>
                  </a:lnTo>
                  <a:lnTo>
                    <a:pt x="427037" y="64033"/>
                  </a:lnTo>
                  <a:lnTo>
                    <a:pt x="365823" y="81114"/>
                  </a:lnTo>
                  <a:lnTo>
                    <a:pt x="271881" y="122389"/>
                  </a:lnTo>
                  <a:lnTo>
                    <a:pt x="203555" y="162229"/>
                  </a:lnTo>
                  <a:lnTo>
                    <a:pt x="214693" y="165328"/>
                  </a:lnTo>
                  <a:lnTo>
                    <a:pt x="203555" y="166497"/>
                  </a:lnTo>
                  <a:lnTo>
                    <a:pt x="227749" y="236232"/>
                  </a:lnTo>
                  <a:lnTo>
                    <a:pt x="267601" y="323049"/>
                  </a:lnTo>
                  <a:lnTo>
                    <a:pt x="300342" y="377126"/>
                  </a:lnTo>
                  <a:lnTo>
                    <a:pt x="318846" y="384238"/>
                  </a:lnTo>
                  <a:lnTo>
                    <a:pt x="348742" y="374281"/>
                  </a:lnTo>
                  <a:lnTo>
                    <a:pt x="432727" y="328739"/>
                  </a:lnTo>
                  <a:lnTo>
                    <a:pt x="504558" y="280428"/>
                  </a:lnTo>
                  <a:lnTo>
                    <a:pt x="505320" y="281774"/>
                  </a:lnTo>
                  <a:lnTo>
                    <a:pt x="515289" y="276085"/>
                  </a:lnTo>
                  <a:close/>
                </a:path>
                <a:path w="646429" h="624839">
                  <a:moveTo>
                    <a:pt x="646239" y="380212"/>
                  </a:moveTo>
                  <a:lnTo>
                    <a:pt x="623468" y="368960"/>
                  </a:lnTo>
                  <a:lnTo>
                    <a:pt x="623468" y="385940"/>
                  </a:lnTo>
                  <a:lnTo>
                    <a:pt x="616356" y="403098"/>
                  </a:lnTo>
                  <a:lnTo>
                    <a:pt x="503897" y="500341"/>
                  </a:lnTo>
                  <a:lnTo>
                    <a:pt x="362978" y="610450"/>
                  </a:lnTo>
                  <a:lnTo>
                    <a:pt x="306044" y="600443"/>
                  </a:lnTo>
                  <a:lnTo>
                    <a:pt x="207822" y="574700"/>
                  </a:lnTo>
                  <a:lnTo>
                    <a:pt x="207822" y="564692"/>
                  </a:lnTo>
                  <a:lnTo>
                    <a:pt x="227749" y="540385"/>
                  </a:lnTo>
                  <a:lnTo>
                    <a:pt x="358406" y="437349"/>
                  </a:lnTo>
                  <a:lnTo>
                    <a:pt x="459193" y="388505"/>
                  </a:lnTo>
                  <a:lnTo>
                    <a:pt x="525018" y="346557"/>
                  </a:lnTo>
                  <a:lnTo>
                    <a:pt x="586460" y="365912"/>
                  </a:lnTo>
                  <a:lnTo>
                    <a:pt x="623468" y="385940"/>
                  </a:lnTo>
                  <a:lnTo>
                    <a:pt x="623468" y="368960"/>
                  </a:lnTo>
                  <a:lnTo>
                    <a:pt x="556564" y="335889"/>
                  </a:lnTo>
                  <a:lnTo>
                    <a:pt x="546100" y="333133"/>
                  </a:lnTo>
                  <a:lnTo>
                    <a:pt x="550748" y="330161"/>
                  </a:lnTo>
                  <a:lnTo>
                    <a:pt x="555040" y="321614"/>
                  </a:lnTo>
                  <a:lnTo>
                    <a:pt x="570776" y="303123"/>
                  </a:lnTo>
                  <a:lnTo>
                    <a:pt x="577938" y="280352"/>
                  </a:lnTo>
                  <a:lnTo>
                    <a:pt x="563626" y="229120"/>
                  </a:lnTo>
                  <a:lnTo>
                    <a:pt x="557911" y="214122"/>
                  </a:lnTo>
                  <a:lnTo>
                    <a:pt x="557911" y="284619"/>
                  </a:lnTo>
                  <a:lnTo>
                    <a:pt x="543598" y="310235"/>
                  </a:lnTo>
                  <a:lnTo>
                    <a:pt x="479221" y="358622"/>
                  </a:lnTo>
                  <a:lnTo>
                    <a:pt x="357632" y="419811"/>
                  </a:lnTo>
                  <a:lnTo>
                    <a:pt x="301015" y="440397"/>
                  </a:lnTo>
                  <a:lnTo>
                    <a:pt x="260489" y="422656"/>
                  </a:lnTo>
                  <a:lnTo>
                    <a:pt x="249059" y="399161"/>
                  </a:lnTo>
                  <a:lnTo>
                    <a:pt x="249059" y="439953"/>
                  </a:lnTo>
                  <a:lnTo>
                    <a:pt x="228879" y="434047"/>
                  </a:lnTo>
                  <a:lnTo>
                    <a:pt x="170230" y="421233"/>
                  </a:lnTo>
                  <a:lnTo>
                    <a:pt x="98704" y="409854"/>
                  </a:lnTo>
                  <a:lnTo>
                    <a:pt x="74383" y="401320"/>
                  </a:lnTo>
                  <a:lnTo>
                    <a:pt x="54356" y="378548"/>
                  </a:lnTo>
                  <a:lnTo>
                    <a:pt x="24307" y="301701"/>
                  </a:lnTo>
                  <a:lnTo>
                    <a:pt x="95846" y="249047"/>
                  </a:lnTo>
                  <a:lnTo>
                    <a:pt x="140322" y="203492"/>
                  </a:lnTo>
                  <a:lnTo>
                    <a:pt x="182194" y="295998"/>
                  </a:lnTo>
                  <a:lnTo>
                    <a:pt x="220637" y="388505"/>
                  </a:lnTo>
                  <a:lnTo>
                    <a:pt x="249059" y="439953"/>
                  </a:lnTo>
                  <a:lnTo>
                    <a:pt x="249059" y="399161"/>
                  </a:lnTo>
                  <a:lnTo>
                    <a:pt x="210667" y="320192"/>
                  </a:lnTo>
                  <a:lnTo>
                    <a:pt x="150876" y="185000"/>
                  </a:lnTo>
                  <a:lnTo>
                    <a:pt x="177380" y="132346"/>
                  </a:lnTo>
                  <a:lnTo>
                    <a:pt x="290398" y="71158"/>
                  </a:lnTo>
                  <a:lnTo>
                    <a:pt x="393395" y="31305"/>
                  </a:lnTo>
                  <a:lnTo>
                    <a:pt x="446328" y="17068"/>
                  </a:lnTo>
                  <a:lnTo>
                    <a:pt x="456336" y="27038"/>
                  </a:lnTo>
                  <a:lnTo>
                    <a:pt x="493534" y="95338"/>
                  </a:lnTo>
                  <a:lnTo>
                    <a:pt x="536448" y="212039"/>
                  </a:lnTo>
                  <a:lnTo>
                    <a:pt x="557911" y="284619"/>
                  </a:lnTo>
                  <a:lnTo>
                    <a:pt x="557911" y="214122"/>
                  </a:lnTo>
                  <a:lnTo>
                    <a:pt x="527862" y="135191"/>
                  </a:lnTo>
                  <a:lnTo>
                    <a:pt x="473506" y="11379"/>
                  </a:lnTo>
                  <a:lnTo>
                    <a:pt x="462064" y="0"/>
                  </a:lnTo>
                  <a:lnTo>
                    <a:pt x="444893" y="0"/>
                  </a:lnTo>
                  <a:lnTo>
                    <a:pt x="404837" y="9956"/>
                  </a:lnTo>
                  <a:lnTo>
                    <a:pt x="303263" y="48387"/>
                  </a:lnTo>
                  <a:lnTo>
                    <a:pt x="208851" y="88226"/>
                  </a:lnTo>
                  <a:lnTo>
                    <a:pt x="124447" y="142303"/>
                  </a:lnTo>
                  <a:lnTo>
                    <a:pt x="127304" y="145161"/>
                  </a:lnTo>
                  <a:lnTo>
                    <a:pt x="120992" y="152273"/>
                  </a:lnTo>
                  <a:lnTo>
                    <a:pt x="125679" y="168249"/>
                  </a:lnTo>
                  <a:lnTo>
                    <a:pt x="91554" y="223431"/>
                  </a:lnTo>
                  <a:lnTo>
                    <a:pt x="40055" y="263271"/>
                  </a:lnTo>
                  <a:lnTo>
                    <a:pt x="2857" y="293154"/>
                  </a:lnTo>
                  <a:lnTo>
                    <a:pt x="44335" y="404164"/>
                  </a:lnTo>
                  <a:lnTo>
                    <a:pt x="91554" y="429780"/>
                  </a:lnTo>
                  <a:lnTo>
                    <a:pt x="155930" y="436892"/>
                  </a:lnTo>
                  <a:lnTo>
                    <a:pt x="218871" y="453974"/>
                  </a:lnTo>
                  <a:lnTo>
                    <a:pt x="268935" y="469620"/>
                  </a:lnTo>
                  <a:lnTo>
                    <a:pt x="291223" y="469620"/>
                  </a:lnTo>
                  <a:lnTo>
                    <a:pt x="220637" y="528942"/>
                  </a:lnTo>
                  <a:lnTo>
                    <a:pt x="179349" y="567550"/>
                  </a:lnTo>
                  <a:lnTo>
                    <a:pt x="186474" y="587565"/>
                  </a:lnTo>
                  <a:lnTo>
                    <a:pt x="199275" y="600443"/>
                  </a:lnTo>
                  <a:lnTo>
                    <a:pt x="362978" y="624751"/>
                  </a:lnTo>
                  <a:lnTo>
                    <a:pt x="385749" y="624751"/>
                  </a:lnTo>
                  <a:lnTo>
                    <a:pt x="481126" y="537514"/>
                  </a:lnTo>
                  <a:lnTo>
                    <a:pt x="572223" y="468884"/>
                  </a:lnTo>
                  <a:lnTo>
                    <a:pt x="646239" y="397383"/>
                  </a:lnTo>
                  <a:lnTo>
                    <a:pt x="646239" y="380212"/>
                  </a:lnTo>
                  <a:close/>
                </a:path>
              </a:pathLst>
            </a:custGeom>
            <a:solidFill>
              <a:srgbClr val="000000"/>
            </a:solidFill>
          </p:spPr>
          <p:txBody>
            <a:bodyPr wrap="square" lIns="0" tIns="0" rIns="0" bIns="0" rtlCol="0"/>
            <a:lstStyle/>
            <a:p/>
          </p:txBody>
        </p:sp>
        <p:sp>
          <p:nvSpPr>
            <p:cNvPr id="22" name="object 22"/>
            <p:cNvSpPr/>
            <p:nvPr/>
          </p:nvSpPr>
          <p:spPr>
            <a:xfrm>
              <a:off x="8180961" y="1752305"/>
              <a:ext cx="437515" cy="231140"/>
            </a:xfrm>
            <a:custGeom>
              <a:rect l="l" t="t" r="r" b="b"/>
              <a:pathLst>
                <a:path w="437515" h="231139">
                  <a:moveTo>
                    <a:pt x="175085" y="230545"/>
                  </a:moveTo>
                  <a:lnTo>
                    <a:pt x="120994" y="175043"/>
                  </a:lnTo>
                  <a:lnTo>
                    <a:pt x="49820" y="96772"/>
                  </a:lnTo>
                  <a:lnTo>
                    <a:pt x="1423" y="54078"/>
                  </a:lnTo>
                  <a:lnTo>
                    <a:pt x="0" y="2846"/>
                  </a:lnTo>
                  <a:lnTo>
                    <a:pt x="18505" y="0"/>
                  </a:lnTo>
                  <a:lnTo>
                    <a:pt x="119570" y="112426"/>
                  </a:lnTo>
                  <a:lnTo>
                    <a:pt x="177932" y="169350"/>
                  </a:lnTo>
                  <a:lnTo>
                    <a:pt x="179355" y="165081"/>
                  </a:lnTo>
                  <a:lnTo>
                    <a:pt x="297503" y="150850"/>
                  </a:lnTo>
                  <a:lnTo>
                    <a:pt x="388604" y="132349"/>
                  </a:lnTo>
                  <a:lnTo>
                    <a:pt x="429885" y="122388"/>
                  </a:lnTo>
                  <a:lnTo>
                    <a:pt x="437002" y="125234"/>
                  </a:lnTo>
                  <a:lnTo>
                    <a:pt x="417073" y="189274"/>
                  </a:lnTo>
                  <a:lnTo>
                    <a:pt x="338783" y="193544"/>
                  </a:lnTo>
                  <a:lnTo>
                    <a:pt x="274728" y="203505"/>
                  </a:lnTo>
                  <a:lnTo>
                    <a:pt x="175085" y="230545"/>
                  </a:lnTo>
                  <a:close/>
                </a:path>
              </a:pathLst>
            </a:custGeom>
            <a:solidFill>
              <a:srgbClr val="CC9900"/>
            </a:solidFill>
          </p:spPr>
          <p:txBody>
            <a:bodyPr wrap="square" lIns="0" tIns="0" rIns="0" bIns="0" rtlCol="0"/>
            <a:lstStyle/>
            <a:p/>
          </p:txBody>
        </p:sp>
        <p:sp>
          <p:nvSpPr>
            <p:cNvPr id="23" name="object 23"/>
            <p:cNvSpPr/>
            <p:nvPr/>
          </p:nvSpPr>
          <p:spPr>
            <a:xfrm>
              <a:off x="8203730" y="1574418"/>
              <a:ext cx="404495" cy="339090"/>
            </a:xfrm>
            <a:custGeom>
              <a:rect l="l" t="t" r="r" b="b"/>
              <a:pathLst>
                <a:path w="404495" h="339089">
                  <a:moveTo>
                    <a:pt x="395719" y="130924"/>
                  </a:moveTo>
                  <a:lnTo>
                    <a:pt x="345897" y="76847"/>
                  </a:lnTo>
                  <a:lnTo>
                    <a:pt x="269036" y="2844"/>
                  </a:lnTo>
                  <a:lnTo>
                    <a:pt x="7124" y="0"/>
                  </a:lnTo>
                  <a:lnTo>
                    <a:pt x="52666" y="56921"/>
                  </a:lnTo>
                  <a:lnTo>
                    <a:pt x="146621" y="146583"/>
                  </a:lnTo>
                  <a:lnTo>
                    <a:pt x="261912" y="148005"/>
                  </a:lnTo>
                  <a:lnTo>
                    <a:pt x="357289" y="139471"/>
                  </a:lnTo>
                  <a:lnTo>
                    <a:pt x="395719" y="130924"/>
                  </a:lnTo>
                  <a:close/>
                </a:path>
                <a:path w="404495" h="339089">
                  <a:moveTo>
                    <a:pt x="404266" y="294589"/>
                  </a:moveTo>
                  <a:lnTo>
                    <a:pt x="345909" y="250469"/>
                  </a:lnTo>
                  <a:lnTo>
                    <a:pt x="226326" y="152273"/>
                  </a:lnTo>
                  <a:lnTo>
                    <a:pt x="0" y="177888"/>
                  </a:lnTo>
                  <a:lnTo>
                    <a:pt x="21348" y="203504"/>
                  </a:lnTo>
                  <a:lnTo>
                    <a:pt x="79717" y="267550"/>
                  </a:lnTo>
                  <a:lnTo>
                    <a:pt x="155155" y="338709"/>
                  </a:lnTo>
                  <a:lnTo>
                    <a:pt x="165125" y="338709"/>
                  </a:lnTo>
                  <a:lnTo>
                    <a:pt x="311746" y="318782"/>
                  </a:lnTo>
                  <a:lnTo>
                    <a:pt x="404266" y="294589"/>
                  </a:lnTo>
                  <a:close/>
                </a:path>
              </a:pathLst>
            </a:custGeom>
            <a:solidFill>
              <a:srgbClr val="FFFFFF"/>
            </a:solidFill>
          </p:spPr>
          <p:txBody>
            <a:bodyPr wrap="square" lIns="0" tIns="0" rIns="0" bIns="0" rtlCol="0"/>
            <a:lstStyle/>
            <a:p/>
          </p:txBody>
        </p:sp>
        <p:sp>
          <p:nvSpPr>
            <p:cNvPr id="24" name="object 24"/>
            <p:cNvSpPr/>
            <p:nvPr/>
          </p:nvSpPr>
          <p:spPr>
            <a:xfrm>
              <a:off x="8185232" y="1574415"/>
              <a:ext cx="438784" cy="219710"/>
            </a:xfrm>
            <a:custGeom>
              <a:rect l="l" t="t" r="r" b="b"/>
              <a:pathLst>
                <a:path w="438784" h="219710">
                  <a:moveTo>
                    <a:pt x="165121" y="219159"/>
                  </a:moveTo>
                  <a:lnTo>
                    <a:pt x="79713" y="145157"/>
                  </a:lnTo>
                  <a:lnTo>
                    <a:pt x="0" y="71155"/>
                  </a:lnTo>
                  <a:lnTo>
                    <a:pt x="7117" y="0"/>
                  </a:lnTo>
                  <a:lnTo>
                    <a:pt x="32739" y="24193"/>
                  </a:lnTo>
                  <a:lnTo>
                    <a:pt x="160851" y="152273"/>
                  </a:lnTo>
                  <a:lnTo>
                    <a:pt x="243411" y="155119"/>
                  </a:lnTo>
                  <a:lnTo>
                    <a:pt x="367252" y="143734"/>
                  </a:lnTo>
                  <a:lnTo>
                    <a:pt x="415650" y="135196"/>
                  </a:lnTo>
                  <a:lnTo>
                    <a:pt x="435578" y="139465"/>
                  </a:lnTo>
                  <a:lnTo>
                    <a:pt x="438425" y="192120"/>
                  </a:lnTo>
                  <a:lnTo>
                    <a:pt x="330242" y="199236"/>
                  </a:lnTo>
                  <a:lnTo>
                    <a:pt x="165121" y="219159"/>
                  </a:lnTo>
                  <a:close/>
                </a:path>
              </a:pathLst>
            </a:custGeom>
            <a:solidFill>
              <a:srgbClr val="CC9900"/>
            </a:solidFill>
          </p:spPr>
          <p:txBody>
            <a:bodyPr wrap="square" lIns="0" tIns="0" rIns="0" bIns="0" rtlCol="0"/>
            <a:lstStyle/>
            <a:p/>
          </p:txBody>
        </p:sp>
        <p:sp>
          <p:nvSpPr>
            <p:cNvPr id="25" name="object 25"/>
            <p:cNvSpPr/>
            <p:nvPr/>
          </p:nvSpPr>
          <p:spPr>
            <a:xfrm>
              <a:off x="7845019" y="1557349"/>
              <a:ext cx="793115" cy="1085850"/>
            </a:xfrm>
            <a:custGeom>
              <a:rect l="l" t="t" r="r" b="b"/>
              <a:pathLst>
                <a:path w="793115" h="1085850">
                  <a:moveTo>
                    <a:pt x="401421" y="479590"/>
                  </a:moveTo>
                  <a:lnTo>
                    <a:pt x="388607" y="429780"/>
                  </a:lnTo>
                  <a:lnTo>
                    <a:pt x="361556" y="402742"/>
                  </a:lnTo>
                  <a:lnTo>
                    <a:pt x="334518" y="392772"/>
                  </a:lnTo>
                  <a:lnTo>
                    <a:pt x="310311" y="392772"/>
                  </a:lnTo>
                  <a:lnTo>
                    <a:pt x="266192" y="405587"/>
                  </a:lnTo>
                  <a:lnTo>
                    <a:pt x="227749" y="449694"/>
                  </a:lnTo>
                  <a:lnTo>
                    <a:pt x="203555" y="498081"/>
                  </a:lnTo>
                  <a:lnTo>
                    <a:pt x="179362" y="495236"/>
                  </a:lnTo>
                  <a:lnTo>
                    <a:pt x="146621" y="486702"/>
                  </a:lnTo>
                  <a:lnTo>
                    <a:pt x="122415" y="486702"/>
                  </a:lnTo>
                  <a:lnTo>
                    <a:pt x="115303" y="495236"/>
                  </a:lnTo>
                  <a:lnTo>
                    <a:pt x="112458" y="509473"/>
                  </a:lnTo>
                  <a:lnTo>
                    <a:pt x="112458" y="523697"/>
                  </a:lnTo>
                  <a:lnTo>
                    <a:pt x="129540" y="532244"/>
                  </a:lnTo>
                  <a:lnTo>
                    <a:pt x="162280" y="525119"/>
                  </a:lnTo>
                  <a:lnTo>
                    <a:pt x="186474" y="526542"/>
                  </a:lnTo>
                  <a:lnTo>
                    <a:pt x="196443" y="532244"/>
                  </a:lnTo>
                  <a:lnTo>
                    <a:pt x="199288" y="543623"/>
                  </a:lnTo>
                  <a:lnTo>
                    <a:pt x="200710" y="566394"/>
                  </a:lnTo>
                  <a:lnTo>
                    <a:pt x="210680" y="586320"/>
                  </a:lnTo>
                  <a:lnTo>
                    <a:pt x="226326" y="603402"/>
                  </a:lnTo>
                  <a:lnTo>
                    <a:pt x="239141" y="614781"/>
                  </a:lnTo>
                  <a:lnTo>
                    <a:pt x="260489" y="623316"/>
                  </a:lnTo>
                  <a:lnTo>
                    <a:pt x="283273" y="624738"/>
                  </a:lnTo>
                  <a:lnTo>
                    <a:pt x="306044" y="621893"/>
                  </a:lnTo>
                  <a:lnTo>
                    <a:pt x="351599" y="597700"/>
                  </a:lnTo>
                  <a:lnTo>
                    <a:pt x="387184" y="543623"/>
                  </a:lnTo>
                  <a:lnTo>
                    <a:pt x="397141" y="509473"/>
                  </a:lnTo>
                  <a:lnTo>
                    <a:pt x="401421" y="479590"/>
                  </a:lnTo>
                  <a:close/>
                </a:path>
                <a:path w="793115" h="1085850">
                  <a:moveTo>
                    <a:pt x="559422" y="949210"/>
                  </a:moveTo>
                  <a:lnTo>
                    <a:pt x="553732" y="915060"/>
                  </a:lnTo>
                  <a:lnTo>
                    <a:pt x="548030" y="866673"/>
                  </a:lnTo>
                  <a:lnTo>
                    <a:pt x="533793" y="821131"/>
                  </a:lnTo>
                  <a:lnTo>
                    <a:pt x="516712" y="781291"/>
                  </a:lnTo>
                  <a:lnTo>
                    <a:pt x="492518" y="749973"/>
                  </a:lnTo>
                  <a:lnTo>
                    <a:pt x="459778" y="715822"/>
                  </a:lnTo>
                  <a:lnTo>
                    <a:pt x="419925" y="688784"/>
                  </a:lnTo>
                  <a:lnTo>
                    <a:pt x="374370" y="666013"/>
                  </a:lnTo>
                  <a:lnTo>
                    <a:pt x="327393" y="654634"/>
                  </a:lnTo>
                  <a:lnTo>
                    <a:pt x="294652" y="656056"/>
                  </a:lnTo>
                  <a:lnTo>
                    <a:pt x="266192" y="661746"/>
                  </a:lnTo>
                  <a:lnTo>
                    <a:pt x="254800" y="673125"/>
                  </a:lnTo>
                  <a:lnTo>
                    <a:pt x="244767" y="681901"/>
                  </a:lnTo>
                  <a:lnTo>
                    <a:pt x="212407" y="668858"/>
                  </a:lnTo>
                  <a:lnTo>
                    <a:pt x="195021" y="661746"/>
                  </a:lnTo>
                  <a:lnTo>
                    <a:pt x="143776" y="644664"/>
                  </a:lnTo>
                  <a:lnTo>
                    <a:pt x="86829" y="631863"/>
                  </a:lnTo>
                  <a:lnTo>
                    <a:pt x="51244" y="629018"/>
                  </a:lnTo>
                  <a:lnTo>
                    <a:pt x="29895" y="636130"/>
                  </a:lnTo>
                  <a:lnTo>
                    <a:pt x="17081" y="647509"/>
                  </a:lnTo>
                  <a:lnTo>
                    <a:pt x="12814" y="683094"/>
                  </a:lnTo>
                  <a:lnTo>
                    <a:pt x="18503" y="748550"/>
                  </a:lnTo>
                  <a:lnTo>
                    <a:pt x="19926" y="789825"/>
                  </a:lnTo>
                  <a:lnTo>
                    <a:pt x="7124" y="826820"/>
                  </a:lnTo>
                  <a:lnTo>
                    <a:pt x="0" y="859561"/>
                  </a:lnTo>
                  <a:lnTo>
                    <a:pt x="2844" y="889444"/>
                  </a:lnTo>
                  <a:lnTo>
                    <a:pt x="22771" y="903668"/>
                  </a:lnTo>
                  <a:lnTo>
                    <a:pt x="54089" y="900823"/>
                  </a:lnTo>
                  <a:lnTo>
                    <a:pt x="79717" y="890866"/>
                  </a:lnTo>
                  <a:lnTo>
                    <a:pt x="79717" y="871791"/>
                  </a:lnTo>
                  <a:lnTo>
                    <a:pt x="79387" y="870877"/>
                  </a:lnTo>
                  <a:lnTo>
                    <a:pt x="64058" y="868095"/>
                  </a:lnTo>
                  <a:lnTo>
                    <a:pt x="39852" y="860983"/>
                  </a:lnTo>
                  <a:lnTo>
                    <a:pt x="34163" y="843902"/>
                  </a:lnTo>
                  <a:lnTo>
                    <a:pt x="44132" y="826820"/>
                  </a:lnTo>
                  <a:lnTo>
                    <a:pt x="56934" y="826820"/>
                  </a:lnTo>
                  <a:lnTo>
                    <a:pt x="72593" y="842479"/>
                  </a:lnTo>
                  <a:lnTo>
                    <a:pt x="76873" y="863828"/>
                  </a:lnTo>
                  <a:lnTo>
                    <a:pt x="79387" y="870877"/>
                  </a:lnTo>
                  <a:lnTo>
                    <a:pt x="79717" y="870940"/>
                  </a:lnTo>
                  <a:lnTo>
                    <a:pt x="79717" y="871791"/>
                  </a:lnTo>
                  <a:lnTo>
                    <a:pt x="83985" y="883754"/>
                  </a:lnTo>
                  <a:lnTo>
                    <a:pt x="101066" y="880910"/>
                  </a:lnTo>
                  <a:lnTo>
                    <a:pt x="109613" y="868095"/>
                  </a:lnTo>
                  <a:lnTo>
                    <a:pt x="108178" y="851014"/>
                  </a:lnTo>
                  <a:lnTo>
                    <a:pt x="93954" y="831100"/>
                  </a:lnTo>
                  <a:lnTo>
                    <a:pt x="88150" y="826820"/>
                  </a:lnTo>
                  <a:lnTo>
                    <a:pt x="66903" y="811174"/>
                  </a:lnTo>
                  <a:lnTo>
                    <a:pt x="49822" y="779868"/>
                  </a:lnTo>
                  <a:lnTo>
                    <a:pt x="44132" y="722934"/>
                  </a:lnTo>
                  <a:lnTo>
                    <a:pt x="44132" y="678827"/>
                  </a:lnTo>
                  <a:lnTo>
                    <a:pt x="54089" y="668858"/>
                  </a:lnTo>
                  <a:lnTo>
                    <a:pt x="81140" y="673125"/>
                  </a:lnTo>
                  <a:lnTo>
                    <a:pt x="130962" y="691629"/>
                  </a:lnTo>
                  <a:lnTo>
                    <a:pt x="182206" y="720090"/>
                  </a:lnTo>
                  <a:lnTo>
                    <a:pt x="225488" y="753389"/>
                  </a:lnTo>
                  <a:lnTo>
                    <a:pt x="227749" y="769899"/>
                  </a:lnTo>
                  <a:lnTo>
                    <a:pt x="240563" y="796937"/>
                  </a:lnTo>
                  <a:lnTo>
                    <a:pt x="270459" y="823976"/>
                  </a:lnTo>
                  <a:lnTo>
                    <a:pt x="311734" y="851014"/>
                  </a:lnTo>
                  <a:lnTo>
                    <a:pt x="347332" y="866673"/>
                  </a:lnTo>
                  <a:lnTo>
                    <a:pt x="361556" y="885177"/>
                  </a:lnTo>
                  <a:lnTo>
                    <a:pt x="393750" y="958951"/>
                  </a:lnTo>
                  <a:lnTo>
                    <a:pt x="391198" y="969137"/>
                  </a:lnTo>
                  <a:lnTo>
                    <a:pt x="378320" y="996175"/>
                  </a:lnTo>
                  <a:lnTo>
                    <a:pt x="354012" y="1006132"/>
                  </a:lnTo>
                  <a:lnTo>
                    <a:pt x="313982" y="1000442"/>
                  </a:lnTo>
                  <a:lnTo>
                    <a:pt x="256781" y="980516"/>
                  </a:lnTo>
                  <a:lnTo>
                    <a:pt x="229616" y="964869"/>
                  </a:lnTo>
                  <a:lnTo>
                    <a:pt x="219608" y="936409"/>
                  </a:lnTo>
                  <a:lnTo>
                    <a:pt x="213893" y="915060"/>
                  </a:lnTo>
                  <a:lnTo>
                    <a:pt x="195300" y="910793"/>
                  </a:lnTo>
                  <a:lnTo>
                    <a:pt x="186715" y="917905"/>
                  </a:lnTo>
                  <a:lnTo>
                    <a:pt x="189585" y="949210"/>
                  </a:lnTo>
                  <a:lnTo>
                    <a:pt x="172415" y="937831"/>
                  </a:lnTo>
                  <a:lnTo>
                    <a:pt x="150977" y="932141"/>
                  </a:lnTo>
                  <a:lnTo>
                    <a:pt x="135242" y="942098"/>
                  </a:lnTo>
                  <a:lnTo>
                    <a:pt x="142392" y="964869"/>
                  </a:lnTo>
                  <a:lnTo>
                    <a:pt x="145249" y="974826"/>
                  </a:lnTo>
                  <a:lnTo>
                    <a:pt x="132384" y="996175"/>
                  </a:lnTo>
                  <a:lnTo>
                    <a:pt x="135242" y="1013256"/>
                  </a:lnTo>
                  <a:lnTo>
                    <a:pt x="160985" y="1023213"/>
                  </a:lnTo>
                  <a:lnTo>
                    <a:pt x="198158" y="1018946"/>
                  </a:lnTo>
                  <a:lnTo>
                    <a:pt x="213893" y="1013256"/>
                  </a:lnTo>
                  <a:lnTo>
                    <a:pt x="229616" y="1003287"/>
                  </a:lnTo>
                  <a:lnTo>
                    <a:pt x="249631" y="1007567"/>
                  </a:lnTo>
                  <a:lnTo>
                    <a:pt x="303974" y="1023213"/>
                  </a:lnTo>
                  <a:lnTo>
                    <a:pt x="352590" y="1044562"/>
                  </a:lnTo>
                  <a:lnTo>
                    <a:pt x="382612" y="1053096"/>
                  </a:lnTo>
                  <a:lnTo>
                    <a:pt x="399770" y="1043139"/>
                  </a:lnTo>
                  <a:lnTo>
                    <a:pt x="419798" y="1006132"/>
                  </a:lnTo>
                  <a:lnTo>
                    <a:pt x="419798" y="1000442"/>
                  </a:lnTo>
                  <a:lnTo>
                    <a:pt x="420700" y="998093"/>
                  </a:lnTo>
                  <a:lnTo>
                    <a:pt x="483984" y="1085837"/>
                  </a:lnTo>
                  <a:lnTo>
                    <a:pt x="499630" y="1085837"/>
                  </a:lnTo>
                  <a:lnTo>
                    <a:pt x="520992" y="1075867"/>
                  </a:lnTo>
                  <a:lnTo>
                    <a:pt x="543763" y="1036027"/>
                  </a:lnTo>
                  <a:lnTo>
                    <a:pt x="553732" y="999020"/>
                  </a:lnTo>
                  <a:lnTo>
                    <a:pt x="559422" y="949210"/>
                  </a:lnTo>
                  <a:close/>
                </a:path>
                <a:path w="793115" h="1085850">
                  <a:moveTo>
                    <a:pt x="792873" y="187845"/>
                  </a:moveTo>
                  <a:lnTo>
                    <a:pt x="790016" y="147993"/>
                  </a:lnTo>
                  <a:lnTo>
                    <a:pt x="774052" y="139407"/>
                  </a:lnTo>
                  <a:lnTo>
                    <a:pt x="768667" y="136118"/>
                  </a:lnTo>
                  <a:lnTo>
                    <a:pt x="768667" y="197802"/>
                  </a:lnTo>
                  <a:lnTo>
                    <a:pt x="762977" y="198132"/>
                  </a:lnTo>
                  <a:lnTo>
                    <a:pt x="762977" y="324459"/>
                  </a:lnTo>
                  <a:lnTo>
                    <a:pt x="745896" y="371424"/>
                  </a:lnTo>
                  <a:lnTo>
                    <a:pt x="647674" y="382816"/>
                  </a:lnTo>
                  <a:lnTo>
                    <a:pt x="559422" y="402742"/>
                  </a:lnTo>
                  <a:lnTo>
                    <a:pt x="511022" y="414121"/>
                  </a:lnTo>
                  <a:lnTo>
                    <a:pt x="448386" y="341541"/>
                  </a:lnTo>
                  <a:lnTo>
                    <a:pt x="380060" y="268960"/>
                  </a:lnTo>
                  <a:lnTo>
                    <a:pt x="347332" y="243344"/>
                  </a:lnTo>
                  <a:lnTo>
                    <a:pt x="345897" y="206349"/>
                  </a:lnTo>
                  <a:lnTo>
                    <a:pt x="346964" y="206070"/>
                  </a:lnTo>
                  <a:lnTo>
                    <a:pt x="459778" y="320192"/>
                  </a:lnTo>
                  <a:lnTo>
                    <a:pt x="508177" y="372846"/>
                  </a:lnTo>
                  <a:lnTo>
                    <a:pt x="512178" y="367703"/>
                  </a:lnTo>
                  <a:lnTo>
                    <a:pt x="515289" y="371424"/>
                  </a:lnTo>
                  <a:lnTo>
                    <a:pt x="738771" y="331584"/>
                  </a:lnTo>
                  <a:lnTo>
                    <a:pt x="762977" y="324459"/>
                  </a:lnTo>
                  <a:lnTo>
                    <a:pt x="762977" y="198132"/>
                  </a:lnTo>
                  <a:lnTo>
                    <a:pt x="756259" y="198526"/>
                  </a:lnTo>
                  <a:lnTo>
                    <a:pt x="756259" y="220687"/>
                  </a:lnTo>
                  <a:lnTo>
                    <a:pt x="750481" y="294792"/>
                  </a:lnTo>
                  <a:lnTo>
                    <a:pt x="744905" y="289801"/>
                  </a:lnTo>
                  <a:lnTo>
                    <a:pt x="744905" y="309206"/>
                  </a:lnTo>
                  <a:lnTo>
                    <a:pt x="714578" y="318770"/>
                  </a:lnTo>
                  <a:lnTo>
                    <a:pt x="572236" y="342963"/>
                  </a:lnTo>
                  <a:lnTo>
                    <a:pt x="519074" y="347687"/>
                  </a:lnTo>
                  <a:lnTo>
                    <a:pt x="526986" y="244995"/>
                  </a:lnTo>
                  <a:lnTo>
                    <a:pt x="623481" y="231965"/>
                  </a:lnTo>
                  <a:lnTo>
                    <a:pt x="648106" y="228752"/>
                  </a:lnTo>
                  <a:lnTo>
                    <a:pt x="744905" y="309206"/>
                  </a:lnTo>
                  <a:lnTo>
                    <a:pt x="744905" y="289801"/>
                  </a:lnTo>
                  <a:lnTo>
                    <a:pt x="673087" y="225501"/>
                  </a:lnTo>
                  <a:lnTo>
                    <a:pt x="721690" y="219151"/>
                  </a:lnTo>
                  <a:lnTo>
                    <a:pt x="756259" y="220687"/>
                  </a:lnTo>
                  <a:lnTo>
                    <a:pt x="756259" y="198526"/>
                  </a:lnTo>
                  <a:lnTo>
                    <a:pt x="694651" y="202082"/>
                  </a:lnTo>
                  <a:lnTo>
                    <a:pt x="575081" y="216306"/>
                  </a:lnTo>
                  <a:lnTo>
                    <a:pt x="508177" y="219151"/>
                  </a:lnTo>
                  <a:lnTo>
                    <a:pt x="498208" y="211772"/>
                  </a:lnTo>
                  <a:lnTo>
                    <a:pt x="498208" y="340118"/>
                  </a:lnTo>
                  <a:lnTo>
                    <a:pt x="429882" y="264693"/>
                  </a:lnTo>
                  <a:lnTo>
                    <a:pt x="375742" y="200850"/>
                  </a:lnTo>
                  <a:lnTo>
                    <a:pt x="440690" y="195694"/>
                  </a:lnTo>
                  <a:lnTo>
                    <a:pt x="486829" y="240499"/>
                  </a:lnTo>
                  <a:lnTo>
                    <a:pt x="494538" y="244703"/>
                  </a:lnTo>
                  <a:lnTo>
                    <a:pt x="498208" y="340118"/>
                  </a:lnTo>
                  <a:lnTo>
                    <a:pt x="498208" y="211772"/>
                  </a:lnTo>
                  <a:lnTo>
                    <a:pt x="431304" y="162229"/>
                  </a:lnTo>
                  <a:lnTo>
                    <a:pt x="425538" y="156273"/>
                  </a:lnTo>
                  <a:lnTo>
                    <a:pt x="425538" y="180975"/>
                  </a:lnTo>
                  <a:lnTo>
                    <a:pt x="366395" y="188607"/>
                  </a:lnTo>
                  <a:lnTo>
                    <a:pt x="361480" y="118732"/>
                  </a:lnTo>
                  <a:lnTo>
                    <a:pt x="425538" y="180975"/>
                  </a:lnTo>
                  <a:lnTo>
                    <a:pt x="425538" y="156273"/>
                  </a:lnTo>
                  <a:lnTo>
                    <a:pt x="348754" y="76847"/>
                  </a:lnTo>
                  <a:lnTo>
                    <a:pt x="354444" y="28460"/>
                  </a:lnTo>
                  <a:lnTo>
                    <a:pt x="493941" y="175031"/>
                  </a:lnTo>
                  <a:lnTo>
                    <a:pt x="508177" y="185000"/>
                  </a:lnTo>
                  <a:lnTo>
                    <a:pt x="632015" y="175031"/>
                  </a:lnTo>
                  <a:lnTo>
                    <a:pt x="741629" y="169341"/>
                  </a:lnTo>
                  <a:lnTo>
                    <a:pt x="753110" y="162458"/>
                  </a:lnTo>
                  <a:lnTo>
                    <a:pt x="763536" y="163944"/>
                  </a:lnTo>
                  <a:lnTo>
                    <a:pt x="768667" y="197802"/>
                  </a:lnTo>
                  <a:lnTo>
                    <a:pt x="768667" y="136118"/>
                  </a:lnTo>
                  <a:lnTo>
                    <a:pt x="741629" y="119532"/>
                  </a:lnTo>
                  <a:lnTo>
                    <a:pt x="734339" y="112737"/>
                  </a:lnTo>
                  <a:lnTo>
                    <a:pt x="734339" y="146850"/>
                  </a:lnTo>
                  <a:lnTo>
                    <a:pt x="657644" y="157962"/>
                  </a:lnTo>
                  <a:lnTo>
                    <a:pt x="511022" y="152273"/>
                  </a:lnTo>
                  <a:lnTo>
                    <a:pt x="438429" y="86804"/>
                  </a:lnTo>
                  <a:lnTo>
                    <a:pt x="376859" y="23964"/>
                  </a:lnTo>
                  <a:lnTo>
                    <a:pt x="472592" y="22758"/>
                  </a:lnTo>
                  <a:lnTo>
                    <a:pt x="619201" y="29883"/>
                  </a:lnTo>
                  <a:lnTo>
                    <a:pt x="664756" y="73990"/>
                  </a:lnTo>
                  <a:lnTo>
                    <a:pt x="724547" y="128079"/>
                  </a:lnTo>
                  <a:lnTo>
                    <a:pt x="734339" y="146850"/>
                  </a:lnTo>
                  <a:lnTo>
                    <a:pt x="734339" y="112737"/>
                  </a:lnTo>
                  <a:lnTo>
                    <a:pt x="677570" y="59766"/>
                  </a:lnTo>
                  <a:lnTo>
                    <a:pt x="636282" y="9956"/>
                  </a:lnTo>
                  <a:lnTo>
                    <a:pt x="617778" y="7112"/>
                  </a:lnTo>
                  <a:lnTo>
                    <a:pt x="575081" y="7112"/>
                  </a:lnTo>
                  <a:lnTo>
                    <a:pt x="356857" y="5740"/>
                  </a:lnTo>
                  <a:lnTo>
                    <a:pt x="350177" y="0"/>
                  </a:lnTo>
                  <a:lnTo>
                    <a:pt x="337362" y="5689"/>
                  </a:lnTo>
                  <a:lnTo>
                    <a:pt x="335940" y="93916"/>
                  </a:lnTo>
                  <a:lnTo>
                    <a:pt x="343128" y="100914"/>
                  </a:lnTo>
                  <a:lnTo>
                    <a:pt x="345897" y="186423"/>
                  </a:lnTo>
                  <a:lnTo>
                    <a:pt x="325970" y="189268"/>
                  </a:lnTo>
                  <a:lnTo>
                    <a:pt x="333095" y="254736"/>
                  </a:lnTo>
                  <a:lnTo>
                    <a:pt x="384340" y="304546"/>
                  </a:lnTo>
                  <a:lnTo>
                    <a:pt x="456933" y="377126"/>
                  </a:lnTo>
                  <a:lnTo>
                    <a:pt x="501053" y="436892"/>
                  </a:lnTo>
                  <a:lnTo>
                    <a:pt x="518147" y="436892"/>
                  </a:lnTo>
                  <a:lnTo>
                    <a:pt x="623481" y="404164"/>
                  </a:lnTo>
                  <a:lnTo>
                    <a:pt x="734504" y="387083"/>
                  </a:lnTo>
                  <a:lnTo>
                    <a:pt x="758710" y="388505"/>
                  </a:lnTo>
                  <a:lnTo>
                    <a:pt x="771512" y="367157"/>
                  </a:lnTo>
                  <a:lnTo>
                    <a:pt x="782904" y="305968"/>
                  </a:lnTo>
                  <a:lnTo>
                    <a:pt x="778637" y="307390"/>
                  </a:lnTo>
                  <a:lnTo>
                    <a:pt x="770242" y="302615"/>
                  </a:lnTo>
                  <a:lnTo>
                    <a:pt x="771359" y="221361"/>
                  </a:lnTo>
                  <a:lnTo>
                    <a:pt x="785749" y="221996"/>
                  </a:lnTo>
                  <a:lnTo>
                    <a:pt x="792873" y="187845"/>
                  </a:lnTo>
                  <a:close/>
                </a:path>
              </a:pathLst>
            </a:custGeom>
            <a:solidFill>
              <a:srgbClr val="000000"/>
            </a:solidFill>
          </p:spPr>
          <p:txBody>
            <a:bodyPr wrap="square" lIns="0" tIns="0" rIns="0" bIns="0" rtlCol="0"/>
            <a:lstStyle/>
            <a:p/>
          </p:txBody>
        </p:sp>
        <p:sp>
          <p:nvSpPr>
            <p:cNvPr id="26" name="object 26"/>
            <p:cNvSpPr/>
            <p:nvPr/>
          </p:nvSpPr>
          <p:spPr>
            <a:xfrm>
              <a:off x="7887730" y="2305897"/>
              <a:ext cx="61594" cy="145415"/>
            </a:xfrm>
            <a:custGeom>
              <a:rect l="l" t="t" r="r" b="b"/>
              <a:pathLst>
                <a:path w="61594" h="145414">
                  <a:moveTo>
                    <a:pt x="19928" y="145172"/>
                  </a:moveTo>
                  <a:lnTo>
                    <a:pt x="0" y="145172"/>
                  </a:lnTo>
                  <a:lnTo>
                    <a:pt x="1423" y="136548"/>
                  </a:lnTo>
                  <a:lnTo>
                    <a:pt x="17081" y="54619"/>
                  </a:lnTo>
                  <a:lnTo>
                    <a:pt x="32739" y="10061"/>
                  </a:lnTo>
                  <a:lnTo>
                    <a:pt x="48397" y="0"/>
                  </a:lnTo>
                  <a:lnTo>
                    <a:pt x="61208" y="11498"/>
                  </a:lnTo>
                  <a:lnTo>
                    <a:pt x="48397" y="61806"/>
                  </a:lnTo>
                  <a:lnTo>
                    <a:pt x="19928" y="145172"/>
                  </a:lnTo>
                  <a:close/>
                </a:path>
              </a:pathLst>
            </a:custGeom>
            <a:solidFill>
              <a:srgbClr val="003399"/>
            </a:solidFill>
          </p:spPr>
          <p:txBody>
            <a:bodyPr wrap="square" lIns="0" tIns="0" rIns="0" bIns="0" rtlCol="0"/>
            <a:lstStyle/>
            <a:p/>
          </p:txBody>
        </p:sp>
        <p:sp>
          <p:nvSpPr>
            <p:cNvPr id="27" name="object 27"/>
            <p:cNvSpPr/>
            <p:nvPr/>
          </p:nvSpPr>
          <p:spPr>
            <a:xfrm>
              <a:off x="6693446" y="1952967"/>
              <a:ext cx="680720" cy="1303655"/>
            </a:xfrm>
            <a:custGeom>
              <a:rect l="l" t="t" r="r" b="b"/>
              <a:pathLst>
                <a:path w="680720" h="1303654">
                  <a:moveTo>
                    <a:pt x="384327" y="179311"/>
                  </a:moveTo>
                  <a:lnTo>
                    <a:pt x="381482" y="166509"/>
                  </a:lnTo>
                  <a:lnTo>
                    <a:pt x="371513" y="152273"/>
                  </a:lnTo>
                  <a:lnTo>
                    <a:pt x="330238" y="145161"/>
                  </a:lnTo>
                  <a:lnTo>
                    <a:pt x="278993" y="156540"/>
                  </a:lnTo>
                  <a:lnTo>
                    <a:pt x="233438" y="160820"/>
                  </a:lnTo>
                  <a:lnTo>
                    <a:pt x="213512" y="98196"/>
                  </a:lnTo>
                  <a:lnTo>
                    <a:pt x="172237" y="38430"/>
                  </a:lnTo>
                  <a:lnTo>
                    <a:pt x="133794" y="14236"/>
                  </a:lnTo>
                  <a:lnTo>
                    <a:pt x="96786" y="0"/>
                  </a:lnTo>
                  <a:lnTo>
                    <a:pt x="64046" y="7124"/>
                  </a:lnTo>
                  <a:lnTo>
                    <a:pt x="37007" y="24193"/>
                  </a:lnTo>
                  <a:lnTo>
                    <a:pt x="15646" y="48387"/>
                  </a:lnTo>
                  <a:lnTo>
                    <a:pt x="5689" y="82550"/>
                  </a:lnTo>
                  <a:lnTo>
                    <a:pt x="0" y="133781"/>
                  </a:lnTo>
                  <a:lnTo>
                    <a:pt x="4267" y="182156"/>
                  </a:lnTo>
                  <a:lnTo>
                    <a:pt x="17081" y="224853"/>
                  </a:lnTo>
                  <a:lnTo>
                    <a:pt x="37007" y="261861"/>
                  </a:lnTo>
                  <a:lnTo>
                    <a:pt x="93941" y="305968"/>
                  </a:lnTo>
                  <a:lnTo>
                    <a:pt x="120992" y="314515"/>
                  </a:lnTo>
                  <a:lnTo>
                    <a:pt x="148031" y="314515"/>
                  </a:lnTo>
                  <a:lnTo>
                    <a:pt x="203542" y="291744"/>
                  </a:lnTo>
                  <a:lnTo>
                    <a:pt x="233438" y="240512"/>
                  </a:lnTo>
                  <a:lnTo>
                    <a:pt x="240563" y="200660"/>
                  </a:lnTo>
                  <a:lnTo>
                    <a:pt x="273304" y="186436"/>
                  </a:lnTo>
                  <a:lnTo>
                    <a:pt x="311734" y="180733"/>
                  </a:lnTo>
                  <a:lnTo>
                    <a:pt x="340194" y="190703"/>
                  </a:lnTo>
                  <a:lnTo>
                    <a:pt x="368668" y="196392"/>
                  </a:lnTo>
                  <a:lnTo>
                    <a:pt x="384327" y="179311"/>
                  </a:lnTo>
                  <a:close/>
                </a:path>
                <a:path w="680720" h="1303654">
                  <a:moveTo>
                    <a:pt x="680415" y="569252"/>
                  </a:moveTo>
                  <a:lnTo>
                    <a:pt x="664756" y="520865"/>
                  </a:lnTo>
                  <a:lnTo>
                    <a:pt x="646252" y="446862"/>
                  </a:lnTo>
                  <a:lnTo>
                    <a:pt x="610654" y="371436"/>
                  </a:lnTo>
                  <a:lnTo>
                    <a:pt x="532371" y="314515"/>
                  </a:lnTo>
                  <a:lnTo>
                    <a:pt x="465467" y="296011"/>
                  </a:lnTo>
                  <a:lnTo>
                    <a:pt x="355854" y="301701"/>
                  </a:lnTo>
                  <a:lnTo>
                    <a:pt x="256222" y="325894"/>
                  </a:lnTo>
                  <a:lnTo>
                    <a:pt x="194513" y="340588"/>
                  </a:lnTo>
                  <a:lnTo>
                    <a:pt x="193586" y="340131"/>
                  </a:lnTo>
                  <a:lnTo>
                    <a:pt x="158000" y="331584"/>
                  </a:lnTo>
                  <a:lnTo>
                    <a:pt x="112445" y="335864"/>
                  </a:lnTo>
                  <a:lnTo>
                    <a:pt x="86829" y="348665"/>
                  </a:lnTo>
                  <a:lnTo>
                    <a:pt x="66890" y="365747"/>
                  </a:lnTo>
                  <a:lnTo>
                    <a:pt x="54089" y="391363"/>
                  </a:lnTo>
                  <a:lnTo>
                    <a:pt x="49822" y="419823"/>
                  </a:lnTo>
                  <a:lnTo>
                    <a:pt x="49822" y="456819"/>
                  </a:lnTo>
                  <a:lnTo>
                    <a:pt x="61201" y="490982"/>
                  </a:lnTo>
                  <a:lnTo>
                    <a:pt x="74015" y="515175"/>
                  </a:lnTo>
                  <a:lnTo>
                    <a:pt x="98209" y="545058"/>
                  </a:lnTo>
                  <a:lnTo>
                    <a:pt x="112445" y="567829"/>
                  </a:lnTo>
                  <a:lnTo>
                    <a:pt x="116713" y="600557"/>
                  </a:lnTo>
                  <a:lnTo>
                    <a:pt x="112445" y="630440"/>
                  </a:lnTo>
                  <a:lnTo>
                    <a:pt x="102489" y="666026"/>
                  </a:lnTo>
                  <a:lnTo>
                    <a:pt x="99631" y="711568"/>
                  </a:lnTo>
                  <a:lnTo>
                    <a:pt x="108178" y="744296"/>
                  </a:lnTo>
                  <a:lnTo>
                    <a:pt x="125260" y="777024"/>
                  </a:lnTo>
                  <a:lnTo>
                    <a:pt x="145186" y="799795"/>
                  </a:lnTo>
                  <a:lnTo>
                    <a:pt x="175082" y="815454"/>
                  </a:lnTo>
                  <a:lnTo>
                    <a:pt x="208673" y="815454"/>
                  </a:lnTo>
                  <a:lnTo>
                    <a:pt x="207822" y="819721"/>
                  </a:lnTo>
                  <a:lnTo>
                    <a:pt x="207822" y="917917"/>
                  </a:lnTo>
                  <a:lnTo>
                    <a:pt x="203555" y="987640"/>
                  </a:lnTo>
                  <a:lnTo>
                    <a:pt x="203555" y="1047419"/>
                  </a:lnTo>
                  <a:lnTo>
                    <a:pt x="213512" y="1110030"/>
                  </a:lnTo>
                  <a:lnTo>
                    <a:pt x="217779" y="1182611"/>
                  </a:lnTo>
                  <a:lnTo>
                    <a:pt x="216357" y="1221041"/>
                  </a:lnTo>
                  <a:lnTo>
                    <a:pt x="216357" y="1255191"/>
                  </a:lnTo>
                  <a:lnTo>
                    <a:pt x="222059" y="1282230"/>
                  </a:lnTo>
                  <a:lnTo>
                    <a:pt x="243408" y="1300734"/>
                  </a:lnTo>
                  <a:lnTo>
                    <a:pt x="271881" y="1303578"/>
                  </a:lnTo>
                  <a:lnTo>
                    <a:pt x="293230" y="1299311"/>
                  </a:lnTo>
                  <a:lnTo>
                    <a:pt x="348742" y="1279385"/>
                  </a:lnTo>
                  <a:lnTo>
                    <a:pt x="354431" y="1277962"/>
                  </a:lnTo>
                  <a:lnTo>
                    <a:pt x="412800" y="1275118"/>
                  </a:lnTo>
                  <a:lnTo>
                    <a:pt x="466890" y="1287919"/>
                  </a:lnTo>
                  <a:lnTo>
                    <a:pt x="499630" y="1295044"/>
                  </a:lnTo>
                  <a:lnTo>
                    <a:pt x="516712" y="1282230"/>
                  </a:lnTo>
                  <a:lnTo>
                    <a:pt x="515289" y="1250924"/>
                  </a:lnTo>
                  <a:lnTo>
                    <a:pt x="502475" y="1223886"/>
                  </a:lnTo>
                  <a:lnTo>
                    <a:pt x="449808" y="1218196"/>
                  </a:lnTo>
                  <a:lnTo>
                    <a:pt x="394296" y="1216774"/>
                  </a:lnTo>
                  <a:lnTo>
                    <a:pt x="324548" y="1240967"/>
                  </a:lnTo>
                  <a:lnTo>
                    <a:pt x="294652" y="1236687"/>
                  </a:lnTo>
                  <a:lnTo>
                    <a:pt x="276148" y="1223886"/>
                  </a:lnTo>
                  <a:lnTo>
                    <a:pt x="263334" y="1195425"/>
                  </a:lnTo>
                  <a:lnTo>
                    <a:pt x="259067" y="1129957"/>
                  </a:lnTo>
                  <a:lnTo>
                    <a:pt x="261912" y="1053109"/>
                  </a:lnTo>
                  <a:lnTo>
                    <a:pt x="266179" y="980528"/>
                  </a:lnTo>
                  <a:lnTo>
                    <a:pt x="278993" y="892302"/>
                  </a:lnTo>
                  <a:lnTo>
                    <a:pt x="300342" y="811174"/>
                  </a:lnTo>
                  <a:lnTo>
                    <a:pt x="315887" y="764552"/>
                  </a:lnTo>
                  <a:lnTo>
                    <a:pt x="327393" y="749985"/>
                  </a:lnTo>
                  <a:lnTo>
                    <a:pt x="341630" y="711568"/>
                  </a:lnTo>
                  <a:lnTo>
                    <a:pt x="345897" y="663181"/>
                  </a:lnTo>
                  <a:lnTo>
                    <a:pt x="341630" y="604824"/>
                  </a:lnTo>
                  <a:lnTo>
                    <a:pt x="335927" y="556437"/>
                  </a:lnTo>
                  <a:lnTo>
                    <a:pt x="323126" y="510908"/>
                  </a:lnTo>
                  <a:lnTo>
                    <a:pt x="307467" y="469633"/>
                  </a:lnTo>
                  <a:lnTo>
                    <a:pt x="290385" y="431203"/>
                  </a:lnTo>
                  <a:lnTo>
                    <a:pt x="259067" y="389940"/>
                  </a:lnTo>
                  <a:lnTo>
                    <a:pt x="257708" y="388378"/>
                  </a:lnTo>
                  <a:lnTo>
                    <a:pt x="269024" y="378548"/>
                  </a:lnTo>
                  <a:lnTo>
                    <a:pt x="365823" y="338709"/>
                  </a:lnTo>
                  <a:lnTo>
                    <a:pt x="456920" y="333006"/>
                  </a:lnTo>
                  <a:lnTo>
                    <a:pt x="548030" y="365747"/>
                  </a:lnTo>
                  <a:lnTo>
                    <a:pt x="597852" y="421246"/>
                  </a:lnTo>
                  <a:lnTo>
                    <a:pt x="622046" y="495249"/>
                  </a:lnTo>
                  <a:lnTo>
                    <a:pt x="610654" y="549325"/>
                  </a:lnTo>
                  <a:lnTo>
                    <a:pt x="597852" y="587756"/>
                  </a:lnTo>
                  <a:lnTo>
                    <a:pt x="567956" y="609092"/>
                  </a:lnTo>
                  <a:lnTo>
                    <a:pt x="559409" y="627595"/>
                  </a:lnTo>
                  <a:lnTo>
                    <a:pt x="563689" y="654634"/>
                  </a:lnTo>
                  <a:lnTo>
                    <a:pt x="576491" y="663181"/>
                  </a:lnTo>
                  <a:lnTo>
                    <a:pt x="590727" y="660323"/>
                  </a:lnTo>
                  <a:lnTo>
                    <a:pt x="597852" y="640410"/>
                  </a:lnTo>
                  <a:lnTo>
                    <a:pt x="604964" y="650367"/>
                  </a:lnTo>
                  <a:lnTo>
                    <a:pt x="630593" y="650367"/>
                  </a:lnTo>
                  <a:lnTo>
                    <a:pt x="643394" y="619061"/>
                  </a:lnTo>
                  <a:lnTo>
                    <a:pt x="664756" y="621906"/>
                  </a:lnTo>
                  <a:lnTo>
                    <a:pt x="680415" y="603402"/>
                  </a:lnTo>
                  <a:lnTo>
                    <a:pt x="680415" y="569252"/>
                  </a:lnTo>
                  <a:close/>
                </a:path>
              </a:pathLst>
            </a:custGeom>
            <a:solidFill>
              <a:srgbClr val="000000"/>
            </a:solidFill>
          </p:spPr>
          <p:txBody>
            <a:bodyPr wrap="square" lIns="0" tIns="0" rIns="0" bIns="0" rtlCol="0"/>
            <a:lstStyle/>
            <a:p/>
          </p:txBody>
        </p:sp>
        <p:sp>
          <p:nvSpPr>
            <p:cNvPr id="28" name="object 28"/>
            <p:cNvSpPr/>
            <p:nvPr/>
          </p:nvSpPr>
          <p:spPr>
            <a:xfrm>
              <a:off x="6938281" y="2112354"/>
              <a:ext cx="452755" cy="514350"/>
            </a:xfrm>
            <a:custGeom>
              <a:rect l="l" t="t" r="r" b="b"/>
              <a:pathLst>
                <a:path w="452754" h="514350">
                  <a:moveTo>
                    <a:pt x="203555" y="513745"/>
                  </a:moveTo>
                  <a:lnTo>
                    <a:pt x="120994" y="469628"/>
                  </a:lnTo>
                  <a:lnTo>
                    <a:pt x="74020" y="424089"/>
                  </a:lnTo>
                  <a:lnTo>
                    <a:pt x="29892" y="355779"/>
                  </a:lnTo>
                  <a:lnTo>
                    <a:pt x="0" y="305970"/>
                  </a:lnTo>
                  <a:lnTo>
                    <a:pt x="11387" y="280354"/>
                  </a:lnTo>
                  <a:lnTo>
                    <a:pt x="4270" y="256161"/>
                  </a:lnTo>
                  <a:lnTo>
                    <a:pt x="17081" y="227698"/>
                  </a:lnTo>
                  <a:lnTo>
                    <a:pt x="0" y="209198"/>
                  </a:lnTo>
                  <a:lnTo>
                    <a:pt x="4270" y="196390"/>
                  </a:lnTo>
                  <a:lnTo>
                    <a:pt x="24198" y="182159"/>
                  </a:lnTo>
                  <a:lnTo>
                    <a:pt x="24198" y="169350"/>
                  </a:lnTo>
                  <a:lnTo>
                    <a:pt x="4270" y="145158"/>
                  </a:lnTo>
                  <a:lnTo>
                    <a:pt x="24198" y="122388"/>
                  </a:lnTo>
                  <a:lnTo>
                    <a:pt x="19928" y="85387"/>
                  </a:lnTo>
                  <a:lnTo>
                    <a:pt x="29892" y="78271"/>
                  </a:lnTo>
                  <a:lnTo>
                    <a:pt x="38433" y="82540"/>
                  </a:lnTo>
                  <a:lnTo>
                    <a:pt x="153734" y="41270"/>
                  </a:lnTo>
                  <a:lnTo>
                    <a:pt x="236294" y="8538"/>
                  </a:lnTo>
                  <a:lnTo>
                    <a:pt x="267610" y="0"/>
                  </a:lnTo>
                  <a:lnTo>
                    <a:pt x="452660" y="119541"/>
                  </a:lnTo>
                  <a:lnTo>
                    <a:pt x="438425" y="167927"/>
                  </a:lnTo>
                  <a:lnTo>
                    <a:pt x="425614" y="190697"/>
                  </a:lnTo>
                  <a:lnTo>
                    <a:pt x="438425" y="230545"/>
                  </a:lnTo>
                  <a:lnTo>
                    <a:pt x="434155" y="251891"/>
                  </a:lnTo>
                  <a:lnTo>
                    <a:pt x="419920" y="267546"/>
                  </a:lnTo>
                  <a:lnTo>
                    <a:pt x="424191" y="301700"/>
                  </a:lnTo>
                  <a:lnTo>
                    <a:pt x="408533" y="313085"/>
                  </a:lnTo>
                  <a:lnTo>
                    <a:pt x="412803" y="337278"/>
                  </a:lnTo>
                  <a:lnTo>
                    <a:pt x="404262" y="354356"/>
                  </a:lnTo>
                  <a:lnTo>
                    <a:pt x="419920" y="388510"/>
                  </a:lnTo>
                  <a:lnTo>
                    <a:pt x="399992" y="412704"/>
                  </a:lnTo>
                  <a:lnTo>
                    <a:pt x="388604" y="448281"/>
                  </a:lnTo>
                  <a:lnTo>
                    <a:pt x="269033" y="493821"/>
                  </a:lnTo>
                  <a:lnTo>
                    <a:pt x="203555" y="513745"/>
                  </a:lnTo>
                  <a:close/>
                </a:path>
              </a:pathLst>
            </a:custGeom>
            <a:solidFill>
              <a:srgbClr val="FFFFFF"/>
            </a:solidFill>
          </p:spPr>
          <p:txBody>
            <a:bodyPr wrap="square" lIns="0" tIns="0" rIns="0" bIns="0" rtlCol="0"/>
            <a:lstStyle/>
            <a:p/>
          </p:txBody>
        </p:sp>
        <p:sp>
          <p:nvSpPr>
            <p:cNvPr id="29" name="object 29"/>
            <p:cNvSpPr/>
            <p:nvPr/>
          </p:nvSpPr>
          <p:spPr>
            <a:xfrm>
              <a:off x="6938281" y="2186356"/>
              <a:ext cx="173990" cy="259079"/>
            </a:xfrm>
            <a:custGeom>
              <a:rect l="l" t="t" r="r" b="b"/>
              <a:pathLst>
                <a:path w="173990" h="259078">
                  <a:moveTo>
                    <a:pt x="39857" y="259007"/>
                  </a:moveTo>
                  <a:lnTo>
                    <a:pt x="32739" y="251891"/>
                  </a:lnTo>
                  <a:lnTo>
                    <a:pt x="24198" y="247622"/>
                  </a:lnTo>
                  <a:lnTo>
                    <a:pt x="19928" y="247622"/>
                  </a:lnTo>
                  <a:lnTo>
                    <a:pt x="0" y="224852"/>
                  </a:lnTo>
                  <a:lnTo>
                    <a:pt x="12810" y="202082"/>
                  </a:lnTo>
                  <a:lnTo>
                    <a:pt x="7117" y="180735"/>
                  </a:lnTo>
                  <a:lnTo>
                    <a:pt x="8540" y="166504"/>
                  </a:lnTo>
                  <a:lnTo>
                    <a:pt x="19928" y="155119"/>
                  </a:lnTo>
                  <a:lnTo>
                    <a:pt x="4270" y="135196"/>
                  </a:lnTo>
                  <a:lnTo>
                    <a:pt x="4270" y="122388"/>
                  </a:lnTo>
                  <a:lnTo>
                    <a:pt x="21352" y="108156"/>
                  </a:lnTo>
                  <a:lnTo>
                    <a:pt x="24198" y="96771"/>
                  </a:lnTo>
                  <a:lnTo>
                    <a:pt x="21352" y="85387"/>
                  </a:lnTo>
                  <a:lnTo>
                    <a:pt x="4270" y="68309"/>
                  </a:lnTo>
                  <a:lnTo>
                    <a:pt x="15657" y="54078"/>
                  </a:lnTo>
                  <a:lnTo>
                    <a:pt x="28469" y="42693"/>
                  </a:lnTo>
                  <a:lnTo>
                    <a:pt x="19928" y="18500"/>
                  </a:lnTo>
                  <a:lnTo>
                    <a:pt x="28469" y="1422"/>
                  </a:lnTo>
                  <a:lnTo>
                    <a:pt x="39857" y="0"/>
                  </a:lnTo>
                  <a:lnTo>
                    <a:pt x="172239" y="96771"/>
                  </a:lnTo>
                  <a:lnTo>
                    <a:pt x="172239" y="105310"/>
                  </a:lnTo>
                  <a:lnTo>
                    <a:pt x="173662" y="112426"/>
                  </a:lnTo>
                  <a:lnTo>
                    <a:pt x="167968" y="109579"/>
                  </a:lnTo>
                  <a:lnTo>
                    <a:pt x="160851" y="105310"/>
                  </a:lnTo>
                  <a:lnTo>
                    <a:pt x="152310" y="102464"/>
                  </a:lnTo>
                  <a:lnTo>
                    <a:pt x="140922" y="101041"/>
                  </a:lnTo>
                  <a:lnTo>
                    <a:pt x="135228" y="101041"/>
                  </a:lnTo>
                  <a:lnTo>
                    <a:pt x="123841" y="98194"/>
                  </a:lnTo>
                  <a:lnTo>
                    <a:pt x="118147" y="93925"/>
                  </a:lnTo>
                  <a:lnTo>
                    <a:pt x="108183" y="92502"/>
                  </a:lnTo>
                  <a:lnTo>
                    <a:pt x="102489" y="89656"/>
                  </a:lnTo>
                  <a:lnTo>
                    <a:pt x="95371" y="88233"/>
                  </a:lnTo>
                  <a:lnTo>
                    <a:pt x="89678" y="85387"/>
                  </a:lnTo>
                  <a:lnTo>
                    <a:pt x="82560" y="85387"/>
                  </a:lnTo>
                  <a:lnTo>
                    <a:pt x="78290" y="92502"/>
                  </a:lnTo>
                  <a:lnTo>
                    <a:pt x="72596" y="92502"/>
                  </a:lnTo>
                  <a:lnTo>
                    <a:pt x="65478" y="98194"/>
                  </a:lnTo>
                  <a:lnTo>
                    <a:pt x="65478" y="103887"/>
                  </a:lnTo>
                  <a:lnTo>
                    <a:pt x="78290" y="113849"/>
                  </a:lnTo>
                  <a:lnTo>
                    <a:pt x="89678" y="120964"/>
                  </a:lnTo>
                  <a:lnTo>
                    <a:pt x="99641" y="129503"/>
                  </a:lnTo>
                  <a:lnTo>
                    <a:pt x="109606" y="135196"/>
                  </a:lnTo>
                  <a:lnTo>
                    <a:pt x="115300" y="139465"/>
                  </a:lnTo>
                  <a:lnTo>
                    <a:pt x="122417" y="143734"/>
                  </a:lnTo>
                  <a:lnTo>
                    <a:pt x="128111" y="148004"/>
                  </a:lnTo>
                  <a:lnTo>
                    <a:pt x="136652" y="155119"/>
                  </a:lnTo>
                  <a:lnTo>
                    <a:pt x="145192" y="157965"/>
                  </a:lnTo>
                  <a:lnTo>
                    <a:pt x="152310" y="162235"/>
                  </a:lnTo>
                  <a:lnTo>
                    <a:pt x="156580" y="167927"/>
                  </a:lnTo>
                  <a:lnTo>
                    <a:pt x="160851" y="175043"/>
                  </a:lnTo>
                  <a:lnTo>
                    <a:pt x="160851" y="180735"/>
                  </a:lnTo>
                  <a:lnTo>
                    <a:pt x="155157" y="180735"/>
                  </a:lnTo>
                  <a:lnTo>
                    <a:pt x="148039" y="179312"/>
                  </a:lnTo>
                  <a:lnTo>
                    <a:pt x="140922" y="176466"/>
                  </a:lnTo>
                  <a:lnTo>
                    <a:pt x="135228" y="170774"/>
                  </a:lnTo>
                  <a:lnTo>
                    <a:pt x="128111" y="167927"/>
                  </a:lnTo>
                  <a:lnTo>
                    <a:pt x="119570" y="162235"/>
                  </a:lnTo>
                  <a:lnTo>
                    <a:pt x="113876" y="157965"/>
                  </a:lnTo>
                  <a:lnTo>
                    <a:pt x="108183" y="155119"/>
                  </a:lnTo>
                  <a:lnTo>
                    <a:pt x="102489" y="150850"/>
                  </a:lnTo>
                  <a:lnTo>
                    <a:pt x="95371" y="148004"/>
                  </a:lnTo>
                  <a:lnTo>
                    <a:pt x="89678" y="146580"/>
                  </a:lnTo>
                  <a:lnTo>
                    <a:pt x="82560" y="146580"/>
                  </a:lnTo>
                  <a:lnTo>
                    <a:pt x="74020" y="143734"/>
                  </a:lnTo>
                  <a:lnTo>
                    <a:pt x="68326" y="143734"/>
                  </a:lnTo>
                  <a:lnTo>
                    <a:pt x="72596" y="152273"/>
                  </a:lnTo>
                  <a:lnTo>
                    <a:pt x="78290" y="155119"/>
                  </a:lnTo>
                  <a:lnTo>
                    <a:pt x="86831" y="162235"/>
                  </a:lnTo>
                  <a:lnTo>
                    <a:pt x="95371" y="170774"/>
                  </a:lnTo>
                  <a:lnTo>
                    <a:pt x="102489" y="175043"/>
                  </a:lnTo>
                  <a:lnTo>
                    <a:pt x="106759" y="180735"/>
                  </a:lnTo>
                  <a:lnTo>
                    <a:pt x="111029" y="185005"/>
                  </a:lnTo>
                  <a:lnTo>
                    <a:pt x="115300" y="192120"/>
                  </a:lnTo>
                  <a:lnTo>
                    <a:pt x="123841" y="196390"/>
                  </a:lnTo>
                  <a:lnTo>
                    <a:pt x="128111" y="204928"/>
                  </a:lnTo>
                  <a:lnTo>
                    <a:pt x="135228" y="207775"/>
                  </a:lnTo>
                  <a:lnTo>
                    <a:pt x="139499" y="213467"/>
                  </a:lnTo>
                  <a:lnTo>
                    <a:pt x="143769" y="222006"/>
                  </a:lnTo>
                  <a:lnTo>
                    <a:pt x="132381" y="222006"/>
                  </a:lnTo>
                  <a:lnTo>
                    <a:pt x="119570" y="217736"/>
                  </a:lnTo>
                  <a:lnTo>
                    <a:pt x="113876" y="213467"/>
                  </a:lnTo>
                  <a:lnTo>
                    <a:pt x="108183" y="212044"/>
                  </a:lnTo>
                  <a:lnTo>
                    <a:pt x="102489" y="206351"/>
                  </a:lnTo>
                  <a:lnTo>
                    <a:pt x="82560" y="196390"/>
                  </a:lnTo>
                  <a:lnTo>
                    <a:pt x="74020" y="189274"/>
                  </a:lnTo>
                  <a:lnTo>
                    <a:pt x="68326" y="185005"/>
                  </a:lnTo>
                  <a:lnTo>
                    <a:pt x="61208" y="183582"/>
                  </a:lnTo>
                  <a:lnTo>
                    <a:pt x="58362" y="189274"/>
                  </a:lnTo>
                  <a:lnTo>
                    <a:pt x="62632" y="196390"/>
                  </a:lnTo>
                  <a:lnTo>
                    <a:pt x="68326" y="204928"/>
                  </a:lnTo>
                  <a:lnTo>
                    <a:pt x="74020" y="207775"/>
                  </a:lnTo>
                  <a:lnTo>
                    <a:pt x="78290" y="213467"/>
                  </a:lnTo>
                  <a:lnTo>
                    <a:pt x="69750" y="217736"/>
                  </a:lnTo>
                  <a:lnTo>
                    <a:pt x="65478" y="224852"/>
                  </a:lnTo>
                  <a:lnTo>
                    <a:pt x="68326" y="230544"/>
                  </a:lnTo>
                  <a:lnTo>
                    <a:pt x="72596" y="237660"/>
                  </a:lnTo>
                  <a:lnTo>
                    <a:pt x="72596" y="243352"/>
                  </a:lnTo>
                  <a:lnTo>
                    <a:pt x="69750" y="250468"/>
                  </a:lnTo>
                  <a:lnTo>
                    <a:pt x="62632" y="251891"/>
                  </a:lnTo>
                  <a:lnTo>
                    <a:pt x="54091" y="250468"/>
                  </a:lnTo>
                  <a:lnTo>
                    <a:pt x="48397" y="247622"/>
                  </a:lnTo>
                  <a:lnTo>
                    <a:pt x="45550" y="256161"/>
                  </a:lnTo>
                  <a:lnTo>
                    <a:pt x="39857" y="259007"/>
                  </a:lnTo>
                  <a:close/>
                </a:path>
              </a:pathLst>
            </a:custGeom>
            <a:solidFill>
              <a:srgbClr val="B2B2B2"/>
            </a:solidFill>
          </p:spPr>
          <p:txBody>
            <a:bodyPr wrap="square" lIns="0" tIns="0" rIns="0" bIns="0" rtlCol="0"/>
            <a:lstStyle/>
            <a:p/>
          </p:txBody>
        </p:sp>
        <p:pic>
          <p:nvPicPr>
            <p:cNvPr id="30" name="object 30"/>
            <p:cNvPicPr/>
            <p:nvPr/>
          </p:nvPicPr>
          <p:blipFill>
            <a:blip r:embed="rId6"/>
            <a:stretch>
              <a:fillRect/>
            </a:stretch>
          </p:blipFill>
          <p:spPr>
            <a:xfrm>
              <a:off x="6932588" y="2100968"/>
              <a:ext cx="475435" cy="537938"/>
            </a:xfrm>
            <a:prstGeom prst="rect">
              <a:avLst/>
            </a:prstGeom>
          </p:spPr>
        </p:pic>
        <p:sp>
          <p:nvSpPr>
            <p:cNvPr id="31" name="object 31"/>
            <p:cNvSpPr/>
            <p:nvPr/>
          </p:nvSpPr>
          <p:spPr>
            <a:xfrm>
              <a:off x="6783121" y="2283129"/>
              <a:ext cx="647700" cy="1046480"/>
            </a:xfrm>
            <a:custGeom>
              <a:rect l="l" t="t" r="r" b="b"/>
              <a:pathLst>
                <a:path w="647700" h="1046478">
                  <a:moveTo>
                    <a:pt x="311734" y="1023226"/>
                  </a:moveTo>
                  <a:lnTo>
                    <a:pt x="310311" y="991920"/>
                  </a:lnTo>
                  <a:lnTo>
                    <a:pt x="297497" y="966304"/>
                  </a:lnTo>
                  <a:lnTo>
                    <a:pt x="246253" y="959180"/>
                  </a:lnTo>
                  <a:lnTo>
                    <a:pt x="190741" y="957757"/>
                  </a:lnTo>
                  <a:lnTo>
                    <a:pt x="153733" y="971994"/>
                  </a:lnTo>
                  <a:lnTo>
                    <a:pt x="119570" y="981951"/>
                  </a:lnTo>
                  <a:lnTo>
                    <a:pt x="91097" y="977684"/>
                  </a:lnTo>
                  <a:lnTo>
                    <a:pt x="71170" y="966304"/>
                  </a:lnTo>
                  <a:lnTo>
                    <a:pt x="58356" y="936421"/>
                  </a:lnTo>
                  <a:lnTo>
                    <a:pt x="55511" y="870953"/>
                  </a:lnTo>
                  <a:lnTo>
                    <a:pt x="61201" y="721525"/>
                  </a:lnTo>
                  <a:lnTo>
                    <a:pt x="74015" y="633298"/>
                  </a:lnTo>
                  <a:lnTo>
                    <a:pt x="96786" y="552170"/>
                  </a:lnTo>
                  <a:lnTo>
                    <a:pt x="112445" y="500938"/>
                  </a:lnTo>
                  <a:lnTo>
                    <a:pt x="116725" y="459676"/>
                  </a:lnTo>
                  <a:lnTo>
                    <a:pt x="103911" y="426935"/>
                  </a:lnTo>
                  <a:lnTo>
                    <a:pt x="79705" y="411289"/>
                  </a:lnTo>
                  <a:lnTo>
                    <a:pt x="54089" y="414134"/>
                  </a:lnTo>
                  <a:lnTo>
                    <a:pt x="34163" y="426935"/>
                  </a:lnTo>
                  <a:lnTo>
                    <a:pt x="21348" y="446862"/>
                  </a:lnTo>
                  <a:lnTo>
                    <a:pt x="14236" y="510908"/>
                  </a:lnTo>
                  <a:lnTo>
                    <a:pt x="5689" y="560717"/>
                  </a:lnTo>
                  <a:lnTo>
                    <a:pt x="5689" y="658914"/>
                  </a:lnTo>
                  <a:lnTo>
                    <a:pt x="0" y="728637"/>
                  </a:lnTo>
                  <a:lnTo>
                    <a:pt x="0" y="789838"/>
                  </a:lnTo>
                  <a:lnTo>
                    <a:pt x="9956" y="851027"/>
                  </a:lnTo>
                  <a:lnTo>
                    <a:pt x="14236" y="925029"/>
                  </a:lnTo>
                  <a:lnTo>
                    <a:pt x="12814" y="963460"/>
                  </a:lnTo>
                  <a:lnTo>
                    <a:pt x="12814" y="996188"/>
                  </a:lnTo>
                  <a:lnTo>
                    <a:pt x="18503" y="1023226"/>
                  </a:lnTo>
                  <a:lnTo>
                    <a:pt x="38430" y="1041730"/>
                  </a:lnTo>
                  <a:lnTo>
                    <a:pt x="66903" y="1045997"/>
                  </a:lnTo>
                  <a:lnTo>
                    <a:pt x="88252" y="1040307"/>
                  </a:lnTo>
                  <a:lnTo>
                    <a:pt x="145186" y="1021803"/>
                  </a:lnTo>
                  <a:lnTo>
                    <a:pt x="150888" y="1020381"/>
                  </a:lnTo>
                  <a:lnTo>
                    <a:pt x="209245" y="1017536"/>
                  </a:lnTo>
                  <a:lnTo>
                    <a:pt x="294652" y="1036040"/>
                  </a:lnTo>
                  <a:lnTo>
                    <a:pt x="311734" y="1023226"/>
                  </a:lnTo>
                  <a:close/>
                </a:path>
                <a:path w="647700" h="1046478">
                  <a:moveTo>
                    <a:pt x="647674" y="106743"/>
                  </a:moveTo>
                  <a:lnTo>
                    <a:pt x="644829" y="93929"/>
                  </a:lnTo>
                  <a:lnTo>
                    <a:pt x="623468" y="91084"/>
                  </a:lnTo>
                  <a:lnTo>
                    <a:pt x="639127" y="82550"/>
                  </a:lnTo>
                  <a:lnTo>
                    <a:pt x="641972" y="56934"/>
                  </a:lnTo>
                  <a:lnTo>
                    <a:pt x="632015" y="44119"/>
                  </a:lnTo>
                  <a:lnTo>
                    <a:pt x="607809" y="48387"/>
                  </a:lnTo>
                  <a:lnTo>
                    <a:pt x="603542" y="56934"/>
                  </a:lnTo>
                  <a:lnTo>
                    <a:pt x="582193" y="75425"/>
                  </a:lnTo>
                  <a:lnTo>
                    <a:pt x="552297" y="78282"/>
                  </a:lnTo>
                  <a:lnTo>
                    <a:pt x="530948" y="75425"/>
                  </a:lnTo>
                  <a:lnTo>
                    <a:pt x="528104" y="55511"/>
                  </a:lnTo>
                  <a:lnTo>
                    <a:pt x="529526" y="21348"/>
                  </a:lnTo>
                  <a:lnTo>
                    <a:pt x="518134" y="2857"/>
                  </a:lnTo>
                  <a:lnTo>
                    <a:pt x="502475" y="0"/>
                  </a:lnTo>
                  <a:lnTo>
                    <a:pt x="486816" y="7124"/>
                  </a:lnTo>
                  <a:lnTo>
                    <a:pt x="489673" y="38430"/>
                  </a:lnTo>
                  <a:lnTo>
                    <a:pt x="509600" y="78282"/>
                  </a:lnTo>
                  <a:lnTo>
                    <a:pt x="511022" y="113855"/>
                  </a:lnTo>
                  <a:lnTo>
                    <a:pt x="481126" y="155130"/>
                  </a:lnTo>
                  <a:lnTo>
                    <a:pt x="446963" y="192125"/>
                  </a:lnTo>
                  <a:lnTo>
                    <a:pt x="417068" y="214896"/>
                  </a:lnTo>
                  <a:lnTo>
                    <a:pt x="387184" y="219163"/>
                  </a:lnTo>
                  <a:lnTo>
                    <a:pt x="355866" y="214896"/>
                  </a:lnTo>
                  <a:lnTo>
                    <a:pt x="324548" y="189280"/>
                  </a:lnTo>
                  <a:lnTo>
                    <a:pt x="239141" y="123812"/>
                  </a:lnTo>
                  <a:lnTo>
                    <a:pt x="197853" y="95351"/>
                  </a:lnTo>
                  <a:lnTo>
                    <a:pt x="167970" y="66890"/>
                  </a:lnTo>
                  <a:lnTo>
                    <a:pt x="130962" y="39852"/>
                  </a:lnTo>
                  <a:lnTo>
                    <a:pt x="93941" y="37007"/>
                  </a:lnTo>
                  <a:lnTo>
                    <a:pt x="86829" y="74002"/>
                  </a:lnTo>
                  <a:lnTo>
                    <a:pt x="111023" y="115277"/>
                  </a:lnTo>
                  <a:lnTo>
                    <a:pt x="179349" y="165087"/>
                  </a:lnTo>
                  <a:lnTo>
                    <a:pt x="253377" y="217741"/>
                  </a:lnTo>
                  <a:lnTo>
                    <a:pt x="308889" y="249047"/>
                  </a:lnTo>
                  <a:lnTo>
                    <a:pt x="361556" y="264706"/>
                  </a:lnTo>
                  <a:lnTo>
                    <a:pt x="399986" y="264706"/>
                  </a:lnTo>
                  <a:lnTo>
                    <a:pt x="432727" y="256171"/>
                  </a:lnTo>
                  <a:lnTo>
                    <a:pt x="468312" y="226275"/>
                  </a:lnTo>
                  <a:lnTo>
                    <a:pt x="512445" y="170776"/>
                  </a:lnTo>
                  <a:lnTo>
                    <a:pt x="535216" y="129514"/>
                  </a:lnTo>
                  <a:lnTo>
                    <a:pt x="569379" y="130937"/>
                  </a:lnTo>
                  <a:lnTo>
                    <a:pt x="616356" y="135204"/>
                  </a:lnTo>
                  <a:lnTo>
                    <a:pt x="637705" y="130937"/>
                  </a:lnTo>
                  <a:lnTo>
                    <a:pt x="647674" y="106743"/>
                  </a:lnTo>
                  <a:close/>
                </a:path>
              </a:pathLst>
            </a:custGeom>
            <a:solidFill>
              <a:srgbClr val="000000"/>
            </a:solidFill>
          </p:spPr>
          <p:txBody>
            <a:bodyPr wrap="square" lIns="0" tIns="0" rIns="0" bIns="0" rtlCol="0"/>
            <a:lstStyle/>
            <a:p/>
          </p:txBody>
        </p:sp>
      </p:grpSp>
      <p:grpSp>
        <p:nvGrpSpPr>
          <p:cNvPr id="32" name="object 32"/>
          <p:cNvGrpSpPr/>
          <p:nvPr/>
        </p:nvGrpSpPr>
        <p:grpSpPr>
          <a:xfrm>
            <a:off x="5003800" y="1924502"/>
            <a:ext cx="734695" cy="1374775"/>
            <a:chOff x="5003800" y="1924502"/>
            <a:chExt cx="734695" cy="1374775"/>
          </a:xfrm>
        </p:grpSpPr>
        <p:sp>
          <p:nvSpPr>
            <p:cNvPr id="33" name="object 33"/>
            <p:cNvSpPr/>
            <p:nvPr/>
          </p:nvSpPr>
          <p:spPr>
            <a:xfrm>
              <a:off x="5003800" y="1924506"/>
              <a:ext cx="680720" cy="1305560"/>
            </a:xfrm>
            <a:custGeom>
              <a:rect l="l" t="t" r="r" b="b"/>
              <a:pathLst>
                <a:path w="680720" h="1305560">
                  <a:moveTo>
                    <a:pt x="384327" y="179311"/>
                  </a:moveTo>
                  <a:lnTo>
                    <a:pt x="381482" y="166509"/>
                  </a:lnTo>
                  <a:lnTo>
                    <a:pt x="370090" y="152273"/>
                  </a:lnTo>
                  <a:lnTo>
                    <a:pt x="328815" y="145161"/>
                  </a:lnTo>
                  <a:lnTo>
                    <a:pt x="277571" y="156540"/>
                  </a:lnTo>
                  <a:lnTo>
                    <a:pt x="232016" y="160807"/>
                  </a:lnTo>
                  <a:lnTo>
                    <a:pt x="212090" y="96774"/>
                  </a:lnTo>
                  <a:lnTo>
                    <a:pt x="172237" y="38430"/>
                  </a:lnTo>
                  <a:lnTo>
                    <a:pt x="133794" y="14236"/>
                  </a:lnTo>
                  <a:lnTo>
                    <a:pt x="96786" y="0"/>
                  </a:lnTo>
                  <a:lnTo>
                    <a:pt x="64046" y="7112"/>
                  </a:lnTo>
                  <a:lnTo>
                    <a:pt x="37007" y="24193"/>
                  </a:lnTo>
                  <a:lnTo>
                    <a:pt x="15646" y="48387"/>
                  </a:lnTo>
                  <a:lnTo>
                    <a:pt x="5689" y="82537"/>
                  </a:lnTo>
                  <a:lnTo>
                    <a:pt x="0" y="133769"/>
                  </a:lnTo>
                  <a:lnTo>
                    <a:pt x="4267" y="182156"/>
                  </a:lnTo>
                  <a:lnTo>
                    <a:pt x="17081" y="224853"/>
                  </a:lnTo>
                  <a:lnTo>
                    <a:pt x="37007" y="261861"/>
                  </a:lnTo>
                  <a:lnTo>
                    <a:pt x="93941" y="305968"/>
                  </a:lnTo>
                  <a:lnTo>
                    <a:pt x="120992" y="314515"/>
                  </a:lnTo>
                  <a:lnTo>
                    <a:pt x="148031" y="314515"/>
                  </a:lnTo>
                  <a:lnTo>
                    <a:pt x="203542" y="291744"/>
                  </a:lnTo>
                  <a:lnTo>
                    <a:pt x="232016" y="240512"/>
                  </a:lnTo>
                  <a:lnTo>
                    <a:pt x="239141" y="200660"/>
                  </a:lnTo>
                  <a:lnTo>
                    <a:pt x="271868" y="186436"/>
                  </a:lnTo>
                  <a:lnTo>
                    <a:pt x="310311" y="180733"/>
                  </a:lnTo>
                  <a:lnTo>
                    <a:pt x="338772" y="190703"/>
                  </a:lnTo>
                  <a:lnTo>
                    <a:pt x="367245" y="196392"/>
                  </a:lnTo>
                  <a:lnTo>
                    <a:pt x="384327" y="179311"/>
                  </a:lnTo>
                  <a:close/>
                </a:path>
                <a:path w="680720" h="1305560">
                  <a:moveTo>
                    <a:pt x="680402" y="569252"/>
                  </a:moveTo>
                  <a:lnTo>
                    <a:pt x="664743" y="520865"/>
                  </a:lnTo>
                  <a:lnTo>
                    <a:pt x="646239" y="446862"/>
                  </a:lnTo>
                  <a:lnTo>
                    <a:pt x="610654" y="371436"/>
                  </a:lnTo>
                  <a:lnTo>
                    <a:pt x="532371" y="314515"/>
                  </a:lnTo>
                  <a:lnTo>
                    <a:pt x="465467" y="296011"/>
                  </a:lnTo>
                  <a:lnTo>
                    <a:pt x="354431" y="301701"/>
                  </a:lnTo>
                  <a:lnTo>
                    <a:pt x="195287" y="340283"/>
                  </a:lnTo>
                  <a:lnTo>
                    <a:pt x="195008" y="340131"/>
                  </a:lnTo>
                  <a:lnTo>
                    <a:pt x="159423" y="331584"/>
                  </a:lnTo>
                  <a:lnTo>
                    <a:pt x="113868" y="335851"/>
                  </a:lnTo>
                  <a:lnTo>
                    <a:pt x="88252" y="348665"/>
                  </a:lnTo>
                  <a:lnTo>
                    <a:pt x="69748" y="365747"/>
                  </a:lnTo>
                  <a:lnTo>
                    <a:pt x="56934" y="391363"/>
                  </a:lnTo>
                  <a:lnTo>
                    <a:pt x="51244" y="419823"/>
                  </a:lnTo>
                  <a:lnTo>
                    <a:pt x="52666" y="456819"/>
                  </a:lnTo>
                  <a:lnTo>
                    <a:pt x="64046" y="490982"/>
                  </a:lnTo>
                  <a:lnTo>
                    <a:pt x="75438" y="515175"/>
                  </a:lnTo>
                  <a:lnTo>
                    <a:pt x="101053" y="545058"/>
                  </a:lnTo>
                  <a:lnTo>
                    <a:pt x="113868" y="567829"/>
                  </a:lnTo>
                  <a:lnTo>
                    <a:pt x="118135" y="600557"/>
                  </a:lnTo>
                  <a:lnTo>
                    <a:pt x="113868" y="630440"/>
                  </a:lnTo>
                  <a:lnTo>
                    <a:pt x="105333" y="666026"/>
                  </a:lnTo>
                  <a:lnTo>
                    <a:pt x="102489" y="711555"/>
                  </a:lnTo>
                  <a:lnTo>
                    <a:pt x="109601" y="744296"/>
                  </a:lnTo>
                  <a:lnTo>
                    <a:pt x="126682" y="777024"/>
                  </a:lnTo>
                  <a:lnTo>
                    <a:pt x="146608" y="799795"/>
                  </a:lnTo>
                  <a:lnTo>
                    <a:pt x="176504" y="815441"/>
                  </a:lnTo>
                  <a:lnTo>
                    <a:pt x="211391" y="815441"/>
                  </a:lnTo>
                  <a:lnTo>
                    <a:pt x="210667" y="819721"/>
                  </a:lnTo>
                  <a:lnTo>
                    <a:pt x="210667" y="917917"/>
                  </a:lnTo>
                  <a:lnTo>
                    <a:pt x="204978" y="987640"/>
                  </a:lnTo>
                  <a:lnTo>
                    <a:pt x="204978" y="1047419"/>
                  </a:lnTo>
                  <a:lnTo>
                    <a:pt x="214934" y="1110030"/>
                  </a:lnTo>
                  <a:lnTo>
                    <a:pt x="219202" y="1184033"/>
                  </a:lnTo>
                  <a:lnTo>
                    <a:pt x="217779" y="1222463"/>
                  </a:lnTo>
                  <a:lnTo>
                    <a:pt x="217779" y="1255191"/>
                  </a:lnTo>
                  <a:lnTo>
                    <a:pt x="223481" y="1282230"/>
                  </a:lnTo>
                  <a:lnTo>
                    <a:pt x="243408" y="1300734"/>
                  </a:lnTo>
                  <a:lnTo>
                    <a:pt x="273304" y="1305001"/>
                  </a:lnTo>
                  <a:lnTo>
                    <a:pt x="293230" y="1299311"/>
                  </a:lnTo>
                  <a:lnTo>
                    <a:pt x="348742" y="1280807"/>
                  </a:lnTo>
                  <a:lnTo>
                    <a:pt x="354431" y="1279385"/>
                  </a:lnTo>
                  <a:lnTo>
                    <a:pt x="412800" y="1276540"/>
                  </a:lnTo>
                  <a:lnTo>
                    <a:pt x="466890" y="1287919"/>
                  </a:lnTo>
                  <a:lnTo>
                    <a:pt x="499630" y="1295044"/>
                  </a:lnTo>
                  <a:lnTo>
                    <a:pt x="515289" y="1282230"/>
                  </a:lnTo>
                  <a:lnTo>
                    <a:pt x="515289" y="1250924"/>
                  </a:lnTo>
                  <a:lnTo>
                    <a:pt x="502475" y="1225308"/>
                  </a:lnTo>
                  <a:lnTo>
                    <a:pt x="449808" y="1218184"/>
                  </a:lnTo>
                  <a:lnTo>
                    <a:pt x="395719" y="1216761"/>
                  </a:lnTo>
                  <a:lnTo>
                    <a:pt x="357276" y="1230998"/>
                  </a:lnTo>
                  <a:lnTo>
                    <a:pt x="324548" y="1240955"/>
                  </a:lnTo>
                  <a:lnTo>
                    <a:pt x="296075" y="1236687"/>
                  </a:lnTo>
                  <a:lnTo>
                    <a:pt x="276148" y="1225308"/>
                  </a:lnTo>
                  <a:lnTo>
                    <a:pt x="264756" y="1195425"/>
                  </a:lnTo>
                  <a:lnTo>
                    <a:pt x="260489" y="1129957"/>
                  </a:lnTo>
                  <a:lnTo>
                    <a:pt x="263334" y="1054531"/>
                  </a:lnTo>
                  <a:lnTo>
                    <a:pt x="267601" y="980528"/>
                  </a:lnTo>
                  <a:lnTo>
                    <a:pt x="278993" y="892302"/>
                  </a:lnTo>
                  <a:lnTo>
                    <a:pt x="301764" y="811174"/>
                  </a:lnTo>
                  <a:lnTo>
                    <a:pt x="316560" y="762736"/>
                  </a:lnTo>
                  <a:lnTo>
                    <a:pt x="325970" y="749985"/>
                  </a:lnTo>
                  <a:lnTo>
                    <a:pt x="340194" y="711555"/>
                  </a:lnTo>
                  <a:lnTo>
                    <a:pt x="344474" y="663168"/>
                  </a:lnTo>
                  <a:lnTo>
                    <a:pt x="340194" y="604824"/>
                  </a:lnTo>
                  <a:lnTo>
                    <a:pt x="334505" y="556437"/>
                  </a:lnTo>
                  <a:lnTo>
                    <a:pt x="323113" y="510895"/>
                  </a:lnTo>
                  <a:lnTo>
                    <a:pt x="307467" y="469633"/>
                  </a:lnTo>
                  <a:lnTo>
                    <a:pt x="288950" y="431203"/>
                  </a:lnTo>
                  <a:lnTo>
                    <a:pt x="257644" y="389940"/>
                  </a:lnTo>
                  <a:lnTo>
                    <a:pt x="256324" y="388340"/>
                  </a:lnTo>
                  <a:lnTo>
                    <a:pt x="267601" y="378548"/>
                  </a:lnTo>
                  <a:lnTo>
                    <a:pt x="364401" y="338709"/>
                  </a:lnTo>
                  <a:lnTo>
                    <a:pt x="456920" y="333006"/>
                  </a:lnTo>
                  <a:lnTo>
                    <a:pt x="548030" y="365747"/>
                  </a:lnTo>
                  <a:lnTo>
                    <a:pt x="597852" y="421246"/>
                  </a:lnTo>
                  <a:lnTo>
                    <a:pt x="622046" y="495249"/>
                  </a:lnTo>
                  <a:lnTo>
                    <a:pt x="610654" y="549325"/>
                  </a:lnTo>
                  <a:lnTo>
                    <a:pt x="597852" y="587743"/>
                  </a:lnTo>
                  <a:lnTo>
                    <a:pt x="567956" y="609092"/>
                  </a:lnTo>
                  <a:lnTo>
                    <a:pt x="559409" y="627595"/>
                  </a:lnTo>
                  <a:lnTo>
                    <a:pt x="563689" y="654634"/>
                  </a:lnTo>
                  <a:lnTo>
                    <a:pt x="576491" y="663168"/>
                  </a:lnTo>
                  <a:lnTo>
                    <a:pt x="590727" y="660323"/>
                  </a:lnTo>
                  <a:lnTo>
                    <a:pt x="597852" y="640410"/>
                  </a:lnTo>
                  <a:lnTo>
                    <a:pt x="604964" y="650367"/>
                  </a:lnTo>
                  <a:lnTo>
                    <a:pt x="630580" y="650367"/>
                  </a:lnTo>
                  <a:lnTo>
                    <a:pt x="643394" y="619061"/>
                  </a:lnTo>
                  <a:lnTo>
                    <a:pt x="664743" y="621906"/>
                  </a:lnTo>
                  <a:lnTo>
                    <a:pt x="680402" y="603402"/>
                  </a:lnTo>
                  <a:lnTo>
                    <a:pt x="680402" y="569252"/>
                  </a:lnTo>
                  <a:close/>
                </a:path>
              </a:pathLst>
            </a:custGeom>
            <a:solidFill>
              <a:srgbClr val="000000"/>
            </a:solidFill>
          </p:spPr>
          <p:txBody>
            <a:bodyPr wrap="square" lIns="0" tIns="0" rIns="0" bIns="0" rtlCol="0"/>
            <a:lstStyle/>
            <a:p/>
          </p:txBody>
        </p:sp>
        <p:sp>
          <p:nvSpPr>
            <p:cNvPr id="34" name="object 34"/>
            <p:cNvSpPr/>
            <p:nvPr/>
          </p:nvSpPr>
          <p:spPr>
            <a:xfrm>
              <a:off x="5247211" y="2082469"/>
              <a:ext cx="454659" cy="514350"/>
            </a:xfrm>
            <a:custGeom>
              <a:rect l="l" t="t" r="r" b="b"/>
              <a:pathLst>
                <a:path w="454659" h="514350">
                  <a:moveTo>
                    <a:pt x="204978" y="513745"/>
                  </a:moveTo>
                  <a:lnTo>
                    <a:pt x="120994" y="469628"/>
                  </a:lnTo>
                  <a:lnTo>
                    <a:pt x="74019" y="424088"/>
                  </a:lnTo>
                  <a:lnTo>
                    <a:pt x="29892" y="355779"/>
                  </a:lnTo>
                  <a:lnTo>
                    <a:pt x="0" y="305970"/>
                  </a:lnTo>
                  <a:lnTo>
                    <a:pt x="11387" y="280354"/>
                  </a:lnTo>
                  <a:lnTo>
                    <a:pt x="4270" y="256161"/>
                  </a:lnTo>
                  <a:lnTo>
                    <a:pt x="17081" y="227698"/>
                  </a:lnTo>
                  <a:lnTo>
                    <a:pt x="0" y="209198"/>
                  </a:lnTo>
                  <a:lnTo>
                    <a:pt x="4270" y="196390"/>
                  </a:lnTo>
                  <a:lnTo>
                    <a:pt x="24198" y="182159"/>
                  </a:lnTo>
                  <a:lnTo>
                    <a:pt x="24198" y="169350"/>
                  </a:lnTo>
                  <a:lnTo>
                    <a:pt x="4270" y="145158"/>
                  </a:lnTo>
                  <a:lnTo>
                    <a:pt x="24198" y="122388"/>
                  </a:lnTo>
                  <a:lnTo>
                    <a:pt x="19928" y="85387"/>
                  </a:lnTo>
                  <a:lnTo>
                    <a:pt x="29892" y="78271"/>
                  </a:lnTo>
                  <a:lnTo>
                    <a:pt x="38433" y="82540"/>
                  </a:lnTo>
                  <a:lnTo>
                    <a:pt x="155157" y="41270"/>
                  </a:lnTo>
                  <a:lnTo>
                    <a:pt x="237717" y="8538"/>
                  </a:lnTo>
                  <a:lnTo>
                    <a:pt x="269033" y="0"/>
                  </a:lnTo>
                  <a:lnTo>
                    <a:pt x="454083" y="119541"/>
                  </a:lnTo>
                  <a:lnTo>
                    <a:pt x="439849" y="167927"/>
                  </a:lnTo>
                  <a:lnTo>
                    <a:pt x="427037" y="190697"/>
                  </a:lnTo>
                  <a:lnTo>
                    <a:pt x="439849" y="230545"/>
                  </a:lnTo>
                  <a:lnTo>
                    <a:pt x="435578" y="251891"/>
                  </a:lnTo>
                  <a:lnTo>
                    <a:pt x="421344" y="267546"/>
                  </a:lnTo>
                  <a:lnTo>
                    <a:pt x="425614" y="301700"/>
                  </a:lnTo>
                  <a:lnTo>
                    <a:pt x="409956" y="313085"/>
                  </a:lnTo>
                  <a:lnTo>
                    <a:pt x="414227" y="337278"/>
                  </a:lnTo>
                  <a:lnTo>
                    <a:pt x="405686" y="354356"/>
                  </a:lnTo>
                  <a:lnTo>
                    <a:pt x="421344" y="388510"/>
                  </a:lnTo>
                  <a:lnTo>
                    <a:pt x="401415" y="412704"/>
                  </a:lnTo>
                  <a:lnTo>
                    <a:pt x="390028" y="448281"/>
                  </a:lnTo>
                  <a:lnTo>
                    <a:pt x="270457" y="493821"/>
                  </a:lnTo>
                  <a:lnTo>
                    <a:pt x="204978" y="513745"/>
                  </a:lnTo>
                  <a:close/>
                </a:path>
              </a:pathLst>
            </a:custGeom>
            <a:solidFill>
              <a:srgbClr val="FFFFFF"/>
            </a:solidFill>
          </p:spPr>
          <p:txBody>
            <a:bodyPr wrap="square" lIns="0" tIns="0" rIns="0" bIns="0" rtlCol="0"/>
            <a:lstStyle/>
            <a:p/>
          </p:txBody>
        </p:sp>
        <p:sp>
          <p:nvSpPr>
            <p:cNvPr id="35" name="object 35"/>
            <p:cNvSpPr/>
            <p:nvPr/>
          </p:nvSpPr>
          <p:spPr>
            <a:xfrm>
              <a:off x="5245788" y="2160739"/>
              <a:ext cx="173990" cy="256540"/>
            </a:xfrm>
            <a:custGeom>
              <a:rect l="l" t="t" r="r" b="b"/>
              <a:pathLst>
                <a:path w="173989" h="256539">
                  <a:moveTo>
                    <a:pt x="39856" y="256161"/>
                  </a:moveTo>
                  <a:lnTo>
                    <a:pt x="34163" y="249045"/>
                  </a:lnTo>
                  <a:lnTo>
                    <a:pt x="25622" y="244776"/>
                  </a:lnTo>
                  <a:lnTo>
                    <a:pt x="19928" y="244776"/>
                  </a:lnTo>
                  <a:lnTo>
                    <a:pt x="0" y="223429"/>
                  </a:lnTo>
                  <a:lnTo>
                    <a:pt x="12811" y="199236"/>
                  </a:lnTo>
                  <a:lnTo>
                    <a:pt x="7117" y="179312"/>
                  </a:lnTo>
                  <a:lnTo>
                    <a:pt x="8540" y="165081"/>
                  </a:lnTo>
                  <a:lnTo>
                    <a:pt x="19928" y="152273"/>
                  </a:lnTo>
                  <a:lnTo>
                    <a:pt x="4270" y="133773"/>
                  </a:lnTo>
                  <a:lnTo>
                    <a:pt x="4270" y="120964"/>
                  </a:lnTo>
                  <a:lnTo>
                    <a:pt x="21352" y="106733"/>
                  </a:lnTo>
                  <a:lnTo>
                    <a:pt x="25622" y="95348"/>
                  </a:lnTo>
                  <a:lnTo>
                    <a:pt x="21352" y="83963"/>
                  </a:lnTo>
                  <a:lnTo>
                    <a:pt x="4270" y="66886"/>
                  </a:lnTo>
                  <a:lnTo>
                    <a:pt x="15658" y="54078"/>
                  </a:lnTo>
                  <a:lnTo>
                    <a:pt x="29892" y="41270"/>
                  </a:lnTo>
                  <a:lnTo>
                    <a:pt x="19928" y="18500"/>
                  </a:lnTo>
                  <a:lnTo>
                    <a:pt x="29892" y="1422"/>
                  </a:lnTo>
                  <a:lnTo>
                    <a:pt x="39856" y="0"/>
                  </a:lnTo>
                  <a:lnTo>
                    <a:pt x="173662" y="95348"/>
                  </a:lnTo>
                  <a:lnTo>
                    <a:pt x="173662" y="111003"/>
                  </a:lnTo>
                  <a:lnTo>
                    <a:pt x="169391" y="108156"/>
                  </a:lnTo>
                  <a:lnTo>
                    <a:pt x="162274" y="105310"/>
                  </a:lnTo>
                  <a:lnTo>
                    <a:pt x="153734" y="101041"/>
                  </a:lnTo>
                  <a:lnTo>
                    <a:pt x="140922" y="99618"/>
                  </a:lnTo>
                  <a:lnTo>
                    <a:pt x="135228" y="99618"/>
                  </a:lnTo>
                  <a:lnTo>
                    <a:pt x="123841" y="96772"/>
                  </a:lnTo>
                  <a:lnTo>
                    <a:pt x="118147" y="92502"/>
                  </a:lnTo>
                  <a:lnTo>
                    <a:pt x="106759" y="91079"/>
                  </a:lnTo>
                  <a:lnTo>
                    <a:pt x="102489" y="88233"/>
                  </a:lnTo>
                  <a:lnTo>
                    <a:pt x="95372" y="86810"/>
                  </a:lnTo>
                  <a:lnTo>
                    <a:pt x="89678" y="83963"/>
                  </a:lnTo>
                  <a:lnTo>
                    <a:pt x="82560" y="83963"/>
                  </a:lnTo>
                  <a:lnTo>
                    <a:pt x="78290" y="91079"/>
                  </a:lnTo>
                  <a:lnTo>
                    <a:pt x="72596" y="91079"/>
                  </a:lnTo>
                  <a:lnTo>
                    <a:pt x="66902" y="96772"/>
                  </a:lnTo>
                  <a:lnTo>
                    <a:pt x="66902" y="103887"/>
                  </a:lnTo>
                  <a:lnTo>
                    <a:pt x="78290" y="112426"/>
                  </a:lnTo>
                  <a:lnTo>
                    <a:pt x="89678" y="119541"/>
                  </a:lnTo>
                  <a:lnTo>
                    <a:pt x="99642" y="128080"/>
                  </a:lnTo>
                  <a:lnTo>
                    <a:pt x="109606" y="133773"/>
                  </a:lnTo>
                  <a:lnTo>
                    <a:pt x="115300" y="138042"/>
                  </a:lnTo>
                  <a:lnTo>
                    <a:pt x="122417" y="142311"/>
                  </a:lnTo>
                  <a:lnTo>
                    <a:pt x="128111" y="146580"/>
                  </a:lnTo>
                  <a:lnTo>
                    <a:pt x="136652" y="152273"/>
                  </a:lnTo>
                  <a:lnTo>
                    <a:pt x="145193" y="156542"/>
                  </a:lnTo>
                  <a:lnTo>
                    <a:pt x="152310" y="160812"/>
                  </a:lnTo>
                  <a:lnTo>
                    <a:pt x="158004" y="166504"/>
                  </a:lnTo>
                  <a:lnTo>
                    <a:pt x="162274" y="173620"/>
                  </a:lnTo>
                  <a:lnTo>
                    <a:pt x="162274" y="179312"/>
                  </a:lnTo>
                  <a:lnTo>
                    <a:pt x="156580" y="179312"/>
                  </a:lnTo>
                  <a:lnTo>
                    <a:pt x="148040" y="177889"/>
                  </a:lnTo>
                  <a:lnTo>
                    <a:pt x="140922" y="175043"/>
                  </a:lnTo>
                  <a:lnTo>
                    <a:pt x="135228" y="169350"/>
                  </a:lnTo>
                  <a:lnTo>
                    <a:pt x="128111" y="166504"/>
                  </a:lnTo>
                  <a:lnTo>
                    <a:pt x="119570" y="160812"/>
                  </a:lnTo>
                  <a:lnTo>
                    <a:pt x="113877" y="156542"/>
                  </a:lnTo>
                  <a:lnTo>
                    <a:pt x="106759" y="152273"/>
                  </a:lnTo>
                  <a:lnTo>
                    <a:pt x="102489" y="149427"/>
                  </a:lnTo>
                  <a:lnTo>
                    <a:pt x="95372" y="146580"/>
                  </a:lnTo>
                  <a:lnTo>
                    <a:pt x="89678" y="145157"/>
                  </a:lnTo>
                  <a:lnTo>
                    <a:pt x="82560" y="145157"/>
                  </a:lnTo>
                  <a:lnTo>
                    <a:pt x="74020" y="142311"/>
                  </a:lnTo>
                  <a:lnTo>
                    <a:pt x="69749" y="142311"/>
                  </a:lnTo>
                  <a:lnTo>
                    <a:pt x="72596" y="149427"/>
                  </a:lnTo>
                  <a:lnTo>
                    <a:pt x="78290" y="153696"/>
                  </a:lnTo>
                  <a:lnTo>
                    <a:pt x="86831" y="160812"/>
                  </a:lnTo>
                  <a:lnTo>
                    <a:pt x="95372" y="169350"/>
                  </a:lnTo>
                  <a:lnTo>
                    <a:pt x="102489" y="173620"/>
                  </a:lnTo>
                  <a:lnTo>
                    <a:pt x="105336" y="179312"/>
                  </a:lnTo>
                  <a:lnTo>
                    <a:pt x="111030" y="183582"/>
                  </a:lnTo>
                  <a:lnTo>
                    <a:pt x="115300" y="190697"/>
                  </a:lnTo>
                  <a:lnTo>
                    <a:pt x="123841" y="193543"/>
                  </a:lnTo>
                  <a:lnTo>
                    <a:pt x="128111" y="202082"/>
                  </a:lnTo>
                  <a:lnTo>
                    <a:pt x="135228" y="206351"/>
                  </a:lnTo>
                  <a:lnTo>
                    <a:pt x="139499" y="212044"/>
                  </a:lnTo>
                  <a:lnTo>
                    <a:pt x="143769" y="220583"/>
                  </a:lnTo>
                  <a:lnTo>
                    <a:pt x="132381" y="220583"/>
                  </a:lnTo>
                  <a:lnTo>
                    <a:pt x="119570" y="216313"/>
                  </a:lnTo>
                  <a:lnTo>
                    <a:pt x="113877" y="212044"/>
                  </a:lnTo>
                  <a:lnTo>
                    <a:pt x="106759" y="210621"/>
                  </a:lnTo>
                  <a:lnTo>
                    <a:pt x="102489" y="203505"/>
                  </a:lnTo>
                  <a:lnTo>
                    <a:pt x="82560" y="193543"/>
                  </a:lnTo>
                  <a:lnTo>
                    <a:pt x="74020" y="187851"/>
                  </a:lnTo>
                  <a:lnTo>
                    <a:pt x="69749" y="183582"/>
                  </a:lnTo>
                  <a:lnTo>
                    <a:pt x="61209" y="182159"/>
                  </a:lnTo>
                  <a:lnTo>
                    <a:pt x="58361" y="187851"/>
                  </a:lnTo>
                  <a:lnTo>
                    <a:pt x="62632" y="193543"/>
                  </a:lnTo>
                  <a:lnTo>
                    <a:pt x="69749" y="202082"/>
                  </a:lnTo>
                  <a:lnTo>
                    <a:pt x="74020" y="206351"/>
                  </a:lnTo>
                  <a:lnTo>
                    <a:pt x="78290" y="212044"/>
                  </a:lnTo>
                  <a:lnTo>
                    <a:pt x="69749" y="216313"/>
                  </a:lnTo>
                  <a:lnTo>
                    <a:pt x="66902" y="223429"/>
                  </a:lnTo>
                  <a:lnTo>
                    <a:pt x="72596" y="234814"/>
                  </a:lnTo>
                  <a:lnTo>
                    <a:pt x="72596" y="240506"/>
                  </a:lnTo>
                  <a:lnTo>
                    <a:pt x="69749" y="247622"/>
                  </a:lnTo>
                  <a:lnTo>
                    <a:pt x="62632" y="249045"/>
                  </a:lnTo>
                  <a:lnTo>
                    <a:pt x="54091" y="247622"/>
                  </a:lnTo>
                  <a:lnTo>
                    <a:pt x="48397" y="244776"/>
                  </a:lnTo>
                  <a:lnTo>
                    <a:pt x="45550" y="253314"/>
                  </a:lnTo>
                  <a:lnTo>
                    <a:pt x="39856" y="256161"/>
                  </a:lnTo>
                  <a:close/>
                </a:path>
              </a:pathLst>
            </a:custGeom>
            <a:solidFill>
              <a:srgbClr val="B2B2B2"/>
            </a:solidFill>
          </p:spPr>
          <p:txBody>
            <a:bodyPr wrap="square" lIns="0" tIns="0" rIns="0" bIns="0" rtlCol="0"/>
            <a:lstStyle/>
            <a:p/>
          </p:txBody>
        </p:sp>
        <p:pic>
          <p:nvPicPr>
            <p:cNvPr id="36" name="object 36"/>
            <p:cNvPicPr/>
            <p:nvPr/>
          </p:nvPicPr>
          <p:blipFill>
            <a:blip r:embed="rId7"/>
            <a:stretch>
              <a:fillRect/>
            </a:stretch>
          </p:blipFill>
          <p:spPr>
            <a:xfrm>
              <a:off x="5241517" y="2073930"/>
              <a:ext cx="476858" cy="535092"/>
            </a:xfrm>
            <a:prstGeom prst="rect">
              <a:avLst/>
            </a:prstGeom>
          </p:spPr>
        </p:pic>
        <p:sp>
          <p:nvSpPr>
            <p:cNvPr id="37" name="object 37"/>
            <p:cNvSpPr/>
            <p:nvPr/>
          </p:nvSpPr>
          <p:spPr>
            <a:xfrm>
              <a:off x="5093474" y="2253246"/>
              <a:ext cx="645160" cy="1046480"/>
            </a:xfrm>
            <a:custGeom>
              <a:rect l="l" t="t" r="r" b="b"/>
              <a:pathLst>
                <a:path w="645160" h="1046478">
                  <a:moveTo>
                    <a:pt x="311734" y="1024648"/>
                  </a:moveTo>
                  <a:lnTo>
                    <a:pt x="310311" y="993343"/>
                  </a:lnTo>
                  <a:lnTo>
                    <a:pt x="297497" y="966304"/>
                  </a:lnTo>
                  <a:lnTo>
                    <a:pt x="244830" y="960602"/>
                  </a:lnTo>
                  <a:lnTo>
                    <a:pt x="189318" y="959180"/>
                  </a:lnTo>
                  <a:lnTo>
                    <a:pt x="119570" y="983373"/>
                  </a:lnTo>
                  <a:lnTo>
                    <a:pt x="91097" y="979106"/>
                  </a:lnTo>
                  <a:lnTo>
                    <a:pt x="71170" y="966304"/>
                  </a:lnTo>
                  <a:lnTo>
                    <a:pt x="58356" y="937831"/>
                  </a:lnTo>
                  <a:lnTo>
                    <a:pt x="55511" y="872375"/>
                  </a:lnTo>
                  <a:lnTo>
                    <a:pt x="61201" y="722947"/>
                  </a:lnTo>
                  <a:lnTo>
                    <a:pt x="74015" y="634707"/>
                  </a:lnTo>
                  <a:lnTo>
                    <a:pt x="96786" y="553593"/>
                  </a:lnTo>
                  <a:lnTo>
                    <a:pt x="112445" y="502361"/>
                  </a:lnTo>
                  <a:lnTo>
                    <a:pt x="116725" y="461086"/>
                  </a:lnTo>
                  <a:lnTo>
                    <a:pt x="103911" y="428358"/>
                  </a:lnTo>
                  <a:lnTo>
                    <a:pt x="79705" y="412711"/>
                  </a:lnTo>
                  <a:lnTo>
                    <a:pt x="54089" y="415556"/>
                  </a:lnTo>
                  <a:lnTo>
                    <a:pt x="34163" y="428358"/>
                  </a:lnTo>
                  <a:lnTo>
                    <a:pt x="21348" y="449707"/>
                  </a:lnTo>
                  <a:lnTo>
                    <a:pt x="14236" y="512318"/>
                  </a:lnTo>
                  <a:lnTo>
                    <a:pt x="5689" y="562127"/>
                  </a:lnTo>
                  <a:lnTo>
                    <a:pt x="5689" y="660323"/>
                  </a:lnTo>
                  <a:lnTo>
                    <a:pt x="0" y="730059"/>
                  </a:lnTo>
                  <a:lnTo>
                    <a:pt x="0" y="791260"/>
                  </a:lnTo>
                  <a:lnTo>
                    <a:pt x="9956" y="852449"/>
                  </a:lnTo>
                  <a:lnTo>
                    <a:pt x="14236" y="925029"/>
                  </a:lnTo>
                  <a:lnTo>
                    <a:pt x="12814" y="963447"/>
                  </a:lnTo>
                  <a:lnTo>
                    <a:pt x="12814" y="997610"/>
                  </a:lnTo>
                  <a:lnTo>
                    <a:pt x="18503" y="1024648"/>
                  </a:lnTo>
                  <a:lnTo>
                    <a:pt x="38430" y="1043152"/>
                  </a:lnTo>
                  <a:lnTo>
                    <a:pt x="66903" y="1045997"/>
                  </a:lnTo>
                  <a:lnTo>
                    <a:pt x="88252" y="1041717"/>
                  </a:lnTo>
                  <a:lnTo>
                    <a:pt x="143764" y="1021803"/>
                  </a:lnTo>
                  <a:lnTo>
                    <a:pt x="149466" y="1020381"/>
                  </a:lnTo>
                  <a:lnTo>
                    <a:pt x="207822" y="1017536"/>
                  </a:lnTo>
                  <a:lnTo>
                    <a:pt x="260489" y="1030338"/>
                  </a:lnTo>
                  <a:lnTo>
                    <a:pt x="294652" y="1037450"/>
                  </a:lnTo>
                  <a:lnTo>
                    <a:pt x="311734" y="1024648"/>
                  </a:lnTo>
                  <a:close/>
                </a:path>
                <a:path w="645160" h="1046478">
                  <a:moveTo>
                    <a:pt x="644829" y="106730"/>
                  </a:moveTo>
                  <a:lnTo>
                    <a:pt x="643394" y="95351"/>
                  </a:lnTo>
                  <a:lnTo>
                    <a:pt x="622046" y="92506"/>
                  </a:lnTo>
                  <a:lnTo>
                    <a:pt x="637705" y="83959"/>
                  </a:lnTo>
                  <a:lnTo>
                    <a:pt x="640549" y="56921"/>
                  </a:lnTo>
                  <a:lnTo>
                    <a:pt x="630593" y="45542"/>
                  </a:lnTo>
                  <a:lnTo>
                    <a:pt x="607809" y="49809"/>
                  </a:lnTo>
                  <a:lnTo>
                    <a:pt x="603542" y="56921"/>
                  </a:lnTo>
                  <a:lnTo>
                    <a:pt x="580771" y="75425"/>
                  </a:lnTo>
                  <a:lnTo>
                    <a:pt x="550875" y="79692"/>
                  </a:lnTo>
                  <a:lnTo>
                    <a:pt x="530948" y="76847"/>
                  </a:lnTo>
                  <a:lnTo>
                    <a:pt x="528104" y="55499"/>
                  </a:lnTo>
                  <a:lnTo>
                    <a:pt x="529526" y="21348"/>
                  </a:lnTo>
                  <a:lnTo>
                    <a:pt x="516712" y="2844"/>
                  </a:lnTo>
                  <a:lnTo>
                    <a:pt x="501053" y="0"/>
                  </a:lnTo>
                  <a:lnTo>
                    <a:pt x="486816" y="7112"/>
                  </a:lnTo>
                  <a:lnTo>
                    <a:pt x="489661" y="38430"/>
                  </a:lnTo>
                  <a:lnTo>
                    <a:pt x="508177" y="79692"/>
                  </a:lnTo>
                  <a:lnTo>
                    <a:pt x="509600" y="115277"/>
                  </a:lnTo>
                  <a:lnTo>
                    <a:pt x="481126" y="157962"/>
                  </a:lnTo>
                  <a:lnTo>
                    <a:pt x="446963" y="194970"/>
                  </a:lnTo>
                  <a:lnTo>
                    <a:pt x="417068" y="216319"/>
                  </a:lnTo>
                  <a:lnTo>
                    <a:pt x="385749" y="220586"/>
                  </a:lnTo>
                  <a:lnTo>
                    <a:pt x="355866" y="216319"/>
                  </a:lnTo>
                  <a:lnTo>
                    <a:pt x="324548" y="192125"/>
                  </a:lnTo>
                  <a:lnTo>
                    <a:pt x="280416" y="159385"/>
                  </a:lnTo>
                  <a:lnTo>
                    <a:pt x="237718" y="125234"/>
                  </a:lnTo>
                  <a:lnTo>
                    <a:pt x="197853" y="96774"/>
                  </a:lnTo>
                  <a:lnTo>
                    <a:pt x="166547" y="66890"/>
                  </a:lnTo>
                  <a:lnTo>
                    <a:pt x="129527" y="41275"/>
                  </a:lnTo>
                  <a:lnTo>
                    <a:pt x="95364" y="37007"/>
                  </a:lnTo>
                  <a:lnTo>
                    <a:pt x="86829" y="74002"/>
                  </a:lnTo>
                  <a:lnTo>
                    <a:pt x="112445" y="116700"/>
                  </a:lnTo>
                  <a:lnTo>
                    <a:pt x="179349" y="166509"/>
                  </a:lnTo>
                  <a:lnTo>
                    <a:pt x="251955" y="219163"/>
                  </a:lnTo>
                  <a:lnTo>
                    <a:pt x="310311" y="251891"/>
                  </a:lnTo>
                  <a:lnTo>
                    <a:pt x="361556" y="267550"/>
                  </a:lnTo>
                  <a:lnTo>
                    <a:pt x="399986" y="267550"/>
                  </a:lnTo>
                  <a:lnTo>
                    <a:pt x="432727" y="259003"/>
                  </a:lnTo>
                  <a:lnTo>
                    <a:pt x="466890" y="229120"/>
                  </a:lnTo>
                  <a:lnTo>
                    <a:pt x="511022" y="172199"/>
                  </a:lnTo>
                  <a:lnTo>
                    <a:pt x="533793" y="130924"/>
                  </a:lnTo>
                  <a:lnTo>
                    <a:pt x="569379" y="132346"/>
                  </a:lnTo>
                  <a:lnTo>
                    <a:pt x="614934" y="136626"/>
                  </a:lnTo>
                  <a:lnTo>
                    <a:pt x="636282" y="132346"/>
                  </a:lnTo>
                  <a:lnTo>
                    <a:pt x="644829" y="106730"/>
                  </a:lnTo>
                  <a:close/>
                </a:path>
              </a:pathLst>
            </a:custGeom>
            <a:solidFill>
              <a:srgbClr val="000000"/>
            </a:solidFill>
          </p:spPr>
          <p:txBody>
            <a:bodyPr wrap="square" lIns="0" tIns="0" rIns="0" bIns="0" rtlCol="0"/>
            <a:lstStyle/>
            <a:p/>
          </p:txBody>
        </p:sp>
      </p:grpSp>
      <p:grpSp>
        <p:nvGrpSpPr>
          <p:cNvPr id="38" name="object 38"/>
          <p:cNvGrpSpPr/>
          <p:nvPr/>
        </p:nvGrpSpPr>
        <p:grpSpPr>
          <a:xfrm>
            <a:off x="5857876" y="1941579"/>
            <a:ext cx="734695" cy="1374775"/>
            <a:chOff x="5857876" y="1941579"/>
            <a:chExt cx="734695" cy="1374775"/>
          </a:xfrm>
        </p:grpSpPr>
        <p:sp>
          <p:nvSpPr>
            <p:cNvPr id="39" name="object 39"/>
            <p:cNvSpPr/>
            <p:nvPr/>
          </p:nvSpPr>
          <p:spPr>
            <a:xfrm>
              <a:off x="5857875" y="1941588"/>
              <a:ext cx="680720" cy="1305560"/>
            </a:xfrm>
            <a:custGeom>
              <a:rect l="l" t="t" r="r" b="b"/>
              <a:pathLst>
                <a:path w="680720" h="1305560">
                  <a:moveTo>
                    <a:pt x="384327" y="179311"/>
                  </a:moveTo>
                  <a:lnTo>
                    <a:pt x="381482" y="166497"/>
                  </a:lnTo>
                  <a:lnTo>
                    <a:pt x="370090" y="152273"/>
                  </a:lnTo>
                  <a:lnTo>
                    <a:pt x="328815" y="145161"/>
                  </a:lnTo>
                  <a:lnTo>
                    <a:pt x="277571" y="156540"/>
                  </a:lnTo>
                  <a:lnTo>
                    <a:pt x="232016" y="160807"/>
                  </a:lnTo>
                  <a:lnTo>
                    <a:pt x="212090" y="96774"/>
                  </a:lnTo>
                  <a:lnTo>
                    <a:pt x="172237" y="38417"/>
                  </a:lnTo>
                  <a:lnTo>
                    <a:pt x="133794" y="14224"/>
                  </a:lnTo>
                  <a:lnTo>
                    <a:pt x="96786" y="0"/>
                  </a:lnTo>
                  <a:lnTo>
                    <a:pt x="64046" y="7112"/>
                  </a:lnTo>
                  <a:lnTo>
                    <a:pt x="37007" y="24193"/>
                  </a:lnTo>
                  <a:lnTo>
                    <a:pt x="15659" y="48387"/>
                  </a:lnTo>
                  <a:lnTo>
                    <a:pt x="5689" y="82537"/>
                  </a:lnTo>
                  <a:lnTo>
                    <a:pt x="0" y="133769"/>
                  </a:lnTo>
                  <a:lnTo>
                    <a:pt x="4267" y="182156"/>
                  </a:lnTo>
                  <a:lnTo>
                    <a:pt x="17081" y="224853"/>
                  </a:lnTo>
                  <a:lnTo>
                    <a:pt x="37007" y="261848"/>
                  </a:lnTo>
                  <a:lnTo>
                    <a:pt x="93941" y="305968"/>
                  </a:lnTo>
                  <a:lnTo>
                    <a:pt x="120992" y="314502"/>
                  </a:lnTo>
                  <a:lnTo>
                    <a:pt x="148031" y="314502"/>
                  </a:lnTo>
                  <a:lnTo>
                    <a:pt x="203555" y="291731"/>
                  </a:lnTo>
                  <a:lnTo>
                    <a:pt x="232016" y="240499"/>
                  </a:lnTo>
                  <a:lnTo>
                    <a:pt x="239141" y="200660"/>
                  </a:lnTo>
                  <a:lnTo>
                    <a:pt x="271881" y="186423"/>
                  </a:lnTo>
                  <a:lnTo>
                    <a:pt x="310311" y="180733"/>
                  </a:lnTo>
                  <a:lnTo>
                    <a:pt x="338772" y="190690"/>
                  </a:lnTo>
                  <a:lnTo>
                    <a:pt x="367245" y="196392"/>
                  </a:lnTo>
                  <a:lnTo>
                    <a:pt x="384327" y="179311"/>
                  </a:lnTo>
                  <a:close/>
                </a:path>
                <a:path w="680720" h="1305560">
                  <a:moveTo>
                    <a:pt x="680402" y="569239"/>
                  </a:moveTo>
                  <a:lnTo>
                    <a:pt x="664756" y="520852"/>
                  </a:lnTo>
                  <a:lnTo>
                    <a:pt x="646239" y="446862"/>
                  </a:lnTo>
                  <a:lnTo>
                    <a:pt x="610654" y="371436"/>
                  </a:lnTo>
                  <a:lnTo>
                    <a:pt x="532371" y="314502"/>
                  </a:lnTo>
                  <a:lnTo>
                    <a:pt x="465467" y="296011"/>
                  </a:lnTo>
                  <a:lnTo>
                    <a:pt x="354431" y="301701"/>
                  </a:lnTo>
                  <a:lnTo>
                    <a:pt x="195300" y="340271"/>
                  </a:lnTo>
                  <a:lnTo>
                    <a:pt x="195008" y="340118"/>
                  </a:lnTo>
                  <a:lnTo>
                    <a:pt x="159423" y="331584"/>
                  </a:lnTo>
                  <a:lnTo>
                    <a:pt x="113868" y="335851"/>
                  </a:lnTo>
                  <a:lnTo>
                    <a:pt x="88252" y="348665"/>
                  </a:lnTo>
                  <a:lnTo>
                    <a:pt x="69748" y="365734"/>
                  </a:lnTo>
                  <a:lnTo>
                    <a:pt x="56934" y="391350"/>
                  </a:lnTo>
                  <a:lnTo>
                    <a:pt x="51244" y="419811"/>
                  </a:lnTo>
                  <a:lnTo>
                    <a:pt x="52666" y="456819"/>
                  </a:lnTo>
                  <a:lnTo>
                    <a:pt x="64046" y="490969"/>
                  </a:lnTo>
                  <a:lnTo>
                    <a:pt x="75438" y="515162"/>
                  </a:lnTo>
                  <a:lnTo>
                    <a:pt x="101066" y="545045"/>
                  </a:lnTo>
                  <a:lnTo>
                    <a:pt x="113868" y="567817"/>
                  </a:lnTo>
                  <a:lnTo>
                    <a:pt x="118148" y="600557"/>
                  </a:lnTo>
                  <a:lnTo>
                    <a:pt x="113868" y="630440"/>
                  </a:lnTo>
                  <a:lnTo>
                    <a:pt x="105333" y="666013"/>
                  </a:lnTo>
                  <a:lnTo>
                    <a:pt x="102489" y="711555"/>
                  </a:lnTo>
                  <a:lnTo>
                    <a:pt x="109601" y="744283"/>
                  </a:lnTo>
                  <a:lnTo>
                    <a:pt x="126682" y="777024"/>
                  </a:lnTo>
                  <a:lnTo>
                    <a:pt x="146608" y="799795"/>
                  </a:lnTo>
                  <a:lnTo>
                    <a:pt x="176504" y="815441"/>
                  </a:lnTo>
                  <a:lnTo>
                    <a:pt x="211391" y="815441"/>
                  </a:lnTo>
                  <a:lnTo>
                    <a:pt x="210667" y="819708"/>
                  </a:lnTo>
                  <a:lnTo>
                    <a:pt x="210667" y="917905"/>
                  </a:lnTo>
                  <a:lnTo>
                    <a:pt x="204978" y="987640"/>
                  </a:lnTo>
                  <a:lnTo>
                    <a:pt x="204978" y="1047407"/>
                  </a:lnTo>
                  <a:lnTo>
                    <a:pt x="214934" y="1110030"/>
                  </a:lnTo>
                  <a:lnTo>
                    <a:pt x="219202" y="1184033"/>
                  </a:lnTo>
                  <a:lnTo>
                    <a:pt x="217779" y="1222451"/>
                  </a:lnTo>
                  <a:lnTo>
                    <a:pt x="217779" y="1255191"/>
                  </a:lnTo>
                  <a:lnTo>
                    <a:pt x="223481" y="1282230"/>
                  </a:lnTo>
                  <a:lnTo>
                    <a:pt x="243408" y="1300721"/>
                  </a:lnTo>
                  <a:lnTo>
                    <a:pt x="273304" y="1305001"/>
                  </a:lnTo>
                  <a:lnTo>
                    <a:pt x="293230" y="1299298"/>
                  </a:lnTo>
                  <a:lnTo>
                    <a:pt x="348742" y="1280807"/>
                  </a:lnTo>
                  <a:lnTo>
                    <a:pt x="354431" y="1279385"/>
                  </a:lnTo>
                  <a:lnTo>
                    <a:pt x="412800" y="1276527"/>
                  </a:lnTo>
                  <a:lnTo>
                    <a:pt x="466890" y="1287919"/>
                  </a:lnTo>
                  <a:lnTo>
                    <a:pt x="499630" y="1295031"/>
                  </a:lnTo>
                  <a:lnTo>
                    <a:pt x="515289" y="1282230"/>
                  </a:lnTo>
                  <a:lnTo>
                    <a:pt x="515289" y="1250911"/>
                  </a:lnTo>
                  <a:lnTo>
                    <a:pt x="502475" y="1225296"/>
                  </a:lnTo>
                  <a:lnTo>
                    <a:pt x="449808" y="1218184"/>
                  </a:lnTo>
                  <a:lnTo>
                    <a:pt x="395719" y="1216761"/>
                  </a:lnTo>
                  <a:lnTo>
                    <a:pt x="357289" y="1230998"/>
                  </a:lnTo>
                  <a:lnTo>
                    <a:pt x="324548" y="1240955"/>
                  </a:lnTo>
                  <a:lnTo>
                    <a:pt x="296075" y="1236687"/>
                  </a:lnTo>
                  <a:lnTo>
                    <a:pt x="276148" y="1225296"/>
                  </a:lnTo>
                  <a:lnTo>
                    <a:pt x="264756" y="1195412"/>
                  </a:lnTo>
                  <a:lnTo>
                    <a:pt x="260489" y="1129957"/>
                  </a:lnTo>
                  <a:lnTo>
                    <a:pt x="263334" y="1054531"/>
                  </a:lnTo>
                  <a:lnTo>
                    <a:pt x="267601" y="980528"/>
                  </a:lnTo>
                  <a:lnTo>
                    <a:pt x="278993" y="892289"/>
                  </a:lnTo>
                  <a:lnTo>
                    <a:pt x="301764" y="811174"/>
                  </a:lnTo>
                  <a:lnTo>
                    <a:pt x="316560" y="762749"/>
                  </a:lnTo>
                  <a:lnTo>
                    <a:pt x="325970" y="749985"/>
                  </a:lnTo>
                  <a:lnTo>
                    <a:pt x="340207" y="711555"/>
                  </a:lnTo>
                  <a:lnTo>
                    <a:pt x="344474" y="663168"/>
                  </a:lnTo>
                  <a:lnTo>
                    <a:pt x="340207" y="604824"/>
                  </a:lnTo>
                  <a:lnTo>
                    <a:pt x="334505" y="556437"/>
                  </a:lnTo>
                  <a:lnTo>
                    <a:pt x="323126" y="510895"/>
                  </a:lnTo>
                  <a:lnTo>
                    <a:pt x="307467" y="469620"/>
                  </a:lnTo>
                  <a:lnTo>
                    <a:pt x="288963" y="431203"/>
                  </a:lnTo>
                  <a:lnTo>
                    <a:pt x="257644" y="389928"/>
                  </a:lnTo>
                  <a:lnTo>
                    <a:pt x="256324" y="388340"/>
                  </a:lnTo>
                  <a:lnTo>
                    <a:pt x="267601" y="378548"/>
                  </a:lnTo>
                  <a:lnTo>
                    <a:pt x="364401" y="338696"/>
                  </a:lnTo>
                  <a:lnTo>
                    <a:pt x="456920" y="333006"/>
                  </a:lnTo>
                  <a:lnTo>
                    <a:pt x="548030" y="365734"/>
                  </a:lnTo>
                  <a:lnTo>
                    <a:pt x="597852" y="421233"/>
                  </a:lnTo>
                  <a:lnTo>
                    <a:pt x="622046" y="495236"/>
                  </a:lnTo>
                  <a:lnTo>
                    <a:pt x="610654" y="549325"/>
                  </a:lnTo>
                  <a:lnTo>
                    <a:pt x="597852" y="587743"/>
                  </a:lnTo>
                  <a:lnTo>
                    <a:pt x="567956" y="609092"/>
                  </a:lnTo>
                  <a:lnTo>
                    <a:pt x="559409" y="627595"/>
                  </a:lnTo>
                  <a:lnTo>
                    <a:pt x="563689" y="654634"/>
                  </a:lnTo>
                  <a:lnTo>
                    <a:pt x="576491" y="663168"/>
                  </a:lnTo>
                  <a:lnTo>
                    <a:pt x="590727" y="660323"/>
                  </a:lnTo>
                  <a:lnTo>
                    <a:pt x="597852" y="640397"/>
                  </a:lnTo>
                  <a:lnTo>
                    <a:pt x="604964" y="650367"/>
                  </a:lnTo>
                  <a:lnTo>
                    <a:pt x="630593" y="650367"/>
                  </a:lnTo>
                  <a:lnTo>
                    <a:pt x="643394" y="619048"/>
                  </a:lnTo>
                  <a:lnTo>
                    <a:pt x="664756" y="621893"/>
                  </a:lnTo>
                  <a:lnTo>
                    <a:pt x="680402" y="603402"/>
                  </a:lnTo>
                  <a:lnTo>
                    <a:pt x="680402" y="569239"/>
                  </a:lnTo>
                  <a:close/>
                </a:path>
              </a:pathLst>
            </a:custGeom>
            <a:solidFill>
              <a:srgbClr val="000000"/>
            </a:solidFill>
          </p:spPr>
          <p:txBody>
            <a:bodyPr wrap="square" lIns="0" tIns="0" rIns="0" bIns="0" rtlCol="0"/>
            <a:lstStyle/>
            <a:p/>
          </p:txBody>
        </p:sp>
        <p:sp>
          <p:nvSpPr>
            <p:cNvPr id="40" name="object 40"/>
            <p:cNvSpPr/>
            <p:nvPr/>
          </p:nvSpPr>
          <p:spPr>
            <a:xfrm>
              <a:off x="6101287" y="2099546"/>
              <a:ext cx="454659" cy="514350"/>
            </a:xfrm>
            <a:custGeom>
              <a:rect l="l" t="t" r="r" b="b"/>
              <a:pathLst>
                <a:path w="454659" h="514350">
                  <a:moveTo>
                    <a:pt x="204978" y="513745"/>
                  </a:moveTo>
                  <a:lnTo>
                    <a:pt x="120993" y="469628"/>
                  </a:lnTo>
                  <a:lnTo>
                    <a:pt x="74019" y="424089"/>
                  </a:lnTo>
                  <a:lnTo>
                    <a:pt x="29892" y="355779"/>
                  </a:lnTo>
                  <a:lnTo>
                    <a:pt x="0" y="305970"/>
                  </a:lnTo>
                  <a:lnTo>
                    <a:pt x="11387" y="280354"/>
                  </a:lnTo>
                  <a:lnTo>
                    <a:pt x="4270" y="256161"/>
                  </a:lnTo>
                  <a:lnTo>
                    <a:pt x="17081" y="227698"/>
                  </a:lnTo>
                  <a:lnTo>
                    <a:pt x="0" y="209198"/>
                  </a:lnTo>
                  <a:lnTo>
                    <a:pt x="4270" y="196390"/>
                  </a:lnTo>
                  <a:lnTo>
                    <a:pt x="24198" y="182159"/>
                  </a:lnTo>
                  <a:lnTo>
                    <a:pt x="24198" y="169350"/>
                  </a:lnTo>
                  <a:lnTo>
                    <a:pt x="4270" y="145158"/>
                  </a:lnTo>
                  <a:lnTo>
                    <a:pt x="24198" y="122388"/>
                  </a:lnTo>
                  <a:lnTo>
                    <a:pt x="19928" y="85387"/>
                  </a:lnTo>
                  <a:lnTo>
                    <a:pt x="29892" y="78271"/>
                  </a:lnTo>
                  <a:lnTo>
                    <a:pt x="38433" y="82540"/>
                  </a:lnTo>
                  <a:lnTo>
                    <a:pt x="155156" y="41270"/>
                  </a:lnTo>
                  <a:lnTo>
                    <a:pt x="237717" y="8538"/>
                  </a:lnTo>
                  <a:lnTo>
                    <a:pt x="269033" y="0"/>
                  </a:lnTo>
                  <a:lnTo>
                    <a:pt x="454083" y="119541"/>
                  </a:lnTo>
                  <a:lnTo>
                    <a:pt x="439848" y="167927"/>
                  </a:lnTo>
                  <a:lnTo>
                    <a:pt x="427037" y="190697"/>
                  </a:lnTo>
                  <a:lnTo>
                    <a:pt x="439848" y="230545"/>
                  </a:lnTo>
                  <a:lnTo>
                    <a:pt x="435578" y="251891"/>
                  </a:lnTo>
                  <a:lnTo>
                    <a:pt x="421344" y="267546"/>
                  </a:lnTo>
                  <a:lnTo>
                    <a:pt x="425614" y="301700"/>
                  </a:lnTo>
                  <a:lnTo>
                    <a:pt x="409956" y="313085"/>
                  </a:lnTo>
                  <a:lnTo>
                    <a:pt x="414227" y="337278"/>
                  </a:lnTo>
                  <a:lnTo>
                    <a:pt x="405685" y="354356"/>
                  </a:lnTo>
                  <a:lnTo>
                    <a:pt x="421344" y="388510"/>
                  </a:lnTo>
                  <a:lnTo>
                    <a:pt x="401415" y="412704"/>
                  </a:lnTo>
                  <a:lnTo>
                    <a:pt x="390027" y="448281"/>
                  </a:lnTo>
                  <a:lnTo>
                    <a:pt x="270457" y="493821"/>
                  </a:lnTo>
                  <a:lnTo>
                    <a:pt x="204978" y="513745"/>
                  </a:lnTo>
                  <a:close/>
                </a:path>
              </a:pathLst>
            </a:custGeom>
            <a:solidFill>
              <a:srgbClr val="FFFFFF"/>
            </a:solidFill>
          </p:spPr>
          <p:txBody>
            <a:bodyPr wrap="square" lIns="0" tIns="0" rIns="0" bIns="0" rtlCol="0"/>
            <a:lstStyle/>
            <a:p/>
          </p:txBody>
        </p:sp>
        <p:sp>
          <p:nvSpPr>
            <p:cNvPr id="41" name="object 41"/>
            <p:cNvSpPr/>
            <p:nvPr/>
          </p:nvSpPr>
          <p:spPr>
            <a:xfrm>
              <a:off x="6099864" y="2177817"/>
              <a:ext cx="173990" cy="256540"/>
            </a:xfrm>
            <a:custGeom>
              <a:rect l="l" t="t" r="r" b="b"/>
              <a:pathLst>
                <a:path w="173989" h="256539">
                  <a:moveTo>
                    <a:pt x="39856" y="256161"/>
                  </a:moveTo>
                  <a:lnTo>
                    <a:pt x="34163" y="249045"/>
                  </a:lnTo>
                  <a:lnTo>
                    <a:pt x="25622" y="244776"/>
                  </a:lnTo>
                  <a:lnTo>
                    <a:pt x="19928" y="244776"/>
                  </a:lnTo>
                  <a:lnTo>
                    <a:pt x="0" y="223429"/>
                  </a:lnTo>
                  <a:lnTo>
                    <a:pt x="12810" y="199236"/>
                  </a:lnTo>
                  <a:lnTo>
                    <a:pt x="7117" y="179312"/>
                  </a:lnTo>
                  <a:lnTo>
                    <a:pt x="8540" y="165081"/>
                  </a:lnTo>
                  <a:lnTo>
                    <a:pt x="19928" y="152273"/>
                  </a:lnTo>
                  <a:lnTo>
                    <a:pt x="4270" y="133773"/>
                  </a:lnTo>
                  <a:lnTo>
                    <a:pt x="4270" y="120964"/>
                  </a:lnTo>
                  <a:lnTo>
                    <a:pt x="21351" y="106733"/>
                  </a:lnTo>
                  <a:lnTo>
                    <a:pt x="25622" y="95348"/>
                  </a:lnTo>
                  <a:lnTo>
                    <a:pt x="21351" y="83963"/>
                  </a:lnTo>
                  <a:lnTo>
                    <a:pt x="4270" y="66886"/>
                  </a:lnTo>
                  <a:lnTo>
                    <a:pt x="15657" y="54078"/>
                  </a:lnTo>
                  <a:lnTo>
                    <a:pt x="29892" y="41270"/>
                  </a:lnTo>
                  <a:lnTo>
                    <a:pt x="19928" y="18500"/>
                  </a:lnTo>
                  <a:lnTo>
                    <a:pt x="29892" y="1423"/>
                  </a:lnTo>
                  <a:lnTo>
                    <a:pt x="39856" y="0"/>
                  </a:lnTo>
                  <a:lnTo>
                    <a:pt x="173661" y="95348"/>
                  </a:lnTo>
                  <a:lnTo>
                    <a:pt x="173661" y="111003"/>
                  </a:lnTo>
                  <a:lnTo>
                    <a:pt x="169391" y="108156"/>
                  </a:lnTo>
                  <a:lnTo>
                    <a:pt x="162274" y="105310"/>
                  </a:lnTo>
                  <a:lnTo>
                    <a:pt x="153733" y="101041"/>
                  </a:lnTo>
                  <a:lnTo>
                    <a:pt x="140922" y="99618"/>
                  </a:lnTo>
                  <a:lnTo>
                    <a:pt x="135228" y="99618"/>
                  </a:lnTo>
                  <a:lnTo>
                    <a:pt x="123840" y="96772"/>
                  </a:lnTo>
                  <a:lnTo>
                    <a:pt x="118147" y="92502"/>
                  </a:lnTo>
                  <a:lnTo>
                    <a:pt x="106759" y="91079"/>
                  </a:lnTo>
                  <a:lnTo>
                    <a:pt x="102489" y="88233"/>
                  </a:lnTo>
                  <a:lnTo>
                    <a:pt x="95371" y="86810"/>
                  </a:lnTo>
                  <a:lnTo>
                    <a:pt x="89677" y="83963"/>
                  </a:lnTo>
                  <a:lnTo>
                    <a:pt x="82560" y="83963"/>
                  </a:lnTo>
                  <a:lnTo>
                    <a:pt x="78290" y="91079"/>
                  </a:lnTo>
                  <a:lnTo>
                    <a:pt x="72596" y="91079"/>
                  </a:lnTo>
                  <a:lnTo>
                    <a:pt x="66902" y="96772"/>
                  </a:lnTo>
                  <a:lnTo>
                    <a:pt x="66902" y="103887"/>
                  </a:lnTo>
                  <a:lnTo>
                    <a:pt x="78290" y="112426"/>
                  </a:lnTo>
                  <a:lnTo>
                    <a:pt x="89677" y="119541"/>
                  </a:lnTo>
                  <a:lnTo>
                    <a:pt x="99641" y="128080"/>
                  </a:lnTo>
                  <a:lnTo>
                    <a:pt x="109606" y="133773"/>
                  </a:lnTo>
                  <a:lnTo>
                    <a:pt x="115300" y="138042"/>
                  </a:lnTo>
                  <a:lnTo>
                    <a:pt x="122417" y="142311"/>
                  </a:lnTo>
                  <a:lnTo>
                    <a:pt x="128111" y="146580"/>
                  </a:lnTo>
                  <a:lnTo>
                    <a:pt x="136652" y="152273"/>
                  </a:lnTo>
                  <a:lnTo>
                    <a:pt x="145192" y="156542"/>
                  </a:lnTo>
                  <a:lnTo>
                    <a:pt x="152310" y="160812"/>
                  </a:lnTo>
                  <a:lnTo>
                    <a:pt x="158003" y="166504"/>
                  </a:lnTo>
                  <a:lnTo>
                    <a:pt x="162274" y="173620"/>
                  </a:lnTo>
                  <a:lnTo>
                    <a:pt x="162274" y="179312"/>
                  </a:lnTo>
                  <a:lnTo>
                    <a:pt x="156580" y="179312"/>
                  </a:lnTo>
                  <a:lnTo>
                    <a:pt x="148039" y="177889"/>
                  </a:lnTo>
                  <a:lnTo>
                    <a:pt x="140922" y="175043"/>
                  </a:lnTo>
                  <a:lnTo>
                    <a:pt x="135228" y="169350"/>
                  </a:lnTo>
                  <a:lnTo>
                    <a:pt x="128111" y="166504"/>
                  </a:lnTo>
                  <a:lnTo>
                    <a:pt x="119570" y="160812"/>
                  </a:lnTo>
                  <a:lnTo>
                    <a:pt x="113876" y="156542"/>
                  </a:lnTo>
                  <a:lnTo>
                    <a:pt x="106759" y="152273"/>
                  </a:lnTo>
                  <a:lnTo>
                    <a:pt x="102489" y="149427"/>
                  </a:lnTo>
                  <a:lnTo>
                    <a:pt x="95371" y="146580"/>
                  </a:lnTo>
                  <a:lnTo>
                    <a:pt x="89677" y="145158"/>
                  </a:lnTo>
                  <a:lnTo>
                    <a:pt x="82560" y="145158"/>
                  </a:lnTo>
                  <a:lnTo>
                    <a:pt x="74019" y="142311"/>
                  </a:lnTo>
                  <a:lnTo>
                    <a:pt x="69749" y="142311"/>
                  </a:lnTo>
                  <a:lnTo>
                    <a:pt x="72596" y="149427"/>
                  </a:lnTo>
                  <a:lnTo>
                    <a:pt x="78290" y="153696"/>
                  </a:lnTo>
                  <a:lnTo>
                    <a:pt x="86831" y="160812"/>
                  </a:lnTo>
                  <a:lnTo>
                    <a:pt x="95371" y="169350"/>
                  </a:lnTo>
                  <a:lnTo>
                    <a:pt x="102489" y="173620"/>
                  </a:lnTo>
                  <a:lnTo>
                    <a:pt x="105335" y="179312"/>
                  </a:lnTo>
                  <a:lnTo>
                    <a:pt x="111029" y="183582"/>
                  </a:lnTo>
                  <a:lnTo>
                    <a:pt x="115300" y="190697"/>
                  </a:lnTo>
                  <a:lnTo>
                    <a:pt x="123840" y="193544"/>
                  </a:lnTo>
                  <a:lnTo>
                    <a:pt x="128111" y="202082"/>
                  </a:lnTo>
                  <a:lnTo>
                    <a:pt x="135228" y="206351"/>
                  </a:lnTo>
                  <a:lnTo>
                    <a:pt x="139498" y="212044"/>
                  </a:lnTo>
                  <a:lnTo>
                    <a:pt x="143769" y="220583"/>
                  </a:lnTo>
                  <a:lnTo>
                    <a:pt x="132381" y="220583"/>
                  </a:lnTo>
                  <a:lnTo>
                    <a:pt x="119570" y="216313"/>
                  </a:lnTo>
                  <a:lnTo>
                    <a:pt x="113876" y="212044"/>
                  </a:lnTo>
                  <a:lnTo>
                    <a:pt x="106759" y="210621"/>
                  </a:lnTo>
                  <a:lnTo>
                    <a:pt x="102489" y="203505"/>
                  </a:lnTo>
                  <a:lnTo>
                    <a:pt x="82560" y="193544"/>
                  </a:lnTo>
                  <a:lnTo>
                    <a:pt x="74019" y="187851"/>
                  </a:lnTo>
                  <a:lnTo>
                    <a:pt x="69749" y="183582"/>
                  </a:lnTo>
                  <a:lnTo>
                    <a:pt x="61208" y="182159"/>
                  </a:lnTo>
                  <a:lnTo>
                    <a:pt x="58361" y="187851"/>
                  </a:lnTo>
                  <a:lnTo>
                    <a:pt x="62632" y="193544"/>
                  </a:lnTo>
                  <a:lnTo>
                    <a:pt x="69749" y="202082"/>
                  </a:lnTo>
                  <a:lnTo>
                    <a:pt x="74019" y="206351"/>
                  </a:lnTo>
                  <a:lnTo>
                    <a:pt x="78290" y="212044"/>
                  </a:lnTo>
                  <a:lnTo>
                    <a:pt x="69749" y="216313"/>
                  </a:lnTo>
                  <a:lnTo>
                    <a:pt x="66902" y="223429"/>
                  </a:lnTo>
                  <a:lnTo>
                    <a:pt x="72596" y="234814"/>
                  </a:lnTo>
                  <a:lnTo>
                    <a:pt x="72596" y="240506"/>
                  </a:lnTo>
                  <a:lnTo>
                    <a:pt x="69749" y="247622"/>
                  </a:lnTo>
                  <a:lnTo>
                    <a:pt x="62632" y="249045"/>
                  </a:lnTo>
                  <a:lnTo>
                    <a:pt x="54091" y="247622"/>
                  </a:lnTo>
                  <a:lnTo>
                    <a:pt x="48397" y="244776"/>
                  </a:lnTo>
                  <a:lnTo>
                    <a:pt x="45550" y="253314"/>
                  </a:lnTo>
                  <a:lnTo>
                    <a:pt x="39856" y="256161"/>
                  </a:lnTo>
                  <a:close/>
                </a:path>
              </a:pathLst>
            </a:custGeom>
            <a:solidFill>
              <a:srgbClr val="B2B2B2"/>
            </a:solidFill>
          </p:spPr>
          <p:txBody>
            <a:bodyPr wrap="square" lIns="0" tIns="0" rIns="0" bIns="0" rtlCol="0"/>
            <a:lstStyle/>
            <a:p/>
          </p:txBody>
        </p:sp>
        <p:pic>
          <p:nvPicPr>
            <p:cNvPr id="42" name="object 42"/>
            <p:cNvPicPr/>
            <p:nvPr/>
          </p:nvPicPr>
          <p:blipFill>
            <a:blip r:embed="rId8"/>
            <a:stretch>
              <a:fillRect/>
            </a:stretch>
          </p:blipFill>
          <p:spPr>
            <a:xfrm>
              <a:off x="6095593" y="2091007"/>
              <a:ext cx="476858" cy="535092"/>
            </a:xfrm>
            <a:prstGeom prst="rect">
              <a:avLst/>
            </a:prstGeom>
          </p:spPr>
        </p:pic>
        <p:sp>
          <p:nvSpPr>
            <p:cNvPr id="43" name="object 43"/>
            <p:cNvSpPr/>
            <p:nvPr/>
          </p:nvSpPr>
          <p:spPr>
            <a:xfrm>
              <a:off x="5947549" y="2270327"/>
              <a:ext cx="645160" cy="1046480"/>
            </a:xfrm>
            <a:custGeom>
              <a:rect l="l" t="t" r="r" b="b"/>
              <a:pathLst>
                <a:path w="645159" h="1046478">
                  <a:moveTo>
                    <a:pt x="311734" y="1024636"/>
                  </a:moveTo>
                  <a:lnTo>
                    <a:pt x="310311" y="993330"/>
                  </a:lnTo>
                  <a:lnTo>
                    <a:pt x="297497" y="966292"/>
                  </a:lnTo>
                  <a:lnTo>
                    <a:pt x="244830" y="960602"/>
                  </a:lnTo>
                  <a:lnTo>
                    <a:pt x="189318" y="959180"/>
                  </a:lnTo>
                  <a:lnTo>
                    <a:pt x="119570" y="983373"/>
                  </a:lnTo>
                  <a:lnTo>
                    <a:pt x="91097" y="979106"/>
                  </a:lnTo>
                  <a:lnTo>
                    <a:pt x="71170" y="966292"/>
                  </a:lnTo>
                  <a:lnTo>
                    <a:pt x="58356" y="937831"/>
                  </a:lnTo>
                  <a:lnTo>
                    <a:pt x="55511" y="872363"/>
                  </a:lnTo>
                  <a:lnTo>
                    <a:pt x="61201" y="722947"/>
                  </a:lnTo>
                  <a:lnTo>
                    <a:pt x="74015" y="634707"/>
                  </a:lnTo>
                  <a:lnTo>
                    <a:pt x="96799" y="553593"/>
                  </a:lnTo>
                  <a:lnTo>
                    <a:pt x="112445" y="502361"/>
                  </a:lnTo>
                  <a:lnTo>
                    <a:pt x="116725" y="461086"/>
                  </a:lnTo>
                  <a:lnTo>
                    <a:pt x="103911" y="428358"/>
                  </a:lnTo>
                  <a:lnTo>
                    <a:pt x="79717" y="412699"/>
                  </a:lnTo>
                  <a:lnTo>
                    <a:pt x="54089" y="415544"/>
                  </a:lnTo>
                  <a:lnTo>
                    <a:pt x="34163" y="428358"/>
                  </a:lnTo>
                  <a:lnTo>
                    <a:pt x="21348" y="449707"/>
                  </a:lnTo>
                  <a:lnTo>
                    <a:pt x="14236" y="512318"/>
                  </a:lnTo>
                  <a:lnTo>
                    <a:pt x="5689" y="562127"/>
                  </a:lnTo>
                  <a:lnTo>
                    <a:pt x="5689" y="660323"/>
                  </a:lnTo>
                  <a:lnTo>
                    <a:pt x="0" y="730059"/>
                  </a:lnTo>
                  <a:lnTo>
                    <a:pt x="0" y="791248"/>
                  </a:lnTo>
                  <a:lnTo>
                    <a:pt x="9956" y="852449"/>
                  </a:lnTo>
                  <a:lnTo>
                    <a:pt x="14236" y="925029"/>
                  </a:lnTo>
                  <a:lnTo>
                    <a:pt x="12814" y="963447"/>
                  </a:lnTo>
                  <a:lnTo>
                    <a:pt x="12814" y="997597"/>
                  </a:lnTo>
                  <a:lnTo>
                    <a:pt x="18503" y="1024636"/>
                  </a:lnTo>
                  <a:lnTo>
                    <a:pt x="38430" y="1043139"/>
                  </a:lnTo>
                  <a:lnTo>
                    <a:pt x="66903" y="1045984"/>
                  </a:lnTo>
                  <a:lnTo>
                    <a:pt x="88252" y="1041717"/>
                  </a:lnTo>
                  <a:lnTo>
                    <a:pt x="143764" y="1021791"/>
                  </a:lnTo>
                  <a:lnTo>
                    <a:pt x="149466" y="1020368"/>
                  </a:lnTo>
                  <a:lnTo>
                    <a:pt x="207822" y="1017524"/>
                  </a:lnTo>
                  <a:lnTo>
                    <a:pt x="260489" y="1030338"/>
                  </a:lnTo>
                  <a:lnTo>
                    <a:pt x="294652" y="1037450"/>
                  </a:lnTo>
                  <a:lnTo>
                    <a:pt x="311734" y="1024636"/>
                  </a:lnTo>
                  <a:close/>
                </a:path>
                <a:path w="645159" h="1046478">
                  <a:moveTo>
                    <a:pt x="644829" y="106730"/>
                  </a:moveTo>
                  <a:lnTo>
                    <a:pt x="643407" y="95351"/>
                  </a:lnTo>
                  <a:lnTo>
                    <a:pt x="622046" y="92506"/>
                  </a:lnTo>
                  <a:lnTo>
                    <a:pt x="637705" y="83959"/>
                  </a:lnTo>
                  <a:lnTo>
                    <a:pt x="640549" y="56921"/>
                  </a:lnTo>
                  <a:lnTo>
                    <a:pt x="630593" y="45542"/>
                  </a:lnTo>
                  <a:lnTo>
                    <a:pt x="607809" y="49809"/>
                  </a:lnTo>
                  <a:lnTo>
                    <a:pt x="603542" y="56921"/>
                  </a:lnTo>
                  <a:lnTo>
                    <a:pt x="580771" y="75425"/>
                  </a:lnTo>
                  <a:lnTo>
                    <a:pt x="550875" y="79692"/>
                  </a:lnTo>
                  <a:lnTo>
                    <a:pt x="530948" y="76847"/>
                  </a:lnTo>
                  <a:lnTo>
                    <a:pt x="528104" y="55499"/>
                  </a:lnTo>
                  <a:lnTo>
                    <a:pt x="529526" y="21348"/>
                  </a:lnTo>
                  <a:lnTo>
                    <a:pt x="516712" y="2844"/>
                  </a:lnTo>
                  <a:lnTo>
                    <a:pt x="501053" y="0"/>
                  </a:lnTo>
                  <a:lnTo>
                    <a:pt x="486816" y="7112"/>
                  </a:lnTo>
                  <a:lnTo>
                    <a:pt x="489673" y="38417"/>
                  </a:lnTo>
                  <a:lnTo>
                    <a:pt x="508177" y="79692"/>
                  </a:lnTo>
                  <a:lnTo>
                    <a:pt x="509600" y="115265"/>
                  </a:lnTo>
                  <a:lnTo>
                    <a:pt x="481126" y="157962"/>
                  </a:lnTo>
                  <a:lnTo>
                    <a:pt x="446963" y="194970"/>
                  </a:lnTo>
                  <a:lnTo>
                    <a:pt x="417068" y="216306"/>
                  </a:lnTo>
                  <a:lnTo>
                    <a:pt x="385749" y="220586"/>
                  </a:lnTo>
                  <a:lnTo>
                    <a:pt x="355866" y="216306"/>
                  </a:lnTo>
                  <a:lnTo>
                    <a:pt x="324548" y="192112"/>
                  </a:lnTo>
                  <a:lnTo>
                    <a:pt x="280416" y="159385"/>
                  </a:lnTo>
                  <a:lnTo>
                    <a:pt x="237718" y="125234"/>
                  </a:lnTo>
                  <a:lnTo>
                    <a:pt x="197853" y="96774"/>
                  </a:lnTo>
                  <a:lnTo>
                    <a:pt x="166547" y="66878"/>
                  </a:lnTo>
                  <a:lnTo>
                    <a:pt x="129527" y="41262"/>
                  </a:lnTo>
                  <a:lnTo>
                    <a:pt x="95364" y="36995"/>
                  </a:lnTo>
                  <a:lnTo>
                    <a:pt x="86829" y="74002"/>
                  </a:lnTo>
                  <a:lnTo>
                    <a:pt x="112445" y="116687"/>
                  </a:lnTo>
                  <a:lnTo>
                    <a:pt x="179349" y="166497"/>
                  </a:lnTo>
                  <a:lnTo>
                    <a:pt x="251955" y="219163"/>
                  </a:lnTo>
                  <a:lnTo>
                    <a:pt x="310311" y="251891"/>
                  </a:lnTo>
                  <a:lnTo>
                    <a:pt x="361556" y="267538"/>
                  </a:lnTo>
                  <a:lnTo>
                    <a:pt x="399986" y="267538"/>
                  </a:lnTo>
                  <a:lnTo>
                    <a:pt x="432727" y="259003"/>
                  </a:lnTo>
                  <a:lnTo>
                    <a:pt x="466890" y="229120"/>
                  </a:lnTo>
                  <a:lnTo>
                    <a:pt x="511022" y="172199"/>
                  </a:lnTo>
                  <a:lnTo>
                    <a:pt x="533793" y="130924"/>
                  </a:lnTo>
                  <a:lnTo>
                    <a:pt x="569379" y="132346"/>
                  </a:lnTo>
                  <a:lnTo>
                    <a:pt x="614934" y="136613"/>
                  </a:lnTo>
                  <a:lnTo>
                    <a:pt x="636282" y="132346"/>
                  </a:lnTo>
                  <a:lnTo>
                    <a:pt x="644829" y="106730"/>
                  </a:lnTo>
                  <a:close/>
                </a:path>
              </a:pathLst>
            </a:custGeom>
            <a:solidFill>
              <a:srgbClr val="000000"/>
            </a:solidFill>
          </p:spPr>
          <p:txBody>
            <a:bodyPr wrap="square" lIns="0" tIns="0" rIns="0" bIns="0" rtlCol="0"/>
            <a:lstStyle/>
            <a:p/>
          </p:txBody>
        </p:sp>
      </p:grpSp>
      <p:sp>
        <p:nvSpPr>
          <p:cNvPr id="44" name="object 44"/>
          <p:cNvSpPr txBox="1">
            <a:spLocks noGrp="1"/>
          </p:cNvSpPr>
          <p:nvPr>
            <p:ph type="title"/>
          </p:nvPr>
        </p:nvSpPr>
        <p:spPr>
          <a:xfrm>
            <a:off x="2141537" y="812482"/>
            <a:ext cx="4140200" cy="574040"/>
          </a:xfrm>
          <a:prstGeom prst="rect">
            <a:avLst/>
          </a:prstGeom>
        </p:spPr>
        <p:txBody>
          <a:bodyPr vert="horz" wrap="square" lIns="0" tIns="12700" rIns="0" bIns="0" rtlCol="0">
            <a:spAutoFit/>
          </a:bodyPr>
          <a:lstStyle/>
          <a:p>
            <a:pPr marL="12700">
              <a:lnSpc>
                <a:spcPct val="100000"/>
              </a:lnSpc>
              <a:spcBef>
                <a:spcPts val="100"/>
              </a:spcBef>
            </a:pPr>
            <a:r>
              <a:rPr spc="-10">
                <a:solidFill>
                  <a:srgbClr val="000000"/>
                </a:solidFill>
              </a:rPr>
              <a:t>传统专家诊断的缺点</a:t>
            </a:r>
          </a:p>
        </p:txBody>
      </p:sp>
      <p:sp>
        <p:nvSpPr>
          <p:cNvPr id="45" name="object 45"/>
          <p:cNvSpPr txBox="1"/>
          <p:nvPr/>
        </p:nvSpPr>
        <p:spPr>
          <a:xfrm>
            <a:off x="906463" y="1960562"/>
            <a:ext cx="2501900" cy="2756535"/>
          </a:xfrm>
          <a:prstGeom prst="rect">
            <a:avLst/>
          </a:prstGeom>
        </p:spPr>
        <p:txBody>
          <a:bodyPr vert="horz" wrap="square" lIns="0" tIns="12700" rIns="0" bIns="0" rtlCol="0">
            <a:spAutoFit/>
          </a:bodyPr>
          <a:lstStyle/>
          <a:p>
            <a:pPr marL="354965" indent="-342265">
              <a:lnSpc>
                <a:spcPct val="100000"/>
              </a:lnSpc>
              <a:spcBef>
                <a:spcPts val="100"/>
              </a:spcBef>
              <a:buClr>
                <a:srgbClr val="3333CC"/>
              </a:buClr>
              <a:buSzPct val="60714"/>
              <a:buFont typeface="Wingdings"/>
              <a:buChar char=""/>
              <a:tabLst>
                <a:tab pos="354965"/>
                <a:tab pos="355600"/>
              </a:tabLst>
            </a:pPr>
            <a:r>
              <a:rPr sz="2800" b="1" spc="-10">
                <a:latin typeface="Microsoft JhengHei"/>
                <a:cs typeface="Microsoft JhengHei"/>
              </a:rPr>
              <a:t>受地域限制；</a:t>
            </a:r>
            <a:endParaRPr sz="2800">
              <a:latin typeface="Microsoft JhengHei"/>
              <a:cs typeface="Microsoft JhengHei"/>
            </a:endParaRPr>
          </a:p>
          <a:p>
            <a:pPr>
              <a:lnSpc>
                <a:spcPct val="100000"/>
              </a:lnSpc>
              <a:spcBef>
                <a:spcPts val="10"/>
              </a:spcBef>
              <a:buClr>
                <a:srgbClr val="3333CC"/>
              </a:buClr>
              <a:buFont typeface="Wingdings"/>
              <a:buChar char=""/>
            </a:pPr>
            <a:endParaRPr sz="2550">
              <a:latin typeface="Microsoft JhengHei"/>
              <a:cs typeface="Microsoft JhengHei"/>
            </a:endParaRPr>
          </a:p>
          <a:p>
            <a:pPr marL="354965" indent="-342265">
              <a:lnSpc>
                <a:spcPct val="100000"/>
              </a:lnSpc>
              <a:spcBef>
                <a:spcPts val="5"/>
              </a:spcBef>
              <a:buClr>
                <a:srgbClr val="3333CC"/>
              </a:buClr>
              <a:buSzPct val="60714"/>
              <a:buFont typeface="Wingdings"/>
              <a:buChar char=""/>
              <a:tabLst>
                <a:tab pos="354965"/>
                <a:tab pos="355600"/>
              </a:tabLst>
            </a:pPr>
            <a:r>
              <a:rPr sz="2800" b="1" spc="-10">
                <a:latin typeface="Microsoft JhengHei"/>
                <a:cs typeface="Microsoft JhengHei"/>
              </a:rPr>
              <a:t>受年龄限制；</a:t>
            </a:r>
            <a:endParaRPr sz="2800">
              <a:latin typeface="Microsoft JhengHei"/>
              <a:cs typeface="Microsoft JhengHei"/>
            </a:endParaRPr>
          </a:p>
          <a:p>
            <a:pPr>
              <a:lnSpc>
                <a:spcPct val="100000"/>
              </a:lnSpc>
              <a:spcBef>
                <a:spcPts val="5"/>
              </a:spcBef>
              <a:buClr>
                <a:srgbClr val="3333CC"/>
              </a:buClr>
              <a:buFont typeface="Wingdings"/>
              <a:buChar char=""/>
            </a:pPr>
            <a:endParaRPr sz="3650">
              <a:latin typeface="Microsoft JhengHei"/>
              <a:cs typeface="Microsoft JhengHei"/>
            </a:endParaRPr>
          </a:p>
          <a:p>
            <a:pPr marL="354965" indent="-342265">
              <a:lnSpc>
                <a:spcPct val="100000"/>
              </a:lnSpc>
              <a:buClr>
                <a:srgbClr val="3333CC"/>
              </a:buClr>
              <a:buSzPct val="60714"/>
              <a:buFont typeface="Wingdings"/>
              <a:buChar char=""/>
              <a:tabLst>
                <a:tab pos="354965"/>
                <a:tab pos="355600"/>
              </a:tabLst>
            </a:pPr>
            <a:r>
              <a:rPr sz="2800" b="1" spc="-10">
                <a:latin typeface="Microsoft JhengHei"/>
                <a:cs typeface="Microsoft JhengHei"/>
              </a:rPr>
              <a:t>容易疲劳。</a:t>
            </a:r>
            <a:endParaRPr sz="2800">
              <a:latin typeface="Microsoft JhengHei"/>
              <a:cs typeface="Microsoft JhengHei"/>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441574" y="690880"/>
            <a:ext cx="4368800" cy="574040"/>
          </a:xfrm>
          <a:prstGeom prst="rect">
            <a:avLst/>
          </a:prstGeom>
        </p:spPr>
        <p:txBody>
          <a:bodyPr vert="horz" wrap="square" lIns="0" tIns="12700" rIns="0" bIns="0" rtlCol="0">
            <a:spAutoFit/>
          </a:bodyPr>
          <a:lstStyle/>
          <a:p>
            <a:pPr marL="12700">
              <a:lnSpc>
                <a:spcPct val="100000"/>
              </a:lnSpc>
              <a:spcBef>
                <a:spcPts val="100"/>
              </a:spcBef>
            </a:pPr>
            <a:r>
              <a:rPr/>
              <a:t>为什么使用专家系统?</a:t>
            </a:r>
          </a:p>
        </p:txBody>
      </p:sp>
      <p:sp>
        <p:nvSpPr>
          <p:cNvPr id="3" name="object 3"/>
          <p:cNvSpPr txBox="1"/>
          <p:nvPr/>
        </p:nvSpPr>
        <p:spPr>
          <a:xfrm>
            <a:off x="1409700" y="1525460"/>
            <a:ext cx="6159500" cy="4085590"/>
          </a:xfrm>
          <a:prstGeom prst="rect">
            <a:avLst/>
          </a:prstGeom>
        </p:spPr>
        <p:txBody>
          <a:bodyPr vert="horz" wrap="square" lIns="0" tIns="85725" rIns="0" bIns="0" rtlCol="0">
            <a:spAutoFit/>
          </a:bodyPr>
          <a:lstStyle/>
          <a:p>
            <a:pPr marL="354965" indent="-342265">
              <a:lnSpc>
                <a:spcPct val="100000"/>
              </a:lnSpc>
              <a:spcBef>
                <a:spcPts val="675"/>
              </a:spcBef>
              <a:buClr>
                <a:srgbClr val="3333CC"/>
              </a:buClr>
              <a:buSzPct val="60416"/>
              <a:buFont typeface="Wingdings"/>
              <a:buChar char=""/>
              <a:tabLst>
                <a:tab pos="354965"/>
                <a:tab pos="355600"/>
              </a:tabLst>
            </a:pPr>
            <a:r>
              <a:rPr sz="2400" b="1" spc="-10">
                <a:latin typeface="Microsoft JhengHei"/>
                <a:cs typeface="Microsoft JhengHei"/>
              </a:rPr>
              <a:t>知识的保护</a:t>
            </a:r>
            <a:endParaRPr sz="2400">
              <a:latin typeface="Microsoft JhengHei"/>
              <a:cs typeface="Microsoft JhengHei"/>
            </a:endParaRPr>
          </a:p>
          <a:p>
            <a:pPr marL="755015" lvl="1" indent="-285115">
              <a:lnSpc>
                <a:spcPct val="100000"/>
              </a:lnSpc>
              <a:spcBef>
                <a:spcPts val="575"/>
              </a:spcBef>
              <a:buClr>
                <a:srgbClr val="FF0000"/>
              </a:buClr>
              <a:buSzPct val="56250"/>
              <a:buFont typeface="Wingdings"/>
              <a:buChar char=""/>
              <a:tabLst>
                <a:tab pos="755015"/>
                <a:tab pos="755650"/>
              </a:tabLst>
            </a:pPr>
            <a:r>
              <a:rPr sz="2400" b="1" spc="-5">
                <a:latin typeface="Microsoft JhengHei"/>
                <a:cs typeface="Microsoft JhengHei"/>
              </a:rPr>
              <a:t>将专家的经验转化为永久的记忆。</a:t>
            </a:r>
            <a:endParaRPr sz="2400">
              <a:latin typeface="Microsoft JhengHei"/>
              <a:cs typeface="Microsoft JhengHei"/>
            </a:endParaRPr>
          </a:p>
          <a:p>
            <a:pPr marL="354965" indent="-342265">
              <a:lnSpc>
                <a:spcPct val="100000"/>
              </a:lnSpc>
              <a:spcBef>
                <a:spcPts val="1440"/>
              </a:spcBef>
              <a:buClr>
                <a:srgbClr val="3333CC"/>
              </a:buClr>
              <a:buSzPct val="60416"/>
              <a:buFont typeface="Wingdings"/>
              <a:buChar char=""/>
              <a:tabLst>
                <a:tab pos="354965"/>
                <a:tab pos="355600"/>
              </a:tabLst>
            </a:pPr>
            <a:r>
              <a:rPr sz="2400" b="1" spc="-5">
                <a:latin typeface="Microsoft JhengHei"/>
                <a:cs typeface="Microsoft JhengHei"/>
              </a:rPr>
              <a:t>将专家从重复繁琐的日常工作中解放出来。</a:t>
            </a:r>
            <a:endParaRPr sz="2400">
              <a:latin typeface="Microsoft JhengHei"/>
              <a:cs typeface="Microsoft JhengHei"/>
            </a:endParaRPr>
          </a:p>
          <a:p>
            <a:pPr marL="354965" indent="-342265">
              <a:lnSpc>
                <a:spcPct val="100000"/>
              </a:lnSpc>
              <a:spcBef>
                <a:spcPts val="1440"/>
              </a:spcBef>
              <a:buClr>
                <a:srgbClr val="3333CC"/>
              </a:buClr>
              <a:buSzPct val="60416"/>
              <a:buFont typeface="Wingdings"/>
              <a:buChar char=""/>
              <a:tabLst>
                <a:tab pos="354965"/>
                <a:tab pos="355600"/>
              </a:tabLst>
            </a:pPr>
            <a:r>
              <a:rPr sz="2400" b="1" spc="-5">
                <a:latin typeface="Microsoft JhengHei"/>
                <a:cs typeface="Microsoft JhengHei"/>
              </a:rPr>
              <a:t>在专业领域为初学者提供专家的建议。</a:t>
            </a:r>
            <a:endParaRPr sz="2400">
              <a:latin typeface="Microsoft JhengHei"/>
              <a:cs typeface="Microsoft JhengHei"/>
            </a:endParaRPr>
          </a:p>
          <a:p>
            <a:pPr marL="354965" indent="-342265">
              <a:lnSpc>
                <a:spcPct val="100000"/>
              </a:lnSpc>
              <a:spcBef>
                <a:spcPts val="1440"/>
              </a:spcBef>
              <a:buClr>
                <a:srgbClr val="3333CC"/>
              </a:buClr>
              <a:buSzPct val="60416"/>
              <a:buFont typeface="Wingdings"/>
              <a:buChar char=""/>
              <a:tabLst>
                <a:tab pos="354965"/>
                <a:tab pos="355600"/>
              </a:tabLst>
            </a:pPr>
            <a:r>
              <a:rPr sz="2400" b="1" spc="-5">
                <a:latin typeface="Microsoft JhengHei"/>
                <a:cs typeface="Microsoft JhengHei"/>
              </a:rPr>
              <a:t>将专家经验广泛地推广。</a:t>
            </a:r>
            <a:endParaRPr sz="2400">
              <a:latin typeface="Microsoft JhengHei"/>
              <a:cs typeface="Microsoft JhengHei"/>
            </a:endParaRPr>
          </a:p>
          <a:p>
            <a:pPr marL="354965" indent="-342265">
              <a:lnSpc>
                <a:spcPct val="100000"/>
              </a:lnSpc>
              <a:spcBef>
                <a:spcPts val="1440"/>
              </a:spcBef>
              <a:buClr>
                <a:srgbClr val="3333CC"/>
              </a:buClr>
              <a:buSzPct val="60416"/>
              <a:buFont typeface="Wingdings"/>
              <a:buChar char=""/>
              <a:tabLst>
                <a:tab pos="354965"/>
                <a:tab pos="355600"/>
              </a:tabLst>
            </a:pPr>
            <a:r>
              <a:rPr sz="2400" b="1" spc="75">
                <a:latin typeface="Microsoft JhengHei"/>
                <a:cs typeface="Microsoft JhengHei"/>
              </a:rPr>
              <a:t>提高工作效率.</a:t>
            </a:r>
            <a:endParaRPr sz="2400">
              <a:latin typeface="Microsoft JhengHei"/>
              <a:cs typeface="Microsoft JhengHei"/>
            </a:endParaRPr>
          </a:p>
          <a:p>
            <a:pPr marL="354965" indent="-342265">
              <a:lnSpc>
                <a:spcPct val="100000"/>
              </a:lnSpc>
              <a:spcBef>
                <a:spcPts val="1440"/>
              </a:spcBef>
              <a:buClr>
                <a:srgbClr val="3333CC"/>
              </a:buClr>
              <a:buSzPct val="60416"/>
              <a:buFont typeface="Wingdings"/>
              <a:buChar char=""/>
              <a:tabLst>
                <a:tab pos="354965"/>
                <a:tab pos="355600"/>
              </a:tabLst>
            </a:pPr>
            <a:r>
              <a:rPr sz="2400" b="1" spc="40">
                <a:latin typeface="Microsoft JhengHei"/>
                <a:cs typeface="Microsoft JhengHei"/>
              </a:rPr>
              <a:t>在紧急状况下提供参考意见.</a:t>
            </a:r>
            <a:endParaRPr sz="2400">
              <a:latin typeface="Microsoft JhengHei"/>
              <a:cs typeface="Microsoft JhengHei"/>
            </a:endParaRPr>
          </a:p>
          <a:p>
            <a:pPr marL="755015" lvl="1" indent="-285115">
              <a:lnSpc>
                <a:spcPct val="100000"/>
              </a:lnSpc>
              <a:spcBef>
                <a:spcPts val="575"/>
              </a:spcBef>
              <a:buClr>
                <a:srgbClr val="FF0000"/>
              </a:buClr>
              <a:buSzPct val="56250"/>
              <a:buFont typeface="Wingdings"/>
              <a:buChar char=""/>
              <a:tabLst>
                <a:tab pos="755015"/>
                <a:tab pos="755650"/>
              </a:tabLst>
            </a:pPr>
            <a:r>
              <a:rPr sz="2400" b="1" spc="-5">
                <a:latin typeface="Microsoft JhengHei"/>
                <a:cs typeface="Microsoft JhengHei"/>
              </a:rPr>
              <a:t>尤其在疲劳和精神压力大的情况下。</a:t>
            </a:r>
            <a:endParaRPr sz="2400">
              <a:latin typeface="Microsoft JhengHei"/>
              <a:cs typeface="Microsoft JhengHe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1778793" y="855979"/>
            <a:ext cx="5511800" cy="574040"/>
          </a:xfrm>
          <a:prstGeom prst="rect">
            <a:avLst/>
          </a:prstGeom>
        </p:spPr>
        <p:txBody>
          <a:bodyPr vert="horz" wrap="square" lIns="0" tIns="12700" rIns="0" bIns="0" rtlCol="0">
            <a:spAutoFit/>
          </a:bodyPr>
          <a:lstStyle/>
          <a:p>
            <a:pPr marL="12700">
              <a:lnSpc>
                <a:spcPct val="100000"/>
              </a:lnSpc>
              <a:spcBef>
                <a:spcPts val="100"/>
              </a:spcBef>
            </a:pPr>
            <a:r>
              <a:rPr spc="-5"/>
              <a:t>专家系统与人类专家的对比</a:t>
            </a:r>
          </a:p>
        </p:txBody>
      </p:sp>
      <p:sp>
        <p:nvSpPr>
          <p:cNvPr id="3" name="object 3"/>
          <p:cNvSpPr txBox="1"/>
          <p:nvPr/>
        </p:nvSpPr>
        <p:spPr>
          <a:xfrm>
            <a:off x="349250" y="2211070"/>
            <a:ext cx="8355330" cy="4341495"/>
          </a:xfrm>
          <a:prstGeom prst="rect">
            <a:avLst/>
          </a:prstGeom>
        </p:spPr>
        <p:txBody>
          <a:bodyPr vert="horz" wrap="square" lIns="0" tIns="12700" rIns="0" bIns="0" rtlCol="0">
            <a:spAutoFit/>
          </a:bodyPr>
          <a:lstStyle/>
          <a:p>
            <a:pPr marL="12700">
              <a:lnSpc>
                <a:spcPct val="100000"/>
              </a:lnSpc>
              <a:spcBef>
                <a:spcPts val="100"/>
              </a:spcBef>
              <a:tabLst>
                <a:tab pos="630555"/>
                <a:tab pos="8341995"/>
              </a:tabLst>
            </a:pPr>
            <a:r>
              <a:rPr sz="2800" b="1" u="sng">
                <a:uFill>
                  <a:solidFill>
                    <a:srgbClr val="000000"/>
                  </a:solidFill>
                </a:uFill>
                <a:latin typeface="Times New Roman"/>
                <a:cs typeface="Times New Roman"/>
              </a:rPr>
              <a:t>	</a:t>
            </a:r>
            <a:r>
              <a:rPr sz="2800" b="1" u="sng">
                <a:uFill>
                  <a:solidFill>
                    <a:srgbClr val="000000"/>
                  </a:solidFill>
                </a:uFill>
                <a:latin typeface="Microsoft JhengHei"/>
                <a:cs typeface="Microsoft JhengHei"/>
              </a:rPr>
              <a:t>要素人类专家专家系</a:t>
            </a:r>
            <a:r>
              <a:rPr sz="2800" b="1" u="sng" spc="-50">
                <a:uFill>
                  <a:solidFill>
                    <a:srgbClr val="000000"/>
                  </a:solidFill>
                </a:uFill>
                <a:latin typeface="Microsoft JhengHei"/>
                <a:cs typeface="Microsoft JhengHei"/>
              </a:rPr>
              <a:t>统</a:t>
            </a:r>
            <a:r>
              <a:rPr sz="2800" b="1" u="sng">
                <a:uFill>
                  <a:solidFill>
                    <a:srgbClr val="000000"/>
                  </a:solidFill>
                </a:uFill>
                <a:latin typeface="Microsoft JhengHei"/>
                <a:cs typeface="Microsoft JhengHei"/>
              </a:rPr>
              <a:t>	</a:t>
            </a:r>
            <a:endParaRPr sz="2800">
              <a:latin typeface="Microsoft JhengHei"/>
              <a:cs typeface="Microsoft JhengHei"/>
            </a:endParaRPr>
          </a:p>
          <a:p>
            <a:pPr marL="630555" marR="4159885">
              <a:lnSpc>
                <a:spcPct val="120000"/>
              </a:lnSpc>
              <a:spcBef>
                <a:spcPts val="2400"/>
              </a:spcBef>
            </a:pPr>
            <a:r>
              <a:rPr sz="2800" b="1" spc="-5">
                <a:latin typeface="Microsoft JhengHei"/>
                <a:cs typeface="Microsoft JhengHei"/>
              </a:rPr>
              <a:t>时效性工作日任何时间</a:t>
            </a:r>
            <a:r>
              <a:rPr sz="2800" b="1" spc="-10">
                <a:latin typeface="Microsoft JhengHei"/>
                <a:cs typeface="Microsoft JhengHei"/>
              </a:rPr>
              <a:t>地域性当地无论何处</a:t>
            </a:r>
            <a:endParaRPr sz="2800">
              <a:latin typeface="Microsoft JhengHei"/>
              <a:cs typeface="Microsoft JhengHei"/>
            </a:endParaRPr>
          </a:p>
          <a:p>
            <a:pPr marL="630555" marR="3448685">
              <a:lnSpc>
                <a:spcPct val="120000"/>
              </a:lnSpc>
            </a:pPr>
            <a:r>
              <a:rPr sz="2800" b="1" spc="-5">
                <a:latin typeface="Microsoft JhengHei"/>
                <a:cs typeface="Microsoft JhengHei"/>
              </a:rPr>
              <a:t>安全性不能替代的可替代的</a:t>
            </a:r>
            <a:r>
              <a:rPr sz="2800" b="1" spc="-10">
                <a:latin typeface="Microsoft JhengHei"/>
                <a:cs typeface="Microsoft JhengHei"/>
              </a:rPr>
              <a:t>易损坏是否</a:t>
            </a:r>
            <a:endParaRPr sz="2800">
              <a:latin typeface="Microsoft JhengHei"/>
              <a:cs typeface="Microsoft JhengHei"/>
            </a:endParaRPr>
          </a:p>
          <a:p>
            <a:pPr marL="630555">
              <a:lnSpc>
                <a:spcPct val="100000"/>
              </a:lnSpc>
              <a:spcBef>
                <a:spcPts val="670"/>
              </a:spcBef>
            </a:pPr>
            <a:r>
              <a:rPr sz="2800" b="1" spc="-10">
                <a:latin typeface="Microsoft JhengHei"/>
                <a:cs typeface="Microsoft JhengHei"/>
              </a:rPr>
              <a:t>性能易变的恒定的</a:t>
            </a:r>
            <a:endParaRPr sz="2800">
              <a:latin typeface="Microsoft JhengHei"/>
              <a:cs typeface="Microsoft JhengHei"/>
            </a:endParaRPr>
          </a:p>
          <a:p>
            <a:pPr marL="630555" marR="4159885">
              <a:lnSpc>
                <a:spcPct val="120000"/>
              </a:lnSpc>
            </a:pPr>
            <a:r>
              <a:rPr sz="2800" b="1" spc="-5">
                <a:latin typeface="Microsoft JhengHei"/>
                <a:cs typeface="Microsoft JhengHei"/>
              </a:rPr>
              <a:t>速度通常较慢通常很快</a:t>
            </a:r>
            <a:r>
              <a:rPr sz="2800" b="1" spc="-10">
                <a:latin typeface="Microsoft JhengHei"/>
                <a:cs typeface="Microsoft JhengHei"/>
              </a:rPr>
              <a:t>费用高相对廉价的</a:t>
            </a:r>
            <a:endParaRPr sz="2800">
              <a:latin typeface="Microsoft JhengHei"/>
              <a:cs typeface="Microsoft JhengHei"/>
            </a:endParaRPr>
          </a:p>
        </p:txBody>
      </p:sp>
      <p:sp>
        <p:nvSpPr>
          <p:cNvPr id="4" name="object 4"/>
          <p:cNvSpPr/>
          <p:nvPr/>
        </p:nvSpPr>
        <p:spPr>
          <a:xfrm>
            <a:off x="361950" y="2097088"/>
            <a:ext cx="8329930" cy="0"/>
          </a:xfrm>
          <a:custGeom>
            <a:rect l="l" t="t" r="r" b="b"/>
            <a:pathLst>
              <a:path w="8329930">
                <a:moveTo>
                  <a:pt x="0" y="0"/>
                </a:moveTo>
                <a:lnTo>
                  <a:pt x="8329611" y="0"/>
                </a:lnTo>
              </a:path>
            </a:pathLst>
          </a:custGeom>
          <a:ln w="12700">
            <a:solidFill>
              <a:srgbClr val="000000"/>
            </a:solidFill>
          </a:ln>
        </p:spPr>
        <p:txBody>
          <a:bodyPr wrap="square" lIns="0" tIns="0" rIns="0" bIns="0" rtlCol="0"/>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2360611" y="6161240"/>
            <a:ext cx="4826000" cy="452120"/>
          </a:xfrm>
          <a:prstGeom prst="rect">
            <a:avLst/>
          </a:prstGeom>
        </p:spPr>
        <p:txBody>
          <a:bodyPr vert="horz" wrap="square" lIns="0" tIns="12700" rIns="0" bIns="0" rtlCol="0">
            <a:spAutoFit/>
          </a:bodyPr>
          <a:lstStyle/>
          <a:p>
            <a:pPr marL="12700">
              <a:lnSpc>
                <a:spcPct val="100000"/>
              </a:lnSpc>
              <a:spcBef>
                <a:spcPts val="100"/>
              </a:spcBef>
            </a:pPr>
            <a:r>
              <a:rPr sz="2800" b="1">
                <a:latin typeface="Microsoft JhengHei"/>
                <a:cs typeface="Microsoft JhengHei"/>
              </a:rPr>
              <a:t>图</a:t>
            </a:r>
            <a:r>
              <a:rPr sz="2800" b="1">
                <a:latin typeface="Times New Roman"/>
                <a:cs typeface="Times New Roman"/>
              </a:rPr>
              <a:t>5</a:t>
            </a:r>
            <a:r>
              <a:rPr sz="2800" b="1" spc="-5">
                <a:latin typeface="Microsoft JhengHei"/>
                <a:cs typeface="Microsoft JhengHei"/>
              </a:rPr>
              <a:t>专家系统的组成和处理流程</a:t>
            </a:r>
            <a:endParaRPr sz="2800">
              <a:latin typeface="Microsoft JhengHei"/>
              <a:cs typeface="Microsoft JhengHei"/>
            </a:endParaRPr>
          </a:p>
        </p:txBody>
      </p:sp>
      <p:sp>
        <p:nvSpPr>
          <p:cNvPr id="3" name="object 3"/>
          <p:cNvSpPr txBox="1">
            <a:spLocks noGrp="1"/>
          </p:cNvSpPr>
          <p:nvPr>
            <p:ph type="title"/>
          </p:nvPr>
        </p:nvSpPr>
        <p:spPr>
          <a:xfrm>
            <a:off x="1828801" y="668019"/>
            <a:ext cx="5054600" cy="574040"/>
          </a:xfrm>
          <a:prstGeom prst="rect">
            <a:avLst/>
          </a:prstGeom>
        </p:spPr>
        <p:txBody>
          <a:bodyPr vert="horz" wrap="square" lIns="0" tIns="12700" rIns="0" bIns="0" rtlCol="0">
            <a:spAutoFit/>
          </a:bodyPr>
          <a:lstStyle/>
          <a:p>
            <a:pPr marL="12700">
              <a:lnSpc>
                <a:spcPct val="100000"/>
              </a:lnSpc>
              <a:spcBef>
                <a:spcPts val="100"/>
              </a:spcBef>
            </a:pPr>
            <a:r>
              <a:rPr spc="-5">
                <a:solidFill>
                  <a:srgbClr val="000000"/>
                </a:solidFill>
              </a:rPr>
              <a:t>一般专家系统的主要组成</a:t>
            </a:r>
          </a:p>
        </p:txBody>
      </p:sp>
      <p:pic>
        <p:nvPicPr>
          <p:cNvPr id="4" name="object 4"/>
          <p:cNvPicPr/>
          <p:nvPr/>
        </p:nvPicPr>
        <p:blipFill>
          <a:blip r:embed="rId2"/>
          <a:stretch>
            <a:fillRect/>
          </a:stretch>
        </p:blipFill>
        <p:spPr>
          <a:xfrm>
            <a:off x="622365" y="1409700"/>
            <a:ext cx="8016809" cy="4678362"/>
          </a:xfrm>
          <a:prstGeom prst="rect">
            <a:avLst/>
          </a:prstGeom>
        </p:spPr>
      </p:pic>
      <p:sp>
        <p:nvSpPr>
          <p:cNvPr id="5" name="object 5"/>
          <p:cNvSpPr txBox="1"/>
          <p:nvPr/>
        </p:nvSpPr>
        <p:spPr>
          <a:xfrm>
            <a:off x="5795963" y="3956049"/>
            <a:ext cx="2406650" cy="336550"/>
          </a:xfrm>
          <a:prstGeom prst="rect">
            <a:avLst/>
          </a:prstGeom>
          <a:solidFill>
            <a:srgbClr val="FF99CC"/>
          </a:solidFill>
        </p:spPr>
        <p:txBody>
          <a:bodyPr vert="horz" wrap="square" lIns="0" tIns="52069" rIns="0" bIns="0" rtlCol="0">
            <a:spAutoFit/>
          </a:bodyPr>
          <a:lstStyle/>
          <a:p>
            <a:pPr algn="ctr">
              <a:lnSpc>
                <a:spcPct val="100000"/>
              </a:lnSpc>
              <a:spcBef>
                <a:spcPts val="409"/>
              </a:spcBef>
            </a:pPr>
            <a:r>
              <a:rPr sz="1600" b="1" spc="-20">
                <a:latin typeface="Microsoft JhengHei"/>
                <a:cs typeface="Microsoft JhengHei"/>
              </a:rPr>
              <a:t>知识库</a:t>
            </a:r>
            <a:endParaRPr sz="1600">
              <a:latin typeface="Microsoft JhengHei"/>
              <a:cs typeface="Microsoft JhengHei"/>
            </a:endParaRPr>
          </a:p>
        </p:txBody>
      </p:sp>
      <p:sp>
        <p:nvSpPr>
          <p:cNvPr id="6" name="object 6"/>
          <p:cNvSpPr txBox="1"/>
          <p:nvPr/>
        </p:nvSpPr>
        <p:spPr>
          <a:xfrm>
            <a:off x="5835651" y="1474786"/>
            <a:ext cx="2291080" cy="336550"/>
          </a:xfrm>
          <a:prstGeom prst="rect">
            <a:avLst/>
          </a:prstGeom>
          <a:solidFill>
            <a:srgbClr val="00E4A8"/>
          </a:solidFill>
        </p:spPr>
        <p:txBody>
          <a:bodyPr vert="horz" wrap="square" lIns="0" tIns="52069" rIns="0" bIns="0" rtlCol="0">
            <a:spAutoFit/>
          </a:bodyPr>
          <a:lstStyle/>
          <a:p>
            <a:pPr algn="ctr">
              <a:lnSpc>
                <a:spcPct val="100000"/>
              </a:lnSpc>
              <a:spcBef>
                <a:spcPts val="409"/>
              </a:spcBef>
            </a:pPr>
            <a:r>
              <a:rPr sz="1600" b="1" spc="-20">
                <a:latin typeface="Microsoft JhengHei"/>
                <a:cs typeface="Microsoft JhengHei"/>
              </a:rPr>
              <a:t>推理机</a:t>
            </a:r>
            <a:endParaRPr sz="1600">
              <a:latin typeface="Microsoft JhengHei"/>
              <a:cs typeface="Microsoft JhengHei"/>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395288" y="762000"/>
            <a:ext cx="1752600" cy="838200"/>
          </a:xfrm>
          <a:prstGeom prst="rect">
            <a:avLst/>
          </a:prstGeom>
          <a:solidFill>
            <a:srgbClr val="00E4A8"/>
          </a:solidFill>
          <a:ln w="9525">
            <a:solidFill>
              <a:srgbClr val="000000"/>
            </a:solidFill>
          </a:ln>
        </p:spPr>
        <p:txBody>
          <a:bodyPr vert="horz" wrap="square" lIns="0" tIns="4445" rIns="0" bIns="0" rtlCol="0">
            <a:spAutoFit/>
          </a:bodyPr>
          <a:lstStyle/>
          <a:p>
            <a:pPr>
              <a:lnSpc>
                <a:spcPct val="100000"/>
              </a:lnSpc>
              <a:spcBef>
                <a:spcPts val="35"/>
              </a:spcBef>
            </a:pPr>
            <a:endParaRPr sz="1850">
              <a:latin typeface="Times New Roman"/>
              <a:cs typeface="Times New Roman"/>
            </a:endParaRPr>
          </a:p>
          <a:p>
            <a:pPr marL="368300">
              <a:lnSpc>
                <a:spcPct val="100000"/>
              </a:lnSpc>
            </a:pPr>
            <a:r>
              <a:rPr sz="2000" b="1" spc="-15">
                <a:latin typeface="Microsoft JhengHei"/>
                <a:cs typeface="Microsoft JhengHei"/>
              </a:rPr>
              <a:t>监测数据</a:t>
            </a:r>
            <a:endParaRPr sz="2000">
              <a:latin typeface="Microsoft JhengHei"/>
              <a:cs typeface="Microsoft JhengHei"/>
            </a:endParaRPr>
          </a:p>
        </p:txBody>
      </p:sp>
      <p:grpSp>
        <p:nvGrpSpPr>
          <p:cNvPr id="3" name="object 3"/>
          <p:cNvGrpSpPr/>
          <p:nvPr/>
        </p:nvGrpSpPr>
        <p:grpSpPr>
          <a:xfrm>
            <a:off x="542925" y="3124200"/>
            <a:ext cx="7781925" cy="3657600"/>
            <a:chOff x="542925" y="3124200"/>
            <a:chExt cx="7781925" cy="3657600"/>
          </a:xfrm>
        </p:grpSpPr>
        <p:pic>
          <p:nvPicPr>
            <p:cNvPr id="4" name="object 4"/>
            <p:cNvPicPr/>
            <p:nvPr/>
          </p:nvPicPr>
          <p:blipFill>
            <a:blip r:embed="rId2"/>
            <a:stretch>
              <a:fillRect/>
            </a:stretch>
          </p:blipFill>
          <p:spPr>
            <a:xfrm>
              <a:off x="3746500" y="3657600"/>
              <a:ext cx="1301750" cy="685800"/>
            </a:xfrm>
            <a:prstGeom prst="rect">
              <a:avLst/>
            </a:prstGeom>
          </p:spPr>
        </p:pic>
        <p:sp>
          <p:nvSpPr>
            <p:cNvPr id="5" name="object 5"/>
            <p:cNvSpPr/>
            <p:nvPr/>
          </p:nvSpPr>
          <p:spPr>
            <a:xfrm>
              <a:off x="4167187" y="3124200"/>
              <a:ext cx="76200" cy="381000"/>
            </a:xfrm>
            <a:custGeom>
              <a:rect l="l" t="t" r="r" b="b"/>
              <a:pathLst>
                <a:path w="76200" h="381000">
                  <a:moveTo>
                    <a:pt x="31750" y="346709"/>
                  </a:moveTo>
                  <a:lnTo>
                    <a:pt x="44450" y="346709"/>
                  </a:lnTo>
                  <a:lnTo>
                    <a:pt x="44450" y="0"/>
                  </a:lnTo>
                  <a:lnTo>
                    <a:pt x="31750" y="0"/>
                  </a:lnTo>
                  <a:lnTo>
                    <a:pt x="31750" y="346709"/>
                  </a:lnTo>
                  <a:close/>
                </a:path>
                <a:path w="76200" h="381000">
                  <a:moveTo>
                    <a:pt x="38100" y="381000"/>
                  </a:moveTo>
                  <a:lnTo>
                    <a:pt x="76200" y="304799"/>
                  </a:lnTo>
                  <a:lnTo>
                    <a:pt x="44450" y="304799"/>
                  </a:lnTo>
                  <a:lnTo>
                    <a:pt x="44450" y="346709"/>
                  </a:lnTo>
                  <a:lnTo>
                    <a:pt x="20955" y="346709"/>
                  </a:lnTo>
                  <a:lnTo>
                    <a:pt x="38100" y="381000"/>
                  </a:lnTo>
                  <a:close/>
                </a:path>
                <a:path w="76200" h="381000">
                  <a:moveTo>
                    <a:pt x="20955" y="346709"/>
                  </a:moveTo>
                  <a:lnTo>
                    <a:pt x="31750" y="346709"/>
                  </a:lnTo>
                  <a:lnTo>
                    <a:pt x="31750" y="304799"/>
                  </a:lnTo>
                  <a:lnTo>
                    <a:pt x="0" y="304799"/>
                  </a:lnTo>
                  <a:lnTo>
                    <a:pt x="20955" y="346709"/>
                  </a:lnTo>
                  <a:close/>
                </a:path>
              </a:pathLst>
            </a:custGeom>
            <a:solidFill>
              <a:srgbClr val="000000"/>
            </a:solidFill>
          </p:spPr>
          <p:txBody>
            <a:bodyPr wrap="square" lIns="0" tIns="0" rIns="0" bIns="0" rtlCol="0"/>
            <a:lstStyle/>
            <a:p/>
          </p:txBody>
        </p:sp>
        <p:sp>
          <p:nvSpPr>
            <p:cNvPr id="6" name="object 6"/>
            <p:cNvSpPr/>
            <p:nvPr/>
          </p:nvSpPr>
          <p:spPr>
            <a:xfrm>
              <a:off x="5576887" y="3783105"/>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7" name="object 7"/>
            <p:cNvSpPr/>
            <p:nvPr/>
          </p:nvSpPr>
          <p:spPr>
            <a:xfrm>
              <a:off x="5576887" y="3783105"/>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8" name="object 8"/>
            <p:cNvSpPr/>
            <p:nvPr/>
          </p:nvSpPr>
          <p:spPr>
            <a:xfrm>
              <a:off x="6110288" y="3581400"/>
              <a:ext cx="228600" cy="161925"/>
            </a:xfrm>
            <a:custGeom>
              <a:rect l="l" t="t" r="r" b="b"/>
              <a:pathLst>
                <a:path w="228600" h="161925">
                  <a:moveTo>
                    <a:pt x="228599" y="161364"/>
                  </a:moveTo>
                  <a:lnTo>
                    <a:pt x="0" y="161364"/>
                  </a:lnTo>
                  <a:lnTo>
                    <a:pt x="0" y="0"/>
                  </a:lnTo>
                  <a:lnTo>
                    <a:pt x="228599" y="0"/>
                  </a:lnTo>
                  <a:lnTo>
                    <a:pt x="228599" y="161364"/>
                  </a:lnTo>
                  <a:close/>
                </a:path>
              </a:pathLst>
            </a:custGeom>
            <a:solidFill>
              <a:srgbClr val="FF3399"/>
            </a:solidFill>
          </p:spPr>
          <p:txBody>
            <a:bodyPr wrap="square" lIns="0" tIns="0" rIns="0" bIns="0" rtlCol="0"/>
            <a:lstStyle/>
            <a:p/>
          </p:txBody>
        </p:sp>
        <p:sp>
          <p:nvSpPr>
            <p:cNvPr id="9" name="object 9"/>
            <p:cNvSpPr/>
            <p:nvPr/>
          </p:nvSpPr>
          <p:spPr>
            <a:xfrm>
              <a:off x="6110288" y="3581400"/>
              <a:ext cx="228600" cy="161925"/>
            </a:xfrm>
            <a:custGeom>
              <a:rect l="l" t="t" r="r" b="b"/>
              <a:pathLst>
                <a:path w="228600" h="161925">
                  <a:moveTo>
                    <a:pt x="0" y="0"/>
                  </a:moveTo>
                  <a:lnTo>
                    <a:pt x="228599" y="0"/>
                  </a:lnTo>
                  <a:lnTo>
                    <a:pt x="228599" y="161364"/>
                  </a:lnTo>
                  <a:lnTo>
                    <a:pt x="0" y="161364"/>
                  </a:lnTo>
                  <a:lnTo>
                    <a:pt x="0" y="0"/>
                  </a:lnTo>
                  <a:close/>
                </a:path>
              </a:pathLst>
            </a:custGeom>
            <a:ln w="9525">
              <a:solidFill>
                <a:srgbClr val="000000"/>
              </a:solidFill>
            </a:ln>
          </p:spPr>
          <p:txBody>
            <a:bodyPr wrap="square" lIns="0" tIns="0" rIns="0" bIns="0" rtlCol="0"/>
            <a:lstStyle/>
            <a:p/>
          </p:txBody>
        </p:sp>
        <p:sp>
          <p:nvSpPr>
            <p:cNvPr id="10" name="object 10"/>
            <p:cNvSpPr/>
            <p:nvPr/>
          </p:nvSpPr>
          <p:spPr>
            <a:xfrm>
              <a:off x="5803144" y="3654792"/>
              <a:ext cx="307340" cy="134620"/>
            </a:xfrm>
            <a:custGeom>
              <a:rect l="l" t="t" r="r" b="b"/>
              <a:pathLst>
                <a:path w="307339" h="134620">
                  <a:moveTo>
                    <a:pt x="233978" y="29508"/>
                  </a:moveTo>
                  <a:lnTo>
                    <a:pt x="0" y="122411"/>
                  </a:lnTo>
                  <a:lnTo>
                    <a:pt x="4686" y="134215"/>
                  </a:lnTo>
                  <a:lnTo>
                    <a:pt x="238665" y="41312"/>
                  </a:lnTo>
                  <a:lnTo>
                    <a:pt x="233978" y="29508"/>
                  </a:lnTo>
                  <a:close/>
                </a:path>
                <a:path w="307339" h="134620">
                  <a:moveTo>
                    <a:pt x="301110" y="14042"/>
                  </a:moveTo>
                  <a:lnTo>
                    <a:pt x="272930" y="14042"/>
                  </a:lnTo>
                  <a:lnTo>
                    <a:pt x="277617" y="25846"/>
                  </a:lnTo>
                  <a:lnTo>
                    <a:pt x="238665" y="41312"/>
                  </a:lnTo>
                  <a:lnTo>
                    <a:pt x="250382" y="70821"/>
                  </a:lnTo>
                  <a:lnTo>
                    <a:pt x="301110" y="14042"/>
                  </a:lnTo>
                  <a:close/>
                </a:path>
                <a:path w="307339" h="134620">
                  <a:moveTo>
                    <a:pt x="272930" y="14042"/>
                  </a:moveTo>
                  <a:lnTo>
                    <a:pt x="233978" y="29508"/>
                  </a:lnTo>
                  <a:lnTo>
                    <a:pt x="238665" y="41312"/>
                  </a:lnTo>
                  <a:lnTo>
                    <a:pt x="277617" y="25846"/>
                  </a:lnTo>
                  <a:lnTo>
                    <a:pt x="272930" y="14042"/>
                  </a:lnTo>
                  <a:close/>
                </a:path>
                <a:path w="307339" h="134620">
                  <a:moveTo>
                    <a:pt x="222261" y="0"/>
                  </a:moveTo>
                  <a:lnTo>
                    <a:pt x="233978" y="29508"/>
                  </a:lnTo>
                  <a:lnTo>
                    <a:pt x="272930" y="14042"/>
                  </a:lnTo>
                  <a:lnTo>
                    <a:pt x="301110" y="14042"/>
                  </a:lnTo>
                  <a:lnTo>
                    <a:pt x="307143" y="7289"/>
                  </a:lnTo>
                  <a:lnTo>
                    <a:pt x="222261" y="0"/>
                  </a:lnTo>
                  <a:close/>
                </a:path>
              </a:pathLst>
            </a:custGeom>
            <a:solidFill>
              <a:srgbClr val="000000"/>
            </a:solidFill>
          </p:spPr>
          <p:txBody>
            <a:bodyPr wrap="square" lIns="0" tIns="0" rIns="0" bIns="0" rtlCol="0"/>
            <a:lstStyle/>
            <a:p/>
          </p:txBody>
        </p:sp>
        <p:sp>
          <p:nvSpPr>
            <p:cNvPr id="11" name="object 11"/>
            <p:cNvSpPr/>
            <p:nvPr/>
          </p:nvSpPr>
          <p:spPr>
            <a:xfrm>
              <a:off x="6110288" y="3984811"/>
              <a:ext cx="228600" cy="161925"/>
            </a:xfrm>
            <a:custGeom>
              <a:rect l="l" t="t" r="r" b="b"/>
              <a:pathLst>
                <a:path w="228600" h="161925">
                  <a:moveTo>
                    <a:pt x="228599" y="161364"/>
                  </a:moveTo>
                  <a:lnTo>
                    <a:pt x="0" y="161364"/>
                  </a:lnTo>
                  <a:lnTo>
                    <a:pt x="0" y="0"/>
                  </a:lnTo>
                  <a:lnTo>
                    <a:pt x="228599" y="0"/>
                  </a:lnTo>
                  <a:lnTo>
                    <a:pt x="228599" y="161364"/>
                  </a:lnTo>
                  <a:close/>
                </a:path>
              </a:pathLst>
            </a:custGeom>
            <a:solidFill>
              <a:srgbClr val="FF3399"/>
            </a:solidFill>
          </p:spPr>
          <p:txBody>
            <a:bodyPr wrap="square" lIns="0" tIns="0" rIns="0" bIns="0" rtlCol="0"/>
            <a:lstStyle/>
            <a:p/>
          </p:txBody>
        </p:sp>
        <p:sp>
          <p:nvSpPr>
            <p:cNvPr id="12" name="object 12"/>
            <p:cNvSpPr/>
            <p:nvPr/>
          </p:nvSpPr>
          <p:spPr>
            <a:xfrm>
              <a:off x="6110288" y="3984811"/>
              <a:ext cx="228600" cy="161925"/>
            </a:xfrm>
            <a:custGeom>
              <a:rect l="l" t="t" r="r" b="b"/>
              <a:pathLst>
                <a:path w="228600" h="161925">
                  <a:moveTo>
                    <a:pt x="0" y="0"/>
                  </a:moveTo>
                  <a:lnTo>
                    <a:pt x="228599" y="0"/>
                  </a:lnTo>
                  <a:lnTo>
                    <a:pt x="228599" y="161364"/>
                  </a:lnTo>
                  <a:lnTo>
                    <a:pt x="0" y="161364"/>
                  </a:lnTo>
                  <a:lnTo>
                    <a:pt x="0" y="0"/>
                  </a:lnTo>
                  <a:close/>
                </a:path>
              </a:pathLst>
            </a:custGeom>
            <a:ln w="9525">
              <a:solidFill>
                <a:srgbClr val="000000"/>
              </a:solidFill>
            </a:ln>
          </p:spPr>
          <p:txBody>
            <a:bodyPr wrap="square" lIns="0" tIns="0" rIns="0" bIns="0" rtlCol="0"/>
            <a:lstStyle/>
            <a:p/>
          </p:txBody>
        </p:sp>
        <p:sp>
          <p:nvSpPr>
            <p:cNvPr id="13" name="object 13"/>
            <p:cNvSpPr/>
            <p:nvPr/>
          </p:nvSpPr>
          <p:spPr>
            <a:xfrm>
              <a:off x="5803144" y="3938568"/>
              <a:ext cx="307340" cy="134620"/>
            </a:xfrm>
            <a:custGeom>
              <a:rect l="l" t="t" r="r" b="b"/>
              <a:pathLst>
                <a:path w="307339" h="134620">
                  <a:moveTo>
                    <a:pt x="233978" y="104706"/>
                  </a:moveTo>
                  <a:lnTo>
                    <a:pt x="0" y="11803"/>
                  </a:lnTo>
                  <a:lnTo>
                    <a:pt x="4686" y="0"/>
                  </a:lnTo>
                  <a:lnTo>
                    <a:pt x="238665" y="92902"/>
                  </a:lnTo>
                  <a:lnTo>
                    <a:pt x="233978" y="104706"/>
                  </a:lnTo>
                  <a:close/>
                </a:path>
                <a:path w="307339" h="134620">
                  <a:moveTo>
                    <a:pt x="301110" y="120172"/>
                  </a:moveTo>
                  <a:lnTo>
                    <a:pt x="272930" y="120172"/>
                  </a:lnTo>
                  <a:lnTo>
                    <a:pt x="277617" y="108368"/>
                  </a:lnTo>
                  <a:lnTo>
                    <a:pt x="238665" y="92902"/>
                  </a:lnTo>
                  <a:lnTo>
                    <a:pt x="250382" y="63393"/>
                  </a:lnTo>
                  <a:lnTo>
                    <a:pt x="301110" y="120172"/>
                  </a:lnTo>
                  <a:close/>
                </a:path>
                <a:path w="307339" h="134620">
                  <a:moveTo>
                    <a:pt x="272930" y="120172"/>
                  </a:moveTo>
                  <a:lnTo>
                    <a:pt x="233978" y="104706"/>
                  </a:lnTo>
                  <a:lnTo>
                    <a:pt x="238665" y="92902"/>
                  </a:lnTo>
                  <a:lnTo>
                    <a:pt x="277617" y="108368"/>
                  </a:lnTo>
                  <a:lnTo>
                    <a:pt x="272930" y="120172"/>
                  </a:lnTo>
                  <a:close/>
                </a:path>
                <a:path w="307339" h="134620">
                  <a:moveTo>
                    <a:pt x="222261" y="134215"/>
                  </a:moveTo>
                  <a:lnTo>
                    <a:pt x="233978" y="104706"/>
                  </a:lnTo>
                  <a:lnTo>
                    <a:pt x="272930" y="120172"/>
                  </a:lnTo>
                  <a:lnTo>
                    <a:pt x="301110" y="120172"/>
                  </a:lnTo>
                  <a:lnTo>
                    <a:pt x="307143" y="126925"/>
                  </a:lnTo>
                  <a:lnTo>
                    <a:pt x="222261" y="134215"/>
                  </a:lnTo>
                  <a:close/>
                </a:path>
              </a:pathLst>
            </a:custGeom>
            <a:solidFill>
              <a:srgbClr val="000000"/>
            </a:solidFill>
          </p:spPr>
          <p:txBody>
            <a:bodyPr wrap="square" lIns="0" tIns="0" rIns="0" bIns="0" rtlCol="0"/>
            <a:lstStyle/>
            <a:p/>
          </p:txBody>
        </p:sp>
        <p:sp>
          <p:nvSpPr>
            <p:cNvPr id="14" name="object 14"/>
            <p:cNvSpPr/>
            <p:nvPr/>
          </p:nvSpPr>
          <p:spPr>
            <a:xfrm>
              <a:off x="6719888" y="3581400"/>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15" name="object 15"/>
            <p:cNvSpPr/>
            <p:nvPr/>
          </p:nvSpPr>
          <p:spPr>
            <a:xfrm>
              <a:off x="6719888" y="3581400"/>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16" name="object 16"/>
            <p:cNvSpPr/>
            <p:nvPr/>
          </p:nvSpPr>
          <p:spPr>
            <a:xfrm>
              <a:off x="6338887" y="3623982"/>
              <a:ext cx="381000" cy="76200"/>
            </a:xfrm>
            <a:custGeom>
              <a:rect l="l" t="t" r="r" b="b"/>
              <a:pathLst>
                <a:path w="381000" h="76200">
                  <a:moveTo>
                    <a:pt x="304799" y="76200"/>
                  </a:moveTo>
                  <a:lnTo>
                    <a:pt x="304799" y="0"/>
                  </a:lnTo>
                  <a:lnTo>
                    <a:pt x="368299" y="31749"/>
                  </a:lnTo>
                  <a:lnTo>
                    <a:pt x="346709" y="31749"/>
                  </a:lnTo>
                  <a:lnTo>
                    <a:pt x="346709" y="44450"/>
                  </a:lnTo>
                  <a:lnTo>
                    <a:pt x="368299" y="44450"/>
                  </a:lnTo>
                  <a:lnTo>
                    <a:pt x="304799" y="76200"/>
                  </a:lnTo>
                  <a:close/>
                </a:path>
                <a:path w="381000" h="76200">
                  <a:moveTo>
                    <a:pt x="304799" y="44450"/>
                  </a:moveTo>
                  <a:lnTo>
                    <a:pt x="0" y="44450"/>
                  </a:lnTo>
                  <a:lnTo>
                    <a:pt x="0" y="31749"/>
                  </a:lnTo>
                  <a:lnTo>
                    <a:pt x="304799" y="31749"/>
                  </a:lnTo>
                  <a:lnTo>
                    <a:pt x="304799" y="44450"/>
                  </a:lnTo>
                  <a:close/>
                </a:path>
                <a:path w="381000" h="76200">
                  <a:moveTo>
                    <a:pt x="368299" y="44450"/>
                  </a:moveTo>
                  <a:lnTo>
                    <a:pt x="346709" y="44450"/>
                  </a:lnTo>
                  <a:lnTo>
                    <a:pt x="346709" y="31749"/>
                  </a:lnTo>
                  <a:lnTo>
                    <a:pt x="368299" y="31749"/>
                  </a:lnTo>
                  <a:lnTo>
                    <a:pt x="381000" y="38100"/>
                  </a:lnTo>
                  <a:lnTo>
                    <a:pt x="368299" y="44450"/>
                  </a:lnTo>
                  <a:close/>
                </a:path>
              </a:pathLst>
            </a:custGeom>
            <a:solidFill>
              <a:srgbClr val="000000"/>
            </a:solidFill>
          </p:spPr>
          <p:txBody>
            <a:bodyPr wrap="square" lIns="0" tIns="0" rIns="0" bIns="0" rtlCol="0"/>
            <a:lstStyle/>
            <a:p/>
          </p:txBody>
        </p:sp>
        <p:sp>
          <p:nvSpPr>
            <p:cNvPr id="17" name="object 17"/>
            <p:cNvSpPr/>
            <p:nvPr/>
          </p:nvSpPr>
          <p:spPr>
            <a:xfrm>
              <a:off x="6719888" y="3863788"/>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18" name="object 18"/>
            <p:cNvSpPr/>
            <p:nvPr/>
          </p:nvSpPr>
          <p:spPr>
            <a:xfrm>
              <a:off x="6719888" y="3863788"/>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19" name="object 19"/>
            <p:cNvSpPr/>
            <p:nvPr/>
          </p:nvSpPr>
          <p:spPr>
            <a:xfrm>
              <a:off x="6719888" y="4105835"/>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20" name="object 20"/>
            <p:cNvSpPr/>
            <p:nvPr/>
          </p:nvSpPr>
          <p:spPr>
            <a:xfrm>
              <a:off x="6719888" y="4105835"/>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21" name="object 21"/>
            <p:cNvSpPr/>
            <p:nvPr/>
          </p:nvSpPr>
          <p:spPr>
            <a:xfrm>
              <a:off x="6334264" y="3738409"/>
              <a:ext cx="386080" cy="408305"/>
            </a:xfrm>
            <a:custGeom>
              <a:rect l="l" t="t" r="r" b="b"/>
              <a:pathLst>
                <a:path w="386079" h="408304">
                  <a:moveTo>
                    <a:pt x="385622" y="206070"/>
                  </a:moveTo>
                  <a:lnTo>
                    <a:pt x="301459" y="192824"/>
                  </a:lnTo>
                  <a:lnTo>
                    <a:pt x="311073" y="223088"/>
                  </a:lnTo>
                  <a:lnTo>
                    <a:pt x="240944" y="245364"/>
                  </a:lnTo>
                  <a:lnTo>
                    <a:pt x="9232" y="0"/>
                  </a:lnTo>
                  <a:lnTo>
                    <a:pt x="0" y="8724"/>
                  </a:lnTo>
                  <a:lnTo>
                    <a:pt x="227520" y="249631"/>
                  </a:lnTo>
                  <a:lnTo>
                    <a:pt x="2692" y="321043"/>
                  </a:lnTo>
                  <a:lnTo>
                    <a:pt x="6540" y="333146"/>
                  </a:lnTo>
                  <a:lnTo>
                    <a:pt x="237197" y="259880"/>
                  </a:lnTo>
                  <a:lnTo>
                    <a:pt x="328676" y="356730"/>
                  </a:lnTo>
                  <a:lnTo>
                    <a:pt x="305600" y="378536"/>
                  </a:lnTo>
                  <a:lnTo>
                    <a:pt x="385622" y="407771"/>
                  </a:lnTo>
                  <a:lnTo>
                    <a:pt x="379412" y="387197"/>
                  </a:lnTo>
                  <a:lnTo>
                    <a:pt x="360997" y="326212"/>
                  </a:lnTo>
                  <a:lnTo>
                    <a:pt x="337908" y="348018"/>
                  </a:lnTo>
                  <a:lnTo>
                    <a:pt x="250634" y="255612"/>
                  </a:lnTo>
                  <a:lnTo>
                    <a:pt x="314909" y="235191"/>
                  </a:lnTo>
                  <a:lnTo>
                    <a:pt x="324523" y="265442"/>
                  </a:lnTo>
                  <a:lnTo>
                    <a:pt x="381165" y="210400"/>
                  </a:lnTo>
                  <a:lnTo>
                    <a:pt x="385622" y="206070"/>
                  </a:lnTo>
                  <a:close/>
                </a:path>
              </a:pathLst>
            </a:custGeom>
            <a:solidFill>
              <a:srgbClr val="000000"/>
            </a:solidFill>
          </p:spPr>
          <p:txBody>
            <a:bodyPr wrap="square" lIns="0" tIns="0" rIns="0" bIns="0" rtlCol="0"/>
            <a:lstStyle/>
            <a:p/>
          </p:txBody>
        </p:sp>
        <p:sp>
          <p:nvSpPr>
            <p:cNvPr id="22" name="object 22"/>
            <p:cNvSpPr/>
            <p:nvPr/>
          </p:nvSpPr>
          <p:spPr>
            <a:xfrm>
              <a:off x="7329487" y="3581400"/>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23" name="object 23"/>
            <p:cNvSpPr/>
            <p:nvPr/>
          </p:nvSpPr>
          <p:spPr>
            <a:xfrm>
              <a:off x="7329487" y="3581400"/>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24" name="object 24"/>
            <p:cNvSpPr/>
            <p:nvPr/>
          </p:nvSpPr>
          <p:spPr>
            <a:xfrm>
              <a:off x="7329487" y="3863788"/>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25" name="object 25"/>
            <p:cNvSpPr/>
            <p:nvPr/>
          </p:nvSpPr>
          <p:spPr>
            <a:xfrm>
              <a:off x="7329487" y="3863788"/>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26" name="object 26"/>
            <p:cNvSpPr/>
            <p:nvPr/>
          </p:nvSpPr>
          <p:spPr>
            <a:xfrm>
              <a:off x="6945071" y="3623982"/>
              <a:ext cx="384810" cy="358775"/>
            </a:xfrm>
            <a:custGeom>
              <a:rect l="l" t="t" r="r" b="b"/>
              <a:pathLst>
                <a:path w="384809" h="358775">
                  <a:moveTo>
                    <a:pt x="384416" y="320497"/>
                  </a:moveTo>
                  <a:lnTo>
                    <a:pt x="371703" y="314147"/>
                  </a:lnTo>
                  <a:lnTo>
                    <a:pt x="308216" y="282397"/>
                  </a:lnTo>
                  <a:lnTo>
                    <a:pt x="308216" y="314147"/>
                  </a:lnTo>
                  <a:lnTo>
                    <a:pt x="3416" y="314147"/>
                  </a:lnTo>
                  <a:lnTo>
                    <a:pt x="3416" y="326847"/>
                  </a:lnTo>
                  <a:lnTo>
                    <a:pt x="308216" y="326847"/>
                  </a:lnTo>
                  <a:lnTo>
                    <a:pt x="308216" y="358597"/>
                  </a:lnTo>
                  <a:lnTo>
                    <a:pt x="371716" y="326847"/>
                  </a:lnTo>
                  <a:lnTo>
                    <a:pt x="384416" y="320497"/>
                  </a:lnTo>
                  <a:close/>
                </a:path>
                <a:path w="384809" h="358775">
                  <a:moveTo>
                    <a:pt x="384416" y="38100"/>
                  </a:moveTo>
                  <a:lnTo>
                    <a:pt x="371703" y="31750"/>
                  </a:lnTo>
                  <a:lnTo>
                    <a:pt x="308216" y="0"/>
                  </a:lnTo>
                  <a:lnTo>
                    <a:pt x="308216" y="31750"/>
                  </a:lnTo>
                  <a:lnTo>
                    <a:pt x="3416" y="31750"/>
                  </a:lnTo>
                  <a:lnTo>
                    <a:pt x="3416" y="38100"/>
                  </a:lnTo>
                  <a:lnTo>
                    <a:pt x="0" y="43459"/>
                  </a:lnTo>
                  <a:lnTo>
                    <a:pt x="316687" y="244652"/>
                  </a:lnTo>
                  <a:lnTo>
                    <a:pt x="299656" y="271449"/>
                  </a:lnTo>
                  <a:lnTo>
                    <a:pt x="384416" y="280149"/>
                  </a:lnTo>
                  <a:lnTo>
                    <a:pt x="376580" y="267119"/>
                  </a:lnTo>
                  <a:lnTo>
                    <a:pt x="340525" y="207137"/>
                  </a:lnTo>
                  <a:lnTo>
                    <a:pt x="323494" y="233934"/>
                  </a:lnTo>
                  <a:lnTo>
                    <a:pt x="25247" y="44450"/>
                  </a:lnTo>
                  <a:lnTo>
                    <a:pt x="308216" y="44450"/>
                  </a:lnTo>
                  <a:lnTo>
                    <a:pt x="308216" y="76200"/>
                  </a:lnTo>
                  <a:lnTo>
                    <a:pt x="371716" y="44450"/>
                  </a:lnTo>
                  <a:lnTo>
                    <a:pt x="384416" y="38100"/>
                  </a:lnTo>
                  <a:close/>
                </a:path>
              </a:pathLst>
            </a:custGeom>
            <a:solidFill>
              <a:srgbClr val="000000"/>
            </a:solidFill>
          </p:spPr>
          <p:txBody>
            <a:bodyPr wrap="square" lIns="0" tIns="0" rIns="0" bIns="0" rtlCol="0"/>
            <a:lstStyle/>
            <a:p/>
          </p:txBody>
        </p:sp>
        <p:sp>
          <p:nvSpPr>
            <p:cNvPr id="27" name="object 27"/>
            <p:cNvSpPr/>
            <p:nvPr/>
          </p:nvSpPr>
          <p:spPr>
            <a:xfrm>
              <a:off x="7329487" y="4105835"/>
              <a:ext cx="228600" cy="161925"/>
            </a:xfrm>
            <a:custGeom>
              <a:rect l="l" t="t" r="r" b="b"/>
              <a:pathLst>
                <a:path w="228600" h="161925">
                  <a:moveTo>
                    <a:pt x="228600" y="161364"/>
                  </a:moveTo>
                  <a:lnTo>
                    <a:pt x="0" y="161364"/>
                  </a:lnTo>
                  <a:lnTo>
                    <a:pt x="0" y="0"/>
                  </a:lnTo>
                  <a:lnTo>
                    <a:pt x="228600" y="0"/>
                  </a:lnTo>
                  <a:lnTo>
                    <a:pt x="228600" y="161364"/>
                  </a:lnTo>
                  <a:close/>
                </a:path>
              </a:pathLst>
            </a:custGeom>
            <a:solidFill>
              <a:srgbClr val="FF3399"/>
            </a:solidFill>
          </p:spPr>
          <p:txBody>
            <a:bodyPr wrap="square" lIns="0" tIns="0" rIns="0" bIns="0" rtlCol="0"/>
            <a:lstStyle/>
            <a:p/>
          </p:txBody>
        </p:sp>
        <p:sp>
          <p:nvSpPr>
            <p:cNvPr id="28" name="object 28"/>
            <p:cNvSpPr/>
            <p:nvPr/>
          </p:nvSpPr>
          <p:spPr>
            <a:xfrm>
              <a:off x="7329487" y="4105835"/>
              <a:ext cx="228600" cy="161925"/>
            </a:xfrm>
            <a:custGeom>
              <a:rect l="l" t="t" r="r" b="b"/>
              <a:pathLst>
                <a:path w="228600" h="161925">
                  <a:moveTo>
                    <a:pt x="0" y="0"/>
                  </a:moveTo>
                  <a:lnTo>
                    <a:pt x="228600" y="0"/>
                  </a:lnTo>
                  <a:lnTo>
                    <a:pt x="228600" y="161364"/>
                  </a:lnTo>
                  <a:lnTo>
                    <a:pt x="0" y="161364"/>
                  </a:lnTo>
                  <a:lnTo>
                    <a:pt x="0" y="0"/>
                  </a:lnTo>
                  <a:close/>
                </a:path>
              </a:pathLst>
            </a:custGeom>
            <a:ln w="9525">
              <a:solidFill>
                <a:srgbClr val="000000"/>
              </a:solidFill>
            </a:ln>
          </p:spPr>
          <p:txBody>
            <a:bodyPr wrap="square" lIns="0" tIns="0" rIns="0" bIns="0" rtlCol="0"/>
            <a:lstStyle/>
            <a:p/>
          </p:txBody>
        </p:sp>
        <p:sp>
          <p:nvSpPr>
            <p:cNvPr id="29" name="object 29"/>
            <p:cNvSpPr/>
            <p:nvPr/>
          </p:nvSpPr>
          <p:spPr>
            <a:xfrm>
              <a:off x="6948488" y="4148417"/>
              <a:ext cx="381000" cy="76200"/>
            </a:xfrm>
            <a:custGeom>
              <a:rect l="l" t="t" r="r" b="b"/>
              <a:pathLst>
                <a:path w="381000" h="76200">
                  <a:moveTo>
                    <a:pt x="304799" y="76200"/>
                  </a:moveTo>
                  <a:lnTo>
                    <a:pt x="304799" y="0"/>
                  </a:lnTo>
                  <a:lnTo>
                    <a:pt x="368299" y="31749"/>
                  </a:lnTo>
                  <a:lnTo>
                    <a:pt x="346709" y="31749"/>
                  </a:lnTo>
                  <a:lnTo>
                    <a:pt x="346709" y="44450"/>
                  </a:lnTo>
                  <a:lnTo>
                    <a:pt x="368299" y="44450"/>
                  </a:lnTo>
                  <a:lnTo>
                    <a:pt x="304799" y="76200"/>
                  </a:lnTo>
                  <a:close/>
                </a:path>
                <a:path w="381000" h="76200">
                  <a:moveTo>
                    <a:pt x="304799" y="44450"/>
                  </a:moveTo>
                  <a:lnTo>
                    <a:pt x="0" y="44450"/>
                  </a:lnTo>
                  <a:lnTo>
                    <a:pt x="0" y="31749"/>
                  </a:lnTo>
                  <a:lnTo>
                    <a:pt x="304799" y="31749"/>
                  </a:lnTo>
                  <a:lnTo>
                    <a:pt x="304799" y="44450"/>
                  </a:lnTo>
                  <a:close/>
                </a:path>
                <a:path w="381000" h="76200">
                  <a:moveTo>
                    <a:pt x="368299" y="44450"/>
                  </a:moveTo>
                  <a:lnTo>
                    <a:pt x="346709" y="44450"/>
                  </a:lnTo>
                  <a:lnTo>
                    <a:pt x="346709" y="31749"/>
                  </a:lnTo>
                  <a:lnTo>
                    <a:pt x="368299" y="31749"/>
                  </a:lnTo>
                  <a:lnTo>
                    <a:pt x="381000" y="38100"/>
                  </a:lnTo>
                  <a:lnTo>
                    <a:pt x="368299" y="44450"/>
                  </a:lnTo>
                  <a:close/>
                </a:path>
              </a:pathLst>
            </a:custGeom>
            <a:solidFill>
              <a:srgbClr val="000000"/>
            </a:solidFill>
          </p:spPr>
          <p:txBody>
            <a:bodyPr wrap="square" lIns="0" tIns="0" rIns="0" bIns="0" rtlCol="0"/>
            <a:lstStyle/>
            <a:p/>
          </p:txBody>
        </p:sp>
        <p:sp>
          <p:nvSpPr>
            <p:cNvPr id="30" name="object 30"/>
            <p:cNvSpPr/>
            <p:nvPr/>
          </p:nvSpPr>
          <p:spPr>
            <a:xfrm>
              <a:off x="547687" y="3505199"/>
              <a:ext cx="7772400" cy="1219200"/>
            </a:xfrm>
            <a:custGeom>
              <a:rect l="l" t="t" r="r" b="b"/>
              <a:pathLst>
                <a:path w="7772400" h="1219200">
                  <a:moveTo>
                    <a:pt x="0" y="0"/>
                  </a:moveTo>
                  <a:lnTo>
                    <a:pt x="7772400" y="0"/>
                  </a:lnTo>
                  <a:lnTo>
                    <a:pt x="7772400" y="1219200"/>
                  </a:lnTo>
                  <a:lnTo>
                    <a:pt x="0" y="1219200"/>
                  </a:lnTo>
                  <a:lnTo>
                    <a:pt x="0" y="0"/>
                  </a:lnTo>
                  <a:close/>
                </a:path>
              </a:pathLst>
            </a:custGeom>
            <a:ln w="9525">
              <a:solidFill>
                <a:srgbClr val="000000"/>
              </a:solidFill>
            </a:ln>
          </p:spPr>
          <p:txBody>
            <a:bodyPr wrap="square" lIns="0" tIns="0" rIns="0" bIns="0" rtlCol="0"/>
            <a:lstStyle/>
            <a:p/>
          </p:txBody>
        </p:sp>
        <p:pic>
          <p:nvPicPr>
            <p:cNvPr id="31" name="object 31"/>
            <p:cNvPicPr/>
            <p:nvPr/>
          </p:nvPicPr>
          <p:blipFill>
            <a:blip r:embed="rId3"/>
            <a:stretch>
              <a:fillRect/>
            </a:stretch>
          </p:blipFill>
          <p:spPr>
            <a:xfrm>
              <a:off x="2071687" y="6019800"/>
              <a:ext cx="725487" cy="762000"/>
            </a:xfrm>
            <a:prstGeom prst="rect">
              <a:avLst/>
            </a:prstGeom>
          </p:spPr>
        </p:pic>
      </p:grpSp>
      <p:sp>
        <p:nvSpPr>
          <p:cNvPr id="32" name="object 32"/>
          <p:cNvSpPr txBox="1"/>
          <p:nvPr/>
        </p:nvSpPr>
        <p:spPr>
          <a:xfrm>
            <a:off x="2224088" y="762000"/>
            <a:ext cx="1219200" cy="838200"/>
          </a:xfrm>
          <a:prstGeom prst="rect">
            <a:avLst/>
          </a:prstGeom>
          <a:solidFill>
            <a:srgbClr val="00E4A8"/>
          </a:solidFill>
          <a:ln w="9525">
            <a:solidFill>
              <a:srgbClr val="000000"/>
            </a:solidFill>
          </a:ln>
        </p:spPr>
        <p:txBody>
          <a:bodyPr vert="horz" wrap="square" lIns="0" tIns="4445" rIns="0" bIns="0" rtlCol="0">
            <a:spAutoFit/>
          </a:bodyPr>
          <a:lstStyle/>
          <a:p>
            <a:pPr>
              <a:lnSpc>
                <a:spcPct val="100000"/>
              </a:lnSpc>
              <a:spcBef>
                <a:spcPts val="35"/>
              </a:spcBef>
            </a:pPr>
            <a:endParaRPr sz="1850">
              <a:latin typeface="Times New Roman"/>
              <a:cs typeface="Times New Roman"/>
            </a:endParaRPr>
          </a:p>
          <a:p>
            <a:pPr marL="100965">
              <a:lnSpc>
                <a:spcPct val="100000"/>
              </a:lnSpc>
            </a:pPr>
            <a:r>
              <a:rPr sz="2000" b="1" spc="-15">
                <a:latin typeface="Microsoft JhengHei"/>
                <a:cs typeface="Microsoft JhengHei"/>
              </a:rPr>
              <a:t>历史数据</a:t>
            </a:r>
            <a:endParaRPr sz="2000">
              <a:latin typeface="Microsoft JhengHei"/>
              <a:cs typeface="Microsoft JhengHei"/>
            </a:endParaRPr>
          </a:p>
        </p:txBody>
      </p:sp>
      <p:sp>
        <p:nvSpPr>
          <p:cNvPr id="33" name="object 33"/>
          <p:cNvSpPr txBox="1"/>
          <p:nvPr/>
        </p:nvSpPr>
        <p:spPr>
          <a:xfrm>
            <a:off x="3519487" y="762000"/>
            <a:ext cx="1066800" cy="838200"/>
          </a:xfrm>
          <a:prstGeom prst="rect">
            <a:avLst/>
          </a:prstGeom>
          <a:solidFill>
            <a:srgbClr val="00E4A8"/>
          </a:solidFill>
          <a:ln w="9525">
            <a:solidFill>
              <a:srgbClr val="000000"/>
            </a:solidFill>
          </a:ln>
        </p:spPr>
        <p:txBody>
          <a:bodyPr vert="horz" wrap="square" lIns="0" tIns="4445" rIns="0" bIns="0" rtlCol="0">
            <a:spAutoFit/>
          </a:bodyPr>
          <a:lstStyle/>
          <a:p>
            <a:pPr>
              <a:lnSpc>
                <a:spcPct val="100000"/>
              </a:lnSpc>
              <a:spcBef>
                <a:spcPts val="35"/>
              </a:spcBef>
            </a:pPr>
            <a:endParaRPr sz="1850">
              <a:latin typeface="Times New Roman"/>
              <a:cs typeface="Times New Roman"/>
            </a:endParaRPr>
          </a:p>
          <a:p>
            <a:pPr marL="279400">
              <a:lnSpc>
                <a:spcPct val="100000"/>
              </a:lnSpc>
            </a:pPr>
            <a:r>
              <a:rPr sz="2000" b="1" spc="-25">
                <a:latin typeface="Microsoft JhengHei"/>
                <a:cs typeface="Microsoft JhengHei"/>
              </a:rPr>
              <a:t>规程</a:t>
            </a:r>
            <a:endParaRPr sz="2000">
              <a:latin typeface="Microsoft JhengHei"/>
              <a:cs typeface="Microsoft JhengHei"/>
            </a:endParaRPr>
          </a:p>
        </p:txBody>
      </p:sp>
      <p:sp>
        <p:nvSpPr>
          <p:cNvPr id="34" name="object 34"/>
          <p:cNvSpPr txBox="1"/>
          <p:nvPr/>
        </p:nvSpPr>
        <p:spPr>
          <a:xfrm>
            <a:off x="6110287" y="762000"/>
            <a:ext cx="1295400" cy="838200"/>
          </a:xfrm>
          <a:prstGeom prst="rect">
            <a:avLst/>
          </a:prstGeom>
          <a:solidFill>
            <a:srgbClr val="00E4A8"/>
          </a:solidFill>
          <a:ln w="9525">
            <a:solidFill>
              <a:srgbClr val="000000"/>
            </a:solidFill>
          </a:ln>
        </p:spPr>
        <p:txBody>
          <a:bodyPr vert="horz" wrap="square" lIns="0" tIns="4445" rIns="0" bIns="0" rtlCol="0">
            <a:spAutoFit/>
          </a:bodyPr>
          <a:lstStyle/>
          <a:p>
            <a:pPr>
              <a:lnSpc>
                <a:spcPct val="100000"/>
              </a:lnSpc>
              <a:spcBef>
                <a:spcPts val="35"/>
              </a:spcBef>
            </a:pPr>
            <a:endParaRPr sz="1850">
              <a:latin typeface="Times New Roman"/>
              <a:cs typeface="Times New Roman"/>
            </a:endParaRPr>
          </a:p>
          <a:p>
            <a:pPr marL="393700">
              <a:lnSpc>
                <a:spcPct val="100000"/>
              </a:lnSpc>
            </a:pPr>
            <a:r>
              <a:rPr sz="2000" b="1" spc="-25">
                <a:latin typeface="Microsoft JhengHei"/>
                <a:cs typeface="Microsoft JhengHei"/>
              </a:rPr>
              <a:t>环境</a:t>
            </a:r>
            <a:endParaRPr sz="2000">
              <a:latin typeface="Microsoft JhengHei"/>
              <a:cs typeface="Microsoft JhengHei"/>
            </a:endParaRPr>
          </a:p>
        </p:txBody>
      </p:sp>
      <p:pic>
        <p:nvPicPr>
          <p:cNvPr id="35" name="object 35"/>
          <p:cNvPicPr/>
          <p:nvPr/>
        </p:nvPicPr>
        <p:blipFill>
          <a:blip r:embed="rId4"/>
          <a:stretch>
            <a:fillRect/>
          </a:stretch>
        </p:blipFill>
        <p:spPr>
          <a:xfrm>
            <a:off x="3670300" y="2286000"/>
            <a:ext cx="914400" cy="739775"/>
          </a:xfrm>
          <a:prstGeom prst="rect">
            <a:avLst/>
          </a:prstGeom>
        </p:spPr>
      </p:pic>
      <p:sp>
        <p:nvSpPr>
          <p:cNvPr id="36" name="object 36"/>
          <p:cNvSpPr txBox="1"/>
          <p:nvPr/>
        </p:nvSpPr>
        <p:spPr>
          <a:xfrm>
            <a:off x="4662487" y="762000"/>
            <a:ext cx="1371600" cy="838200"/>
          </a:xfrm>
          <a:prstGeom prst="rect">
            <a:avLst/>
          </a:prstGeom>
          <a:solidFill>
            <a:srgbClr val="00E4A8"/>
          </a:solidFill>
          <a:ln w="9525">
            <a:solidFill>
              <a:srgbClr val="000000"/>
            </a:solidFill>
          </a:ln>
        </p:spPr>
        <p:txBody>
          <a:bodyPr vert="horz" wrap="square" lIns="0" tIns="4445" rIns="0" bIns="0" rtlCol="0">
            <a:spAutoFit/>
          </a:bodyPr>
          <a:lstStyle/>
          <a:p>
            <a:pPr>
              <a:lnSpc>
                <a:spcPct val="100000"/>
              </a:lnSpc>
              <a:spcBef>
                <a:spcPts val="35"/>
              </a:spcBef>
            </a:pPr>
            <a:endParaRPr sz="1850">
              <a:latin typeface="Times New Roman"/>
              <a:cs typeface="Times New Roman"/>
            </a:endParaRPr>
          </a:p>
          <a:p>
            <a:pPr marL="431800">
              <a:lnSpc>
                <a:spcPct val="100000"/>
              </a:lnSpc>
            </a:pPr>
            <a:r>
              <a:rPr sz="2000" b="1" spc="-25">
                <a:latin typeface="Microsoft JhengHei"/>
                <a:cs typeface="Microsoft JhengHei"/>
              </a:rPr>
              <a:t>经验</a:t>
            </a:r>
            <a:endParaRPr sz="2000">
              <a:latin typeface="Microsoft JhengHei"/>
              <a:cs typeface="Microsoft JhengHei"/>
            </a:endParaRPr>
          </a:p>
        </p:txBody>
      </p:sp>
      <p:sp>
        <p:nvSpPr>
          <p:cNvPr id="37" name="object 37"/>
          <p:cNvSpPr/>
          <p:nvPr/>
        </p:nvSpPr>
        <p:spPr>
          <a:xfrm>
            <a:off x="1306753" y="1594573"/>
            <a:ext cx="2136775" cy="996315"/>
          </a:xfrm>
          <a:custGeom>
            <a:rect l="l" t="t" r="r" b="b"/>
            <a:pathLst>
              <a:path w="2136775" h="996314">
                <a:moveTo>
                  <a:pt x="1907933" y="996226"/>
                </a:moveTo>
                <a:lnTo>
                  <a:pt x="1900542" y="986053"/>
                </a:lnTo>
                <a:lnTo>
                  <a:pt x="1857895" y="927277"/>
                </a:lnTo>
                <a:lnTo>
                  <a:pt x="1843252" y="955446"/>
                </a:lnTo>
                <a:lnTo>
                  <a:pt x="5854" y="0"/>
                </a:lnTo>
                <a:lnTo>
                  <a:pt x="0" y="11264"/>
                </a:lnTo>
                <a:lnTo>
                  <a:pt x="1837397" y="966711"/>
                </a:lnTo>
                <a:lnTo>
                  <a:pt x="1822742" y="994879"/>
                </a:lnTo>
                <a:lnTo>
                  <a:pt x="1907933" y="996226"/>
                </a:lnTo>
                <a:close/>
              </a:path>
              <a:path w="2136775" h="996314">
                <a:moveTo>
                  <a:pt x="2136533" y="767626"/>
                </a:moveTo>
                <a:lnTo>
                  <a:pt x="2131644" y="744829"/>
                </a:lnTo>
                <a:lnTo>
                  <a:pt x="2118677" y="684326"/>
                </a:lnTo>
                <a:lnTo>
                  <a:pt x="2093887" y="704164"/>
                </a:lnTo>
                <a:lnTo>
                  <a:pt x="1531886" y="1663"/>
                </a:lnTo>
                <a:lnTo>
                  <a:pt x="1521968" y="9601"/>
                </a:lnTo>
                <a:lnTo>
                  <a:pt x="2083968" y="712101"/>
                </a:lnTo>
                <a:lnTo>
                  <a:pt x="2059178" y="731926"/>
                </a:lnTo>
                <a:lnTo>
                  <a:pt x="2136533" y="767626"/>
                </a:lnTo>
                <a:close/>
              </a:path>
            </a:pathLst>
          </a:custGeom>
          <a:solidFill>
            <a:srgbClr val="000000"/>
          </a:solidFill>
        </p:spPr>
        <p:txBody>
          <a:bodyPr wrap="square" lIns="0" tIns="0" rIns="0" bIns="0" rtlCol="0"/>
          <a:lstStyle/>
          <a:p/>
        </p:txBody>
      </p:sp>
      <p:sp>
        <p:nvSpPr>
          <p:cNvPr id="38" name="object 38"/>
          <p:cNvSpPr/>
          <p:nvPr/>
        </p:nvSpPr>
        <p:spPr>
          <a:xfrm>
            <a:off x="3948333" y="1599412"/>
            <a:ext cx="111125" cy="610870"/>
          </a:xfrm>
          <a:custGeom>
            <a:rect l="l" t="t" r="r" b="b"/>
            <a:pathLst>
              <a:path w="111125" h="610869">
                <a:moveTo>
                  <a:pt x="44106" y="535563"/>
                </a:moveTo>
                <a:lnTo>
                  <a:pt x="110855" y="1575"/>
                </a:lnTo>
                <a:lnTo>
                  <a:pt x="98253" y="0"/>
                </a:lnTo>
                <a:lnTo>
                  <a:pt x="31504" y="533988"/>
                </a:lnTo>
                <a:lnTo>
                  <a:pt x="44106" y="535563"/>
                </a:lnTo>
                <a:close/>
              </a:path>
              <a:path w="111125" h="610869">
                <a:moveTo>
                  <a:pt x="16623" y="577150"/>
                </a:moveTo>
                <a:lnTo>
                  <a:pt x="38908" y="577150"/>
                </a:lnTo>
                <a:lnTo>
                  <a:pt x="26306" y="575575"/>
                </a:lnTo>
                <a:lnTo>
                  <a:pt x="31504" y="533988"/>
                </a:lnTo>
                <a:lnTo>
                  <a:pt x="0" y="530050"/>
                </a:lnTo>
                <a:lnTo>
                  <a:pt x="16623" y="577150"/>
                </a:lnTo>
                <a:close/>
              </a:path>
              <a:path w="111125" h="610869">
                <a:moveTo>
                  <a:pt x="38908" y="577150"/>
                </a:moveTo>
                <a:lnTo>
                  <a:pt x="44106" y="535563"/>
                </a:lnTo>
                <a:lnTo>
                  <a:pt x="31504" y="533988"/>
                </a:lnTo>
                <a:lnTo>
                  <a:pt x="26306" y="575575"/>
                </a:lnTo>
                <a:lnTo>
                  <a:pt x="38908" y="577150"/>
                </a:lnTo>
                <a:close/>
              </a:path>
              <a:path w="111125" h="610869">
                <a:moveTo>
                  <a:pt x="28354" y="610387"/>
                </a:moveTo>
                <a:lnTo>
                  <a:pt x="75611" y="539501"/>
                </a:lnTo>
                <a:lnTo>
                  <a:pt x="44106" y="535563"/>
                </a:lnTo>
                <a:lnTo>
                  <a:pt x="38908" y="577150"/>
                </a:lnTo>
                <a:lnTo>
                  <a:pt x="16623" y="577150"/>
                </a:lnTo>
                <a:lnTo>
                  <a:pt x="28354" y="610387"/>
                </a:lnTo>
                <a:close/>
              </a:path>
            </a:pathLst>
          </a:custGeom>
          <a:solidFill>
            <a:srgbClr val="000000"/>
          </a:solidFill>
        </p:spPr>
        <p:txBody>
          <a:bodyPr wrap="square" lIns="0" tIns="0" rIns="0" bIns="0" rtlCol="0"/>
          <a:lstStyle/>
          <a:p/>
        </p:txBody>
      </p:sp>
      <p:sp>
        <p:nvSpPr>
          <p:cNvPr id="39" name="object 39"/>
          <p:cNvSpPr/>
          <p:nvPr/>
        </p:nvSpPr>
        <p:spPr>
          <a:xfrm>
            <a:off x="4738687" y="1594738"/>
            <a:ext cx="1985010" cy="996315"/>
          </a:xfrm>
          <a:custGeom>
            <a:rect l="l" t="t" r="r" b="b"/>
            <a:pathLst>
              <a:path w="1985007" h="996314">
                <a:moveTo>
                  <a:pt x="690283" y="9956"/>
                </a:moveTo>
                <a:lnTo>
                  <a:pt x="681304" y="977"/>
                </a:lnTo>
                <a:lnTo>
                  <a:pt x="49390" y="632891"/>
                </a:lnTo>
                <a:lnTo>
                  <a:pt x="26936" y="610450"/>
                </a:lnTo>
                <a:lnTo>
                  <a:pt x="6578" y="671512"/>
                </a:lnTo>
                <a:lnTo>
                  <a:pt x="0" y="691261"/>
                </a:lnTo>
                <a:lnTo>
                  <a:pt x="80822" y="664324"/>
                </a:lnTo>
                <a:lnTo>
                  <a:pt x="58369" y="641870"/>
                </a:lnTo>
                <a:lnTo>
                  <a:pt x="690283" y="9956"/>
                </a:lnTo>
                <a:close/>
              </a:path>
              <a:path w="1985007" h="996314">
                <a:moveTo>
                  <a:pt x="1984425" y="10934"/>
                </a:moveTo>
                <a:lnTo>
                  <a:pt x="1977961" y="0"/>
                </a:lnTo>
                <a:lnTo>
                  <a:pt x="367169" y="951839"/>
                </a:lnTo>
                <a:lnTo>
                  <a:pt x="351015" y="924496"/>
                </a:lnTo>
                <a:lnTo>
                  <a:pt x="312521" y="984097"/>
                </a:lnTo>
                <a:lnTo>
                  <a:pt x="304800" y="996061"/>
                </a:lnTo>
                <a:lnTo>
                  <a:pt x="389775" y="990104"/>
                </a:lnTo>
                <a:lnTo>
                  <a:pt x="373621" y="962774"/>
                </a:lnTo>
                <a:lnTo>
                  <a:pt x="1984425" y="10934"/>
                </a:lnTo>
                <a:close/>
              </a:path>
            </a:pathLst>
          </a:custGeom>
          <a:solidFill>
            <a:srgbClr val="000000"/>
          </a:solidFill>
        </p:spPr>
        <p:txBody>
          <a:bodyPr wrap="square" lIns="0" tIns="0" rIns="0" bIns="0" rtlCol="0"/>
          <a:lstStyle/>
          <a:p/>
        </p:txBody>
      </p:sp>
      <p:sp>
        <p:nvSpPr>
          <p:cNvPr id="40" name="object 40"/>
          <p:cNvSpPr txBox="1"/>
          <p:nvPr/>
        </p:nvSpPr>
        <p:spPr>
          <a:xfrm>
            <a:off x="3979228" y="4339907"/>
            <a:ext cx="1028700" cy="330200"/>
          </a:xfrm>
          <a:prstGeom prst="rect">
            <a:avLst/>
          </a:prstGeom>
        </p:spPr>
        <p:txBody>
          <a:bodyPr vert="horz" wrap="square" lIns="0" tIns="12700" rIns="0" bIns="0" rtlCol="0">
            <a:spAutoFit/>
          </a:bodyPr>
          <a:lstStyle/>
          <a:p>
            <a:pPr>
              <a:lnSpc>
                <a:spcPct val="100000"/>
              </a:lnSpc>
              <a:spcBef>
                <a:spcPts val="100"/>
              </a:spcBef>
            </a:pPr>
            <a:r>
              <a:rPr sz="2000" b="1" spc="-15">
                <a:latin typeface="Microsoft JhengHei"/>
                <a:cs typeface="Microsoft JhengHei"/>
              </a:rPr>
              <a:t>知识定义</a:t>
            </a:r>
            <a:endParaRPr sz="2000">
              <a:latin typeface="Microsoft JhengHei"/>
              <a:cs typeface="Microsoft JhengHei"/>
            </a:endParaRPr>
          </a:p>
        </p:txBody>
      </p:sp>
      <p:sp>
        <p:nvSpPr>
          <p:cNvPr id="41" name="object 41"/>
          <p:cNvSpPr txBox="1"/>
          <p:nvPr/>
        </p:nvSpPr>
        <p:spPr>
          <a:xfrm>
            <a:off x="6125527" y="4339907"/>
            <a:ext cx="1028700" cy="330200"/>
          </a:xfrm>
          <a:prstGeom prst="rect">
            <a:avLst/>
          </a:prstGeom>
        </p:spPr>
        <p:txBody>
          <a:bodyPr vert="horz" wrap="square" lIns="0" tIns="12700" rIns="0" bIns="0" rtlCol="0">
            <a:spAutoFit/>
          </a:bodyPr>
          <a:lstStyle/>
          <a:p>
            <a:pPr>
              <a:lnSpc>
                <a:spcPct val="100000"/>
              </a:lnSpc>
              <a:spcBef>
                <a:spcPts val="100"/>
              </a:spcBef>
            </a:pPr>
            <a:r>
              <a:rPr sz="2000" b="1" spc="-15">
                <a:latin typeface="Microsoft JhengHei"/>
                <a:cs typeface="Microsoft JhengHei"/>
              </a:rPr>
              <a:t>规则结构</a:t>
            </a:r>
            <a:endParaRPr sz="2000">
              <a:latin typeface="Microsoft JhengHei"/>
              <a:cs typeface="Microsoft JhengHei"/>
            </a:endParaRPr>
          </a:p>
        </p:txBody>
      </p:sp>
      <p:sp>
        <p:nvSpPr>
          <p:cNvPr id="42" name="object 42"/>
          <p:cNvSpPr txBox="1"/>
          <p:nvPr/>
        </p:nvSpPr>
        <p:spPr>
          <a:xfrm>
            <a:off x="7697152" y="969645"/>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390">
                <a:latin typeface="Microsoft JhengHei"/>
                <a:cs typeface="Microsoft JhengHei"/>
              </a:rPr>
              <a:t>…..</a:t>
            </a:r>
            <a:endParaRPr sz="2000">
              <a:latin typeface="Microsoft JhengHei"/>
              <a:cs typeface="Microsoft JhengHei"/>
            </a:endParaRPr>
          </a:p>
        </p:txBody>
      </p:sp>
      <p:sp>
        <p:nvSpPr>
          <p:cNvPr id="43" name="object 43"/>
          <p:cNvSpPr txBox="1"/>
          <p:nvPr/>
        </p:nvSpPr>
        <p:spPr>
          <a:xfrm>
            <a:off x="4512628" y="3120707"/>
            <a:ext cx="1041400" cy="330200"/>
          </a:xfrm>
          <a:prstGeom prst="rect">
            <a:avLst/>
          </a:prstGeom>
        </p:spPr>
        <p:txBody>
          <a:bodyPr vert="horz" wrap="square" lIns="0" tIns="12700" rIns="0" bIns="0" rtlCol="0">
            <a:spAutoFit/>
          </a:bodyPr>
          <a:lstStyle/>
          <a:p>
            <a:pPr marL="12700">
              <a:lnSpc>
                <a:spcPct val="100000"/>
              </a:lnSpc>
              <a:spcBef>
                <a:spcPts val="100"/>
              </a:spcBef>
            </a:pPr>
            <a:r>
              <a:rPr sz="2000" b="1" spc="-15">
                <a:latin typeface="Microsoft JhengHei"/>
                <a:cs typeface="Microsoft JhengHei"/>
              </a:rPr>
              <a:t>专家系统</a:t>
            </a:r>
            <a:endParaRPr sz="2000">
              <a:latin typeface="Microsoft JhengHei"/>
              <a:cs typeface="Microsoft JhengHei"/>
            </a:endParaRPr>
          </a:p>
        </p:txBody>
      </p:sp>
      <p:grpSp>
        <p:nvGrpSpPr>
          <p:cNvPr id="44" name="object 44"/>
          <p:cNvGrpSpPr/>
          <p:nvPr/>
        </p:nvGrpSpPr>
        <p:grpSpPr>
          <a:xfrm>
            <a:off x="3209924" y="4724400"/>
            <a:ext cx="2295525" cy="1071880"/>
            <a:chOff x="3209924" y="4724400"/>
            <a:chExt cx="2295525" cy="1071880"/>
          </a:xfrm>
        </p:grpSpPr>
        <p:sp>
          <p:nvSpPr>
            <p:cNvPr id="45" name="object 45"/>
            <p:cNvSpPr/>
            <p:nvPr/>
          </p:nvSpPr>
          <p:spPr>
            <a:xfrm>
              <a:off x="4319587" y="4724400"/>
              <a:ext cx="76200" cy="457200"/>
            </a:xfrm>
            <a:custGeom>
              <a:rect l="l" t="t" r="r" b="b"/>
              <a:pathLst>
                <a:path w="76200" h="457200">
                  <a:moveTo>
                    <a:pt x="31750" y="422910"/>
                  </a:moveTo>
                  <a:lnTo>
                    <a:pt x="44450" y="422910"/>
                  </a:lnTo>
                  <a:lnTo>
                    <a:pt x="44450" y="0"/>
                  </a:lnTo>
                  <a:lnTo>
                    <a:pt x="31750" y="0"/>
                  </a:lnTo>
                  <a:lnTo>
                    <a:pt x="31750" y="422910"/>
                  </a:lnTo>
                  <a:close/>
                </a:path>
                <a:path w="76200" h="457200">
                  <a:moveTo>
                    <a:pt x="38100" y="457200"/>
                  </a:moveTo>
                  <a:lnTo>
                    <a:pt x="76200" y="380999"/>
                  </a:lnTo>
                  <a:lnTo>
                    <a:pt x="44450" y="380999"/>
                  </a:lnTo>
                  <a:lnTo>
                    <a:pt x="44450" y="422910"/>
                  </a:lnTo>
                  <a:lnTo>
                    <a:pt x="20955" y="422910"/>
                  </a:lnTo>
                  <a:lnTo>
                    <a:pt x="38100" y="457200"/>
                  </a:lnTo>
                  <a:close/>
                </a:path>
                <a:path w="76200" h="457200">
                  <a:moveTo>
                    <a:pt x="20955" y="422910"/>
                  </a:moveTo>
                  <a:lnTo>
                    <a:pt x="31750" y="422910"/>
                  </a:lnTo>
                  <a:lnTo>
                    <a:pt x="31750" y="380999"/>
                  </a:lnTo>
                  <a:lnTo>
                    <a:pt x="0" y="380999"/>
                  </a:lnTo>
                  <a:lnTo>
                    <a:pt x="20955" y="422910"/>
                  </a:lnTo>
                  <a:close/>
                </a:path>
              </a:pathLst>
            </a:custGeom>
            <a:solidFill>
              <a:srgbClr val="000000"/>
            </a:solidFill>
          </p:spPr>
          <p:txBody>
            <a:bodyPr wrap="square" lIns="0" tIns="0" rIns="0" bIns="0" rtlCol="0"/>
            <a:lstStyle/>
            <a:p/>
          </p:txBody>
        </p:sp>
        <p:sp>
          <p:nvSpPr>
            <p:cNvPr id="46" name="object 46"/>
            <p:cNvSpPr/>
            <p:nvPr/>
          </p:nvSpPr>
          <p:spPr>
            <a:xfrm>
              <a:off x="3214686" y="5181599"/>
              <a:ext cx="2286000" cy="609600"/>
            </a:xfrm>
            <a:custGeom>
              <a:rect l="l" t="t" r="r" b="b"/>
              <a:pathLst>
                <a:path w="2286000" h="609600">
                  <a:moveTo>
                    <a:pt x="1142999" y="0"/>
                  </a:moveTo>
                  <a:close/>
                </a:path>
                <a:path w="2286000" h="609600">
                  <a:moveTo>
                    <a:pt x="2285999" y="304800"/>
                  </a:moveTo>
                  <a:lnTo>
                    <a:pt x="1" y="304800"/>
                  </a:lnTo>
                  <a:lnTo>
                    <a:pt x="2250" y="285523"/>
                  </a:lnTo>
                  <a:lnTo>
                    <a:pt x="19838" y="247963"/>
                  </a:lnTo>
                  <a:lnTo>
                    <a:pt x="53988" y="211962"/>
                  </a:lnTo>
                  <a:lnTo>
                    <a:pt x="103628" y="177807"/>
                  </a:lnTo>
                  <a:lnTo>
                    <a:pt x="167688" y="145784"/>
                  </a:lnTo>
                  <a:lnTo>
                    <a:pt x="204790" y="130660"/>
                  </a:lnTo>
                  <a:lnTo>
                    <a:pt x="245095" y="116177"/>
                  </a:lnTo>
                  <a:lnTo>
                    <a:pt x="288470" y="102369"/>
                  </a:lnTo>
                  <a:lnTo>
                    <a:pt x="334780" y="89273"/>
                  </a:lnTo>
                  <a:lnTo>
                    <a:pt x="383891" y="76924"/>
                  </a:lnTo>
                  <a:lnTo>
                    <a:pt x="435670" y="65357"/>
                  </a:lnTo>
                  <a:lnTo>
                    <a:pt x="489983" y="54609"/>
                  </a:lnTo>
                  <a:lnTo>
                    <a:pt x="546696" y="44715"/>
                  </a:lnTo>
                  <a:lnTo>
                    <a:pt x="605674" y="35711"/>
                  </a:lnTo>
                  <a:lnTo>
                    <a:pt x="666784" y="27633"/>
                  </a:lnTo>
                  <a:lnTo>
                    <a:pt x="729893" y="20516"/>
                  </a:lnTo>
                  <a:lnTo>
                    <a:pt x="794866" y="14396"/>
                  </a:lnTo>
                  <a:lnTo>
                    <a:pt x="861569" y="9308"/>
                  </a:lnTo>
                  <a:lnTo>
                    <a:pt x="929868" y="5289"/>
                  </a:lnTo>
                  <a:lnTo>
                    <a:pt x="999631" y="2374"/>
                  </a:lnTo>
                  <a:lnTo>
                    <a:pt x="1070725" y="599"/>
                  </a:lnTo>
                  <a:lnTo>
                    <a:pt x="1142999" y="0"/>
                  </a:lnTo>
                  <a:lnTo>
                    <a:pt x="1215287" y="599"/>
                  </a:lnTo>
                  <a:lnTo>
                    <a:pt x="1286378" y="2374"/>
                  </a:lnTo>
                  <a:lnTo>
                    <a:pt x="1356140" y="5289"/>
                  </a:lnTo>
                  <a:lnTo>
                    <a:pt x="1424439" y="9309"/>
                  </a:lnTo>
                  <a:lnTo>
                    <a:pt x="1491142" y="14396"/>
                  </a:lnTo>
                  <a:lnTo>
                    <a:pt x="1556114" y="20516"/>
                  </a:lnTo>
                  <a:lnTo>
                    <a:pt x="1619222" y="27633"/>
                  </a:lnTo>
                  <a:lnTo>
                    <a:pt x="1680332" y="35712"/>
                  </a:lnTo>
                  <a:lnTo>
                    <a:pt x="1739310" y="44716"/>
                  </a:lnTo>
                  <a:lnTo>
                    <a:pt x="1796022" y="54610"/>
                  </a:lnTo>
                  <a:lnTo>
                    <a:pt x="1850335" y="65358"/>
                  </a:lnTo>
                  <a:lnTo>
                    <a:pt x="1902113" y="76924"/>
                  </a:lnTo>
                  <a:lnTo>
                    <a:pt x="1951224" y="89274"/>
                  </a:lnTo>
                  <a:lnTo>
                    <a:pt x="1997534" y="102370"/>
                  </a:lnTo>
                  <a:lnTo>
                    <a:pt x="2040908" y="116178"/>
                  </a:lnTo>
                  <a:lnTo>
                    <a:pt x="2081213" y="130661"/>
                  </a:lnTo>
                  <a:lnTo>
                    <a:pt x="2118315" y="145784"/>
                  </a:lnTo>
                  <a:lnTo>
                    <a:pt x="2182374" y="177808"/>
                  </a:lnTo>
                  <a:lnTo>
                    <a:pt x="2232014" y="211963"/>
                  </a:lnTo>
                  <a:lnTo>
                    <a:pt x="2266163" y="247963"/>
                  </a:lnTo>
                  <a:lnTo>
                    <a:pt x="2283751" y="285524"/>
                  </a:lnTo>
                  <a:lnTo>
                    <a:pt x="2285999" y="304800"/>
                  </a:lnTo>
                  <a:close/>
                </a:path>
                <a:path w="2286000" h="609600">
                  <a:moveTo>
                    <a:pt x="1143000" y="609599"/>
                  </a:moveTo>
                  <a:lnTo>
                    <a:pt x="1070715" y="608999"/>
                  </a:lnTo>
                  <a:lnTo>
                    <a:pt x="999624" y="607224"/>
                  </a:lnTo>
                  <a:lnTo>
                    <a:pt x="929863" y="604309"/>
                  </a:lnTo>
                  <a:lnTo>
                    <a:pt x="861563" y="600290"/>
                  </a:lnTo>
                  <a:lnTo>
                    <a:pt x="794861" y="595203"/>
                  </a:lnTo>
                  <a:lnTo>
                    <a:pt x="729888" y="589082"/>
                  </a:lnTo>
                  <a:lnTo>
                    <a:pt x="666780" y="581965"/>
                  </a:lnTo>
                  <a:lnTo>
                    <a:pt x="605670" y="573887"/>
                  </a:lnTo>
                  <a:lnTo>
                    <a:pt x="546692" y="564883"/>
                  </a:lnTo>
                  <a:lnTo>
                    <a:pt x="489979" y="554989"/>
                  </a:lnTo>
                  <a:lnTo>
                    <a:pt x="435667" y="544241"/>
                  </a:lnTo>
                  <a:lnTo>
                    <a:pt x="383888" y="532674"/>
                  </a:lnTo>
                  <a:lnTo>
                    <a:pt x="334777" y="520325"/>
                  </a:lnTo>
                  <a:lnTo>
                    <a:pt x="288467" y="507229"/>
                  </a:lnTo>
                  <a:lnTo>
                    <a:pt x="245093" y="493421"/>
                  </a:lnTo>
                  <a:lnTo>
                    <a:pt x="204787" y="478938"/>
                  </a:lnTo>
                  <a:lnTo>
                    <a:pt x="167685" y="463815"/>
                  </a:lnTo>
                  <a:lnTo>
                    <a:pt x="103626" y="431791"/>
                  </a:lnTo>
                  <a:lnTo>
                    <a:pt x="53986" y="397636"/>
                  </a:lnTo>
                  <a:lnTo>
                    <a:pt x="19836" y="361636"/>
                  </a:lnTo>
                  <a:lnTo>
                    <a:pt x="2248" y="324075"/>
                  </a:lnTo>
                  <a:lnTo>
                    <a:pt x="0" y="304799"/>
                  </a:lnTo>
                  <a:lnTo>
                    <a:pt x="2285999" y="304800"/>
                  </a:lnTo>
                  <a:lnTo>
                    <a:pt x="2277094" y="343033"/>
                  </a:lnTo>
                  <a:lnTo>
                    <a:pt x="2251091" y="379849"/>
                  </a:lnTo>
                  <a:lnTo>
                    <a:pt x="2209062" y="414962"/>
                  </a:lnTo>
                  <a:lnTo>
                    <a:pt x="2152079" y="448087"/>
                  </a:lnTo>
                  <a:lnTo>
                    <a:pt x="2081212" y="478938"/>
                  </a:lnTo>
                  <a:lnTo>
                    <a:pt x="2040906" y="493421"/>
                  </a:lnTo>
                  <a:lnTo>
                    <a:pt x="1997532" y="507229"/>
                  </a:lnTo>
                  <a:lnTo>
                    <a:pt x="1951222" y="520325"/>
                  </a:lnTo>
                  <a:lnTo>
                    <a:pt x="1902111" y="532675"/>
                  </a:lnTo>
                  <a:lnTo>
                    <a:pt x="1850332" y="544241"/>
                  </a:lnTo>
                  <a:lnTo>
                    <a:pt x="1796020" y="554989"/>
                  </a:lnTo>
                  <a:lnTo>
                    <a:pt x="1739307" y="564883"/>
                  </a:lnTo>
                  <a:lnTo>
                    <a:pt x="1680329" y="573887"/>
                  </a:lnTo>
                  <a:lnTo>
                    <a:pt x="1619219" y="581965"/>
                  </a:lnTo>
                  <a:lnTo>
                    <a:pt x="1556111" y="589083"/>
                  </a:lnTo>
                  <a:lnTo>
                    <a:pt x="1491139" y="595203"/>
                  </a:lnTo>
                  <a:lnTo>
                    <a:pt x="1424436" y="600290"/>
                  </a:lnTo>
                  <a:lnTo>
                    <a:pt x="1356137" y="604309"/>
                  </a:lnTo>
                  <a:lnTo>
                    <a:pt x="1286375" y="607224"/>
                  </a:lnTo>
                  <a:lnTo>
                    <a:pt x="1215285" y="608999"/>
                  </a:lnTo>
                  <a:lnTo>
                    <a:pt x="1143000" y="609599"/>
                  </a:lnTo>
                  <a:close/>
                </a:path>
              </a:pathLst>
            </a:custGeom>
            <a:solidFill>
              <a:srgbClr val="9999FF"/>
            </a:solidFill>
          </p:spPr>
          <p:txBody>
            <a:bodyPr wrap="square" lIns="0" tIns="0" rIns="0" bIns="0" rtlCol="0"/>
            <a:lstStyle/>
            <a:p/>
          </p:txBody>
        </p:sp>
        <p:sp>
          <p:nvSpPr>
            <p:cNvPr id="47" name="object 47"/>
            <p:cNvSpPr/>
            <p:nvPr/>
          </p:nvSpPr>
          <p:spPr>
            <a:xfrm>
              <a:off x="3214686" y="5181599"/>
              <a:ext cx="2286000" cy="609600"/>
            </a:xfrm>
            <a:custGeom>
              <a:rect l="l" t="t" r="r" b="b"/>
              <a:pathLst>
                <a:path w="2286000" h="609600">
                  <a:moveTo>
                    <a:pt x="1" y="304800"/>
                  </a:moveTo>
                  <a:lnTo>
                    <a:pt x="8906" y="266566"/>
                  </a:lnTo>
                  <a:lnTo>
                    <a:pt x="34909" y="229750"/>
                  </a:lnTo>
                  <a:lnTo>
                    <a:pt x="76937" y="194637"/>
                  </a:lnTo>
                  <a:lnTo>
                    <a:pt x="133921" y="161512"/>
                  </a:lnTo>
                  <a:lnTo>
                    <a:pt x="204788" y="130661"/>
                  </a:lnTo>
                  <a:lnTo>
                    <a:pt x="245093" y="116178"/>
                  </a:lnTo>
                  <a:lnTo>
                    <a:pt x="288467" y="102370"/>
                  </a:lnTo>
                  <a:lnTo>
                    <a:pt x="334777" y="89274"/>
                  </a:lnTo>
                  <a:lnTo>
                    <a:pt x="383888" y="76924"/>
                  </a:lnTo>
                  <a:lnTo>
                    <a:pt x="435667" y="65358"/>
                  </a:lnTo>
                  <a:lnTo>
                    <a:pt x="489980" y="54610"/>
                  </a:lnTo>
                  <a:lnTo>
                    <a:pt x="546692" y="44716"/>
                  </a:lnTo>
                  <a:lnTo>
                    <a:pt x="605670" y="35712"/>
                  </a:lnTo>
                  <a:lnTo>
                    <a:pt x="666780" y="27633"/>
                  </a:lnTo>
                  <a:lnTo>
                    <a:pt x="729888" y="20516"/>
                  </a:lnTo>
                  <a:lnTo>
                    <a:pt x="794861" y="14396"/>
                  </a:lnTo>
                  <a:lnTo>
                    <a:pt x="861564" y="9309"/>
                  </a:lnTo>
                  <a:lnTo>
                    <a:pt x="929863" y="5289"/>
                  </a:lnTo>
                  <a:lnTo>
                    <a:pt x="999624" y="2374"/>
                  </a:lnTo>
                  <a:lnTo>
                    <a:pt x="1070715" y="599"/>
                  </a:lnTo>
                  <a:lnTo>
                    <a:pt x="1143000" y="0"/>
                  </a:lnTo>
                  <a:lnTo>
                    <a:pt x="1215284" y="599"/>
                  </a:lnTo>
                  <a:lnTo>
                    <a:pt x="1286374" y="2374"/>
                  </a:lnTo>
                  <a:lnTo>
                    <a:pt x="1356136" y="5289"/>
                  </a:lnTo>
                  <a:lnTo>
                    <a:pt x="1424435" y="9308"/>
                  </a:lnTo>
                  <a:lnTo>
                    <a:pt x="1491138" y="14396"/>
                  </a:lnTo>
                  <a:lnTo>
                    <a:pt x="1556110" y="20516"/>
                  </a:lnTo>
                  <a:lnTo>
                    <a:pt x="1619219" y="27633"/>
                  </a:lnTo>
                  <a:lnTo>
                    <a:pt x="1680329" y="35711"/>
                  </a:lnTo>
                  <a:lnTo>
                    <a:pt x="1739307" y="44715"/>
                  </a:lnTo>
                  <a:lnTo>
                    <a:pt x="1796019" y="54609"/>
                  </a:lnTo>
                  <a:lnTo>
                    <a:pt x="1850332" y="65357"/>
                  </a:lnTo>
                  <a:lnTo>
                    <a:pt x="1902111" y="76924"/>
                  </a:lnTo>
                  <a:lnTo>
                    <a:pt x="1951222" y="89273"/>
                  </a:lnTo>
                  <a:lnTo>
                    <a:pt x="1997532" y="102369"/>
                  </a:lnTo>
                  <a:lnTo>
                    <a:pt x="2040906" y="116177"/>
                  </a:lnTo>
                  <a:lnTo>
                    <a:pt x="2081212" y="130660"/>
                  </a:lnTo>
                  <a:lnTo>
                    <a:pt x="2118314" y="145784"/>
                  </a:lnTo>
                  <a:lnTo>
                    <a:pt x="2182373" y="177807"/>
                  </a:lnTo>
                  <a:lnTo>
                    <a:pt x="2232013" y="211962"/>
                  </a:lnTo>
                  <a:lnTo>
                    <a:pt x="2266163" y="247963"/>
                  </a:lnTo>
                  <a:lnTo>
                    <a:pt x="2283751" y="285523"/>
                  </a:lnTo>
                  <a:lnTo>
                    <a:pt x="2286000" y="304799"/>
                  </a:lnTo>
                  <a:lnTo>
                    <a:pt x="2283750" y="324075"/>
                  </a:lnTo>
                  <a:lnTo>
                    <a:pt x="2277094" y="343033"/>
                  </a:lnTo>
                  <a:lnTo>
                    <a:pt x="2251091" y="379849"/>
                  </a:lnTo>
                  <a:lnTo>
                    <a:pt x="2209062" y="414962"/>
                  </a:lnTo>
                  <a:lnTo>
                    <a:pt x="2152079" y="448087"/>
                  </a:lnTo>
                  <a:lnTo>
                    <a:pt x="2081212" y="478938"/>
                  </a:lnTo>
                  <a:lnTo>
                    <a:pt x="2040906" y="493421"/>
                  </a:lnTo>
                  <a:lnTo>
                    <a:pt x="1997532" y="507229"/>
                  </a:lnTo>
                  <a:lnTo>
                    <a:pt x="1951222" y="520325"/>
                  </a:lnTo>
                  <a:lnTo>
                    <a:pt x="1902111" y="532675"/>
                  </a:lnTo>
                  <a:lnTo>
                    <a:pt x="1850332" y="544241"/>
                  </a:lnTo>
                  <a:lnTo>
                    <a:pt x="1796020" y="554989"/>
                  </a:lnTo>
                  <a:lnTo>
                    <a:pt x="1739307" y="564883"/>
                  </a:lnTo>
                  <a:lnTo>
                    <a:pt x="1680329" y="573887"/>
                  </a:lnTo>
                  <a:lnTo>
                    <a:pt x="1619219" y="581965"/>
                  </a:lnTo>
                  <a:lnTo>
                    <a:pt x="1556111" y="589083"/>
                  </a:lnTo>
                  <a:lnTo>
                    <a:pt x="1491139" y="595203"/>
                  </a:lnTo>
                  <a:lnTo>
                    <a:pt x="1424436" y="600290"/>
                  </a:lnTo>
                  <a:lnTo>
                    <a:pt x="1356137" y="604309"/>
                  </a:lnTo>
                  <a:lnTo>
                    <a:pt x="1286375" y="607224"/>
                  </a:lnTo>
                  <a:lnTo>
                    <a:pt x="1215285" y="608999"/>
                  </a:lnTo>
                  <a:lnTo>
                    <a:pt x="1143000" y="609599"/>
                  </a:lnTo>
                  <a:lnTo>
                    <a:pt x="1070715" y="608999"/>
                  </a:lnTo>
                  <a:lnTo>
                    <a:pt x="999624" y="607224"/>
                  </a:lnTo>
                  <a:lnTo>
                    <a:pt x="929863" y="604309"/>
                  </a:lnTo>
                  <a:lnTo>
                    <a:pt x="861563" y="600290"/>
                  </a:lnTo>
                  <a:lnTo>
                    <a:pt x="794861" y="595203"/>
                  </a:lnTo>
                  <a:lnTo>
                    <a:pt x="729888" y="589082"/>
                  </a:lnTo>
                  <a:lnTo>
                    <a:pt x="666780" y="581965"/>
                  </a:lnTo>
                  <a:lnTo>
                    <a:pt x="605670" y="573887"/>
                  </a:lnTo>
                  <a:lnTo>
                    <a:pt x="546692" y="564883"/>
                  </a:lnTo>
                  <a:lnTo>
                    <a:pt x="489979" y="554989"/>
                  </a:lnTo>
                  <a:lnTo>
                    <a:pt x="435667" y="544241"/>
                  </a:lnTo>
                  <a:lnTo>
                    <a:pt x="383888" y="532674"/>
                  </a:lnTo>
                  <a:lnTo>
                    <a:pt x="334777" y="520325"/>
                  </a:lnTo>
                  <a:lnTo>
                    <a:pt x="288467" y="507229"/>
                  </a:lnTo>
                  <a:lnTo>
                    <a:pt x="245093" y="493421"/>
                  </a:lnTo>
                  <a:lnTo>
                    <a:pt x="204787" y="478938"/>
                  </a:lnTo>
                  <a:lnTo>
                    <a:pt x="167685" y="463815"/>
                  </a:lnTo>
                  <a:lnTo>
                    <a:pt x="103626" y="431791"/>
                  </a:lnTo>
                  <a:lnTo>
                    <a:pt x="53986" y="397636"/>
                  </a:lnTo>
                  <a:lnTo>
                    <a:pt x="19836" y="361636"/>
                  </a:lnTo>
                  <a:lnTo>
                    <a:pt x="2248" y="324075"/>
                  </a:lnTo>
                  <a:lnTo>
                    <a:pt x="0" y="304799"/>
                  </a:lnTo>
                  <a:close/>
                </a:path>
              </a:pathLst>
            </a:custGeom>
            <a:ln w="9524">
              <a:solidFill>
                <a:srgbClr val="000000"/>
              </a:solidFill>
            </a:ln>
          </p:spPr>
          <p:txBody>
            <a:bodyPr wrap="square" lIns="0" tIns="0" rIns="0" bIns="0" rtlCol="0"/>
            <a:lstStyle/>
            <a:p/>
          </p:txBody>
        </p:sp>
      </p:grpSp>
      <p:sp>
        <p:nvSpPr>
          <p:cNvPr id="48" name="object 48"/>
          <p:cNvSpPr txBox="1"/>
          <p:nvPr/>
        </p:nvSpPr>
        <p:spPr>
          <a:xfrm>
            <a:off x="3836988" y="5329237"/>
            <a:ext cx="1041400" cy="330200"/>
          </a:xfrm>
          <a:prstGeom prst="rect">
            <a:avLst/>
          </a:prstGeom>
        </p:spPr>
        <p:txBody>
          <a:bodyPr vert="horz" wrap="square" lIns="0" tIns="12700" rIns="0" bIns="0" rtlCol="0">
            <a:spAutoFit/>
          </a:bodyPr>
          <a:lstStyle/>
          <a:p>
            <a:pPr marL="12700">
              <a:lnSpc>
                <a:spcPct val="100000"/>
              </a:lnSpc>
              <a:spcBef>
                <a:spcPts val="100"/>
              </a:spcBef>
            </a:pPr>
            <a:r>
              <a:rPr sz="2000" b="1" spc="-15">
                <a:latin typeface="Microsoft JhengHei"/>
                <a:cs typeface="Microsoft JhengHei"/>
              </a:rPr>
              <a:t>知识表达</a:t>
            </a:r>
            <a:endParaRPr sz="2000">
              <a:latin typeface="Microsoft JhengHei"/>
              <a:cs typeface="Microsoft JhengHei"/>
            </a:endParaRPr>
          </a:p>
        </p:txBody>
      </p:sp>
      <p:grpSp>
        <p:nvGrpSpPr>
          <p:cNvPr id="49" name="object 49"/>
          <p:cNvGrpSpPr/>
          <p:nvPr/>
        </p:nvGrpSpPr>
        <p:grpSpPr>
          <a:xfrm>
            <a:off x="923925" y="3576637"/>
            <a:ext cx="5835650" cy="3281679"/>
            <a:chOff x="923925" y="3576637"/>
            <a:chExt cx="5835650" cy="3281679"/>
          </a:xfrm>
        </p:grpSpPr>
        <p:sp>
          <p:nvSpPr>
            <p:cNvPr id="50" name="object 50"/>
            <p:cNvSpPr/>
            <p:nvPr/>
          </p:nvSpPr>
          <p:spPr>
            <a:xfrm>
              <a:off x="2528888" y="5635646"/>
              <a:ext cx="838200" cy="387350"/>
            </a:xfrm>
            <a:custGeom>
              <a:rect l="l" t="t" r="r" b="b"/>
              <a:pathLst>
                <a:path w="838200" h="387350">
                  <a:moveTo>
                    <a:pt x="784595" y="69370"/>
                  </a:moveTo>
                  <a:lnTo>
                    <a:pt x="838199" y="3154"/>
                  </a:lnTo>
                  <a:lnTo>
                    <a:pt x="753064" y="0"/>
                  </a:lnTo>
                  <a:lnTo>
                    <a:pt x="758319" y="11562"/>
                  </a:lnTo>
                  <a:lnTo>
                    <a:pt x="804355" y="11562"/>
                  </a:lnTo>
                  <a:lnTo>
                    <a:pt x="809610" y="23123"/>
                  </a:lnTo>
                  <a:lnTo>
                    <a:pt x="771457" y="40466"/>
                  </a:lnTo>
                  <a:lnTo>
                    <a:pt x="784595" y="69370"/>
                  </a:lnTo>
                  <a:close/>
                </a:path>
                <a:path w="838200" h="387350">
                  <a:moveTo>
                    <a:pt x="771457" y="40466"/>
                  </a:moveTo>
                  <a:lnTo>
                    <a:pt x="809610" y="23123"/>
                  </a:lnTo>
                  <a:lnTo>
                    <a:pt x="804355" y="11562"/>
                  </a:lnTo>
                  <a:lnTo>
                    <a:pt x="766202" y="28904"/>
                  </a:lnTo>
                  <a:lnTo>
                    <a:pt x="771457" y="40466"/>
                  </a:lnTo>
                  <a:close/>
                </a:path>
                <a:path w="838200" h="387350">
                  <a:moveTo>
                    <a:pt x="766202" y="28904"/>
                  </a:moveTo>
                  <a:lnTo>
                    <a:pt x="804355" y="11562"/>
                  </a:lnTo>
                  <a:lnTo>
                    <a:pt x="758319" y="11562"/>
                  </a:lnTo>
                  <a:lnTo>
                    <a:pt x="766202" y="28904"/>
                  </a:lnTo>
                  <a:close/>
                </a:path>
                <a:path w="838200" h="387350">
                  <a:moveTo>
                    <a:pt x="71997" y="358402"/>
                  </a:moveTo>
                  <a:lnTo>
                    <a:pt x="771457" y="40466"/>
                  </a:lnTo>
                  <a:lnTo>
                    <a:pt x="766202" y="28904"/>
                  </a:lnTo>
                  <a:lnTo>
                    <a:pt x="66742" y="346840"/>
                  </a:lnTo>
                  <a:lnTo>
                    <a:pt x="71997" y="358402"/>
                  </a:lnTo>
                  <a:close/>
                </a:path>
                <a:path w="838200" h="387350">
                  <a:moveTo>
                    <a:pt x="6807" y="375745"/>
                  </a:moveTo>
                  <a:lnTo>
                    <a:pt x="33843" y="375745"/>
                  </a:lnTo>
                  <a:lnTo>
                    <a:pt x="28588" y="364183"/>
                  </a:lnTo>
                  <a:lnTo>
                    <a:pt x="66742" y="346840"/>
                  </a:lnTo>
                  <a:lnTo>
                    <a:pt x="53604" y="317936"/>
                  </a:lnTo>
                  <a:lnTo>
                    <a:pt x="6807" y="375745"/>
                  </a:lnTo>
                  <a:close/>
                </a:path>
                <a:path w="838200" h="387350">
                  <a:moveTo>
                    <a:pt x="33843" y="375745"/>
                  </a:moveTo>
                  <a:lnTo>
                    <a:pt x="71997" y="358402"/>
                  </a:lnTo>
                  <a:lnTo>
                    <a:pt x="66742" y="346840"/>
                  </a:lnTo>
                  <a:lnTo>
                    <a:pt x="28588" y="364183"/>
                  </a:lnTo>
                  <a:lnTo>
                    <a:pt x="33843" y="375745"/>
                  </a:lnTo>
                  <a:close/>
                </a:path>
                <a:path w="838200" h="387350">
                  <a:moveTo>
                    <a:pt x="85135" y="387306"/>
                  </a:moveTo>
                  <a:lnTo>
                    <a:pt x="71997" y="358402"/>
                  </a:lnTo>
                  <a:lnTo>
                    <a:pt x="33843" y="375745"/>
                  </a:lnTo>
                  <a:lnTo>
                    <a:pt x="6807" y="375745"/>
                  </a:lnTo>
                  <a:lnTo>
                    <a:pt x="0" y="384154"/>
                  </a:lnTo>
                  <a:lnTo>
                    <a:pt x="85135" y="387306"/>
                  </a:lnTo>
                  <a:close/>
                </a:path>
              </a:pathLst>
            </a:custGeom>
            <a:solidFill>
              <a:srgbClr val="000000"/>
            </a:solidFill>
          </p:spPr>
          <p:txBody>
            <a:bodyPr wrap="square" lIns="0" tIns="0" rIns="0" bIns="0" rtlCol="0"/>
            <a:lstStyle/>
            <a:p/>
          </p:txBody>
        </p:sp>
        <p:pic>
          <p:nvPicPr>
            <p:cNvPr id="51" name="object 51"/>
            <p:cNvPicPr/>
            <p:nvPr/>
          </p:nvPicPr>
          <p:blipFill>
            <a:blip r:embed="rId5"/>
            <a:stretch>
              <a:fillRect/>
            </a:stretch>
          </p:blipFill>
          <p:spPr>
            <a:xfrm>
              <a:off x="4013200" y="6096000"/>
              <a:ext cx="725487" cy="762000"/>
            </a:xfrm>
            <a:prstGeom prst="rect">
              <a:avLst/>
            </a:prstGeom>
          </p:spPr>
        </p:pic>
        <p:sp>
          <p:nvSpPr>
            <p:cNvPr id="52" name="object 52"/>
            <p:cNvSpPr/>
            <p:nvPr/>
          </p:nvSpPr>
          <p:spPr>
            <a:xfrm>
              <a:off x="4319587" y="5791200"/>
              <a:ext cx="76200" cy="304800"/>
            </a:xfrm>
            <a:custGeom>
              <a:rect l="l" t="t" r="r" b="b"/>
              <a:pathLst>
                <a:path w="76200" h="304800">
                  <a:moveTo>
                    <a:pt x="44450" y="76200"/>
                  </a:moveTo>
                  <a:lnTo>
                    <a:pt x="76200" y="76200"/>
                  </a:lnTo>
                  <a:lnTo>
                    <a:pt x="38100" y="0"/>
                  </a:lnTo>
                  <a:lnTo>
                    <a:pt x="20955" y="34289"/>
                  </a:lnTo>
                  <a:lnTo>
                    <a:pt x="44450" y="34289"/>
                  </a:lnTo>
                  <a:lnTo>
                    <a:pt x="44450" y="76200"/>
                  </a:lnTo>
                  <a:close/>
                </a:path>
                <a:path w="76200" h="304800">
                  <a:moveTo>
                    <a:pt x="31750" y="270509"/>
                  </a:moveTo>
                  <a:lnTo>
                    <a:pt x="44450" y="270509"/>
                  </a:lnTo>
                  <a:lnTo>
                    <a:pt x="44450" y="34289"/>
                  </a:lnTo>
                  <a:lnTo>
                    <a:pt x="31750" y="34289"/>
                  </a:lnTo>
                  <a:lnTo>
                    <a:pt x="31750" y="270509"/>
                  </a:lnTo>
                  <a:close/>
                </a:path>
                <a:path w="76200" h="304800">
                  <a:moveTo>
                    <a:pt x="0" y="76200"/>
                  </a:moveTo>
                  <a:lnTo>
                    <a:pt x="31750" y="76200"/>
                  </a:lnTo>
                  <a:lnTo>
                    <a:pt x="31750" y="34289"/>
                  </a:lnTo>
                  <a:lnTo>
                    <a:pt x="20955" y="34289"/>
                  </a:lnTo>
                  <a:lnTo>
                    <a:pt x="0" y="76200"/>
                  </a:lnTo>
                  <a:close/>
                </a:path>
                <a:path w="76200" h="304800">
                  <a:moveTo>
                    <a:pt x="38100" y="304800"/>
                  </a:moveTo>
                  <a:lnTo>
                    <a:pt x="76200" y="228599"/>
                  </a:lnTo>
                  <a:lnTo>
                    <a:pt x="44450" y="228599"/>
                  </a:lnTo>
                  <a:lnTo>
                    <a:pt x="44450" y="270509"/>
                  </a:lnTo>
                  <a:lnTo>
                    <a:pt x="20955" y="270509"/>
                  </a:lnTo>
                  <a:lnTo>
                    <a:pt x="38100" y="304800"/>
                  </a:lnTo>
                  <a:close/>
                </a:path>
                <a:path w="76200" h="304800">
                  <a:moveTo>
                    <a:pt x="20955" y="270509"/>
                  </a:moveTo>
                  <a:lnTo>
                    <a:pt x="31750" y="270509"/>
                  </a:lnTo>
                  <a:lnTo>
                    <a:pt x="31750" y="228599"/>
                  </a:lnTo>
                  <a:lnTo>
                    <a:pt x="0" y="228599"/>
                  </a:lnTo>
                  <a:lnTo>
                    <a:pt x="20955" y="270509"/>
                  </a:lnTo>
                  <a:close/>
                </a:path>
              </a:pathLst>
            </a:custGeom>
            <a:solidFill>
              <a:srgbClr val="000000"/>
            </a:solidFill>
          </p:spPr>
          <p:txBody>
            <a:bodyPr wrap="square" lIns="0" tIns="0" rIns="0" bIns="0" rtlCol="0"/>
            <a:lstStyle/>
            <a:p/>
          </p:txBody>
        </p:sp>
        <p:pic>
          <p:nvPicPr>
            <p:cNvPr id="53" name="object 53"/>
            <p:cNvPicPr/>
            <p:nvPr/>
          </p:nvPicPr>
          <p:blipFill>
            <a:blip r:embed="rId3"/>
            <a:stretch>
              <a:fillRect/>
            </a:stretch>
          </p:blipFill>
          <p:spPr>
            <a:xfrm>
              <a:off x="6034087" y="6019800"/>
              <a:ext cx="725487" cy="762000"/>
            </a:xfrm>
            <a:prstGeom prst="rect">
              <a:avLst/>
            </a:prstGeom>
          </p:spPr>
        </p:pic>
        <p:sp>
          <p:nvSpPr>
            <p:cNvPr id="54" name="object 54"/>
            <p:cNvSpPr/>
            <p:nvPr/>
          </p:nvSpPr>
          <p:spPr>
            <a:xfrm>
              <a:off x="5348287" y="5630593"/>
              <a:ext cx="990600" cy="397510"/>
            </a:xfrm>
            <a:custGeom>
              <a:rect l="l" t="t" r="r" b="b"/>
              <a:pathLst>
                <a:path w="990600" h="397510">
                  <a:moveTo>
                    <a:pt x="57443" y="71120"/>
                  </a:moveTo>
                  <a:lnTo>
                    <a:pt x="0" y="8206"/>
                  </a:lnTo>
                  <a:lnTo>
                    <a:pt x="84797" y="0"/>
                  </a:lnTo>
                  <a:lnTo>
                    <a:pt x="79187" y="14587"/>
                  </a:lnTo>
                  <a:lnTo>
                    <a:pt x="34280" y="14587"/>
                  </a:lnTo>
                  <a:lnTo>
                    <a:pt x="29721" y="26441"/>
                  </a:lnTo>
                  <a:lnTo>
                    <a:pt x="68841" y="41487"/>
                  </a:lnTo>
                  <a:lnTo>
                    <a:pt x="57443" y="71120"/>
                  </a:lnTo>
                  <a:close/>
                </a:path>
                <a:path w="990600" h="397510">
                  <a:moveTo>
                    <a:pt x="68841" y="41487"/>
                  </a:moveTo>
                  <a:lnTo>
                    <a:pt x="29721" y="26441"/>
                  </a:lnTo>
                  <a:lnTo>
                    <a:pt x="34280" y="14587"/>
                  </a:lnTo>
                  <a:lnTo>
                    <a:pt x="73400" y="29633"/>
                  </a:lnTo>
                  <a:lnTo>
                    <a:pt x="68841" y="41487"/>
                  </a:lnTo>
                  <a:close/>
                </a:path>
                <a:path w="990600" h="397510">
                  <a:moveTo>
                    <a:pt x="73400" y="29633"/>
                  </a:moveTo>
                  <a:lnTo>
                    <a:pt x="34280" y="14587"/>
                  </a:lnTo>
                  <a:lnTo>
                    <a:pt x="79187" y="14587"/>
                  </a:lnTo>
                  <a:lnTo>
                    <a:pt x="73400" y="29633"/>
                  </a:lnTo>
                  <a:close/>
                </a:path>
                <a:path w="990600" h="397510">
                  <a:moveTo>
                    <a:pt x="917199" y="367778"/>
                  </a:moveTo>
                  <a:lnTo>
                    <a:pt x="68841" y="41487"/>
                  </a:lnTo>
                  <a:lnTo>
                    <a:pt x="73400" y="29633"/>
                  </a:lnTo>
                  <a:lnTo>
                    <a:pt x="921758" y="355925"/>
                  </a:lnTo>
                  <a:lnTo>
                    <a:pt x="917199" y="367778"/>
                  </a:lnTo>
                  <a:close/>
                </a:path>
                <a:path w="990600" h="397510">
                  <a:moveTo>
                    <a:pt x="984772" y="382823"/>
                  </a:moveTo>
                  <a:lnTo>
                    <a:pt x="956316" y="382823"/>
                  </a:lnTo>
                  <a:lnTo>
                    <a:pt x="960875" y="370970"/>
                  </a:lnTo>
                  <a:lnTo>
                    <a:pt x="921758" y="355925"/>
                  </a:lnTo>
                  <a:lnTo>
                    <a:pt x="933155" y="326291"/>
                  </a:lnTo>
                  <a:lnTo>
                    <a:pt x="984772" y="382823"/>
                  </a:lnTo>
                  <a:close/>
                </a:path>
                <a:path w="990600" h="397510">
                  <a:moveTo>
                    <a:pt x="956316" y="382823"/>
                  </a:moveTo>
                  <a:lnTo>
                    <a:pt x="917199" y="367778"/>
                  </a:lnTo>
                  <a:lnTo>
                    <a:pt x="921758" y="355925"/>
                  </a:lnTo>
                  <a:lnTo>
                    <a:pt x="960875" y="370970"/>
                  </a:lnTo>
                  <a:lnTo>
                    <a:pt x="956316" y="382823"/>
                  </a:lnTo>
                  <a:close/>
                </a:path>
                <a:path w="990600" h="397510">
                  <a:moveTo>
                    <a:pt x="905801" y="397412"/>
                  </a:moveTo>
                  <a:lnTo>
                    <a:pt x="917199" y="367778"/>
                  </a:lnTo>
                  <a:lnTo>
                    <a:pt x="956316" y="382823"/>
                  </a:lnTo>
                  <a:lnTo>
                    <a:pt x="984772" y="382823"/>
                  </a:lnTo>
                  <a:lnTo>
                    <a:pt x="990600" y="389206"/>
                  </a:lnTo>
                  <a:lnTo>
                    <a:pt x="905801" y="397412"/>
                  </a:lnTo>
                  <a:close/>
                </a:path>
              </a:pathLst>
            </a:custGeom>
            <a:solidFill>
              <a:srgbClr val="000000"/>
            </a:solidFill>
          </p:spPr>
          <p:txBody>
            <a:bodyPr wrap="square" lIns="0" tIns="0" rIns="0" bIns="0" rtlCol="0"/>
            <a:lstStyle/>
            <a:p/>
          </p:txBody>
        </p:sp>
        <p:sp>
          <p:nvSpPr>
            <p:cNvPr id="55" name="object 55"/>
            <p:cNvSpPr/>
            <p:nvPr/>
          </p:nvSpPr>
          <p:spPr>
            <a:xfrm>
              <a:off x="928687" y="3679042"/>
              <a:ext cx="762000" cy="969644"/>
            </a:xfrm>
            <a:custGeom>
              <a:rect l="l" t="t" r="r" b="b"/>
              <a:pathLst>
                <a:path w="762000" h="969644">
                  <a:moveTo>
                    <a:pt x="381000" y="969157"/>
                  </a:moveTo>
                  <a:lnTo>
                    <a:pt x="312514" y="967583"/>
                  </a:lnTo>
                  <a:lnTo>
                    <a:pt x="248056" y="963048"/>
                  </a:lnTo>
                  <a:lnTo>
                    <a:pt x="188701" y="955825"/>
                  </a:lnTo>
                  <a:lnTo>
                    <a:pt x="135526" y="946192"/>
                  </a:lnTo>
                  <a:lnTo>
                    <a:pt x="89605" y="934424"/>
                  </a:lnTo>
                  <a:lnTo>
                    <a:pt x="52017" y="920796"/>
                  </a:lnTo>
                  <a:lnTo>
                    <a:pt x="6138" y="889065"/>
                  </a:lnTo>
                  <a:lnTo>
                    <a:pt x="0" y="0"/>
                  </a:lnTo>
                  <a:lnTo>
                    <a:pt x="6138" y="17551"/>
                  </a:lnTo>
                  <a:lnTo>
                    <a:pt x="23836" y="34070"/>
                  </a:lnTo>
                  <a:lnTo>
                    <a:pt x="89606" y="62909"/>
                  </a:lnTo>
                  <a:lnTo>
                    <a:pt x="135526" y="74678"/>
                  </a:lnTo>
                  <a:lnTo>
                    <a:pt x="188702" y="84311"/>
                  </a:lnTo>
                  <a:lnTo>
                    <a:pt x="248056" y="91533"/>
                  </a:lnTo>
                  <a:lnTo>
                    <a:pt x="312514" y="96069"/>
                  </a:lnTo>
                  <a:lnTo>
                    <a:pt x="381000" y="97642"/>
                  </a:lnTo>
                  <a:lnTo>
                    <a:pt x="761999" y="97642"/>
                  </a:lnTo>
                  <a:lnTo>
                    <a:pt x="761999" y="871514"/>
                  </a:lnTo>
                  <a:lnTo>
                    <a:pt x="738162" y="905585"/>
                  </a:lnTo>
                  <a:lnTo>
                    <a:pt x="672392" y="934424"/>
                  </a:lnTo>
                  <a:lnTo>
                    <a:pt x="626472" y="946192"/>
                  </a:lnTo>
                  <a:lnTo>
                    <a:pt x="573297" y="955826"/>
                  </a:lnTo>
                  <a:lnTo>
                    <a:pt x="513942" y="963048"/>
                  </a:lnTo>
                  <a:lnTo>
                    <a:pt x="449484" y="967583"/>
                  </a:lnTo>
                  <a:lnTo>
                    <a:pt x="381000" y="969157"/>
                  </a:lnTo>
                  <a:close/>
                </a:path>
                <a:path w="762000" h="969644">
                  <a:moveTo>
                    <a:pt x="761999" y="97642"/>
                  </a:moveTo>
                  <a:lnTo>
                    <a:pt x="381000" y="97642"/>
                  </a:lnTo>
                  <a:lnTo>
                    <a:pt x="449485" y="96069"/>
                  </a:lnTo>
                  <a:lnTo>
                    <a:pt x="513943" y="91533"/>
                  </a:lnTo>
                  <a:lnTo>
                    <a:pt x="573297" y="84311"/>
                  </a:lnTo>
                  <a:lnTo>
                    <a:pt x="626473" y="74678"/>
                  </a:lnTo>
                  <a:lnTo>
                    <a:pt x="672393" y="62909"/>
                  </a:lnTo>
                  <a:lnTo>
                    <a:pt x="709982" y="49281"/>
                  </a:lnTo>
                  <a:lnTo>
                    <a:pt x="755861" y="17551"/>
                  </a:lnTo>
                  <a:lnTo>
                    <a:pt x="761999" y="0"/>
                  </a:lnTo>
                  <a:lnTo>
                    <a:pt x="761999" y="97642"/>
                  </a:lnTo>
                  <a:close/>
                </a:path>
              </a:pathLst>
            </a:custGeom>
            <a:solidFill>
              <a:srgbClr val="00E4A8"/>
            </a:solidFill>
          </p:spPr>
          <p:txBody>
            <a:bodyPr wrap="square" lIns="0" tIns="0" rIns="0" bIns="0" rtlCol="0"/>
            <a:lstStyle/>
            <a:p/>
          </p:txBody>
        </p:sp>
        <p:sp>
          <p:nvSpPr>
            <p:cNvPr id="56" name="object 56"/>
            <p:cNvSpPr/>
            <p:nvPr/>
          </p:nvSpPr>
          <p:spPr>
            <a:xfrm>
              <a:off x="928688" y="3581399"/>
              <a:ext cx="762000" cy="195580"/>
            </a:xfrm>
            <a:custGeom>
              <a:rect l="l" t="t" r="r" b="b"/>
              <a:pathLst>
                <a:path w="762000" h="195579">
                  <a:moveTo>
                    <a:pt x="380999" y="195285"/>
                  </a:moveTo>
                  <a:lnTo>
                    <a:pt x="312514" y="193712"/>
                  </a:lnTo>
                  <a:lnTo>
                    <a:pt x="248056" y="189176"/>
                  </a:lnTo>
                  <a:lnTo>
                    <a:pt x="188701" y="181954"/>
                  </a:lnTo>
                  <a:lnTo>
                    <a:pt x="135525" y="172320"/>
                  </a:lnTo>
                  <a:lnTo>
                    <a:pt x="89605" y="160552"/>
                  </a:lnTo>
                  <a:lnTo>
                    <a:pt x="52017" y="146924"/>
                  </a:lnTo>
                  <a:lnTo>
                    <a:pt x="6138" y="115193"/>
                  </a:lnTo>
                  <a:lnTo>
                    <a:pt x="0" y="97642"/>
                  </a:lnTo>
                  <a:lnTo>
                    <a:pt x="6138" y="80091"/>
                  </a:lnTo>
                  <a:lnTo>
                    <a:pt x="52017" y="48360"/>
                  </a:lnTo>
                  <a:lnTo>
                    <a:pt x="89606" y="34732"/>
                  </a:lnTo>
                  <a:lnTo>
                    <a:pt x="135526" y="22964"/>
                  </a:lnTo>
                  <a:lnTo>
                    <a:pt x="188702" y="13331"/>
                  </a:lnTo>
                  <a:lnTo>
                    <a:pt x="248056" y="6108"/>
                  </a:lnTo>
                  <a:lnTo>
                    <a:pt x="312514" y="1573"/>
                  </a:lnTo>
                  <a:lnTo>
                    <a:pt x="380999" y="0"/>
                  </a:lnTo>
                  <a:lnTo>
                    <a:pt x="449484" y="1573"/>
                  </a:lnTo>
                  <a:lnTo>
                    <a:pt x="513943" y="6108"/>
                  </a:lnTo>
                  <a:lnTo>
                    <a:pt x="573298" y="13331"/>
                  </a:lnTo>
                  <a:lnTo>
                    <a:pt x="626473" y="22964"/>
                  </a:lnTo>
                  <a:lnTo>
                    <a:pt x="672393" y="34732"/>
                  </a:lnTo>
                  <a:lnTo>
                    <a:pt x="709982" y="48360"/>
                  </a:lnTo>
                  <a:lnTo>
                    <a:pt x="755861" y="80091"/>
                  </a:lnTo>
                  <a:lnTo>
                    <a:pt x="761999" y="97642"/>
                  </a:lnTo>
                  <a:lnTo>
                    <a:pt x="755860" y="115194"/>
                  </a:lnTo>
                  <a:lnTo>
                    <a:pt x="709981" y="146924"/>
                  </a:lnTo>
                  <a:lnTo>
                    <a:pt x="672392" y="160552"/>
                  </a:lnTo>
                  <a:lnTo>
                    <a:pt x="626472" y="172321"/>
                  </a:lnTo>
                  <a:lnTo>
                    <a:pt x="573296" y="181954"/>
                  </a:lnTo>
                  <a:lnTo>
                    <a:pt x="513942" y="189176"/>
                  </a:lnTo>
                  <a:lnTo>
                    <a:pt x="449484" y="193712"/>
                  </a:lnTo>
                  <a:lnTo>
                    <a:pt x="380999" y="195285"/>
                  </a:lnTo>
                  <a:close/>
                </a:path>
              </a:pathLst>
            </a:custGeom>
            <a:solidFill>
              <a:srgbClr val="66EFCB"/>
            </a:solidFill>
          </p:spPr>
          <p:txBody>
            <a:bodyPr wrap="square" lIns="0" tIns="0" rIns="0" bIns="0" rtlCol="0"/>
            <a:lstStyle/>
            <a:p/>
          </p:txBody>
        </p:sp>
        <p:sp>
          <p:nvSpPr>
            <p:cNvPr id="57" name="object 57"/>
            <p:cNvSpPr/>
            <p:nvPr/>
          </p:nvSpPr>
          <p:spPr>
            <a:xfrm>
              <a:off x="928687" y="3581399"/>
              <a:ext cx="762000" cy="1066800"/>
            </a:xfrm>
            <a:custGeom>
              <a:rect l="l" t="t" r="r" b="b"/>
              <a:pathLst>
                <a:path w="762000" h="1066800">
                  <a:moveTo>
                    <a:pt x="761999" y="97642"/>
                  </a:moveTo>
                  <a:lnTo>
                    <a:pt x="738163" y="131713"/>
                  </a:lnTo>
                  <a:lnTo>
                    <a:pt x="672393" y="160552"/>
                  </a:lnTo>
                  <a:lnTo>
                    <a:pt x="626473" y="172320"/>
                  </a:lnTo>
                  <a:lnTo>
                    <a:pt x="573298" y="181954"/>
                  </a:lnTo>
                  <a:lnTo>
                    <a:pt x="513943" y="189176"/>
                  </a:lnTo>
                  <a:lnTo>
                    <a:pt x="449485" y="193712"/>
                  </a:lnTo>
                  <a:lnTo>
                    <a:pt x="381000" y="195285"/>
                  </a:lnTo>
                  <a:lnTo>
                    <a:pt x="312514" y="193712"/>
                  </a:lnTo>
                  <a:lnTo>
                    <a:pt x="248056" y="189176"/>
                  </a:lnTo>
                  <a:lnTo>
                    <a:pt x="188702" y="181954"/>
                  </a:lnTo>
                  <a:lnTo>
                    <a:pt x="135526" y="172321"/>
                  </a:lnTo>
                  <a:lnTo>
                    <a:pt x="89606" y="160552"/>
                  </a:lnTo>
                  <a:lnTo>
                    <a:pt x="52017" y="146924"/>
                  </a:lnTo>
                  <a:lnTo>
                    <a:pt x="6138" y="115194"/>
                  </a:lnTo>
                  <a:lnTo>
                    <a:pt x="0" y="97642"/>
                  </a:lnTo>
                  <a:lnTo>
                    <a:pt x="6138" y="80091"/>
                  </a:lnTo>
                  <a:lnTo>
                    <a:pt x="23836" y="63572"/>
                  </a:lnTo>
                  <a:lnTo>
                    <a:pt x="89606" y="34732"/>
                  </a:lnTo>
                  <a:lnTo>
                    <a:pt x="135526" y="22964"/>
                  </a:lnTo>
                  <a:lnTo>
                    <a:pt x="188701" y="13331"/>
                  </a:lnTo>
                  <a:lnTo>
                    <a:pt x="248056" y="6108"/>
                  </a:lnTo>
                  <a:lnTo>
                    <a:pt x="312514" y="1573"/>
                  </a:lnTo>
                  <a:lnTo>
                    <a:pt x="380999" y="0"/>
                  </a:lnTo>
                  <a:lnTo>
                    <a:pt x="449484" y="1573"/>
                  </a:lnTo>
                  <a:lnTo>
                    <a:pt x="513942" y="6108"/>
                  </a:lnTo>
                  <a:lnTo>
                    <a:pt x="573297" y="13331"/>
                  </a:lnTo>
                  <a:lnTo>
                    <a:pt x="626473" y="22964"/>
                  </a:lnTo>
                  <a:lnTo>
                    <a:pt x="672393" y="34732"/>
                  </a:lnTo>
                  <a:lnTo>
                    <a:pt x="709982" y="48360"/>
                  </a:lnTo>
                  <a:lnTo>
                    <a:pt x="755861" y="80091"/>
                  </a:lnTo>
                  <a:lnTo>
                    <a:pt x="761999" y="97642"/>
                  </a:lnTo>
                  <a:lnTo>
                    <a:pt x="762000" y="969157"/>
                  </a:lnTo>
                  <a:lnTo>
                    <a:pt x="755861" y="986708"/>
                  </a:lnTo>
                  <a:lnTo>
                    <a:pt x="738163" y="1003227"/>
                  </a:lnTo>
                  <a:lnTo>
                    <a:pt x="672393" y="1032067"/>
                  </a:lnTo>
                  <a:lnTo>
                    <a:pt x="626473" y="1043835"/>
                  </a:lnTo>
                  <a:lnTo>
                    <a:pt x="573298" y="1053468"/>
                  </a:lnTo>
                  <a:lnTo>
                    <a:pt x="513943" y="1060691"/>
                  </a:lnTo>
                  <a:lnTo>
                    <a:pt x="449485" y="1065226"/>
                  </a:lnTo>
                  <a:lnTo>
                    <a:pt x="381000" y="1066800"/>
                  </a:lnTo>
                  <a:lnTo>
                    <a:pt x="312514" y="1065226"/>
                  </a:lnTo>
                  <a:lnTo>
                    <a:pt x="248056" y="1060691"/>
                  </a:lnTo>
                  <a:lnTo>
                    <a:pt x="188702" y="1053468"/>
                  </a:lnTo>
                  <a:lnTo>
                    <a:pt x="135526" y="1043835"/>
                  </a:lnTo>
                  <a:lnTo>
                    <a:pt x="89606" y="1032067"/>
                  </a:lnTo>
                  <a:lnTo>
                    <a:pt x="52017" y="1018439"/>
                  </a:lnTo>
                  <a:lnTo>
                    <a:pt x="6138" y="986708"/>
                  </a:lnTo>
                  <a:lnTo>
                    <a:pt x="0" y="969157"/>
                  </a:lnTo>
                  <a:lnTo>
                    <a:pt x="0" y="969157"/>
                  </a:lnTo>
                  <a:lnTo>
                    <a:pt x="0" y="97642"/>
                  </a:lnTo>
                </a:path>
              </a:pathLst>
            </a:custGeom>
            <a:ln w="9525">
              <a:solidFill>
                <a:srgbClr val="000000"/>
              </a:solidFill>
            </a:ln>
          </p:spPr>
          <p:txBody>
            <a:bodyPr wrap="square" lIns="0" tIns="0" rIns="0" bIns="0" rtlCol="0"/>
            <a:lstStyle/>
            <a:p/>
          </p:txBody>
        </p:sp>
      </p:grpSp>
      <p:sp>
        <p:nvSpPr>
          <p:cNvPr id="58" name="object 58"/>
          <p:cNvSpPr txBox="1"/>
          <p:nvPr/>
        </p:nvSpPr>
        <p:spPr>
          <a:xfrm>
            <a:off x="928688" y="4006458"/>
            <a:ext cx="774700" cy="330200"/>
          </a:xfrm>
          <a:prstGeom prst="rect">
            <a:avLst/>
          </a:prstGeom>
        </p:spPr>
        <p:txBody>
          <a:bodyPr vert="horz" wrap="square" lIns="0" tIns="12700" rIns="0" bIns="0" rtlCol="0">
            <a:spAutoFit/>
          </a:bodyPr>
          <a:lstStyle/>
          <a:p>
            <a:pPr>
              <a:lnSpc>
                <a:spcPct val="100000"/>
              </a:lnSpc>
              <a:spcBef>
                <a:spcPts val="100"/>
              </a:spcBef>
            </a:pPr>
            <a:r>
              <a:rPr sz="2000" b="1" spc="-20">
                <a:latin typeface="Microsoft JhengHei"/>
                <a:cs typeface="Microsoft JhengHei"/>
              </a:rPr>
              <a:t>数据库</a:t>
            </a:r>
            <a:endParaRPr sz="2000">
              <a:latin typeface="Microsoft JhengHei"/>
              <a:cs typeface="Microsoft JhengHei"/>
            </a:endParaRPr>
          </a:p>
        </p:txBody>
      </p:sp>
      <p:grpSp>
        <p:nvGrpSpPr>
          <p:cNvPr id="59" name="object 59"/>
          <p:cNvGrpSpPr/>
          <p:nvPr/>
        </p:nvGrpSpPr>
        <p:grpSpPr>
          <a:xfrm>
            <a:off x="2143125" y="3576637"/>
            <a:ext cx="771525" cy="1076325"/>
            <a:chOff x="2143125" y="3576637"/>
            <a:chExt cx="771525" cy="1076325"/>
          </a:xfrm>
        </p:grpSpPr>
        <p:sp>
          <p:nvSpPr>
            <p:cNvPr id="60" name="object 60"/>
            <p:cNvSpPr/>
            <p:nvPr/>
          </p:nvSpPr>
          <p:spPr>
            <a:xfrm>
              <a:off x="2147888" y="3679042"/>
              <a:ext cx="762000" cy="969644"/>
            </a:xfrm>
            <a:custGeom>
              <a:rect l="l" t="t" r="r" b="b"/>
              <a:pathLst>
                <a:path w="762000" h="969644">
                  <a:moveTo>
                    <a:pt x="381000" y="969157"/>
                  </a:moveTo>
                  <a:lnTo>
                    <a:pt x="312514" y="967583"/>
                  </a:lnTo>
                  <a:lnTo>
                    <a:pt x="248056" y="963048"/>
                  </a:lnTo>
                  <a:lnTo>
                    <a:pt x="188701" y="955825"/>
                  </a:lnTo>
                  <a:lnTo>
                    <a:pt x="135525" y="946192"/>
                  </a:lnTo>
                  <a:lnTo>
                    <a:pt x="89605" y="934424"/>
                  </a:lnTo>
                  <a:lnTo>
                    <a:pt x="52017" y="920796"/>
                  </a:lnTo>
                  <a:lnTo>
                    <a:pt x="6138" y="889065"/>
                  </a:lnTo>
                  <a:lnTo>
                    <a:pt x="0" y="871514"/>
                  </a:lnTo>
                  <a:lnTo>
                    <a:pt x="0" y="0"/>
                  </a:lnTo>
                  <a:lnTo>
                    <a:pt x="6138" y="17551"/>
                  </a:lnTo>
                  <a:lnTo>
                    <a:pt x="23836" y="34070"/>
                  </a:lnTo>
                  <a:lnTo>
                    <a:pt x="89606" y="62909"/>
                  </a:lnTo>
                  <a:lnTo>
                    <a:pt x="135526" y="74678"/>
                  </a:lnTo>
                  <a:lnTo>
                    <a:pt x="188702" y="84311"/>
                  </a:lnTo>
                  <a:lnTo>
                    <a:pt x="248056" y="91533"/>
                  </a:lnTo>
                  <a:lnTo>
                    <a:pt x="312514" y="96069"/>
                  </a:lnTo>
                  <a:lnTo>
                    <a:pt x="381000" y="97642"/>
                  </a:lnTo>
                  <a:lnTo>
                    <a:pt x="762000" y="97642"/>
                  </a:lnTo>
                  <a:lnTo>
                    <a:pt x="761999" y="871514"/>
                  </a:lnTo>
                  <a:lnTo>
                    <a:pt x="738162" y="905585"/>
                  </a:lnTo>
                  <a:lnTo>
                    <a:pt x="672392" y="934424"/>
                  </a:lnTo>
                  <a:lnTo>
                    <a:pt x="626472" y="946192"/>
                  </a:lnTo>
                  <a:lnTo>
                    <a:pt x="573297" y="955826"/>
                  </a:lnTo>
                  <a:lnTo>
                    <a:pt x="513942" y="963048"/>
                  </a:lnTo>
                  <a:lnTo>
                    <a:pt x="449484" y="967583"/>
                  </a:lnTo>
                  <a:lnTo>
                    <a:pt x="381000" y="969157"/>
                  </a:lnTo>
                  <a:close/>
                </a:path>
                <a:path w="762000" h="969644">
                  <a:moveTo>
                    <a:pt x="762000" y="97642"/>
                  </a:moveTo>
                  <a:lnTo>
                    <a:pt x="381000" y="97642"/>
                  </a:lnTo>
                  <a:lnTo>
                    <a:pt x="449485" y="96069"/>
                  </a:lnTo>
                  <a:lnTo>
                    <a:pt x="513943" y="91533"/>
                  </a:lnTo>
                  <a:lnTo>
                    <a:pt x="573297" y="84311"/>
                  </a:lnTo>
                  <a:lnTo>
                    <a:pt x="626473" y="74678"/>
                  </a:lnTo>
                  <a:lnTo>
                    <a:pt x="672393" y="62909"/>
                  </a:lnTo>
                  <a:lnTo>
                    <a:pt x="709982" y="49281"/>
                  </a:lnTo>
                  <a:lnTo>
                    <a:pt x="755861" y="17551"/>
                  </a:lnTo>
                  <a:lnTo>
                    <a:pt x="762000" y="0"/>
                  </a:lnTo>
                  <a:lnTo>
                    <a:pt x="762000" y="97642"/>
                  </a:lnTo>
                  <a:close/>
                </a:path>
                <a:path w="762000" h="969644">
                  <a:moveTo>
                    <a:pt x="762000" y="871514"/>
                  </a:moveTo>
                  <a:close/>
                </a:path>
              </a:pathLst>
            </a:custGeom>
            <a:solidFill>
              <a:srgbClr val="00E4A8"/>
            </a:solidFill>
          </p:spPr>
          <p:txBody>
            <a:bodyPr wrap="square" lIns="0" tIns="0" rIns="0" bIns="0" rtlCol="0"/>
            <a:lstStyle/>
            <a:p/>
          </p:txBody>
        </p:sp>
        <p:sp>
          <p:nvSpPr>
            <p:cNvPr id="61" name="object 61"/>
            <p:cNvSpPr/>
            <p:nvPr/>
          </p:nvSpPr>
          <p:spPr>
            <a:xfrm>
              <a:off x="2147888" y="3581399"/>
              <a:ext cx="762000" cy="195580"/>
            </a:xfrm>
            <a:custGeom>
              <a:rect l="l" t="t" r="r" b="b"/>
              <a:pathLst>
                <a:path w="762000" h="195579">
                  <a:moveTo>
                    <a:pt x="380999" y="195285"/>
                  </a:moveTo>
                  <a:lnTo>
                    <a:pt x="312514" y="193712"/>
                  </a:lnTo>
                  <a:lnTo>
                    <a:pt x="248056" y="189176"/>
                  </a:lnTo>
                  <a:lnTo>
                    <a:pt x="188701" y="181954"/>
                  </a:lnTo>
                  <a:lnTo>
                    <a:pt x="135525" y="172320"/>
                  </a:lnTo>
                  <a:lnTo>
                    <a:pt x="89605" y="160552"/>
                  </a:lnTo>
                  <a:lnTo>
                    <a:pt x="52017" y="146924"/>
                  </a:lnTo>
                  <a:lnTo>
                    <a:pt x="6138" y="115193"/>
                  </a:lnTo>
                  <a:lnTo>
                    <a:pt x="0" y="97642"/>
                  </a:lnTo>
                  <a:lnTo>
                    <a:pt x="6138" y="80091"/>
                  </a:lnTo>
                  <a:lnTo>
                    <a:pt x="52017" y="48360"/>
                  </a:lnTo>
                  <a:lnTo>
                    <a:pt x="89606" y="34732"/>
                  </a:lnTo>
                  <a:lnTo>
                    <a:pt x="135527" y="22964"/>
                  </a:lnTo>
                  <a:lnTo>
                    <a:pt x="188702" y="13331"/>
                  </a:lnTo>
                  <a:lnTo>
                    <a:pt x="248057" y="6108"/>
                  </a:lnTo>
                  <a:lnTo>
                    <a:pt x="312515" y="1573"/>
                  </a:lnTo>
                  <a:lnTo>
                    <a:pt x="380999" y="0"/>
                  </a:lnTo>
                  <a:lnTo>
                    <a:pt x="449485" y="1573"/>
                  </a:lnTo>
                  <a:lnTo>
                    <a:pt x="513943" y="6108"/>
                  </a:lnTo>
                  <a:lnTo>
                    <a:pt x="573298" y="13331"/>
                  </a:lnTo>
                  <a:lnTo>
                    <a:pt x="626473" y="22964"/>
                  </a:lnTo>
                  <a:lnTo>
                    <a:pt x="672393" y="34732"/>
                  </a:lnTo>
                  <a:lnTo>
                    <a:pt x="709982" y="48360"/>
                  </a:lnTo>
                  <a:lnTo>
                    <a:pt x="755861" y="80091"/>
                  </a:lnTo>
                  <a:lnTo>
                    <a:pt x="761999" y="97642"/>
                  </a:lnTo>
                  <a:lnTo>
                    <a:pt x="755860" y="115194"/>
                  </a:lnTo>
                  <a:lnTo>
                    <a:pt x="709981" y="146924"/>
                  </a:lnTo>
                  <a:lnTo>
                    <a:pt x="672392" y="160552"/>
                  </a:lnTo>
                  <a:lnTo>
                    <a:pt x="626472" y="172321"/>
                  </a:lnTo>
                  <a:lnTo>
                    <a:pt x="573296" y="181954"/>
                  </a:lnTo>
                  <a:lnTo>
                    <a:pt x="513942" y="189176"/>
                  </a:lnTo>
                  <a:lnTo>
                    <a:pt x="449484" y="193712"/>
                  </a:lnTo>
                  <a:lnTo>
                    <a:pt x="380999" y="195285"/>
                  </a:lnTo>
                  <a:close/>
                </a:path>
              </a:pathLst>
            </a:custGeom>
            <a:solidFill>
              <a:srgbClr val="66EFCB"/>
            </a:solidFill>
          </p:spPr>
          <p:txBody>
            <a:bodyPr wrap="square" lIns="0" tIns="0" rIns="0" bIns="0" rtlCol="0"/>
            <a:lstStyle/>
            <a:p/>
          </p:txBody>
        </p:sp>
        <p:sp>
          <p:nvSpPr>
            <p:cNvPr id="62" name="object 62"/>
            <p:cNvSpPr/>
            <p:nvPr/>
          </p:nvSpPr>
          <p:spPr>
            <a:xfrm>
              <a:off x="2147887" y="3581399"/>
              <a:ext cx="762000" cy="1066800"/>
            </a:xfrm>
            <a:custGeom>
              <a:rect l="l" t="t" r="r" b="b"/>
              <a:pathLst>
                <a:path w="762000" h="1066800">
                  <a:moveTo>
                    <a:pt x="762000" y="97642"/>
                  </a:moveTo>
                  <a:lnTo>
                    <a:pt x="738163" y="131713"/>
                  </a:lnTo>
                  <a:lnTo>
                    <a:pt x="672393" y="160552"/>
                  </a:lnTo>
                  <a:lnTo>
                    <a:pt x="626473" y="172320"/>
                  </a:lnTo>
                  <a:lnTo>
                    <a:pt x="573298" y="181954"/>
                  </a:lnTo>
                  <a:lnTo>
                    <a:pt x="513943" y="189176"/>
                  </a:lnTo>
                  <a:lnTo>
                    <a:pt x="449485" y="193712"/>
                  </a:lnTo>
                  <a:lnTo>
                    <a:pt x="381000" y="195285"/>
                  </a:lnTo>
                  <a:lnTo>
                    <a:pt x="312514" y="193712"/>
                  </a:lnTo>
                  <a:lnTo>
                    <a:pt x="248056" y="189176"/>
                  </a:lnTo>
                  <a:lnTo>
                    <a:pt x="188702" y="181954"/>
                  </a:lnTo>
                  <a:lnTo>
                    <a:pt x="135526" y="172321"/>
                  </a:lnTo>
                  <a:lnTo>
                    <a:pt x="89606" y="160552"/>
                  </a:lnTo>
                  <a:lnTo>
                    <a:pt x="52017" y="146924"/>
                  </a:lnTo>
                  <a:lnTo>
                    <a:pt x="6138" y="115194"/>
                  </a:lnTo>
                  <a:lnTo>
                    <a:pt x="0" y="97642"/>
                  </a:lnTo>
                  <a:lnTo>
                    <a:pt x="6138" y="80091"/>
                  </a:lnTo>
                  <a:lnTo>
                    <a:pt x="23836" y="63572"/>
                  </a:lnTo>
                  <a:lnTo>
                    <a:pt x="89606" y="34732"/>
                  </a:lnTo>
                  <a:lnTo>
                    <a:pt x="135526" y="22964"/>
                  </a:lnTo>
                  <a:lnTo>
                    <a:pt x="188701" y="13331"/>
                  </a:lnTo>
                  <a:lnTo>
                    <a:pt x="248056" y="6108"/>
                  </a:lnTo>
                  <a:lnTo>
                    <a:pt x="312514" y="1573"/>
                  </a:lnTo>
                  <a:lnTo>
                    <a:pt x="380999" y="0"/>
                  </a:lnTo>
                  <a:lnTo>
                    <a:pt x="449485" y="1573"/>
                  </a:lnTo>
                  <a:lnTo>
                    <a:pt x="513943" y="6108"/>
                  </a:lnTo>
                  <a:lnTo>
                    <a:pt x="573297" y="13331"/>
                  </a:lnTo>
                  <a:lnTo>
                    <a:pt x="626473" y="22964"/>
                  </a:lnTo>
                  <a:lnTo>
                    <a:pt x="672393" y="34732"/>
                  </a:lnTo>
                  <a:lnTo>
                    <a:pt x="709982" y="48360"/>
                  </a:lnTo>
                  <a:lnTo>
                    <a:pt x="755861" y="80091"/>
                  </a:lnTo>
                  <a:lnTo>
                    <a:pt x="762000" y="97642"/>
                  </a:lnTo>
                  <a:lnTo>
                    <a:pt x="762000" y="969157"/>
                  </a:lnTo>
                  <a:lnTo>
                    <a:pt x="755861" y="986708"/>
                  </a:lnTo>
                  <a:lnTo>
                    <a:pt x="738163" y="1003227"/>
                  </a:lnTo>
                  <a:lnTo>
                    <a:pt x="672393" y="1032067"/>
                  </a:lnTo>
                  <a:lnTo>
                    <a:pt x="626473" y="1043835"/>
                  </a:lnTo>
                  <a:lnTo>
                    <a:pt x="573298" y="1053468"/>
                  </a:lnTo>
                  <a:lnTo>
                    <a:pt x="513943" y="1060691"/>
                  </a:lnTo>
                  <a:lnTo>
                    <a:pt x="449485" y="1065226"/>
                  </a:lnTo>
                  <a:lnTo>
                    <a:pt x="381000" y="1066800"/>
                  </a:lnTo>
                  <a:lnTo>
                    <a:pt x="312514" y="1065226"/>
                  </a:lnTo>
                  <a:lnTo>
                    <a:pt x="248056" y="1060691"/>
                  </a:lnTo>
                  <a:lnTo>
                    <a:pt x="188702" y="1053468"/>
                  </a:lnTo>
                  <a:lnTo>
                    <a:pt x="135526" y="1043835"/>
                  </a:lnTo>
                  <a:lnTo>
                    <a:pt x="89606" y="1032067"/>
                  </a:lnTo>
                  <a:lnTo>
                    <a:pt x="52017" y="1018439"/>
                  </a:lnTo>
                  <a:lnTo>
                    <a:pt x="6138" y="986708"/>
                  </a:lnTo>
                  <a:lnTo>
                    <a:pt x="0" y="969157"/>
                  </a:lnTo>
                  <a:lnTo>
                    <a:pt x="0" y="969157"/>
                  </a:lnTo>
                  <a:lnTo>
                    <a:pt x="0" y="97642"/>
                  </a:lnTo>
                </a:path>
              </a:pathLst>
            </a:custGeom>
            <a:ln w="9525">
              <a:solidFill>
                <a:srgbClr val="000000"/>
              </a:solidFill>
            </a:ln>
          </p:spPr>
          <p:txBody>
            <a:bodyPr wrap="square" lIns="0" tIns="0" rIns="0" bIns="0" rtlCol="0"/>
            <a:lstStyle/>
            <a:p/>
          </p:txBody>
        </p:sp>
      </p:grpSp>
      <p:sp>
        <p:nvSpPr>
          <p:cNvPr id="63" name="object 63"/>
          <p:cNvSpPr txBox="1"/>
          <p:nvPr/>
        </p:nvSpPr>
        <p:spPr>
          <a:xfrm>
            <a:off x="2274888" y="4006458"/>
            <a:ext cx="520700" cy="330200"/>
          </a:xfrm>
          <a:prstGeom prst="rect">
            <a:avLst/>
          </a:prstGeom>
        </p:spPr>
        <p:txBody>
          <a:bodyPr vert="horz" wrap="square" lIns="0" tIns="12700" rIns="0" bIns="0" rtlCol="0">
            <a:spAutoFit/>
          </a:bodyPr>
          <a:lstStyle/>
          <a:p>
            <a:pPr>
              <a:lnSpc>
                <a:spcPct val="100000"/>
              </a:lnSpc>
              <a:spcBef>
                <a:spcPts val="100"/>
              </a:spcBef>
            </a:pPr>
            <a:r>
              <a:rPr sz="2000" b="1" spc="-25">
                <a:latin typeface="Microsoft JhengHei"/>
                <a:cs typeface="Microsoft JhengHei"/>
              </a:rPr>
              <a:t>索引</a:t>
            </a:r>
            <a:endParaRPr sz="2000">
              <a:latin typeface="Microsoft JhengHei"/>
              <a:cs typeface="Microsoft JhengHei"/>
            </a:endParaRPr>
          </a:p>
        </p:txBody>
      </p:sp>
      <p:grpSp>
        <p:nvGrpSpPr>
          <p:cNvPr id="64" name="object 64"/>
          <p:cNvGrpSpPr/>
          <p:nvPr/>
        </p:nvGrpSpPr>
        <p:grpSpPr>
          <a:xfrm>
            <a:off x="1347787" y="4724400"/>
            <a:ext cx="6096000" cy="1687830"/>
            <a:chOff x="1347787" y="4724400"/>
            <a:chExt cx="6096000" cy="1687830"/>
          </a:xfrm>
        </p:grpSpPr>
        <p:sp>
          <p:nvSpPr>
            <p:cNvPr id="65" name="object 65"/>
            <p:cNvSpPr/>
            <p:nvPr/>
          </p:nvSpPr>
          <p:spPr>
            <a:xfrm>
              <a:off x="1347787" y="4724399"/>
              <a:ext cx="6096000" cy="1687830"/>
            </a:xfrm>
            <a:custGeom>
              <a:rect l="l" t="t" r="r" b="b"/>
              <a:pathLst>
                <a:path w="6096000" h="1687829">
                  <a:moveTo>
                    <a:pt x="647700" y="1675066"/>
                  </a:moveTo>
                  <a:lnTo>
                    <a:pt x="44450" y="1675066"/>
                  </a:lnTo>
                  <a:lnTo>
                    <a:pt x="44450" y="76200"/>
                  </a:lnTo>
                  <a:lnTo>
                    <a:pt x="76200" y="76200"/>
                  </a:lnTo>
                  <a:lnTo>
                    <a:pt x="55245" y="34302"/>
                  </a:lnTo>
                  <a:lnTo>
                    <a:pt x="38100" y="0"/>
                  </a:lnTo>
                  <a:lnTo>
                    <a:pt x="0" y="76200"/>
                  </a:lnTo>
                  <a:lnTo>
                    <a:pt x="31750" y="76200"/>
                  </a:lnTo>
                  <a:lnTo>
                    <a:pt x="31750" y="1687766"/>
                  </a:lnTo>
                  <a:lnTo>
                    <a:pt x="647700" y="1687766"/>
                  </a:lnTo>
                  <a:lnTo>
                    <a:pt x="647700" y="1681416"/>
                  </a:lnTo>
                  <a:lnTo>
                    <a:pt x="647700" y="1675066"/>
                  </a:lnTo>
                  <a:close/>
                </a:path>
                <a:path w="6096000" h="1687829">
                  <a:moveTo>
                    <a:pt x="6096000" y="76200"/>
                  </a:moveTo>
                  <a:lnTo>
                    <a:pt x="6075032" y="34290"/>
                  </a:lnTo>
                  <a:lnTo>
                    <a:pt x="6057900" y="0"/>
                  </a:lnTo>
                  <a:lnTo>
                    <a:pt x="6019800" y="76200"/>
                  </a:lnTo>
                  <a:lnTo>
                    <a:pt x="6051537" y="76200"/>
                  </a:lnTo>
                  <a:lnTo>
                    <a:pt x="6051537" y="1670050"/>
                  </a:lnTo>
                  <a:lnTo>
                    <a:pt x="5448300" y="1670050"/>
                  </a:lnTo>
                  <a:lnTo>
                    <a:pt x="5448300" y="1682750"/>
                  </a:lnTo>
                  <a:lnTo>
                    <a:pt x="6064250" y="1682750"/>
                  </a:lnTo>
                  <a:lnTo>
                    <a:pt x="6064250" y="1676400"/>
                  </a:lnTo>
                  <a:lnTo>
                    <a:pt x="6064250" y="1670050"/>
                  </a:lnTo>
                  <a:lnTo>
                    <a:pt x="6064250" y="76200"/>
                  </a:lnTo>
                  <a:lnTo>
                    <a:pt x="6096000" y="76200"/>
                  </a:lnTo>
                  <a:close/>
                </a:path>
              </a:pathLst>
            </a:custGeom>
            <a:solidFill>
              <a:srgbClr val="000000"/>
            </a:solidFill>
          </p:spPr>
          <p:txBody>
            <a:bodyPr wrap="square" lIns="0" tIns="0" rIns="0" bIns="0" rtlCol="0"/>
            <a:lstStyle/>
            <a:p/>
          </p:txBody>
        </p:sp>
        <p:sp>
          <p:nvSpPr>
            <p:cNvPr id="66" name="object 66"/>
            <p:cNvSpPr/>
            <p:nvPr/>
          </p:nvSpPr>
          <p:spPr>
            <a:xfrm>
              <a:off x="2681288" y="6400800"/>
              <a:ext cx="3352800" cy="0"/>
            </a:xfrm>
            <a:custGeom>
              <a:rect l="l" t="t" r="r" b="b"/>
              <a:pathLst>
                <a:path w="3352800">
                  <a:moveTo>
                    <a:pt x="0" y="0"/>
                  </a:moveTo>
                  <a:lnTo>
                    <a:pt x="1295399" y="0"/>
                  </a:lnTo>
                </a:path>
                <a:path w="3352800">
                  <a:moveTo>
                    <a:pt x="1981199" y="0"/>
                  </a:moveTo>
                  <a:lnTo>
                    <a:pt x="3352799" y="0"/>
                  </a:lnTo>
                </a:path>
              </a:pathLst>
            </a:custGeom>
            <a:ln w="9525">
              <a:solidFill>
                <a:srgbClr val="000000"/>
              </a:solidFill>
            </a:ln>
          </p:spPr>
          <p:txBody>
            <a:bodyPr wrap="square" lIns="0" tIns="0" rIns="0" bIns="0" rtlCol="0"/>
            <a:lstStyle/>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3354388" y="2182772"/>
            <a:ext cx="2501900" cy="452120"/>
          </a:xfrm>
          <a:prstGeom prst="rect">
            <a:avLst/>
          </a:prstGeom>
        </p:spPr>
        <p:txBody>
          <a:bodyPr vert="horz" wrap="square" lIns="0" tIns="12700" rIns="0" bIns="0" rtlCol="0">
            <a:spAutoFit/>
          </a:bodyPr>
          <a:lstStyle/>
          <a:p>
            <a:pPr marL="354965" indent="-342265">
              <a:lnSpc>
                <a:spcPct val="100000"/>
              </a:lnSpc>
              <a:spcBef>
                <a:spcPts val="100"/>
              </a:spcBef>
              <a:buClr>
                <a:srgbClr val="3333CC"/>
              </a:buClr>
              <a:buSzPct val="60714"/>
              <a:buFont typeface="Wingdings"/>
              <a:buChar char=""/>
              <a:tabLst>
                <a:tab pos="354965"/>
                <a:tab pos="355600"/>
              </a:tabLst>
            </a:pPr>
            <a:r>
              <a:rPr sz="2800" b="1" spc="-10">
                <a:latin typeface="Microsoft JhengHei"/>
                <a:cs typeface="Microsoft JhengHei"/>
              </a:rPr>
              <a:t>人机交互界面</a:t>
            </a:r>
            <a:endParaRPr sz="2800">
              <a:latin typeface="Microsoft JhengHei"/>
              <a:cs typeface="Microsoft JhengHei"/>
            </a:endParaRPr>
          </a:p>
        </p:txBody>
      </p:sp>
      <p:sp>
        <p:nvSpPr>
          <p:cNvPr id="3" name="object 3"/>
          <p:cNvSpPr txBox="1"/>
          <p:nvPr/>
        </p:nvSpPr>
        <p:spPr>
          <a:xfrm>
            <a:off x="3354388" y="3036212"/>
            <a:ext cx="1435100" cy="452120"/>
          </a:xfrm>
          <a:prstGeom prst="rect">
            <a:avLst/>
          </a:prstGeom>
        </p:spPr>
        <p:txBody>
          <a:bodyPr vert="horz" wrap="square" lIns="0" tIns="12700" rIns="0" bIns="0" rtlCol="0">
            <a:spAutoFit/>
          </a:bodyPr>
          <a:lstStyle/>
          <a:p>
            <a:pPr marL="354965" indent="-342265">
              <a:lnSpc>
                <a:spcPct val="100000"/>
              </a:lnSpc>
              <a:spcBef>
                <a:spcPts val="100"/>
              </a:spcBef>
              <a:buClr>
                <a:srgbClr val="3333CC"/>
              </a:buClr>
              <a:buSzPct val="60714"/>
              <a:buFont typeface="Wingdings"/>
              <a:buChar char=""/>
              <a:tabLst>
                <a:tab pos="354965"/>
                <a:tab pos="355600"/>
              </a:tabLst>
            </a:pPr>
            <a:r>
              <a:rPr sz="2800" b="1" spc="-20">
                <a:latin typeface="Microsoft JhengHei"/>
                <a:cs typeface="Microsoft JhengHei"/>
              </a:rPr>
              <a:t>知识库</a:t>
            </a:r>
            <a:endParaRPr sz="2800">
              <a:latin typeface="Microsoft JhengHei"/>
              <a:cs typeface="Microsoft JhengHei"/>
            </a:endParaRPr>
          </a:p>
        </p:txBody>
      </p:sp>
      <p:sp>
        <p:nvSpPr>
          <p:cNvPr id="4" name="object 4"/>
          <p:cNvSpPr txBox="1"/>
          <p:nvPr/>
        </p:nvSpPr>
        <p:spPr>
          <a:xfrm>
            <a:off x="3354388" y="3950612"/>
            <a:ext cx="1435100" cy="452120"/>
          </a:xfrm>
          <a:prstGeom prst="rect">
            <a:avLst/>
          </a:prstGeom>
        </p:spPr>
        <p:txBody>
          <a:bodyPr vert="horz" wrap="square" lIns="0" tIns="12700" rIns="0" bIns="0" rtlCol="0">
            <a:spAutoFit/>
          </a:bodyPr>
          <a:lstStyle/>
          <a:p>
            <a:pPr marL="354965" indent="-342265">
              <a:lnSpc>
                <a:spcPct val="100000"/>
              </a:lnSpc>
              <a:spcBef>
                <a:spcPts val="100"/>
              </a:spcBef>
              <a:buClr>
                <a:srgbClr val="3333CC"/>
              </a:buClr>
              <a:buSzPct val="60714"/>
              <a:buFont typeface="Wingdings"/>
              <a:buChar char=""/>
              <a:tabLst>
                <a:tab pos="354965"/>
                <a:tab pos="355600"/>
              </a:tabLst>
            </a:pPr>
            <a:r>
              <a:rPr sz="2800" b="1" spc="-20">
                <a:latin typeface="Microsoft JhengHei"/>
                <a:cs typeface="Microsoft JhengHei"/>
              </a:rPr>
              <a:t>推理机</a:t>
            </a:r>
            <a:endParaRPr sz="2800">
              <a:latin typeface="Microsoft JhengHei"/>
              <a:cs typeface="Microsoft JhengHei"/>
            </a:endParaRPr>
          </a:p>
        </p:txBody>
      </p:sp>
      <p:sp>
        <p:nvSpPr>
          <p:cNvPr id="5" name="object 5"/>
          <p:cNvSpPr txBox="1"/>
          <p:nvPr/>
        </p:nvSpPr>
        <p:spPr>
          <a:xfrm>
            <a:off x="1703387" y="2396807"/>
            <a:ext cx="939800" cy="2219960"/>
          </a:xfrm>
          <a:prstGeom prst="rect">
            <a:avLst/>
          </a:prstGeom>
        </p:spPr>
        <p:txBody>
          <a:bodyPr vert="horz" wrap="square" lIns="0" tIns="12700" rIns="0" bIns="0" rtlCol="0">
            <a:spAutoFit/>
          </a:bodyPr>
          <a:lstStyle/>
          <a:p>
            <a:pPr marL="12700" marR="5080" algn="just">
              <a:lnSpc>
                <a:spcPct val="100000"/>
              </a:lnSpc>
              <a:spcBef>
                <a:spcPts val="100"/>
              </a:spcBef>
            </a:pPr>
            <a:r>
              <a:rPr sz="3600" b="1" spc="-25">
                <a:latin typeface="Microsoft JhengHei"/>
                <a:cs typeface="Microsoft JhengHei"/>
              </a:rPr>
              <a:t>专家家系系统</a:t>
            </a:r>
            <a:r>
              <a:rPr sz="3600" b="1" spc="-50">
                <a:latin typeface="Microsoft JhengHei"/>
                <a:cs typeface="Microsoft JhengHei"/>
              </a:rPr>
              <a:t>统</a:t>
            </a:r>
            <a:endParaRPr sz="3600">
              <a:latin typeface="Microsoft JhengHei"/>
              <a:cs typeface="Microsoft JhengHei"/>
            </a:endParaRPr>
          </a:p>
        </p:txBody>
      </p:sp>
      <p:sp>
        <p:nvSpPr>
          <p:cNvPr id="6" name="object 6"/>
          <p:cNvSpPr/>
          <p:nvPr/>
        </p:nvSpPr>
        <p:spPr>
          <a:xfrm>
            <a:off x="2771774" y="2420937"/>
            <a:ext cx="287655" cy="2160905"/>
          </a:xfrm>
          <a:custGeom>
            <a:rect l="l" t="t" r="r" b="b"/>
            <a:pathLst>
              <a:path w="287655" h="2160904">
                <a:moveTo>
                  <a:pt x="287338" y="2160588"/>
                </a:moveTo>
                <a:lnTo>
                  <a:pt x="249145" y="2154156"/>
                </a:lnTo>
                <a:lnTo>
                  <a:pt x="214825" y="2136006"/>
                </a:lnTo>
                <a:lnTo>
                  <a:pt x="185748" y="2107853"/>
                </a:lnTo>
                <a:lnTo>
                  <a:pt x="163284" y="2071413"/>
                </a:lnTo>
                <a:lnTo>
                  <a:pt x="148801" y="2028403"/>
                </a:lnTo>
                <a:lnTo>
                  <a:pt x="143669" y="1980539"/>
                </a:lnTo>
                <a:lnTo>
                  <a:pt x="143669" y="1260343"/>
                </a:lnTo>
                <a:lnTo>
                  <a:pt x="138537" y="1212478"/>
                </a:lnTo>
                <a:lnTo>
                  <a:pt x="124054" y="1169468"/>
                </a:lnTo>
                <a:lnTo>
                  <a:pt x="101589" y="1133029"/>
                </a:lnTo>
                <a:lnTo>
                  <a:pt x="72512" y="1104875"/>
                </a:lnTo>
                <a:lnTo>
                  <a:pt x="38192" y="1086725"/>
                </a:lnTo>
                <a:lnTo>
                  <a:pt x="0" y="1080293"/>
                </a:lnTo>
                <a:lnTo>
                  <a:pt x="38192" y="1073862"/>
                </a:lnTo>
                <a:lnTo>
                  <a:pt x="72512" y="1055711"/>
                </a:lnTo>
                <a:lnTo>
                  <a:pt x="101589" y="1027558"/>
                </a:lnTo>
                <a:lnTo>
                  <a:pt x="124053" y="991118"/>
                </a:lnTo>
                <a:lnTo>
                  <a:pt x="138536" y="948108"/>
                </a:lnTo>
                <a:lnTo>
                  <a:pt x="143668" y="900244"/>
                </a:lnTo>
                <a:lnTo>
                  <a:pt x="143669" y="180049"/>
                </a:lnTo>
                <a:lnTo>
                  <a:pt x="148800" y="132184"/>
                </a:lnTo>
                <a:lnTo>
                  <a:pt x="163283" y="89174"/>
                </a:lnTo>
                <a:lnTo>
                  <a:pt x="185748" y="52735"/>
                </a:lnTo>
                <a:lnTo>
                  <a:pt x="214825" y="24581"/>
                </a:lnTo>
                <a:lnTo>
                  <a:pt x="249144" y="6431"/>
                </a:lnTo>
                <a:lnTo>
                  <a:pt x="287337" y="0"/>
                </a:lnTo>
              </a:path>
            </a:pathLst>
          </a:custGeom>
          <a:ln w="25399">
            <a:solidFill>
              <a:srgbClr val="FF0000"/>
            </a:solidFill>
          </a:ln>
        </p:spPr>
        <p:txBody>
          <a:bodyPr wrap="square" lIns="0" tIns="0" rIns="0" bIns="0" rtlCol="0"/>
          <a:lstStyle/>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3011487" y="1265406"/>
            <a:ext cx="3225800" cy="574040"/>
          </a:xfrm>
          <a:prstGeom prst="rect">
            <a:avLst/>
          </a:prstGeom>
        </p:spPr>
        <p:txBody>
          <a:bodyPr vert="horz" wrap="square" lIns="0" tIns="12700" rIns="0" bIns="0" rtlCol="0">
            <a:spAutoFit/>
          </a:bodyPr>
          <a:lstStyle/>
          <a:p>
            <a:pPr marL="12700">
              <a:lnSpc>
                <a:spcPct val="100000"/>
              </a:lnSpc>
              <a:spcBef>
                <a:spcPts val="100"/>
              </a:spcBef>
            </a:pPr>
            <a:r>
              <a:rPr spc="-10"/>
              <a:t>专家系统的建立</a:t>
            </a:r>
          </a:p>
        </p:txBody>
      </p:sp>
      <p:sp>
        <p:nvSpPr>
          <p:cNvPr id="3" name="object 3"/>
          <p:cNvSpPr txBox="1"/>
          <p:nvPr/>
        </p:nvSpPr>
        <p:spPr>
          <a:xfrm>
            <a:off x="1554162" y="2303780"/>
            <a:ext cx="2444750" cy="3098165"/>
          </a:xfrm>
          <a:prstGeom prst="rect">
            <a:avLst/>
          </a:prstGeom>
        </p:spPr>
        <p:txBody>
          <a:bodyPr vert="horz" wrap="square" lIns="0" tIns="97790" rIns="0" bIns="0" rtlCol="0">
            <a:spAutoFit/>
          </a:bodyPr>
          <a:lstStyle/>
          <a:p>
            <a:pPr marL="298450" indent="-285750">
              <a:lnSpc>
                <a:spcPct val="100000"/>
              </a:lnSpc>
              <a:spcBef>
                <a:spcPts val="770"/>
              </a:spcBef>
              <a:buClr>
                <a:srgbClr val="3333CC"/>
              </a:buClr>
              <a:buSzPct val="60714"/>
              <a:buFont typeface="Wingdings"/>
              <a:buChar char=""/>
              <a:tabLst>
                <a:tab pos="298450"/>
              </a:tabLst>
            </a:pPr>
            <a:r>
              <a:rPr sz="2800" b="1" spc="-10">
                <a:latin typeface="Microsoft JhengHei"/>
                <a:cs typeface="Microsoft JhengHei"/>
              </a:rPr>
              <a:t>专家系统外壳</a:t>
            </a:r>
            <a:endParaRPr sz="2800">
              <a:latin typeface="Microsoft JhengHei"/>
              <a:cs typeface="Microsoft JhengHei"/>
            </a:endParaRPr>
          </a:p>
          <a:p>
            <a:pPr marL="698500" lvl="1" indent="-228600">
              <a:lnSpc>
                <a:spcPct val="100000"/>
              </a:lnSpc>
              <a:spcBef>
                <a:spcPts val="675"/>
              </a:spcBef>
              <a:buClr>
                <a:srgbClr val="FF0000"/>
              </a:buClr>
              <a:buSzPct val="55357"/>
              <a:buFont typeface="Wingdings"/>
              <a:buChar char=""/>
              <a:tabLst>
                <a:tab pos="698500"/>
              </a:tabLst>
            </a:pPr>
            <a:r>
              <a:rPr sz="2800" b="1" spc="-15">
                <a:latin typeface="Microsoft JhengHei"/>
                <a:cs typeface="Microsoft JhengHei"/>
              </a:rPr>
              <a:t>人机界面</a:t>
            </a:r>
            <a:endParaRPr sz="2800">
              <a:latin typeface="Microsoft JhengHei"/>
              <a:cs typeface="Microsoft JhengHei"/>
            </a:endParaRPr>
          </a:p>
          <a:p>
            <a:pPr marL="698500" lvl="1" indent="-228600">
              <a:lnSpc>
                <a:spcPct val="100000"/>
              </a:lnSpc>
              <a:spcBef>
                <a:spcPts val="670"/>
              </a:spcBef>
              <a:buClr>
                <a:srgbClr val="FF0000"/>
              </a:buClr>
              <a:buSzPct val="55357"/>
              <a:buFont typeface="Wingdings"/>
              <a:buChar char=""/>
              <a:tabLst>
                <a:tab pos="698500"/>
              </a:tabLst>
            </a:pPr>
            <a:r>
              <a:rPr sz="2800" b="1" spc="-20">
                <a:latin typeface="Microsoft JhengHei"/>
                <a:cs typeface="Microsoft JhengHei"/>
              </a:rPr>
              <a:t>推理机</a:t>
            </a:r>
            <a:endParaRPr sz="2800">
              <a:latin typeface="Microsoft JhengHei"/>
              <a:cs typeface="Microsoft JhengHei"/>
            </a:endParaRPr>
          </a:p>
          <a:p>
            <a:pPr marL="298450" indent="-285750">
              <a:lnSpc>
                <a:spcPct val="100000"/>
              </a:lnSpc>
              <a:spcBef>
                <a:spcPts val="670"/>
              </a:spcBef>
              <a:buClr>
                <a:srgbClr val="3333CC"/>
              </a:buClr>
              <a:buSzPct val="60714"/>
              <a:buFont typeface="Wingdings"/>
              <a:buChar char=""/>
              <a:tabLst>
                <a:tab pos="298450"/>
              </a:tabLst>
            </a:pPr>
            <a:r>
              <a:rPr sz="2800" b="1" spc="-15">
                <a:latin typeface="Microsoft JhengHei"/>
                <a:cs typeface="Microsoft JhengHei"/>
              </a:rPr>
              <a:t>知识工程</a:t>
            </a:r>
            <a:endParaRPr sz="2800">
              <a:latin typeface="Microsoft JhengHei"/>
              <a:cs typeface="Microsoft JhengHei"/>
            </a:endParaRPr>
          </a:p>
          <a:p>
            <a:pPr marL="698500" lvl="1" indent="-228600">
              <a:lnSpc>
                <a:spcPct val="100000"/>
              </a:lnSpc>
              <a:spcBef>
                <a:spcPts val="675"/>
              </a:spcBef>
              <a:buClr>
                <a:srgbClr val="FF0000"/>
              </a:buClr>
              <a:buSzPct val="55357"/>
              <a:buFont typeface="Wingdings"/>
              <a:buChar char=""/>
              <a:tabLst>
                <a:tab pos="698500"/>
              </a:tabLst>
            </a:pPr>
            <a:r>
              <a:rPr sz="2800" b="1" spc="-15">
                <a:latin typeface="Microsoft JhengHei"/>
                <a:cs typeface="Microsoft JhengHei"/>
              </a:rPr>
              <a:t>知识获取</a:t>
            </a:r>
            <a:endParaRPr sz="2800">
              <a:latin typeface="Microsoft JhengHei"/>
              <a:cs typeface="Microsoft JhengHei"/>
            </a:endParaRPr>
          </a:p>
          <a:p>
            <a:pPr marL="698500" lvl="1" indent="-228600">
              <a:lnSpc>
                <a:spcPct val="100000"/>
              </a:lnSpc>
              <a:spcBef>
                <a:spcPts val="670"/>
              </a:spcBef>
              <a:buClr>
                <a:srgbClr val="FF0000"/>
              </a:buClr>
              <a:buSzPct val="55357"/>
              <a:buFont typeface="Wingdings"/>
              <a:buChar char=""/>
              <a:tabLst>
                <a:tab pos="698500"/>
              </a:tabLst>
            </a:pPr>
            <a:r>
              <a:rPr sz="2800" b="1" spc="-15">
                <a:latin typeface="Microsoft JhengHei"/>
                <a:cs typeface="Microsoft JhengHei"/>
              </a:rPr>
              <a:t>知识表达</a:t>
            </a:r>
            <a:endParaRPr sz="2800">
              <a:latin typeface="Microsoft JhengHei"/>
              <a:cs typeface="Microsoft JhengHei"/>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202814" y="848042"/>
            <a:ext cx="4597400" cy="574040"/>
          </a:xfrm>
          <a:prstGeom prst="rect">
            <a:avLst/>
          </a:prstGeom>
        </p:spPr>
        <p:txBody>
          <a:bodyPr vert="horz" wrap="square" lIns="0" tIns="12700" rIns="0" bIns="0" rtlCol="0">
            <a:spAutoFit/>
          </a:bodyPr>
          <a:lstStyle/>
          <a:p>
            <a:pPr marL="12700">
              <a:lnSpc>
                <a:spcPct val="100000"/>
              </a:lnSpc>
              <a:spcBef>
                <a:spcPts val="100"/>
              </a:spcBef>
            </a:pPr>
            <a:r>
              <a:rPr spc="-5"/>
              <a:t>建立专家系统的参与者</a:t>
            </a:r>
          </a:p>
        </p:txBody>
      </p:sp>
      <p:grpSp>
        <p:nvGrpSpPr>
          <p:cNvPr id="3" name="object 3"/>
          <p:cNvGrpSpPr/>
          <p:nvPr/>
        </p:nvGrpSpPr>
        <p:grpSpPr>
          <a:xfrm>
            <a:off x="971550" y="1663700"/>
            <a:ext cx="7421880" cy="4959350"/>
            <a:chOff x="971550" y="1663700"/>
            <a:chExt cx="7421880" cy="4959350"/>
          </a:xfrm>
        </p:grpSpPr>
        <p:pic>
          <p:nvPicPr>
            <p:cNvPr id="4" name="object 4"/>
            <p:cNvPicPr/>
            <p:nvPr/>
          </p:nvPicPr>
          <p:blipFill>
            <a:blip r:embed="rId2"/>
            <a:stretch>
              <a:fillRect/>
            </a:stretch>
          </p:blipFill>
          <p:spPr>
            <a:xfrm>
              <a:off x="1041400" y="1663700"/>
              <a:ext cx="7351712" cy="4938712"/>
            </a:xfrm>
            <a:prstGeom prst="rect">
              <a:avLst/>
            </a:prstGeom>
          </p:spPr>
        </p:pic>
        <p:sp>
          <p:nvSpPr>
            <p:cNvPr id="5" name="object 5"/>
            <p:cNvSpPr/>
            <p:nvPr/>
          </p:nvSpPr>
          <p:spPr>
            <a:xfrm>
              <a:off x="971550" y="6165851"/>
              <a:ext cx="1584325" cy="457200"/>
            </a:xfrm>
            <a:custGeom>
              <a:rect l="l" t="t" r="r" b="b"/>
              <a:pathLst>
                <a:path w="1584325" h="457200">
                  <a:moveTo>
                    <a:pt x="1584325" y="457199"/>
                  </a:moveTo>
                  <a:lnTo>
                    <a:pt x="0" y="457199"/>
                  </a:lnTo>
                  <a:lnTo>
                    <a:pt x="0" y="0"/>
                  </a:lnTo>
                  <a:lnTo>
                    <a:pt x="1584325" y="0"/>
                  </a:lnTo>
                  <a:lnTo>
                    <a:pt x="1584325" y="457199"/>
                  </a:lnTo>
                  <a:close/>
                </a:path>
              </a:pathLst>
            </a:custGeom>
            <a:solidFill>
              <a:srgbClr val="FFFFFF"/>
            </a:solidFill>
          </p:spPr>
          <p:txBody>
            <a:bodyPr wrap="square" lIns="0" tIns="0" rIns="0" bIns="0" rtlCol="0"/>
            <a:lstStyle/>
            <a:p/>
          </p:txBody>
        </p:sp>
      </p:grpSp>
      <p:sp>
        <p:nvSpPr>
          <p:cNvPr id="6" name="object 6"/>
          <p:cNvSpPr txBox="1"/>
          <p:nvPr/>
        </p:nvSpPr>
        <p:spPr>
          <a:xfrm>
            <a:off x="1141412" y="6208396"/>
            <a:ext cx="1244600" cy="391160"/>
          </a:xfrm>
          <a:prstGeom prst="rect">
            <a:avLst/>
          </a:prstGeom>
        </p:spPr>
        <p:txBody>
          <a:bodyPr vert="horz" wrap="square" lIns="0" tIns="12700" rIns="0" bIns="0" rtlCol="0">
            <a:spAutoFit/>
          </a:bodyPr>
          <a:lstStyle/>
          <a:p>
            <a:pPr marL="12700">
              <a:lnSpc>
                <a:spcPct val="100000"/>
              </a:lnSpc>
              <a:spcBef>
                <a:spcPts val="100"/>
              </a:spcBef>
            </a:pPr>
            <a:r>
              <a:rPr sz="2400" b="1" spc="-15">
                <a:latin typeface="Microsoft JhengHei"/>
                <a:cs typeface="Microsoft JhengHei"/>
              </a:rPr>
              <a:t>领域专家</a:t>
            </a:r>
            <a:endParaRPr sz="2400">
              <a:latin typeface="Microsoft JhengHei"/>
              <a:cs typeface="Microsoft JhengHei"/>
            </a:endParaRPr>
          </a:p>
        </p:txBody>
      </p:sp>
      <p:sp>
        <p:nvSpPr>
          <p:cNvPr id="7" name="object 7"/>
          <p:cNvSpPr/>
          <p:nvPr/>
        </p:nvSpPr>
        <p:spPr>
          <a:xfrm>
            <a:off x="3851275" y="6165851"/>
            <a:ext cx="2016125" cy="457200"/>
          </a:xfrm>
          <a:custGeom>
            <a:rect l="l" t="t" r="r" b="b"/>
            <a:pathLst>
              <a:path w="2016125" h="457200">
                <a:moveTo>
                  <a:pt x="2016125" y="457199"/>
                </a:moveTo>
                <a:lnTo>
                  <a:pt x="0" y="457199"/>
                </a:lnTo>
                <a:lnTo>
                  <a:pt x="0" y="0"/>
                </a:lnTo>
                <a:lnTo>
                  <a:pt x="2016125" y="0"/>
                </a:lnTo>
                <a:lnTo>
                  <a:pt x="2016125" y="457199"/>
                </a:lnTo>
                <a:close/>
              </a:path>
            </a:pathLst>
          </a:custGeom>
          <a:solidFill>
            <a:srgbClr val="FFFFFF"/>
          </a:solidFill>
        </p:spPr>
        <p:txBody>
          <a:bodyPr wrap="square" lIns="0" tIns="0" rIns="0" bIns="0" rtlCol="0"/>
          <a:lstStyle/>
          <a:p/>
        </p:txBody>
      </p:sp>
      <p:sp>
        <p:nvSpPr>
          <p:cNvPr id="8" name="object 8"/>
          <p:cNvSpPr txBox="1"/>
          <p:nvPr/>
        </p:nvSpPr>
        <p:spPr>
          <a:xfrm>
            <a:off x="4084637" y="6208396"/>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Microsoft JhengHei"/>
                <a:cs typeface="Microsoft JhengHei"/>
              </a:rPr>
              <a:t>知识工程师</a:t>
            </a:r>
            <a:endParaRPr sz="2400">
              <a:latin typeface="Microsoft JhengHei"/>
              <a:cs typeface="Microsoft JhengHei"/>
            </a:endParaRPr>
          </a:p>
        </p:txBody>
      </p:sp>
      <p:sp>
        <p:nvSpPr>
          <p:cNvPr id="9" name="object 9"/>
          <p:cNvSpPr/>
          <p:nvPr/>
        </p:nvSpPr>
        <p:spPr>
          <a:xfrm>
            <a:off x="6805612" y="6196013"/>
            <a:ext cx="2016125" cy="457200"/>
          </a:xfrm>
          <a:custGeom>
            <a:rect l="l" t="t" r="r" b="b"/>
            <a:pathLst>
              <a:path w="2016125" h="457200">
                <a:moveTo>
                  <a:pt x="2016125" y="457199"/>
                </a:moveTo>
                <a:lnTo>
                  <a:pt x="0" y="457199"/>
                </a:lnTo>
                <a:lnTo>
                  <a:pt x="0" y="0"/>
                </a:lnTo>
                <a:lnTo>
                  <a:pt x="2016125" y="0"/>
                </a:lnTo>
                <a:lnTo>
                  <a:pt x="2016125" y="457199"/>
                </a:lnTo>
                <a:close/>
              </a:path>
            </a:pathLst>
          </a:custGeom>
          <a:solidFill>
            <a:srgbClr val="FFFFFF"/>
          </a:solidFill>
        </p:spPr>
        <p:txBody>
          <a:bodyPr wrap="square" lIns="0" tIns="0" rIns="0" bIns="0" rtlCol="0"/>
          <a:lstStyle/>
          <a:p/>
        </p:txBody>
      </p:sp>
      <p:sp>
        <p:nvSpPr>
          <p:cNvPr id="10" name="object 10"/>
          <p:cNvSpPr txBox="1"/>
          <p:nvPr/>
        </p:nvSpPr>
        <p:spPr>
          <a:xfrm>
            <a:off x="7496175" y="6238558"/>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Microsoft JhengHei"/>
                <a:cs typeface="Microsoft JhengHei"/>
              </a:rPr>
              <a:t>用户</a:t>
            </a:r>
            <a:endParaRPr sz="2400">
              <a:latin typeface="Microsoft JhengHei"/>
              <a:cs typeface="Microsoft JhengHei"/>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838200"/>
            <a:ext cx="8669655" cy="1295400"/>
            <a:chOff x="0" y="838200"/>
            <a:chExt cx="8669655" cy="1295400"/>
          </a:xfrm>
        </p:grpSpPr>
        <p:sp>
          <p:nvSpPr>
            <p:cNvPr id="3" name="object 3"/>
            <p:cNvSpPr/>
            <p:nvPr/>
          </p:nvSpPr>
          <p:spPr>
            <a:xfrm>
              <a:off x="417499" y="1098549"/>
              <a:ext cx="382905" cy="474980"/>
            </a:xfrm>
            <a:custGeom>
              <a:rect l="l" t="t" r="r" b="b"/>
              <a:pathLst>
                <a:path w="382905" h="474980">
                  <a:moveTo>
                    <a:pt x="382587" y="0"/>
                  </a:moveTo>
                  <a:lnTo>
                    <a:pt x="0" y="0"/>
                  </a:lnTo>
                  <a:lnTo>
                    <a:pt x="0" y="349250"/>
                  </a:lnTo>
                  <a:lnTo>
                    <a:pt x="0" y="474662"/>
                  </a:lnTo>
                  <a:lnTo>
                    <a:pt x="382587" y="474662"/>
                  </a:lnTo>
                  <a:lnTo>
                    <a:pt x="382587" y="349250"/>
                  </a:lnTo>
                  <a:lnTo>
                    <a:pt x="382587" y="0"/>
                  </a:lnTo>
                  <a:close/>
                </a:path>
              </a:pathLst>
            </a:custGeom>
            <a:solidFill>
              <a:srgbClr val="FFCF01"/>
            </a:solidFill>
          </p:spPr>
          <p:txBody>
            <a:bodyPr wrap="square" lIns="0" tIns="0" rIns="0" bIns="0" rtlCol="0"/>
            <a:lstStyle/>
            <a:p/>
          </p:txBody>
        </p:sp>
        <p:pic>
          <p:nvPicPr>
            <p:cNvPr id="4" name="object 4"/>
            <p:cNvPicPr/>
            <p:nvPr/>
          </p:nvPicPr>
          <p:blipFill>
            <a:blip r:embed="rId2"/>
            <a:stretch>
              <a:fillRect/>
            </a:stretch>
          </p:blipFill>
          <p:spPr>
            <a:xfrm>
              <a:off x="800099" y="1098550"/>
              <a:ext cx="328611" cy="474662"/>
            </a:xfrm>
            <a:prstGeom prst="rect">
              <a:avLst/>
            </a:prstGeom>
          </p:spPr>
        </p:pic>
        <p:sp>
          <p:nvSpPr>
            <p:cNvPr id="5" name="object 5"/>
            <p:cNvSpPr/>
            <p:nvPr/>
          </p:nvSpPr>
          <p:spPr>
            <a:xfrm>
              <a:off x="541337" y="1520824"/>
              <a:ext cx="370205" cy="474980"/>
            </a:xfrm>
            <a:custGeom>
              <a:rect l="l" t="t" r="r" b="b"/>
              <a:pathLst>
                <a:path w="370205" h="474980">
                  <a:moveTo>
                    <a:pt x="369887" y="0"/>
                  </a:moveTo>
                  <a:lnTo>
                    <a:pt x="0" y="0"/>
                  </a:lnTo>
                  <a:lnTo>
                    <a:pt x="0" y="349250"/>
                  </a:lnTo>
                  <a:lnTo>
                    <a:pt x="0" y="474662"/>
                  </a:lnTo>
                  <a:lnTo>
                    <a:pt x="369887" y="474662"/>
                  </a:lnTo>
                  <a:lnTo>
                    <a:pt x="369887" y="349250"/>
                  </a:lnTo>
                  <a:lnTo>
                    <a:pt x="369887" y="0"/>
                  </a:lnTo>
                  <a:close/>
                </a:path>
              </a:pathLst>
            </a:custGeom>
            <a:solidFill>
              <a:srgbClr val="3333CC"/>
            </a:solidFill>
          </p:spPr>
          <p:txBody>
            <a:bodyPr wrap="square" lIns="0" tIns="0" rIns="0" bIns="0" rtlCol="0"/>
            <a:lstStyle/>
            <a:p/>
          </p:txBody>
        </p:sp>
        <p:pic>
          <p:nvPicPr>
            <p:cNvPr id="6" name="object 6"/>
            <p:cNvPicPr/>
            <p:nvPr/>
          </p:nvPicPr>
          <p:blipFill>
            <a:blip r:embed="rId3"/>
            <a:stretch>
              <a:fillRect/>
            </a:stretch>
          </p:blipFill>
          <p:spPr>
            <a:xfrm>
              <a:off x="911225" y="1520825"/>
              <a:ext cx="368300" cy="474661"/>
            </a:xfrm>
            <a:prstGeom prst="rect">
              <a:avLst/>
            </a:prstGeom>
          </p:spPr>
        </p:pic>
        <p:pic>
          <p:nvPicPr>
            <p:cNvPr id="7" name="object 7"/>
            <p:cNvPicPr/>
            <p:nvPr/>
          </p:nvPicPr>
          <p:blipFill>
            <a:blip r:embed="rId4"/>
            <a:stretch>
              <a:fillRect/>
            </a:stretch>
          </p:blipFill>
          <p:spPr>
            <a:xfrm>
              <a:off x="127000" y="1447800"/>
              <a:ext cx="560387" cy="422275"/>
            </a:xfrm>
            <a:prstGeom prst="rect">
              <a:avLst/>
            </a:prstGeom>
          </p:spPr>
        </p:pic>
        <p:sp>
          <p:nvSpPr>
            <p:cNvPr id="8" name="object 8"/>
            <p:cNvSpPr/>
            <p:nvPr/>
          </p:nvSpPr>
          <p:spPr>
            <a:xfrm>
              <a:off x="762000" y="990599"/>
              <a:ext cx="31750" cy="1052830"/>
            </a:xfrm>
            <a:custGeom>
              <a:rect l="l" t="t" r="r" b="b"/>
              <a:pathLst>
                <a:path w="31750" h="1052830">
                  <a:moveTo>
                    <a:pt x="31750" y="822325"/>
                  </a:moveTo>
                  <a:lnTo>
                    <a:pt x="0" y="822325"/>
                  </a:lnTo>
                  <a:lnTo>
                    <a:pt x="0" y="1052512"/>
                  </a:lnTo>
                  <a:lnTo>
                    <a:pt x="31750" y="1052512"/>
                  </a:lnTo>
                  <a:lnTo>
                    <a:pt x="31750" y="822325"/>
                  </a:lnTo>
                  <a:close/>
                </a:path>
                <a:path w="31750" h="1052830">
                  <a:moveTo>
                    <a:pt x="31750" y="0"/>
                  </a:moveTo>
                  <a:lnTo>
                    <a:pt x="0" y="0"/>
                  </a:lnTo>
                  <a:lnTo>
                    <a:pt x="0" y="790575"/>
                  </a:lnTo>
                  <a:lnTo>
                    <a:pt x="31750" y="790575"/>
                  </a:lnTo>
                  <a:lnTo>
                    <a:pt x="31750" y="0"/>
                  </a:lnTo>
                  <a:close/>
                </a:path>
              </a:pathLst>
            </a:custGeom>
            <a:solidFill>
              <a:srgbClr val="1B1B1B"/>
            </a:solidFill>
          </p:spPr>
          <p:txBody>
            <a:bodyPr wrap="square" lIns="0" tIns="0" rIns="0" bIns="0" rtlCol="0"/>
            <a:lstStyle/>
            <a:p/>
          </p:txBody>
        </p:sp>
        <p:pic>
          <p:nvPicPr>
            <p:cNvPr id="9" name="object 9"/>
            <p:cNvPicPr/>
            <p:nvPr/>
          </p:nvPicPr>
          <p:blipFill>
            <a:blip r:embed="rId5"/>
            <a:stretch>
              <a:fillRect/>
            </a:stretch>
          </p:blipFill>
          <p:spPr>
            <a:xfrm>
              <a:off x="442912" y="1781175"/>
              <a:ext cx="8226425" cy="31750"/>
            </a:xfrm>
            <a:prstGeom prst="rect">
              <a:avLst/>
            </a:prstGeom>
          </p:spPr>
        </p:pic>
        <p:sp>
          <p:nvSpPr>
            <p:cNvPr id="10" name="object 10"/>
            <p:cNvSpPr/>
            <p:nvPr/>
          </p:nvSpPr>
          <p:spPr>
            <a:xfrm>
              <a:off x="0" y="838200"/>
              <a:ext cx="8458200" cy="1295400"/>
            </a:xfrm>
            <a:custGeom>
              <a:rect l="l" t="t" r="r" b="b"/>
              <a:pathLst>
                <a:path w="8458200" h="1295400">
                  <a:moveTo>
                    <a:pt x="8458200" y="1295400"/>
                  </a:moveTo>
                  <a:lnTo>
                    <a:pt x="0" y="1295400"/>
                  </a:lnTo>
                  <a:lnTo>
                    <a:pt x="0" y="0"/>
                  </a:lnTo>
                  <a:lnTo>
                    <a:pt x="8458200" y="0"/>
                  </a:lnTo>
                  <a:lnTo>
                    <a:pt x="8458200" y="1295400"/>
                  </a:lnTo>
                  <a:close/>
                </a:path>
              </a:pathLst>
            </a:custGeom>
            <a:solidFill>
              <a:srgbClr val="FFFFFF"/>
            </a:solidFill>
          </p:spPr>
          <p:txBody>
            <a:bodyPr wrap="square" lIns="0" tIns="0" rIns="0" bIns="0" rtlCol="0"/>
            <a:lstStyle/>
            <a:p/>
          </p:txBody>
        </p:sp>
      </p:grpSp>
      <p:sp>
        <p:nvSpPr>
          <p:cNvPr id="11" name="object 11"/>
          <p:cNvSpPr txBox="1"/>
          <p:nvPr/>
        </p:nvSpPr>
        <p:spPr>
          <a:xfrm>
            <a:off x="833437" y="1011882"/>
            <a:ext cx="7778750" cy="5069840"/>
          </a:xfrm>
          <a:prstGeom prst="rect">
            <a:avLst/>
          </a:prstGeom>
        </p:spPr>
        <p:txBody>
          <a:bodyPr vert="horz" wrap="square" lIns="0" tIns="95885" rIns="0" bIns="0" rtlCol="0">
            <a:spAutoFit/>
          </a:bodyPr>
          <a:lstStyle/>
          <a:p>
            <a:pPr marL="354965" indent="-342265">
              <a:lnSpc>
                <a:spcPct val="100000"/>
              </a:lnSpc>
              <a:spcBef>
                <a:spcPts val="755"/>
              </a:spcBef>
              <a:buClr>
                <a:srgbClr val="3333CC"/>
              </a:buClr>
              <a:buSzPct val="60714"/>
              <a:buFont typeface="Wingdings"/>
              <a:buChar char=""/>
              <a:tabLst>
                <a:tab pos="354965"/>
                <a:tab pos="355600"/>
              </a:tabLst>
            </a:pPr>
            <a:r>
              <a:rPr sz="2800" b="1" spc="-15">
                <a:latin typeface="Microsoft JhengHei"/>
                <a:cs typeface="Microsoft JhengHei"/>
              </a:rPr>
              <a:t>领域专家</a:t>
            </a:r>
            <a:endParaRPr sz="2800">
              <a:latin typeface="Microsoft JhengHei"/>
              <a:cs typeface="Microsoft JhengHei"/>
            </a:endParaRPr>
          </a:p>
          <a:p>
            <a:pPr marL="755015" marR="5080" lvl="1" indent="-285115">
              <a:lnSpc>
                <a:spcPct val="100000"/>
              </a:lnSpc>
              <a:spcBef>
                <a:spcPts val="565"/>
              </a:spcBef>
              <a:buClr>
                <a:srgbClr val="FF0000"/>
              </a:buClr>
              <a:buSzPct val="56250"/>
              <a:buFont typeface="Wingdings"/>
              <a:buChar char=""/>
              <a:tabLst>
                <a:tab pos="755015"/>
                <a:tab pos="755650"/>
              </a:tabLst>
            </a:pPr>
            <a:r>
              <a:rPr sz="2400" b="1" spc="-5">
                <a:latin typeface="Microsoft JhengHei"/>
                <a:cs typeface="Microsoft JhengHei"/>
              </a:rPr>
              <a:t>在特定领域，具有某种特殊技能的人，能够利用以往往的经验，正确地给出问题的解决方案。</a:t>
            </a:r>
            <a:endParaRPr sz="2400">
              <a:latin typeface="Microsoft JhengHei"/>
              <a:cs typeface="Microsoft JhengHei"/>
            </a:endParaRPr>
          </a:p>
          <a:p>
            <a:pPr lvl="1">
              <a:lnSpc>
                <a:spcPct val="100000"/>
              </a:lnSpc>
              <a:spcBef>
                <a:spcPts val="25"/>
              </a:spcBef>
              <a:buClr>
                <a:srgbClr val="FF0000"/>
              </a:buClr>
              <a:buFont typeface="Wingdings"/>
              <a:buChar char=""/>
            </a:pPr>
            <a:endParaRPr sz="2550">
              <a:latin typeface="Microsoft JhengHei"/>
              <a:cs typeface="Microsoft JhengHei"/>
            </a:endParaRPr>
          </a:p>
          <a:p>
            <a:pPr marL="354965" indent="-342265">
              <a:lnSpc>
                <a:spcPct val="100000"/>
              </a:lnSpc>
              <a:buClr>
                <a:srgbClr val="3333CC"/>
              </a:buClr>
              <a:buSzPct val="60714"/>
              <a:buFont typeface="Wingdings"/>
              <a:buChar char=""/>
              <a:tabLst>
                <a:tab pos="354965"/>
                <a:tab pos="355600"/>
              </a:tabLst>
            </a:pPr>
            <a:r>
              <a:rPr sz="2800" b="1" spc="-10">
                <a:latin typeface="Microsoft JhengHei"/>
                <a:cs typeface="Microsoft JhengHei"/>
              </a:rPr>
              <a:t>知识工程师</a:t>
            </a:r>
            <a:endParaRPr sz="2800">
              <a:latin typeface="Microsoft JhengHei"/>
              <a:cs typeface="Microsoft JhengHei"/>
            </a:endParaRPr>
          </a:p>
          <a:p>
            <a:pPr marL="755015" lvl="1" indent="-285115">
              <a:lnSpc>
                <a:spcPct val="100000"/>
              </a:lnSpc>
              <a:spcBef>
                <a:spcPts val="565"/>
              </a:spcBef>
              <a:buClr>
                <a:srgbClr val="FF0000"/>
              </a:buClr>
              <a:buSzPct val="56250"/>
              <a:buFont typeface="Wingdings"/>
              <a:buChar char=""/>
              <a:tabLst>
                <a:tab pos="755015"/>
                <a:tab pos="755650"/>
              </a:tabLst>
            </a:pPr>
            <a:r>
              <a:rPr sz="2400" b="1" spc="-5">
                <a:latin typeface="Microsoft JhengHei"/>
                <a:cs typeface="Microsoft JhengHei"/>
              </a:rPr>
              <a:t>专家系统的设计、开发和实现者。</a:t>
            </a:r>
            <a:endParaRPr sz="2400">
              <a:latin typeface="Microsoft JhengHei"/>
              <a:cs typeface="Microsoft JhengHei"/>
            </a:endParaRPr>
          </a:p>
          <a:p>
            <a:pPr marL="755015" lvl="1" indent="-285115">
              <a:lnSpc>
                <a:spcPct val="100000"/>
              </a:lnSpc>
              <a:spcBef>
                <a:spcPts val="575"/>
              </a:spcBef>
              <a:buClr>
                <a:srgbClr val="FF0000"/>
              </a:buClr>
              <a:buSzPct val="56250"/>
              <a:buFont typeface="Wingdings"/>
              <a:buChar char=""/>
              <a:tabLst>
                <a:tab pos="755015"/>
                <a:tab pos="755650"/>
              </a:tabLst>
            </a:pPr>
            <a:r>
              <a:rPr sz="2400" b="1" spc="-5">
                <a:latin typeface="Microsoft JhengHei"/>
                <a:cs typeface="Microsoft JhengHei"/>
              </a:rPr>
              <a:t>是专家经验到应用规则的转换者。</a:t>
            </a:r>
            <a:endParaRPr sz="2400">
              <a:latin typeface="Microsoft JhengHei"/>
              <a:cs typeface="Microsoft JhengHei"/>
            </a:endParaRPr>
          </a:p>
          <a:p>
            <a:pPr lvl="1">
              <a:lnSpc>
                <a:spcPct val="100000"/>
              </a:lnSpc>
              <a:spcBef>
                <a:spcPts val="5"/>
              </a:spcBef>
              <a:buClr>
                <a:srgbClr val="FF0000"/>
              </a:buClr>
              <a:buFont typeface="Wingdings"/>
              <a:buChar char=""/>
            </a:pPr>
            <a:endParaRPr sz="2250">
              <a:latin typeface="Microsoft JhengHei"/>
              <a:cs typeface="Microsoft JhengHei"/>
            </a:endParaRPr>
          </a:p>
          <a:p>
            <a:pPr marL="354965" indent="-342265">
              <a:lnSpc>
                <a:spcPct val="100000"/>
              </a:lnSpc>
              <a:buClr>
                <a:srgbClr val="3333CC"/>
              </a:buClr>
              <a:buSzPct val="60714"/>
              <a:buFont typeface="Wingdings"/>
              <a:buChar char=""/>
              <a:tabLst>
                <a:tab pos="354965"/>
                <a:tab pos="355600"/>
              </a:tabLst>
            </a:pPr>
            <a:r>
              <a:rPr sz="2800" b="1" spc="-20">
                <a:latin typeface="Microsoft JhengHei"/>
                <a:cs typeface="Microsoft JhengHei"/>
              </a:rPr>
              <a:t>使用者</a:t>
            </a:r>
            <a:endParaRPr sz="2800">
              <a:latin typeface="Microsoft JhengHei"/>
              <a:cs typeface="Microsoft JhengHei"/>
            </a:endParaRPr>
          </a:p>
          <a:p>
            <a:pPr marL="755015" lvl="1" indent="-285115">
              <a:lnSpc>
                <a:spcPct val="100000"/>
              </a:lnSpc>
              <a:spcBef>
                <a:spcPts val="565"/>
              </a:spcBef>
              <a:buClr>
                <a:srgbClr val="FF0000"/>
              </a:buClr>
              <a:buSzPct val="56250"/>
              <a:buFont typeface="Wingdings"/>
              <a:buChar char=""/>
              <a:tabLst>
                <a:tab pos="755015"/>
                <a:tab pos="755650"/>
              </a:tabLst>
            </a:pPr>
            <a:r>
              <a:rPr sz="2400" b="1" spc="-5">
                <a:latin typeface="Microsoft JhengHei"/>
                <a:cs typeface="Microsoft JhengHei"/>
              </a:rPr>
              <a:t>将要使用专家系统的用户。</a:t>
            </a:r>
            <a:endParaRPr sz="2400">
              <a:latin typeface="Microsoft JhengHei"/>
              <a:cs typeface="Microsoft JhengHei"/>
            </a:endParaRPr>
          </a:p>
          <a:p>
            <a:pPr marL="755015" lvl="1" indent="-285115">
              <a:lnSpc>
                <a:spcPct val="100000"/>
              </a:lnSpc>
              <a:spcBef>
                <a:spcPts val="575"/>
              </a:spcBef>
              <a:buClr>
                <a:srgbClr val="FF0000"/>
              </a:buClr>
              <a:buSzPct val="56250"/>
              <a:buFont typeface="Wingdings"/>
              <a:buChar char=""/>
              <a:tabLst>
                <a:tab pos="755015"/>
                <a:tab pos="755650"/>
              </a:tabLst>
            </a:pPr>
            <a:r>
              <a:rPr sz="2400" b="1" spc="-5">
                <a:latin typeface="Microsoft JhengHei"/>
                <a:cs typeface="Microsoft JhengHei"/>
              </a:rPr>
              <a:t>领域专家知识的最终受益者。</a:t>
            </a:r>
            <a:endParaRPr sz="2400">
              <a:latin typeface="Microsoft JhengHei"/>
              <a:cs typeface="Microsoft JhengHei"/>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932111" y="1132998"/>
            <a:ext cx="3225800" cy="574040"/>
          </a:xfrm>
          <a:prstGeom prst="rect">
            <a:avLst/>
          </a:prstGeom>
        </p:spPr>
        <p:txBody>
          <a:bodyPr vert="horz" wrap="square" lIns="0" tIns="12700" rIns="0" bIns="0" rtlCol="0">
            <a:spAutoFit/>
          </a:bodyPr>
          <a:lstStyle/>
          <a:p>
            <a:pPr marL="12700">
              <a:lnSpc>
                <a:spcPct val="100000"/>
              </a:lnSpc>
              <a:spcBef>
                <a:spcPts val="100"/>
              </a:spcBef>
            </a:pPr>
            <a:r>
              <a:rPr spc="-10"/>
              <a:t>智能的一般模型</a:t>
            </a:r>
          </a:p>
        </p:txBody>
      </p:sp>
      <p:grpSp>
        <p:nvGrpSpPr>
          <p:cNvPr id="3" name="object 3"/>
          <p:cNvGrpSpPr/>
          <p:nvPr/>
        </p:nvGrpSpPr>
        <p:grpSpPr>
          <a:xfrm>
            <a:off x="1701800" y="2203450"/>
            <a:ext cx="4191000" cy="3810000"/>
            <a:chOff x="1701800" y="2203450"/>
            <a:chExt cx="4191000" cy="3810000"/>
          </a:xfrm>
        </p:grpSpPr>
        <p:sp>
          <p:nvSpPr>
            <p:cNvPr id="4" name="object 4"/>
            <p:cNvSpPr/>
            <p:nvPr/>
          </p:nvSpPr>
          <p:spPr>
            <a:xfrm>
              <a:off x="1708150" y="2209800"/>
              <a:ext cx="4178300" cy="3797300"/>
            </a:xfrm>
            <a:custGeom>
              <a:rect l="l" t="t" r="r" b="b"/>
              <a:pathLst>
                <a:path w="4178300" h="3797300">
                  <a:moveTo>
                    <a:pt x="4178300" y="3797300"/>
                  </a:moveTo>
                  <a:lnTo>
                    <a:pt x="0" y="3797300"/>
                  </a:lnTo>
                  <a:lnTo>
                    <a:pt x="2088941" y="0"/>
                  </a:lnTo>
                  <a:lnTo>
                    <a:pt x="4178300" y="3797300"/>
                  </a:lnTo>
                  <a:close/>
                </a:path>
              </a:pathLst>
            </a:custGeom>
            <a:solidFill>
              <a:srgbClr val="3333CC"/>
            </a:solidFill>
          </p:spPr>
          <p:txBody>
            <a:bodyPr wrap="square" lIns="0" tIns="0" rIns="0" bIns="0" rtlCol="0"/>
            <a:lstStyle/>
            <a:p/>
          </p:txBody>
        </p:sp>
        <p:sp>
          <p:nvSpPr>
            <p:cNvPr id="5" name="object 5"/>
            <p:cNvSpPr/>
            <p:nvPr/>
          </p:nvSpPr>
          <p:spPr>
            <a:xfrm>
              <a:off x="1708150" y="2209800"/>
              <a:ext cx="4178300" cy="3797300"/>
            </a:xfrm>
            <a:custGeom>
              <a:rect l="l" t="t" r="r" b="b"/>
              <a:pathLst>
                <a:path w="4178300" h="3797300">
                  <a:moveTo>
                    <a:pt x="0" y="3797300"/>
                  </a:moveTo>
                  <a:lnTo>
                    <a:pt x="2088941" y="0"/>
                  </a:lnTo>
                  <a:lnTo>
                    <a:pt x="4178300" y="3797300"/>
                  </a:lnTo>
                  <a:lnTo>
                    <a:pt x="0" y="3797300"/>
                  </a:lnTo>
                  <a:close/>
                </a:path>
              </a:pathLst>
            </a:custGeom>
            <a:ln w="12700">
              <a:solidFill>
                <a:srgbClr val="000000"/>
              </a:solidFill>
            </a:ln>
          </p:spPr>
          <p:txBody>
            <a:bodyPr wrap="square" lIns="0" tIns="0" rIns="0" bIns="0" rtlCol="0"/>
            <a:lstStyle/>
            <a:p/>
          </p:txBody>
        </p:sp>
        <p:sp>
          <p:nvSpPr>
            <p:cNvPr id="6" name="object 6"/>
            <p:cNvSpPr/>
            <p:nvPr/>
          </p:nvSpPr>
          <p:spPr>
            <a:xfrm>
              <a:off x="2133600" y="2209800"/>
              <a:ext cx="3352800" cy="3048000"/>
            </a:xfrm>
            <a:custGeom>
              <a:rect l="l" t="t" r="r" b="b"/>
              <a:pathLst>
                <a:path w="3352800" h="3048000">
                  <a:moveTo>
                    <a:pt x="3352800" y="3048000"/>
                  </a:moveTo>
                  <a:lnTo>
                    <a:pt x="0" y="3048000"/>
                  </a:lnTo>
                  <a:lnTo>
                    <a:pt x="1676232" y="0"/>
                  </a:lnTo>
                  <a:lnTo>
                    <a:pt x="3352800" y="3048000"/>
                  </a:lnTo>
                  <a:close/>
                </a:path>
              </a:pathLst>
            </a:custGeom>
            <a:solidFill>
              <a:srgbClr val="00E4A8"/>
            </a:solidFill>
          </p:spPr>
          <p:txBody>
            <a:bodyPr wrap="square" lIns="0" tIns="0" rIns="0" bIns="0" rtlCol="0"/>
            <a:lstStyle/>
            <a:p/>
          </p:txBody>
        </p:sp>
        <p:sp>
          <p:nvSpPr>
            <p:cNvPr id="7" name="object 7"/>
            <p:cNvSpPr/>
            <p:nvPr/>
          </p:nvSpPr>
          <p:spPr>
            <a:xfrm>
              <a:off x="2133600" y="2209800"/>
              <a:ext cx="3352800" cy="3048000"/>
            </a:xfrm>
            <a:custGeom>
              <a:rect l="l" t="t" r="r" b="b"/>
              <a:pathLst>
                <a:path w="3352800" h="3048000">
                  <a:moveTo>
                    <a:pt x="0" y="3048000"/>
                  </a:moveTo>
                  <a:lnTo>
                    <a:pt x="1676232" y="0"/>
                  </a:lnTo>
                  <a:lnTo>
                    <a:pt x="3352800" y="3048000"/>
                  </a:lnTo>
                  <a:lnTo>
                    <a:pt x="0" y="3048000"/>
                  </a:lnTo>
                  <a:close/>
                </a:path>
              </a:pathLst>
            </a:custGeom>
            <a:ln w="12700">
              <a:solidFill>
                <a:srgbClr val="000000"/>
              </a:solidFill>
            </a:ln>
          </p:spPr>
          <p:txBody>
            <a:bodyPr wrap="square" lIns="0" tIns="0" rIns="0" bIns="0" rtlCol="0"/>
            <a:lstStyle/>
            <a:p/>
          </p:txBody>
        </p:sp>
        <p:sp>
          <p:nvSpPr>
            <p:cNvPr id="8" name="object 8"/>
            <p:cNvSpPr/>
            <p:nvPr/>
          </p:nvSpPr>
          <p:spPr>
            <a:xfrm>
              <a:off x="2590800" y="2209800"/>
              <a:ext cx="2438400" cy="2209800"/>
            </a:xfrm>
            <a:custGeom>
              <a:rect l="l" t="t" r="r" b="b"/>
              <a:pathLst>
                <a:path w="2438400" h="2209800">
                  <a:moveTo>
                    <a:pt x="2438400" y="2209800"/>
                  </a:moveTo>
                  <a:lnTo>
                    <a:pt x="0" y="2209800"/>
                  </a:lnTo>
                  <a:lnTo>
                    <a:pt x="1219078" y="0"/>
                  </a:lnTo>
                  <a:lnTo>
                    <a:pt x="2438400" y="2209800"/>
                  </a:lnTo>
                  <a:close/>
                </a:path>
              </a:pathLst>
            </a:custGeom>
            <a:solidFill>
              <a:srgbClr val="FFCF01"/>
            </a:solidFill>
          </p:spPr>
          <p:txBody>
            <a:bodyPr wrap="square" lIns="0" tIns="0" rIns="0" bIns="0" rtlCol="0"/>
            <a:lstStyle/>
            <a:p/>
          </p:txBody>
        </p:sp>
        <p:sp>
          <p:nvSpPr>
            <p:cNvPr id="9" name="object 9"/>
            <p:cNvSpPr/>
            <p:nvPr/>
          </p:nvSpPr>
          <p:spPr>
            <a:xfrm>
              <a:off x="2590800" y="2209800"/>
              <a:ext cx="2438400" cy="2209800"/>
            </a:xfrm>
            <a:custGeom>
              <a:rect l="l" t="t" r="r" b="b"/>
              <a:pathLst>
                <a:path w="2438400" h="2209800">
                  <a:moveTo>
                    <a:pt x="0" y="2209800"/>
                  </a:moveTo>
                  <a:lnTo>
                    <a:pt x="1219078" y="0"/>
                  </a:lnTo>
                  <a:lnTo>
                    <a:pt x="2438400" y="2209800"/>
                  </a:lnTo>
                  <a:lnTo>
                    <a:pt x="0" y="2209800"/>
                  </a:lnTo>
                  <a:close/>
                </a:path>
              </a:pathLst>
            </a:custGeom>
            <a:ln w="12700">
              <a:solidFill>
                <a:srgbClr val="000000"/>
              </a:solidFill>
            </a:ln>
          </p:spPr>
          <p:txBody>
            <a:bodyPr wrap="square" lIns="0" tIns="0" rIns="0" bIns="0" rtlCol="0"/>
            <a:lstStyle/>
            <a:p/>
          </p:txBody>
        </p:sp>
        <p:sp>
          <p:nvSpPr>
            <p:cNvPr id="10" name="object 10"/>
            <p:cNvSpPr/>
            <p:nvPr/>
          </p:nvSpPr>
          <p:spPr>
            <a:xfrm>
              <a:off x="3048000" y="2209800"/>
              <a:ext cx="1524000" cy="1371600"/>
            </a:xfrm>
            <a:custGeom>
              <a:rect l="l" t="t" r="r" b="b"/>
              <a:pathLst>
                <a:path w="1524000" h="1371600">
                  <a:moveTo>
                    <a:pt x="1524000" y="1371600"/>
                  </a:moveTo>
                  <a:lnTo>
                    <a:pt x="0" y="1371600"/>
                  </a:lnTo>
                  <a:lnTo>
                    <a:pt x="761923" y="0"/>
                  </a:lnTo>
                  <a:lnTo>
                    <a:pt x="1524000" y="1371600"/>
                  </a:lnTo>
                  <a:close/>
                </a:path>
              </a:pathLst>
            </a:custGeom>
            <a:solidFill>
              <a:srgbClr val="FF0000"/>
            </a:solidFill>
          </p:spPr>
          <p:txBody>
            <a:bodyPr wrap="square" lIns="0" tIns="0" rIns="0" bIns="0" rtlCol="0"/>
            <a:lstStyle/>
            <a:p/>
          </p:txBody>
        </p:sp>
        <p:sp>
          <p:nvSpPr>
            <p:cNvPr id="11" name="object 11"/>
            <p:cNvSpPr/>
            <p:nvPr/>
          </p:nvSpPr>
          <p:spPr>
            <a:xfrm>
              <a:off x="3048000" y="2209800"/>
              <a:ext cx="1524000" cy="1371600"/>
            </a:xfrm>
            <a:custGeom>
              <a:rect l="l" t="t" r="r" b="b"/>
              <a:pathLst>
                <a:path w="1524000" h="1371600">
                  <a:moveTo>
                    <a:pt x="0" y="1371600"/>
                  </a:moveTo>
                  <a:lnTo>
                    <a:pt x="761923" y="0"/>
                  </a:lnTo>
                  <a:lnTo>
                    <a:pt x="1524000" y="1371600"/>
                  </a:lnTo>
                  <a:lnTo>
                    <a:pt x="0" y="1371600"/>
                  </a:lnTo>
                  <a:close/>
                </a:path>
              </a:pathLst>
            </a:custGeom>
            <a:ln w="12700">
              <a:solidFill>
                <a:srgbClr val="000000"/>
              </a:solidFill>
            </a:ln>
          </p:spPr>
          <p:txBody>
            <a:bodyPr wrap="square" lIns="0" tIns="0" rIns="0" bIns="0" rtlCol="0"/>
            <a:lstStyle/>
            <a:p/>
          </p:txBody>
        </p:sp>
      </p:grpSp>
      <p:sp>
        <p:nvSpPr>
          <p:cNvPr id="12" name="object 12"/>
          <p:cNvSpPr txBox="1"/>
          <p:nvPr/>
        </p:nvSpPr>
        <p:spPr>
          <a:xfrm>
            <a:off x="3498850" y="304006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智慧</a:t>
            </a:r>
            <a:endParaRPr sz="2800">
              <a:latin typeface="Microsoft JhengHei"/>
              <a:cs typeface="Microsoft JhengHei"/>
            </a:endParaRPr>
          </a:p>
        </p:txBody>
      </p:sp>
      <p:sp>
        <p:nvSpPr>
          <p:cNvPr id="13" name="object 13"/>
          <p:cNvSpPr txBox="1"/>
          <p:nvPr/>
        </p:nvSpPr>
        <p:spPr>
          <a:xfrm>
            <a:off x="3495675" y="390366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知识</a:t>
            </a:r>
            <a:endParaRPr sz="2800">
              <a:latin typeface="Microsoft JhengHei"/>
              <a:cs typeface="Microsoft JhengHei"/>
            </a:endParaRPr>
          </a:p>
        </p:txBody>
      </p:sp>
      <p:sp>
        <p:nvSpPr>
          <p:cNvPr id="14" name="object 14"/>
          <p:cNvSpPr txBox="1"/>
          <p:nvPr/>
        </p:nvSpPr>
        <p:spPr>
          <a:xfrm>
            <a:off x="3495675" y="476726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信息</a:t>
            </a:r>
            <a:endParaRPr sz="2800">
              <a:latin typeface="Microsoft JhengHei"/>
              <a:cs typeface="Microsoft JhengHei"/>
            </a:endParaRPr>
          </a:p>
        </p:txBody>
      </p:sp>
      <p:sp>
        <p:nvSpPr>
          <p:cNvPr id="15" name="object 15"/>
          <p:cNvSpPr txBox="1"/>
          <p:nvPr/>
        </p:nvSpPr>
        <p:spPr>
          <a:xfrm>
            <a:off x="3517900" y="5536082"/>
            <a:ext cx="756285" cy="452120"/>
          </a:xfrm>
          <a:prstGeom prst="rect">
            <a:avLst/>
          </a:prstGeom>
        </p:spPr>
        <p:txBody>
          <a:bodyPr vert="horz" wrap="square" lIns="0" tIns="12700" rIns="0" bIns="0" rtlCol="0">
            <a:spAutoFit/>
          </a:bodyPr>
          <a:lstStyle/>
          <a:p>
            <a:pPr marL="12700">
              <a:lnSpc>
                <a:spcPct val="100000"/>
              </a:lnSpc>
              <a:spcBef>
                <a:spcPts val="100"/>
              </a:spcBef>
            </a:pPr>
            <a:r>
              <a:rPr sz="2800" b="1" spc="-20">
                <a:latin typeface="Times New Roman"/>
                <a:cs typeface="Times New Roman"/>
              </a:rPr>
              <a:t>Data</a:t>
            </a:r>
            <a:endParaRPr sz="2800">
              <a:latin typeface="Times New Roman"/>
              <a:cs typeface="Times New Roman"/>
            </a:endParaRPr>
          </a:p>
        </p:txBody>
      </p:sp>
      <p:sp>
        <p:nvSpPr>
          <p:cNvPr id="16" name="object 16"/>
          <p:cNvSpPr/>
          <p:nvPr/>
        </p:nvSpPr>
        <p:spPr>
          <a:xfrm>
            <a:off x="1719261" y="2184400"/>
            <a:ext cx="4148454" cy="3803650"/>
          </a:xfrm>
          <a:custGeom>
            <a:rect l="l" t="t" r="r" b="b"/>
            <a:pathLst>
              <a:path w="4148454" h="3803650">
                <a:moveTo>
                  <a:pt x="2116137" y="17461"/>
                </a:moveTo>
                <a:lnTo>
                  <a:pt x="0" y="3803650"/>
                </a:lnTo>
              </a:path>
              <a:path w="4148454" h="3803650">
                <a:moveTo>
                  <a:pt x="2116138" y="0"/>
                </a:moveTo>
                <a:lnTo>
                  <a:pt x="4148138" y="3803650"/>
                </a:lnTo>
              </a:path>
            </a:pathLst>
          </a:custGeom>
          <a:ln w="50800">
            <a:solidFill>
              <a:srgbClr val="000000"/>
            </a:solidFill>
          </a:ln>
        </p:spPr>
        <p:txBody>
          <a:bodyPr wrap="square" lIns="0" tIns="0" rIns="0" bIns="0" rtlCol="0"/>
          <a:lstStyle/>
          <a:p/>
        </p:txBody>
      </p:sp>
      <p:sp>
        <p:nvSpPr>
          <p:cNvPr id="17" name="object 17"/>
          <p:cNvSpPr txBox="1"/>
          <p:nvPr/>
        </p:nvSpPr>
        <p:spPr>
          <a:xfrm>
            <a:off x="6437312" y="5511799"/>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Microsoft JhengHei"/>
                <a:cs typeface="Microsoft JhengHei"/>
              </a:rPr>
              <a:t>语境</a:t>
            </a:r>
            <a:endParaRPr sz="2400">
              <a:latin typeface="Microsoft JhengHei"/>
              <a:cs typeface="Microsoft JhengHei"/>
            </a:endParaRPr>
          </a:p>
        </p:txBody>
      </p:sp>
      <p:sp>
        <p:nvSpPr>
          <p:cNvPr id="18" name="object 18"/>
          <p:cNvSpPr txBox="1"/>
          <p:nvPr/>
        </p:nvSpPr>
        <p:spPr>
          <a:xfrm>
            <a:off x="4929187" y="3052445"/>
            <a:ext cx="1487805" cy="3003550"/>
          </a:xfrm>
          <a:prstGeom prst="rect">
            <a:avLst/>
          </a:prstGeom>
        </p:spPr>
        <p:txBody>
          <a:bodyPr vert="horz" wrap="square" lIns="0" tIns="244475" rIns="0" bIns="0" rtlCol="0">
            <a:spAutoFit/>
          </a:bodyPr>
          <a:lstStyle/>
          <a:p>
            <a:pPr marR="50800" algn="r">
              <a:lnSpc>
                <a:spcPct val="100000"/>
              </a:lnSpc>
              <a:spcBef>
                <a:spcPts val="1925"/>
              </a:spcBef>
            </a:pPr>
            <a:r>
              <a:rPr sz="7200" b="1" spc="-142" baseline="-8101">
                <a:solidFill>
                  <a:srgbClr val="FFCF01"/>
                </a:solidFill>
                <a:latin typeface="Times New Roman"/>
                <a:cs typeface="Times New Roman"/>
              </a:rPr>
              <a:t>+ </a:t>
            </a:r>
            <a:r>
              <a:rPr sz="2400" b="1" spc="-20">
                <a:solidFill>
                  <a:srgbClr val="FFCF01"/>
                </a:solidFill>
                <a:latin typeface="Microsoft JhengHei"/>
                <a:cs typeface="Microsoft JhengHei"/>
              </a:rPr>
              <a:t>想象力</a:t>
            </a:r>
            <a:endParaRPr sz="2400">
              <a:latin typeface="Microsoft JhengHei"/>
              <a:cs typeface="Microsoft JhengHei"/>
            </a:endParaRPr>
          </a:p>
          <a:p>
            <a:pPr marR="30480" algn="r">
              <a:lnSpc>
                <a:spcPct val="100000"/>
              </a:lnSpc>
              <a:spcBef>
                <a:spcPts val="1830"/>
              </a:spcBef>
            </a:pPr>
            <a:r>
              <a:rPr sz="7200" b="1" spc="-330" baseline="-8101">
                <a:solidFill>
                  <a:srgbClr val="00279F"/>
                </a:solidFill>
                <a:latin typeface="Times New Roman"/>
                <a:cs typeface="Times New Roman"/>
              </a:rPr>
              <a:t>+ </a:t>
            </a:r>
            <a:r>
              <a:rPr sz="2400" b="1" spc="-25">
                <a:solidFill>
                  <a:srgbClr val="00279F"/>
                </a:solidFill>
                <a:latin typeface="Microsoft JhengHei"/>
                <a:cs typeface="Microsoft JhengHei"/>
              </a:rPr>
              <a:t>经验</a:t>
            </a:r>
            <a:endParaRPr sz="2400">
              <a:latin typeface="Microsoft JhengHei"/>
              <a:cs typeface="Microsoft JhengHei"/>
            </a:endParaRPr>
          </a:p>
          <a:p>
            <a:pPr marL="930275">
              <a:lnSpc>
                <a:spcPct val="100000"/>
              </a:lnSpc>
              <a:spcBef>
                <a:spcPts val="2510"/>
              </a:spcBef>
            </a:pPr>
            <a:r>
              <a:rPr sz="4800" b="1">
                <a:latin typeface="Times New Roman"/>
                <a:cs typeface="Times New Roman"/>
              </a:rPr>
              <a:t>+</a:t>
            </a:r>
            <a:endParaRPr sz="4800">
              <a:latin typeface="Times New Roman"/>
              <a:cs typeface="Times New Roman"/>
            </a:endParaRPr>
          </a:p>
        </p:txBody>
      </p:sp>
      <p:grpSp>
        <p:nvGrpSpPr>
          <p:cNvPr id="19" name="object 19"/>
          <p:cNvGrpSpPr/>
          <p:nvPr/>
        </p:nvGrpSpPr>
        <p:grpSpPr>
          <a:xfrm>
            <a:off x="4467224" y="3216275"/>
            <a:ext cx="3815079" cy="2497455"/>
            <a:chOff x="4467224" y="3216275"/>
            <a:chExt cx="3815079" cy="2497455"/>
          </a:xfrm>
        </p:grpSpPr>
        <p:sp>
          <p:nvSpPr>
            <p:cNvPr id="20" name="object 20"/>
            <p:cNvSpPr/>
            <p:nvPr/>
          </p:nvSpPr>
          <p:spPr>
            <a:xfrm>
              <a:off x="5441950" y="5105400"/>
              <a:ext cx="1435100" cy="139700"/>
            </a:xfrm>
            <a:custGeom>
              <a:rect l="l" t="t" r="r" b="b"/>
              <a:pathLst>
                <a:path w="1435100" h="139700">
                  <a:moveTo>
                    <a:pt x="717615" y="139700"/>
                  </a:moveTo>
                  <a:lnTo>
                    <a:pt x="717615" y="104775"/>
                  </a:lnTo>
                  <a:lnTo>
                    <a:pt x="1435100" y="104775"/>
                  </a:lnTo>
                  <a:lnTo>
                    <a:pt x="1435100" y="34925"/>
                  </a:lnTo>
                  <a:lnTo>
                    <a:pt x="717615" y="34925"/>
                  </a:lnTo>
                  <a:lnTo>
                    <a:pt x="717615" y="0"/>
                  </a:lnTo>
                  <a:lnTo>
                    <a:pt x="0" y="69850"/>
                  </a:lnTo>
                  <a:lnTo>
                    <a:pt x="717615" y="139700"/>
                  </a:lnTo>
                  <a:close/>
                </a:path>
              </a:pathLst>
            </a:custGeom>
            <a:solidFill>
              <a:srgbClr val="000000"/>
            </a:solidFill>
          </p:spPr>
          <p:txBody>
            <a:bodyPr wrap="square" lIns="0" tIns="0" rIns="0" bIns="0" rtlCol="0"/>
            <a:lstStyle/>
            <a:p/>
          </p:txBody>
        </p:sp>
        <p:sp>
          <p:nvSpPr>
            <p:cNvPr id="21" name="object 21"/>
            <p:cNvSpPr/>
            <p:nvPr/>
          </p:nvSpPr>
          <p:spPr>
            <a:xfrm>
              <a:off x="5441950" y="5105400"/>
              <a:ext cx="1435100" cy="139700"/>
            </a:xfrm>
            <a:custGeom>
              <a:rect l="l" t="t" r="r" b="b"/>
              <a:pathLst>
                <a:path w="1435100" h="139700">
                  <a:moveTo>
                    <a:pt x="1435100" y="34925"/>
                  </a:moveTo>
                  <a:lnTo>
                    <a:pt x="717615" y="34925"/>
                  </a:lnTo>
                  <a:lnTo>
                    <a:pt x="717615" y="0"/>
                  </a:lnTo>
                  <a:lnTo>
                    <a:pt x="0" y="69850"/>
                  </a:lnTo>
                  <a:lnTo>
                    <a:pt x="717615" y="139700"/>
                  </a:lnTo>
                  <a:lnTo>
                    <a:pt x="717615" y="104775"/>
                  </a:lnTo>
                  <a:lnTo>
                    <a:pt x="1435100" y="104775"/>
                  </a:lnTo>
                  <a:lnTo>
                    <a:pt x="1435100" y="34925"/>
                  </a:lnTo>
                  <a:close/>
                </a:path>
              </a:pathLst>
            </a:custGeom>
            <a:ln w="12700">
              <a:solidFill>
                <a:srgbClr val="000000"/>
              </a:solidFill>
            </a:ln>
          </p:spPr>
          <p:txBody>
            <a:bodyPr wrap="square" lIns="0" tIns="0" rIns="0" bIns="0" rtlCol="0"/>
            <a:lstStyle/>
            <a:p/>
          </p:txBody>
        </p:sp>
        <p:sp>
          <p:nvSpPr>
            <p:cNvPr id="22" name="object 22"/>
            <p:cNvSpPr/>
            <p:nvPr/>
          </p:nvSpPr>
          <p:spPr>
            <a:xfrm>
              <a:off x="6883398" y="5180012"/>
              <a:ext cx="1346200" cy="355600"/>
            </a:xfrm>
            <a:custGeom>
              <a:rect l="l" t="t" r="r" b="b"/>
              <a:pathLst>
                <a:path w="1346200" h="355600">
                  <a:moveTo>
                    <a:pt x="0" y="0"/>
                  </a:moveTo>
                  <a:lnTo>
                    <a:pt x="71495" y="492"/>
                  </a:lnTo>
                  <a:lnTo>
                    <a:pt x="142018" y="1955"/>
                  </a:lnTo>
                  <a:lnTo>
                    <a:pt x="211476" y="4362"/>
                  </a:lnTo>
                  <a:lnTo>
                    <a:pt x="279777" y="7689"/>
                  </a:lnTo>
                  <a:lnTo>
                    <a:pt x="346826" y="11913"/>
                  </a:lnTo>
                  <a:lnTo>
                    <a:pt x="412531" y="17007"/>
                  </a:lnTo>
                  <a:lnTo>
                    <a:pt x="476799" y="22948"/>
                  </a:lnTo>
                  <a:lnTo>
                    <a:pt x="539537" y="29711"/>
                  </a:lnTo>
                  <a:lnTo>
                    <a:pt x="600652" y="37271"/>
                  </a:lnTo>
                  <a:lnTo>
                    <a:pt x="660051" y="45604"/>
                  </a:lnTo>
                  <a:lnTo>
                    <a:pt x="717640" y="54685"/>
                  </a:lnTo>
                  <a:lnTo>
                    <a:pt x="773327" y="64490"/>
                  </a:lnTo>
                  <a:lnTo>
                    <a:pt x="827018" y="74995"/>
                  </a:lnTo>
                  <a:lnTo>
                    <a:pt x="878622" y="86173"/>
                  </a:lnTo>
                  <a:lnTo>
                    <a:pt x="928043" y="98002"/>
                  </a:lnTo>
                  <a:lnTo>
                    <a:pt x="975191" y="110456"/>
                  </a:lnTo>
                  <a:lnTo>
                    <a:pt x="1019970" y="123511"/>
                  </a:lnTo>
                  <a:lnTo>
                    <a:pt x="1062290" y="137142"/>
                  </a:lnTo>
                  <a:lnTo>
                    <a:pt x="1102056" y="151324"/>
                  </a:lnTo>
                  <a:lnTo>
                    <a:pt x="1139175" y="166034"/>
                  </a:lnTo>
                  <a:lnTo>
                    <a:pt x="1205101" y="196936"/>
                  </a:lnTo>
                  <a:lnTo>
                    <a:pt x="1259325" y="229652"/>
                  </a:lnTo>
                  <a:lnTo>
                    <a:pt x="1301101" y="263985"/>
                  </a:lnTo>
                  <a:lnTo>
                    <a:pt x="1329686" y="299737"/>
                  </a:lnTo>
                  <a:lnTo>
                    <a:pt x="1344335" y="336714"/>
                  </a:lnTo>
                  <a:lnTo>
                    <a:pt x="1346201" y="355599"/>
                  </a:lnTo>
                </a:path>
              </a:pathLst>
            </a:custGeom>
            <a:ln w="50800">
              <a:solidFill>
                <a:srgbClr val="000000"/>
              </a:solidFill>
            </a:ln>
          </p:spPr>
          <p:txBody>
            <a:bodyPr wrap="square" lIns="0" tIns="0" rIns="0" bIns="0" rtlCol="0"/>
            <a:lstStyle/>
            <a:p/>
          </p:txBody>
        </p:sp>
        <p:sp>
          <p:nvSpPr>
            <p:cNvPr id="23" name="object 23"/>
            <p:cNvSpPr/>
            <p:nvPr/>
          </p:nvSpPr>
          <p:spPr>
            <a:xfrm>
              <a:off x="7597778" y="5561012"/>
              <a:ext cx="659130" cy="127000"/>
            </a:xfrm>
            <a:custGeom>
              <a:rect l="l" t="t" r="r" b="b"/>
              <a:pathLst>
                <a:path w="659129" h="127000">
                  <a:moveTo>
                    <a:pt x="658810" y="0"/>
                  </a:moveTo>
                  <a:lnTo>
                    <a:pt x="620430" y="42766"/>
                  </a:lnTo>
                  <a:lnTo>
                    <a:pt x="556304" y="67988"/>
                  </a:lnTo>
                  <a:lnTo>
                    <a:pt x="514157" y="79328"/>
                  </a:lnTo>
                  <a:lnTo>
                    <a:pt x="465945" y="89694"/>
                  </a:lnTo>
                  <a:lnTo>
                    <a:pt x="412159" y="98990"/>
                  </a:lnTo>
                  <a:lnTo>
                    <a:pt x="353293" y="107123"/>
                  </a:lnTo>
                  <a:lnTo>
                    <a:pt x="289840" y="113996"/>
                  </a:lnTo>
                  <a:lnTo>
                    <a:pt x="222291" y="119515"/>
                  </a:lnTo>
                  <a:lnTo>
                    <a:pt x="151139" y="123586"/>
                  </a:lnTo>
                  <a:lnTo>
                    <a:pt x="76878" y="126112"/>
                  </a:lnTo>
                  <a:lnTo>
                    <a:pt x="0" y="126999"/>
                  </a:lnTo>
                </a:path>
              </a:pathLst>
            </a:custGeom>
            <a:ln w="50800">
              <a:solidFill>
                <a:srgbClr val="000000"/>
              </a:solidFill>
            </a:ln>
          </p:spPr>
          <p:txBody>
            <a:bodyPr wrap="square" lIns="0" tIns="0" rIns="0" bIns="0" rtlCol="0"/>
            <a:lstStyle/>
            <a:p/>
          </p:txBody>
        </p:sp>
        <p:sp>
          <p:nvSpPr>
            <p:cNvPr id="24" name="object 24"/>
            <p:cNvSpPr/>
            <p:nvPr/>
          </p:nvSpPr>
          <p:spPr>
            <a:xfrm>
              <a:off x="4976811" y="4102100"/>
              <a:ext cx="1609725" cy="173355"/>
            </a:xfrm>
            <a:custGeom>
              <a:rect l="l" t="t" r="r" b="b"/>
              <a:pathLst>
                <a:path w="1609725" h="173354">
                  <a:moveTo>
                    <a:pt x="804938" y="173037"/>
                  </a:moveTo>
                  <a:lnTo>
                    <a:pt x="804938" y="129778"/>
                  </a:lnTo>
                  <a:lnTo>
                    <a:pt x="1609725" y="129778"/>
                  </a:lnTo>
                  <a:lnTo>
                    <a:pt x="1609725" y="43259"/>
                  </a:lnTo>
                  <a:lnTo>
                    <a:pt x="804938" y="43259"/>
                  </a:lnTo>
                  <a:lnTo>
                    <a:pt x="804938" y="0"/>
                  </a:lnTo>
                  <a:lnTo>
                    <a:pt x="0" y="86518"/>
                  </a:lnTo>
                  <a:lnTo>
                    <a:pt x="804938" y="173037"/>
                  </a:lnTo>
                  <a:close/>
                </a:path>
              </a:pathLst>
            </a:custGeom>
            <a:solidFill>
              <a:srgbClr val="00279F"/>
            </a:solidFill>
          </p:spPr>
          <p:txBody>
            <a:bodyPr wrap="square" lIns="0" tIns="0" rIns="0" bIns="0" rtlCol="0"/>
            <a:lstStyle/>
            <a:p/>
          </p:txBody>
        </p:sp>
        <p:sp>
          <p:nvSpPr>
            <p:cNvPr id="25" name="object 25"/>
            <p:cNvSpPr/>
            <p:nvPr/>
          </p:nvSpPr>
          <p:spPr>
            <a:xfrm>
              <a:off x="4976811" y="4102100"/>
              <a:ext cx="1609725" cy="173355"/>
            </a:xfrm>
            <a:custGeom>
              <a:rect l="l" t="t" r="r" b="b"/>
              <a:pathLst>
                <a:path w="1609725" h="173354">
                  <a:moveTo>
                    <a:pt x="1609725" y="43259"/>
                  </a:moveTo>
                  <a:lnTo>
                    <a:pt x="804938" y="43259"/>
                  </a:lnTo>
                  <a:lnTo>
                    <a:pt x="804938" y="0"/>
                  </a:lnTo>
                  <a:lnTo>
                    <a:pt x="0" y="86518"/>
                  </a:lnTo>
                  <a:lnTo>
                    <a:pt x="804938" y="173037"/>
                  </a:lnTo>
                  <a:lnTo>
                    <a:pt x="804938" y="129778"/>
                  </a:lnTo>
                  <a:lnTo>
                    <a:pt x="1609725" y="129778"/>
                  </a:lnTo>
                  <a:lnTo>
                    <a:pt x="1609725" y="43259"/>
                  </a:lnTo>
                  <a:close/>
                </a:path>
              </a:pathLst>
            </a:custGeom>
            <a:ln w="12700">
              <a:solidFill>
                <a:srgbClr val="00279F"/>
              </a:solidFill>
            </a:ln>
          </p:spPr>
          <p:txBody>
            <a:bodyPr wrap="square" lIns="0" tIns="0" rIns="0" bIns="0" rtlCol="0"/>
            <a:lstStyle/>
            <a:p/>
          </p:txBody>
        </p:sp>
        <p:sp>
          <p:nvSpPr>
            <p:cNvPr id="26" name="object 26"/>
            <p:cNvSpPr/>
            <p:nvPr/>
          </p:nvSpPr>
          <p:spPr>
            <a:xfrm>
              <a:off x="6592883" y="4189412"/>
              <a:ext cx="1514475" cy="440055"/>
            </a:xfrm>
            <a:custGeom>
              <a:rect l="l" t="t" r="r" b="b"/>
              <a:pathLst>
                <a:path w="1514475" h="440054">
                  <a:moveTo>
                    <a:pt x="0" y="0"/>
                  </a:moveTo>
                  <a:lnTo>
                    <a:pt x="71219" y="456"/>
                  </a:lnTo>
                  <a:lnTo>
                    <a:pt x="141594" y="1856"/>
                  </a:lnTo>
                  <a:lnTo>
                    <a:pt x="211052" y="4179"/>
                  </a:lnTo>
                  <a:lnTo>
                    <a:pt x="279521" y="7402"/>
                  </a:lnTo>
                  <a:lnTo>
                    <a:pt x="346928" y="11506"/>
                  </a:lnTo>
                  <a:lnTo>
                    <a:pt x="413199" y="16470"/>
                  </a:lnTo>
                  <a:lnTo>
                    <a:pt x="478263" y="22271"/>
                  </a:lnTo>
                  <a:lnTo>
                    <a:pt x="542047" y="28890"/>
                  </a:lnTo>
                  <a:lnTo>
                    <a:pt x="604478" y="36305"/>
                  </a:lnTo>
                  <a:lnTo>
                    <a:pt x="665482" y="44494"/>
                  </a:lnTo>
                  <a:lnTo>
                    <a:pt x="724988" y="53438"/>
                  </a:lnTo>
                  <a:lnTo>
                    <a:pt x="782923" y="63114"/>
                  </a:lnTo>
                  <a:lnTo>
                    <a:pt x="839214" y="73502"/>
                  </a:lnTo>
                  <a:lnTo>
                    <a:pt x="893788" y="84581"/>
                  </a:lnTo>
                  <a:lnTo>
                    <a:pt x="946573" y="96330"/>
                  </a:lnTo>
                  <a:lnTo>
                    <a:pt x="997495" y="108727"/>
                  </a:lnTo>
                  <a:lnTo>
                    <a:pt x="1046482" y="121752"/>
                  </a:lnTo>
                  <a:lnTo>
                    <a:pt x="1093462" y="135384"/>
                  </a:lnTo>
                  <a:lnTo>
                    <a:pt x="1138361" y="149600"/>
                  </a:lnTo>
                  <a:lnTo>
                    <a:pt x="1181108" y="164381"/>
                  </a:lnTo>
                  <a:lnTo>
                    <a:pt x="1221628" y="179706"/>
                  </a:lnTo>
                  <a:lnTo>
                    <a:pt x="1259850" y="195553"/>
                  </a:lnTo>
                  <a:lnTo>
                    <a:pt x="1295701" y="211901"/>
                  </a:lnTo>
                  <a:lnTo>
                    <a:pt x="1359997" y="246016"/>
                  </a:lnTo>
                  <a:lnTo>
                    <a:pt x="1413936" y="281883"/>
                  </a:lnTo>
                  <a:lnTo>
                    <a:pt x="1456935" y="319334"/>
                  </a:lnTo>
                  <a:lnTo>
                    <a:pt x="1488412" y="358200"/>
                  </a:lnTo>
                  <a:lnTo>
                    <a:pt x="1507787" y="398312"/>
                  </a:lnTo>
                  <a:lnTo>
                    <a:pt x="1514476" y="439503"/>
                  </a:lnTo>
                  <a:lnTo>
                    <a:pt x="1514476" y="439659"/>
                  </a:lnTo>
                  <a:lnTo>
                    <a:pt x="1514476" y="439815"/>
                  </a:lnTo>
                  <a:lnTo>
                    <a:pt x="1514476" y="439971"/>
                  </a:lnTo>
                </a:path>
              </a:pathLst>
            </a:custGeom>
            <a:ln w="50800">
              <a:solidFill>
                <a:srgbClr val="00279F"/>
              </a:solidFill>
            </a:ln>
          </p:spPr>
          <p:txBody>
            <a:bodyPr wrap="square" lIns="0" tIns="0" rIns="0" bIns="0" rtlCol="0"/>
            <a:lstStyle/>
            <a:p/>
          </p:txBody>
        </p:sp>
        <p:sp>
          <p:nvSpPr>
            <p:cNvPr id="27" name="object 27"/>
            <p:cNvSpPr/>
            <p:nvPr/>
          </p:nvSpPr>
          <p:spPr>
            <a:xfrm>
              <a:off x="7391396" y="4654559"/>
              <a:ext cx="741680" cy="160655"/>
            </a:xfrm>
            <a:custGeom>
              <a:rect l="l" t="t" r="r" b="b"/>
              <a:pathLst>
                <a:path w="741679" h="160654">
                  <a:moveTo>
                    <a:pt x="741364" y="0"/>
                  </a:moveTo>
                  <a:lnTo>
                    <a:pt x="706323" y="47705"/>
                  </a:lnTo>
                  <a:lnTo>
                    <a:pt x="649588" y="76437"/>
                  </a:lnTo>
                  <a:lnTo>
                    <a:pt x="612307" y="89643"/>
                  </a:lnTo>
                  <a:lnTo>
                    <a:pt x="569573" y="101972"/>
                  </a:lnTo>
                  <a:lnTo>
                    <a:pt x="521751" y="113343"/>
                  </a:lnTo>
                  <a:lnTo>
                    <a:pt x="469209" y="123677"/>
                  </a:lnTo>
                  <a:lnTo>
                    <a:pt x="412311" y="132895"/>
                  </a:lnTo>
                  <a:lnTo>
                    <a:pt x="351426" y="140917"/>
                  </a:lnTo>
                  <a:lnTo>
                    <a:pt x="286919" y="147665"/>
                  </a:lnTo>
                  <a:lnTo>
                    <a:pt x="219156" y="153060"/>
                  </a:lnTo>
                  <a:lnTo>
                    <a:pt x="148505" y="157021"/>
                  </a:lnTo>
                  <a:lnTo>
                    <a:pt x="75330" y="159470"/>
                  </a:lnTo>
                  <a:lnTo>
                    <a:pt x="0" y="160328"/>
                  </a:lnTo>
                </a:path>
              </a:pathLst>
            </a:custGeom>
            <a:ln w="50800">
              <a:solidFill>
                <a:srgbClr val="00279F"/>
              </a:solidFill>
            </a:ln>
          </p:spPr>
          <p:txBody>
            <a:bodyPr wrap="square" lIns="0" tIns="0" rIns="0" bIns="0" rtlCol="0"/>
            <a:lstStyle/>
            <a:p/>
          </p:txBody>
        </p:sp>
        <p:sp>
          <p:nvSpPr>
            <p:cNvPr id="28" name="object 28"/>
            <p:cNvSpPr/>
            <p:nvPr/>
          </p:nvSpPr>
          <p:spPr>
            <a:xfrm>
              <a:off x="4473574" y="3222625"/>
              <a:ext cx="1435100" cy="139700"/>
            </a:xfrm>
            <a:custGeom>
              <a:rect l="l" t="t" r="r" b="b"/>
              <a:pathLst>
                <a:path w="1435100" h="139700">
                  <a:moveTo>
                    <a:pt x="717615" y="139700"/>
                  </a:moveTo>
                  <a:lnTo>
                    <a:pt x="717615" y="104775"/>
                  </a:lnTo>
                  <a:lnTo>
                    <a:pt x="1435100" y="104775"/>
                  </a:lnTo>
                  <a:lnTo>
                    <a:pt x="1435100" y="34925"/>
                  </a:lnTo>
                  <a:lnTo>
                    <a:pt x="717615" y="34925"/>
                  </a:lnTo>
                  <a:lnTo>
                    <a:pt x="717615" y="0"/>
                  </a:lnTo>
                  <a:lnTo>
                    <a:pt x="0" y="69850"/>
                  </a:lnTo>
                  <a:lnTo>
                    <a:pt x="717615" y="139700"/>
                  </a:lnTo>
                  <a:close/>
                </a:path>
              </a:pathLst>
            </a:custGeom>
            <a:solidFill>
              <a:srgbClr val="FFCF01"/>
            </a:solidFill>
          </p:spPr>
          <p:txBody>
            <a:bodyPr wrap="square" lIns="0" tIns="0" rIns="0" bIns="0" rtlCol="0"/>
            <a:lstStyle/>
            <a:p/>
          </p:txBody>
        </p:sp>
        <p:sp>
          <p:nvSpPr>
            <p:cNvPr id="29" name="object 29"/>
            <p:cNvSpPr/>
            <p:nvPr/>
          </p:nvSpPr>
          <p:spPr>
            <a:xfrm>
              <a:off x="4473574" y="3222625"/>
              <a:ext cx="1435100" cy="139700"/>
            </a:xfrm>
            <a:custGeom>
              <a:rect l="l" t="t" r="r" b="b"/>
              <a:pathLst>
                <a:path w="1435100" h="139700">
                  <a:moveTo>
                    <a:pt x="1435100" y="34925"/>
                  </a:moveTo>
                  <a:lnTo>
                    <a:pt x="717615" y="34925"/>
                  </a:lnTo>
                  <a:lnTo>
                    <a:pt x="717615" y="0"/>
                  </a:lnTo>
                  <a:lnTo>
                    <a:pt x="0" y="69850"/>
                  </a:lnTo>
                  <a:lnTo>
                    <a:pt x="717615" y="139700"/>
                  </a:lnTo>
                  <a:lnTo>
                    <a:pt x="717615" y="104775"/>
                  </a:lnTo>
                  <a:lnTo>
                    <a:pt x="1435100" y="104775"/>
                  </a:lnTo>
                  <a:lnTo>
                    <a:pt x="1435100" y="34925"/>
                  </a:lnTo>
                  <a:close/>
                </a:path>
              </a:pathLst>
            </a:custGeom>
            <a:ln w="12700">
              <a:solidFill>
                <a:srgbClr val="FFCF01"/>
              </a:solidFill>
            </a:ln>
          </p:spPr>
          <p:txBody>
            <a:bodyPr wrap="square" lIns="0" tIns="0" rIns="0" bIns="0" rtlCol="0"/>
            <a:lstStyle/>
            <a:p/>
          </p:txBody>
        </p:sp>
        <p:sp>
          <p:nvSpPr>
            <p:cNvPr id="30" name="object 30"/>
            <p:cNvSpPr/>
            <p:nvPr/>
          </p:nvSpPr>
          <p:spPr>
            <a:xfrm>
              <a:off x="5915023" y="3297236"/>
              <a:ext cx="1346200" cy="355600"/>
            </a:xfrm>
            <a:custGeom>
              <a:rect l="l" t="t" r="r" b="b"/>
              <a:pathLst>
                <a:path w="1346200" h="355600">
                  <a:moveTo>
                    <a:pt x="0" y="0"/>
                  </a:moveTo>
                  <a:lnTo>
                    <a:pt x="71495" y="492"/>
                  </a:lnTo>
                  <a:lnTo>
                    <a:pt x="142018" y="1955"/>
                  </a:lnTo>
                  <a:lnTo>
                    <a:pt x="211476" y="4362"/>
                  </a:lnTo>
                  <a:lnTo>
                    <a:pt x="279777" y="7689"/>
                  </a:lnTo>
                  <a:lnTo>
                    <a:pt x="346826" y="11913"/>
                  </a:lnTo>
                  <a:lnTo>
                    <a:pt x="412531" y="17007"/>
                  </a:lnTo>
                  <a:lnTo>
                    <a:pt x="476799" y="22948"/>
                  </a:lnTo>
                  <a:lnTo>
                    <a:pt x="539537" y="29711"/>
                  </a:lnTo>
                  <a:lnTo>
                    <a:pt x="600652" y="37271"/>
                  </a:lnTo>
                  <a:lnTo>
                    <a:pt x="660050" y="45604"/>
                  </a:lnTo>
                  <a:lnTo>
                    <a:pt x="717640" y="54685"/>
                  </a:lnTo>
                  <a:lnTo>
                    <a:pt x="773326" y="64490"/>
                  </a:lnTo>
                  <a:lnTo>
                    <a:pt x="827018" y="74995"/>
                  </a:lnTo>
                  <a:lnTo>
                    <a:pt x="878621" y="86173"/>
                  </a:lnTo>
                  <a:lnTo>
                    <a:pt x="928043" y="98002"/>
                  </a:lnTo>
                  <a:lnTo>
                    <a:pt x="975190" y="110456"/>
                  </a:lnTo>
                  <a:lnTo>
                    <a:pt x="1019970" y="123511"/>
                  </a:lnTo>
                  <a:lnTo>
                    <a:pt x="1062289" y="137142"/>
                  </a:lnTo>
                  <a:lnTo>
                    <a:pt x="1102055" y="151324"/>
                  </a:lnTo>
                  <a:lnTo>
                    <a:pt x="1139174" y="166034"/>
                  </a:lnTo>
                  <a:lnTo>
                    <a:pt x="1205101" y="196936"/>
                  </a:lnTo>
                  <a:lnTo>
                    <a:pt x="1259324" y="229652"/>
                  </a:lnTo>
                  <a:lnTo>
                    <a:pt x="1301100" y="263985"/>
                  </a:lnTo>
                  <a:lnTo>
                    <a:pt x="1329685" y="299737"/>
                  </a:lnTo>
                  <a:lnTo>
                    <a:pt x="1344335" y="336714"/>
                  </a:lnTo>
                  <a:lnTo>
                    <a:pt x="1346201" y="355599"/>
                  </a:lnTo>
                </a:path>
              </a:pathLst>
            </a:custGeom>
            <a:ln w="50800">
              <a:solidFill>
                <a:srgbClr val="FFCF01"/>
              </a:solidFill>
            </a:ln>
          </p:spPr>
          <p:txBody>
            <a:bodyPr wrap="square" lIns="0" tIns="0" rIns="0" bIns="0" rtlCol="0"/>
            <a:lstStyle/>
            <a:p/>
          </p:txBody>
        </p:sp>
        <p:sp>
          <p:nvSpPr>
            <p:cNvPr id="31" name="object 31"/>
            <p:cNvSpPr/>
            <p:nvPr/>
          </p:nvSpPr>
          <p:spPr>
            <a:xfrm>
              <a:off x="6629403" y="3678237"/>
              <a:ext cx="659130" cy="127000"/>
            </a:xfrm>
            <a:custGeom>
              <a:rect l="l" t="t" r="r" b="b"/>
              <a:pathLst>
                <a:path w="659129" h="127000">
                  <a:moveTo>
                    <a:pt x="658810" y="0"/>
                  </a:moveTo>
                  <a:lnTo>
                    <a:pt x="620430" y="42766"/>
                  </a:lnTo>
                  <a:lnTo>
                    <a:pt x="556304" y="67988"/>
                  </a:lnTo>
                  <a:lnTo>
                    <a:pt x="514157" y="79328"/>
                  </a:lnTo>
                  <a:lnTo>
                    <a:pt x="465945" y="89694"/>
                  </a:lnTo>
                  <a:lnTo>
                    <a:pt x="412159" y="98990"/>
                  </a:lnTo>
                  <a:lnTo>
                    <a:pt x="353293" y="107123"/>
                  </a:lnTo>
                  <a:lnTo>
                    <a:pt x="289840" y="113996"/>
                  </a:lnTo>
                  <a:lnTo>
                    <a:pt x="222291" y="119515"/>
                  </a:lnTo>
                  <a:lnTo>
                    <a:pt x="151139" y="123586"/>
                  </a:lnTo>
                  <a:lnTo>
                    <a:pt x="76878" y="126112"/>
                  </a:lnTo>
                  <a:lnTo>
                    <a:pt x="0" y="126999"/>
                  </a:lnTo>
                </a:path>
              </a:pathLst>
            </a:custGeom>
            <a:ln w="50800">
              <a:solidFill>
                <a:srgbClr val="FFCF01"/>
              </a:solidFill>
            </a:ln>
          </p:spPr>
          <p:txBody>
            <a:bodyPr wrap="square" lIns="0" tIns="0" rIns="0" bIns="0" rtlCol="0"/>
            <a:lstStyle/>
            <a:p/>
          </p:txBody>
        </p:sp>
      </p:gr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246311" y="1025048"/>
            <a:ext cx="4597400" cy="574040"/>
          </a:xfrm>
          <a:prstGeom prst="rect">
            <a:avLst/>
          </a:prstGeom>
        </p:spPr>
        <p:txBody>
          <a:bodyPr vert="horz" wrap="square" lIns="0" tIns="12700" rIns="0" bIns="0" rtlCol="0">
            <a:spAutoFit/>
          </a:bodyPr>
          <a:lstStyle/>
          <a:p>
            <a:pPr marL="12700">
              <a:lnSpc>
                <a:spcPct val="100000"/>
              </a:lnSpc>
              <a:spcBef>
                <a:spcPts val="100"/>
              </a:spcBef>
            </a:pPr>
            <a:r>
              <a:rPr spc="-5"/>
              <a:t>知识工程师的智能模型</a:t>
            </a:r>
          </a:p>
        </p:txBody>
      </p:sp>
      <p:sp>
        <p:nvSpPr>
          <p:cNvPr id="3" name="object 3"/>
          <p:cNvSpPr txBox="1"/>
          <p:nvPr/>
        </p:nvSpPr>
        <p:spPr>
          <a:xfrm>
            <a:off x="6183312" y="5634038"/>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Microsoft JhengHei"/>
                <a:cs typeface="Microsoft JhengHei"/>
              </a:rPr>
              <a:t>上下文</a:t>
            </a:r>
            <a:endParaRPr sz="2400">
              <a:latin typeface="Microsoft JhengHei"/>
              <a:cs typeface="Microsoft JhengHei"/>
            </a:endParaRPr>
          </a:p>
        </p:txBody>
      </p:sp>
      <p:sp>
        <p:nvSpPr>
          <p:cNvPr id="4" name="object 4"/>
          <p:cNvSpPr txBox="1"/>
          <p:nvPr/>
        </p:nvSpPr>
        <p:spPr>
          <a:xfrm>
            <a:off x="5592763" y="5420986"/>
            <a:ext cx="373380" cy="756920"/>
          </a:xfrm>
          <a:prstGeom prst="rect">
            <a:avLst/>
          </a:prstGeom>
        </p:spPr>
        <p:txBody>
          <a:bodyPr vert="horz" wrap="square" lIns="0" tIns="12700" rIns="0" bIns="0" rtlCol="0">
            <a:spAutoFit/>
          </a:bodyPr>
          <a:lstStyle/>
          <a:p>
            <a:pPr marL="12700">
              <a:lnSpc>
                <a:spcPct val="100000"/>
              </a:lnSpc>
              <a:spcBef>
                <a:spcPts val="100"/>
              </a:spcBef>
            </a:pPr>
            <a:r>
              <a:rPr sz="4800" b="1">
                <a:latin typeface="Times New Roman"/>
                <a:cs typeface="Times New Roman"/>
              </a:rPr>
              <a:t>+</a:t>
            </a:r>
            <a:endParaRPr sz="4800">
              <a:latin typeface="Times New Roman"/>
              <a:cs typeface="Times New Roman"/>
            </a:endParaRPr>
          </a:p>
        </p:txBody>
      </p:sp>
      <p:sp>
        <p:nvSpPr>
          <p:cNvPr id="5" name="object 5"/>
          <p:cNvSpPr txBox="1"/>
          <p:nvPr/>
        </p:nvSpPr>
        <p:spPr>
          <a:xfrm>
            <a:off x="4729162" y="3114356"/>
            <a:ext cx="2425700" cy="1981200"/>
          </a:xfrm>
          <a:prstGeom prst="rect">
            <a:avLst/>
          </a:prstGeom>
        </p:spPr>
        <p:txBody>
          <a:bodyPr vert="horz" wrap="square" lIns="0" tIns="259079" rIns="0" bIns="0" rtlCol="0">
            <a:spAutoFit/>
          </a:bodyPr>
          <a:lstStyle/>
          <a:p>
            <a:pPr marL="38100">
              <a:lnSpc>
                <a:spcPct val="100000"/>
              </a:lnSpc>
              <a:spcBef>
                <a:spcPts val="2039"/>
              </a:spcBef>
            </a:pPr>
            <a:r>
              <a:rPr sz="7200" b="1" spc="-142" baseline="-8101">
                <a:solidFill>
                  <a:srgbClr val="FFCF01"/>
                </a:solidFill>
                <a:latin typeface="Times New Roman"/>
                <a:cs typeface="Times New Roman"/>
              </a:rPr>
              <a:t>+ </a:t>
            </a:r>
            <a:r>
              <a:rPr sz="2400" b="1" spc="45">
                <a:solidFill>
                  <a:srgbClr val="FFCF01"/>
                </a:solidFill>
                <a:latin typeface="Microsoft JhengHei"/>
                <a:cs typeface="Microsoft JhengHei"/>
              </a:rPr>
              <a:t>分析/</a:t>
            </a:r>
            <a:r>
              <a:rPr sz="2400" b="1" spc="-25">
                <a:solidFill>
                  <a:srgbClr val="FFCF01"/>
                </a:solidFill>
                <a:latin typeface="Microsoft JhengHei"/>
                <a:cs typeface="Microsoft JhengHei"/>
              </a:rPr>
              <a:t>精炼</a:t>
            </a:r>
            <a:endParaRPr sz="2400">
              <a:latin typeface="Microsoft JhengHei"/>
              <a:cs typeface="Microsoft JhengHei"/>
            </a:endParaRPr>
          </a:p>
          <a:p>
            <a:pPr marL="418465">
              <a:lnSpc>
                <a:spcPct val="100000"/>
              </a:lnSpc>
              <a:spcBef>
                <a:spcPts val="1939"/>
              </a:spcBef>
            </a:pPr>
            <a:r>
              <a:rPr sz="7200" b="1" spc="-330" baseline="-8101">
                <a:solidFill>
                  <a:srgbClr val="00279F"/>
                </a:solidFill>
                <a:latin typeface="Times New Roman"/>
                <a:cs typeface="Times New Roman"/>
              </a:rPr>
              <a:t>+ </a:t>
            </a:r>
            <a:r>
              <a:rPr sz="2400" b="1" spc="-10">
                <a:solidFill>
                  <a:srgbClr val="00279F"/>
                </a:solidFill>
                <a:latin typeface="Microsoft JhengHei"/>
                <a:cs typeface="Microsoft JhengHei"/>
              </a:rPr>
              <a:t>简明的规则</a:t>
            </a:r>
            <a:endParaRPr sz="2400">
              <a:latin typeface="Microsoft JhengHei"/>
              <a:cs typeface="Microsoft JhengHei"/>
            </a:endParaRPr>
          </a:p>
        </p:txBody>
      </p:sp>
      <p:grpSp>
        <p:nvGrpSpPr>
          <p:cNvPr id="6" name="object 6"/>
          <p:cNvGrpSpPr/>
          <p:nvPr/>
        </p:nvGrpSpPr>
        <p:grpSpPr>
          <a:xfrm>
            <a:off x="1438275" y="2305049"/>
            <a:ext cx="7407275" cy="3810000"/>
            <a:chOff x="1438275" y="2305049"/>
            <a:chExt cx="7407275" cy="3810000"/>
          </a:xfrm>
        </p:grpSpPr>
        <p:sp>
          <p:nvSpPr>
            <p:cNvPr id="7" name="object 7"/>
            <p:cNvSpPr/>
            <p:nvPr/>
          </p:nvSpPr>
          <p:spPr>
            <a:xfrm>
              <a:off x="5241925" y="5181601"/>
              <a:ext cx="1435100" cy="139700"/>
            </a:xfrm>
            <a:custGeom>
              <a:rect l="l" t="t" r="r" b="b"/>
              <a:pathLst>
                <a:path w="1435100" h="139700">
                  <a:moveTo>
                    <a:pt x="717616" y="139700"/>
                  </a:moveTo>
                  <a:lnTo>
                    <a:pt x="717616" y="104775"/>
                  </a:lnTo>
                  <a:lnTo>
                    <a:pt x="1435099" y="104775"/>
                  </a:lnTo>
                  <a:lnTo>
                    <a:pt x="1435099" y="34925"/>
                  </a:lnTo>
                  <a:lnTo>
                    <a:pt x="717616" y="34925"/>
                  </a:lnTo>
                  <a:lnTo>
                    <a:pt x="717616" y="0"/>
                  </a:lnTo>
                  <a:lnTo>
                    <a:pt x="0" y="69850"/>
                  </a:lnTo>
                  <a:lnTo>
                    <a:pt x="717616" y="139700"/>
                  </a:lnTo>
                  <a:close/>
                </a:path>
              </a:pathLst>
            </a:custGeom>
            <a:solidFill>
              <a:srgbClr val="000000"/>
            </a:solidFill>
          </p:spPr>
          <p:txBody>
            <a:bodyPr wrap="square" lIns="0" tIns="0" rIns="0" bIns="0" rtlCol="0"/>
            <a:lstStyle/>
            <a:p/>
          </p:txBody>
        </p:sp>
        <p:sp>
          <p:nvSpPr>
            <p:cNvPr id="8" name="object 8"/>
            <p:cNvSpPr/>
            <p:nvPr/>
          </p:nvSpPr>
          <p:spPr>
            <a:xfrm>
              <a:off x="5241925" y="5181601"/>
              <a:ext cx="1435100" cy="139700"/>
            </a:xfrm>
            <a:custGeom>
              <a:rect l="l" t="t" r="r" b="b"/>
              <a:pathLst>
                <a:path w="1435100" h="139700">
                  <a:moveTo>
                    <a:pt x="1435099" y="34925"/>
                  </a:moveTo>
                  <a:lnTo>
                    <a:pt x="717616" y="34925"/>
                  </a:lnTo>
                  <a:lnTo>
                    <a:pt x="717616" y="0"/>
                  </a:lnTo>
                  <a:lnTo>
                    <a:pt x="0" y="69850"/>
                  </a:lnTo>
                  <a:lnTo>
                    <a:pt x="717616" y="139700"/>
                  </a:lnTo>
                  <a:lnTo>
                    <a:pt x="717616" y="104775"/>
                  </a:lnTo>
                  <a:lnTo>
                    <a:pt x="1435099" y="104775"/>
                  </a:lnTo>
                  <a:lnTo>
                    <a:pt x="1435099" y="34925"/>
                  </a:lnTo>
                  <a:close/>
                </a:path>
              </a:pathLst>
            </a:custGeom>
            <a:ln w="12700">
              <a:solidFill>
                <a:srgbClr val="000000"/>
              </a:solidFill>
            </a:ln>
          </p:spPr>
          <p:txBody>
            <a:bodyPr wrap="square" lIns="0" tIns="0" rIns="0" bIns="0" rtlCol="0"/>
            <a:lstStyle/>
            <a:p/>
          </p:txBody>
        </p:sp>
        <p:sp>
          <p:nvSpPr>
            <p:cNvPr id="9" name="object 9"/>
            <p:cNvSpPr/>
            <p:nvPr/>
          </p:nvSpPr>
          <p:spPr>
            <a:xfrm>
              <a:off x="6683372" y="5256212"/>
              <a:ext cx="1346200" cy="355600"/>
            </a:xfrm>
            <a:custGeom>
              <a:rect l="l" t="t" r="r" b="b"/>
              <a:pathLst>
                <a:path w="1346200" h="355600">
                  <a:moveTo>
                    <a:pt x="0" y="0"/>
                  </a:moveTo>
                  <a:lnTo>
                    <a:pt x="71495" y="492"/>
                  </a:lnTo>
                  <a:lnTo>
                    <a:pt x="142018" y="1955"/>
                  </a:lnTo>
                  <a:lnTo>
                    <a:pt x="211476" y="4362"/>
                  </a:lnTo>
                  <a:lnTo>
                    <a:pt x="279777" y="7689"/>
                  </a:lnTo>
                  <a:lnTo>
                    <a:pt x="346826" y="11913"/>
                  </a:lnTo>
                  <a:lnTo>
                    <a:pt x="412531" y="17007"/>
                  </a:lnTo>
                  <a:lnTo>
                    <a:pt x="476799" y="22948"/>
                  </a:lnTo>
                  <a:lnTo>
                    <a:pt x="539537" y="29711"/>
                  </a:lnTo>
                  <a:lnTo>
                    <a:pt x="600652" y="37271"/>
                  </a:lnTo>
                  <a:lnTo>
                    <a:pt x="660051" y="45604"/>
                  </a:lnTo>
                  <a:lnTo>
                    <a:pt x="717640" y="54685"/>
                  </a:lnTo>
                  <a:lnTo>
                    <a:pt x="773327" y="64490"/>
                  </a:lnTo>
                  <a:lnTo>
                    <a:pt x="827018" y="74995"/>
                  </a:lnTo>
                  <a:lnTo>
                    <a:pt x="878621" y="86173"/>
                  </a:lnTo>
                  <a:lnTo>
                    <a:pt x="928043" y="98002"/>
                  </a:lnTo>
                  <a:lnTo>
                    <a:pt x="975191" y="110456"/>
                  </a:lnTo>
                  <a:lnTo>
                    <a:pt x="1019970" y="123511"/>
                  </a:lnTo>
                  <a:lnTo>
                    <a:pt x="1062290" y="137142"/>
                  </a:lnTo>
                  <a:lnTo>
                    <a:pt x="1102055" y="151324"/>
                  </a:lnTo>
                  <a:lnTo>
                    <a:pt x="1139174" y="166034"/>
                  </a:lnTo>
                  <a:lnTo>
                    <a:pt x="1205101" y="196937"/>
                  </a:lnTo>
                  <a:lnTo>
                    <a:pt x="1259324" y="229652"/>
                  </a:lnTo>
                  <a:lnTo>
                    <a:pt x="1301100" y="263985"/>
                  </a:lnTo>
                  <a:lnTo>
                    <a:pt x="1329685" y="299738"/>
                  </a:lnTo>
                  <a:lnTo>
                    <a:pt x="1344334" y="336714"/>
                  </a:lnTo>
                  <a:lnTo>
                    <a:pt x="1346200" y="355600"/>
                  </a:lnTo>
                </a:path>
              </a:pathLst>
            </a:custGeom>
            <a:ln w="50800">
              <a:solidFill>
                <a:srgbClr val="000000"/>
              </a:solidFill>
            </a:ln>
          </p:spPr>
          <p:txBody>
            <a:bodyPr wrap="square" lIns="0" tIns="0" rIns="0" bIns="0" rtlCol="0"/>
            <a:lstStyle/>
            <a:p/>
          </p:txBody>
        </p:sp>
        <p:sp>
          <p:nvSpPr>
            <p:cNvPr id="10" name="object 10"/>
            <p:cNvSpPr/>
            <p:nvPr/>
          </p:nvSpPr>
          <p:spPr>
            <a:xfrm>
              <a:off x="7397753" y="5637212"/>
              <a:ext cx="659130" cy="127000"/>
            </a:xfrm>
            <a:custGeom>
              <a:rect l="l" t="t" r="r" b="b"/>
              <a:pathLst>
                <a:path w="659129" h="127000">
                  <a:moveTo>
                    <a:pt x="658810" y="0"/>
                  </a:moveTo>
                  <a:lnTo>
                    <a:pt x="620430" y="42766"/>
                  </a:lnTo>
                  <a:lnTo>
                    <a:pt x="556304" y="67988"/>
                  </a:lnTo>
                  <a:lnTo>
                    <a:pt x="514157" y="79328"/>
                  </a:lnTo>
                  <a:lnTo>
                    <a:pt x="465945" y="89694"/>
                  </a:lnTo>
                  <a:lnTo>
                    <a:pt x="412159" y="98991"/>
                  </a:lnTo>
                  <a:lnTo>
                    <a:pt x="353293" y="107123"/>
                  </a:lnTo>
                  <a:lnTo>
                    <a:pt x="289840" y="113996"/>
                  </a:lnTo>
                  <a:lnTo>
                    <a:pt x="222291" y="119516"/>
                  </a:lnTo>
                  <a:lnTo>
                    <a:pt x="151139" y="123586"/>
                  </a:lnTo>
                  <a:lnTo>
                    <a:pt x="76878" y="126112"/>
                  </a:lnTo>
                  <a:lnTo>
                    <a:pt x="0" y="127000"/>
                  </a:lnTo>
                </a:path>
              </a:pathLst>
            </a:custGeom>
            <a:ln w="50800">
              <a:solidFill>
                <a:srgbClr val="000000"/>
              </a:solidFill>
            </a:ln>
          </p:spPr>
          <p:txBody>
            <a:bodyPr wrap="square" lIns="0" tIns="0" rIns="0" bIns="0" rtlCol="0"/>
            <a:lstStyle/>
            <a:p/>
          </p:txBody>
        </p:sp>
        <p:sp>
          <p:nvSpPr>
            <p:cNvPr id="11" name="object 11"/>
            <p:cNvSpPr/>
            <p:nvPr/>
          </p:nvSpPr>
          <p:spPr>
            <a:xfrm>
              <a:off x="4776787" y="4178300"/>
              <a:ext cx="2065655" cy="149225"/>
            </a:xfrm>
            <a:custGeom>
              <a:rect l="l" t="t" r="r" b="b"/>
              <a:pathLst>
                <a:path w="2065654" h="149225">
                  <a:moveTo>
                    <a:pt x="1032764" y="149225"/>
                  </a:moveTo>
                  <a:lnTo>
                    <a:pt x="1032764" y="111918"/>
                  </a:lnTo>
                  <a:lnTo>
                    <a:pt x="2065337" y="111918"/>
                  </a:lnTo>
                  <a:lnTo>
                    <a:pt x="2065337" y="37306"/>
                  </a:lnTo>
                  <a:lnTo>
                    <a:pt x="1032764" y="37306"/>
                  </a:lnTo>
                  <a:lnTo>
                    <a:pt x="1032764" y="0"/>
                  </a:lnTo>
                  <a:lnTo>
                    <a:pt x="0" y="74612"/>
                  </a:lnTo>
                  <a:lnTo>
                    <a:pt x="1032764" y="149225"/>
                  </a:lnTo>
                  <a:close/>
                </a:path>
              </a:pathLst>
            </a:custGeom>
            <a:solidFill>
              <a:srgbClr val="00279F"/>
            </a:solidFill>
          </p:spPr>
          <p:txBody>
            <a:bodyPr wrap="square" lIns="0" tIns="0" rIns="0" bIns="0" rtlCol="0"/>
            <a:lstStyle/>
            <a:p/>
          </p:txBody>
        </p:sp>
        <p:sp>
          <p:nvSpPr>
            <p:cNvPr id="12" name="object 12"/>
            <p:cNvSpPr/>
            <p:nvPr/>
          </p:nvSpPr>
          <p:spPr>
            <a:xfrm>
              <a:off x="4776787" y="4178300"/>
              <a:ext cx="2065655" cy="149225"/>
            </a:xfrm>
            <a:custGeom>
              <a:rect l="l" t="t" r="r" b="b"/>
              <a:pathLst>
                <a:path w="2065654" h="149225">
                  <a:moveTo>
                    <a:pt x="2065337" y="37306"/>
                  </a:moveTo>
                  <a:lnTo>
                    <a:pt x="1032764" y="37306"/>
                  </a:lnTo>
                  <a:lnTo>
                    <a:pt x="1032764" y="0"/>
                  </a:lnTo>
                  <a:lnTo>
                    <a:pt x="0" y="74612"/>
                  </a:lnTo>
                  <a:lnTo>
                    <a:pt x="1032764" y="149225"/>
                  </a:lnTo>
                  <a:lnTo>
                    <a:pt x="1032764" y="111918"/>
                  </a:lnTo>
                  <a:lnTo>
                    <a:pt x="2065337" y="111918"/>
                  </a:lnTo>
                  <a:lnTo>
                    <a:pt x="2065337" y="37306"/>
                  </a:lnTo>
                  <a:close/>
                </a:path>
              </a:pathLst>
            </a:custGeom>
            <a:ln w="12700">
              <a:solidFill>
                <a:srgbClr val="00279F"/>
              </a:solidFill>
            </a:ln>
          </p:spPr>
          <p:txBody>
            <a:bodyPr wrap="square" lIns="0" tIns="0" rIns="0" bIns="0" rtlCol="0"/>
            <a:lstStyle/>
            <a:p/>
          </p:txBody>
        </p:sp>
        <p:sp>
          <p:nvSpPr>
            <p:cNvPr id="13" name="object 13"/>
            <p:cNvSpPr/>
            <p:nvPr/>
          </p:nvSpPr>
          <p:spPr>
            <a:xfrm>
              <a:off x="6848471" y="4257675"/>
              <a:ext cx="1946275" cy="379730"/>
            </a:xfrm>
            <a:custGeom>
              <a:rect l="l" t="t" r="r" b="b"/>
              <a:pathLst>
                <a:path w="1946275" h="379729">
                  <a:moveTo>
                    <a:pt x="0" y="0"/>
                  </a:moveTo>
                  <a:lnTo>
                    <a:pt x="74593" y="261"/>
                  </a:lnTo>
                  <a:lnTo>
                    <a:pt x="148478" y="1065"/>
                  </a:lnTo>
                  <a:lnTo>
                    <a:pt x="221605" y="2400"/>
                  </a:lnTo>
                  <a:lnTo>
                    <a:pt x="293923" y="4257"/>
                  </a:lnTo>
                  <a:lnTo>
                    <a:pt x="365383" y="6626"/>
                  </a:lnTo>
                  <a:lnTo>
                    <a:pt x="435932" y="9497"/>
                  </a:lnTo>
                  <a:lnTo>
                    <a:pt x="505522" y="12861"/>
                  </a:lnTo>
                  <a:lnTo>
                    <a:pt x="574102" y="16708"/>
                  </a:lnTo>
                  <a:lnTo>
                    <a:pt x="641620" y="21027"/>
                  </a:lnTo>
                  <a:lnTo>
                    <a:pt x="708028" y="25810"/>
                  </a:lnTo>
                  <a:lnTo>
                    <a:pt x="773274" y="31046"/>
                  </a:lnTo>
                  <a:lnTo>
                    <a:pt x="837308" y="36725"/>
                  </a:lnTo>
                  <a:lnTo>
                    <a:pt x="900080" y="42838"/>
                  </a:lnTo>
                  <a:lnTo>
                    <a:pt x="961539" y="49375"/>
                  </a:lnTo>
                  <a:lnTo>
                    <a:pt x="1021635" y="56326"/>
                  </a:lnTo>
                  <a:lnTo>
                    <a:pt x="1080318" y="63681"/>
                  </a:lnTo>
                  <a:lnTo>
                    <a:pt x="1137536" y="71431"/>
                  </a:lnTo>
                  <a:lnTo>
                    <a:pt x="1193241" y="79565"/>
                  </a:lnTo>
                  <a:lnTo>
                    <a:pt x="1247380" y="88074"/>
                  </a:lnTo>
                  <a:lnTo>
                    <a:pt x="1299905" y="96948"/>
                  </a:lnTo>
                  <a:lnTo>
                    <a:pt x="1350764" y="106178"/>
                  </a:lnTo>
                  <a:lnTo>
                    <a:pt x="1399907" y="115753"/>
                  </a:lnTo>
                  <a:lnTo>
                    <a:pt x="1447283" y="125663"/>
                  </a:lnTo>
                  <a:lnTo>
                    <a:pt x="1492843" y="135899"/>
                  </a:lnTo>
                  <a:lnTo>
                    <a:pt x="1536536" y="146452"/>
                  </a:lnTo>
                  <a:lnTo>
                    <a:pt x="1578312" y="157310"/>
                  </a:lnTo>
                  <a:lnTo>
                    <a:pt x="1618119" y="168465"/>
                  </a:lnTo>
                  <a:lnTo>
                    <a:pt x="1655908" y="179907"/>
                  </a:lnTo>
                  <a:lnTo>
                    <a:pt x="1725230" y="203610"/>
                  </a:lnTo>
                  <a:lnTo>
                    <a:pt x="1785874" y="228342"/>
                  </a:lnTo>
                  <a:lnTo>
                    <a:pt x="1837437" y="254025"/>
                  </a:lnTo>
                  <a:lnTo>
                    <a:pt x="1879515" y="280580"/>
                  </a:lnTo>
                  <a:lnTo>
                    <a:pt x="1911705" y="307927"/>
                  </a:lnTo>
                  <a:lnTo>
                    <a:pt x="1940569" y="350265"/>
                  </a:lnTo>
                  <a:lnTo>
                    <a:pt x="1946277" y="379253"/>
                  </a:lnTo>
                  <a:lnTo>
                    <a:pt x="1946277" y="379465"/>
                  </a:lnTo>
                </a:path>
              </a:pathLst>
            </a:custGeom>
            <a:ln w="50800">
              <a:solidFill>
                <a:srgbClr val="00279F"/>
              </a:solidFill>
            </a:ln>
          </p:spPr>
          <p:txBody>
            <a:bodyPr wrap="square" lIns="0" tIns="0" rIns="0" bIns="0" rtlCol="0"/>
            <a:lstStyle/>
            <a:p/>
          </p:txBody>
        </p:sp>
        <p:sp>
          <p:nvSpPr>
            <p:cNvPr id="14" name="object 14"/>
            <p:cNvSpPr/>
            <p:nvPr/>
          </p:nvSpPr>
          <p:spPr>
            <a:xfrm>
              <a:off x="7862919" y="4662499"/>
              <a:ext cx="957580" cy="136525"/>
            </a:xfrm>
            <a:custGeom>
              <a:rect l="l" t="t" r="r" b="b"/>
              <a:pathLst>
                <a:path w="957578" h="136525">
                  <a:moveTo>
                    <a:pt x="957231" y="0"/>
                  </a:moveTo>
                  <a:lnTo>
                    <a:pt x="927206" y="32852"/>
                  </a:lnTo>
                  <a:lnTo>
                    <a:pt x="878878" y="53188"/>
                  </a:lnTo>
                  <a:lnTo>
                    <a:pt x="810159" y="71952"/>
                  </a:lnTo>
                  <a:lnTo>
                    <a:pt x="768756" y="80658"/>
                  </a:lnTo>
                  <a:lnTo>
                    <a:pt x="722981" y="88866"/>
                  </a:lnTo>
                  <a:lnTo>
                    <a:pt x="673075" y="96544"/>
                  </a:lnTo>
                  <a:lnTo>
                    <a:pt x="619280" y="103655"/>
                  </a:lnTo>
                  <a:lnTo>
                    <a:pt x="561837" y="110167"/>
                  </a:lnTo>
                  <a:lnTo>
                    <a:pt x="500988" y="116044"/>
                  </a:lnTo>
                  <a:lnTo>
                    <a:pt x="436976" y="121251"/>
                  </a:lnTo>
                  <a:lnTo>
                    <a:pt x="370042" y="125755"/>
                  </a:lnTo>
                  <a:lnTo>
                    <a:pt x="300427" y="129521"/>
                  </a:lnTo>
                  <a:lnTo>
                    <a:pt x="228374" y="132514"/>
                  </a:lnTo>
                  <a:lnTo>
                    <a:pt x="154123" y="134700"/>
                  </a:lnTo>
                  <a:lnTo>
                    <a:pt x="77918" y="136045"/>
                  </a:lnTo>
                  <a:lnTo>
                    <a:pt x="0" y="136513"/>
                  </a:lnTo>
                </a:path>
              </a:pathLst>
            </a:custGeom>
            <a:ln w="50800">
              <a:solidFill>
                <a:srgbClr val="00279F"/>
              </a:solidFill>
            </a:ln>
          </p:spPr>
          <p:txBody>
            <a:bodyPr wrap="square" lIns="0" tIns="0" rIns="0" bIns="0" rtlCol="0"/>
            <a:lstStyle/>
            <a:p/>
          </p:txBody>
        </p:sp>
        <p:sp>
          <p:nvSpPr>
            <p:cNvPr id="15" name="object 15"/>
            <p:cNvSpPr/>
            <p:nvPr/>
          </p:nvSpPr>
          <p:spPr>
            <a:xfrm>
              <a:off x="4321175" y="3298825"/>
              <a:ext cx="2159000" cy="139700"/>
            </a:xfrm>
            <a:custGeom>
              <a:rect l="l" t="t" r="r" b="b"/>
              <a:pathLst>
                <a:path w="2159000" h="139700">
                  <a:moveTo>
                    <a:pt x="1079600" y="139700"/>
                  </a:moveTo>
                  <a:lnTo>
                    <a:pt x="1079600" y="104775"/>
                  </a:lnTo>
                  <a:lnTo>
                    <a:pt x="2159000" y="104775"/>
                  </a:lnTo>
                  <a:lnTo>
                    <a:pt x="2159000" y="34925"/>
                  </a:lnTo>
                  <a:lnTo>
                    <a:pt x="1079600" y="34925"/>
                  </a:lnTo>
                  <a:lnTo>
                    <a:pt x="1079600" y="0"/>
                  </a:lnTo>
                  <a:lnTo>
                    <a:pt x="0" y="69850"/>
                  </a:lnTo>
                  <a:lnTo>
                    <a:pt x="1079600" y="139700"/>
                  </a:lnTo>
                  <a:close/>
                </a:path>
              </a:pathLst>
            </a:custGeom>
            <a:solidFill>
              <a:srgbClr val="FFCF01"/>
            </a:solidFill>
          </p:spPr>
          <p:txBody>
            <a:bodyPr wrap="square" lIns="0" tIns="0" rIns="0" bIns="0" rtlCol="0"/>
            <a:lstStyle/>
            <a:p/>
          </p:txBody>
        </p:sp>
        <p:sp>
          <p:nvSpPr>
            <p:cNvPr id="16" name="object 16"/>
            <p:cNvSpPr/>
            <p:nvPr/>
          </p:nvSpPr>
          <p:spPr>
            <a:xfrm>
              <a:off x="4321175" y="3298825"/>
              <a:ext cx="2159000" cy="139700"/>
            </a:xfrm>
            <a:custGeom>
              <a:rect l="l" t="t" r="r" b="b"/>
              <a:pathLst>
                <a:path w="2159000" h="139700">
                  <a:moveTo>
                    <a:pt x="2159000" y="34925"/>
                  </a:moveTo>
                  <a:lnTo>
                    <a:pt x="1079600" y="34925"/>
                  </a:lnTo>
                  <a:lnTo>
                    <a:pt x="1079600" y="0"/>
                  </a:lnTo>
                  <a:lnTo>
                    <a:pt x="0" y="69850"/>
                  </a:lnTo>
                  <a:lnTo>
                    <a:pt x="1079600" y="139700"/>
                  </a:lnTo>
                  <a:lnTo>
                    <a:pt x="1079600" y="104775"/>
                  </a:lnTo>
                  <a:lnTo>
                    <a:pt x="2159000" y="104775"/>
                  </a:lnTo>
                  <a:lnTo>
                    <a:pt x="2159000" y="34925"/>
                  </a:lnTo>
                  <a:close/>
                </a:path>
              </a:pathLst>
            </a:custGeom>
            <a:ln w="12700">
              <a:solidFill>
                <a:srgbClr val="FFCF01"/>
              </a:solidFill>
            </a:ln>
          </p:spPr>
          <p:txBody>
            <a:bodyPr wrap="square" lIns="0" tIns="0" rIns="0" bIns="0" rtlCol="0"/>
            <a:lstStyle/>
            <a:p/>
          </p:txBody>
        </p:sp>
        <p:sp>
          <p:nvSpPr>
            <p:cNvPr id="17" name="object 17"/>
            <p:cNvSpPr/>
            <p:nvPr/>
          </p:nvSpPr>
          <p:spPr>
            <a:xfrm>
              <a:off x="6530971" y="3373437"/>
              <a:ext cx="2260600" cy="355600"/>
            </a:xfrm>
            <a:custGeom>
              <a:rect l="l" t="t" r="r" b="b"/>
              <a:pathLst>
                <a:path w="2260600" h="355600">
                  <a:moveTo>
                    <a:pt x="0" y="0"/>
                  </a:moveTo>
                  <a:lnTo>
                    <a:pt x="76136" y="197"/>
                  </a:lnTo>
                  <a:lnTo>
                    <a:pt x="151642" y="787"/>
                  </a:lnTo>
                  <a:lnTo>
                    <a:pt x="226479" y="1762"/>
                  </a:lnTo>
                  <a:lnTo>
                    <a:pt x="300606" y="3116"/>
                  </a:lnTo>
                  <a:lnTo>
                    <a:pt x="373984" y="4843"/>
                  </a:lnTo>
                  <a:lnTo>
                    <a:pt x="446573" y="6937"/>
                  </a:lnTo>
                  <a:lnTo>
                    <a:pt x="518334" y="9391"/>
                  </a:lnTo>
                  <a:lnTo>
                    <a:pt x="589228" y="12200"/>
                  </a:lnTo>
                  <a:lnTo>
                    <a:pt x="659215" y="15356"/>
                  </a:lnTo>
                  <a:lnTo>
                    <a:pt x="728254" y="18855"/>
                  </a:lnTo>
                  <a:lnTo>
                    <a:pt x="796308" y="22689"/>
                  </a:lnTo>
                  <a:lnTo>
                    <a:pt x="863335" y="26853"/>
                  </a:lnTo>
                  <a:lnTo>
                    <a:pt x="929297" y="31339"/>
                  </a:lnTo>
                  <a:lnTo>
                    <a:pt x="994154" y="36143"/>
                  </a:lnTo>
                  <a:lnTo>
                    <a:pt x="1057867" y="41257"/>
                  </a:lnTo>
                  <a:lnTo>
                    <a:pt x="1120395" y="46676"/>
                  </a:lnTo>
                  <a:lnTo>
                    <a:pt x="1181700" y="52394"/>
                  </a:lnTo>
                  <a:lnTo>
                    <a:pt x="1241741" y="58403"/>
                  </a:lnTo>
                  <a:lnTo>
                    <a:pt x="1300480" y="64698"/>
                  </a:lnTo>
                  <a:lnTo>
                    <a:pt x="1357876" y="71273"/>
                  </a:lnTo>
                  <a:lnTo>
                    <a:pt x="1413890" y="78121"/>
                  </a:lnTo>
                  <a:lnTo>
                    <a:pt x="1468483" y="85236"/>
                  </a:lnTo>
                  <a:lnTo>
                    <a:pt x="1521614" y="92612"/>
                  </a:lnTo>
                  <a:lnTo>
                    <a:pt x="1573245" y="100243"/>
                  </a:lnTo>
                  <a:lnTo>
                    <a:pt x="1623336" y="108123"/>
                  </a:lnTo>
                  <a:lnTo>
                    <a:pt x="1671847" y="116244"/>
                  </a:lnTo>
                  <a:lnTo>
                    <a:pt x="1718739" y="124602"/>
                  </a:lnTo>
                  <a:lnTo>
                    <a:pt x="1763972" y="133190"/>
                  </a:lnTo>
                  <a:lnTo>
                    <a:pt x="1807506" y="142001"/>
                  </a:lnTo>
                  <a:lnTo>
                    <a:pt x="1849303" y="151030"/>
                  </a:lnTo>
                  <a:lnTo>
                    <a:pt x="1889322" y="160269"/>
                  </a:lnTo>
                  <a:lnTo>
                    <a:pt x="1927523" y="169714"/>
                  </a:lnTo>
                  <a:lnTo>
                    <a:pt x="1998317" y="189193"/>
                  </a:lnTo>
                  <a:lnTo>
                    <a:pt x="2061368" y="209418"/>
                  </a:lnTo>
                  <a:lnTo>
                    <a:pt x="2116359" y="230337"/>
                  </a:lnTo>
                  <a:lnTo>
                    <a:pt x="2162974" y="251903"/>
                  </a:lnTo>
                  <a:lnTo>
                    <a:pt x="2200897" y="274064"/>
                  </a:lnTo>
                  <a:lnTo>
                    <a:pt x="2240789" y="308313"/>
                  </a:lnTo>
                  <a:lnTo>
                    <a:pt x="2259343" y="343623"/>
                  </a:lnTo>
                  <a:lnTo>
                    <a:pt x="2260601" y="355600"/>
                  </a:lnTo>
                </a:path>
              </a:pathLst>
            </a:custGeom>
            <a:ln w="50800">
              <a:solidFill>
                <a:srgbClr val="FFCF01"/>
              </a:solidFill>
            </a:ln>
          </p:spPr>
          <p:txBody>
            <a:bodyPr wrap="square" lIns="0" tIns="0" rIns="0" bIns="0" rtlCol="0"/>
            <a:lstStyle/>
            <a:p/>
          </p:txBody>
        </p:sp>
        <p:sp>
          <p:nvSpPr>
            <p:cNvPr id="18" name="object 18"/>
            <p:cNvSpPr/>
            <p:nvPr/>
          </p:nvSpPr>
          <p:spPr>
            <a:xfrm>
              <a:off x="7854972" y="3754437"/>
              <a:ext cx="963930" cy="127000"/>
            </a:xfrm>
            <a:custGeom>
              <a:rect l="l" t="t" r="r" b="b"/>
              <a:pathLst>
                <a:path w="963928" h="127000">
                  <a:moveTo>
                    <a:pt x="963590" y="0"/>
                  </a:moveTo>
                  <a:lnTo>
                    <a:pt x="935601" y="30486"/>
                  </a:lnTo>
                  <a:lnTo>
                    <a:pt x="887903" y="49382"/>
                  </a:lnTo>
                  <a:lnTo>
                    <a:pt x="819285" y="66833"/>
                  </a:lnTo>
                  <a:lnTo>
                    <a:pt x="777748" y="74935"/>
                  </a:lnTo>
                  <a:lnTo>
                    <a:pt x="731724" y="82577"/>
                  </a:lnTo>
                  <a:lnTo>
                    <a:pt x="681459" y="89727"/>
                  </a:lnTo>
                  <a:lnTo>
                    <a:pt x="627200" y="96353"/>
                  </a:lnTo>
                  <a:lnTo>
                    <a:pt x="569196" y="102422"/>
                  </a:lnTo>
                  <a:lnTo>
                    <a:pt x="507694" y="107901"/>
                  </a:lnTo>
                  <a:lnTo>
                    <a:pt x="442940" y="112757"/>
                  </a:lnTo>
                  <a:lnTo>
                    <a:pt x="375182" y="116958"/>
                  </a:lnTo>
                  <a:lnTo>
                    <a:pt x="304669" y="120472"/>
                  </a:lnTo>
                  <a:lnTo>
                    <a:pt x="231646" y="123266"/>
                  </a:lnTo>
                  <a:lnTo>
                    <a:pt x="156362" y="125307"/>
                  </a:lnTo>
                  <a:lnTo>
                    <a:pt x="79064" y="126562"/>
                  </a:lnTo>
                  <a:lnTo>
                    <a:pt x="0" y="127000"/>
                  </a:lnTo>
                </a:path>
              </a:pathLst>
            </a:custGeom>
            <a:ln w="50800">
              <a:solidFill>
                <a:srgbClr val="FFCF01"/>
              </a:solidFill>
            </a:ln>
          </p:spPr>
          <p:txBody>
            <a:bodyPr wrap="square" lIns="0" tIns="0" rIns="0" bIns="0" rtlCol="0"/>
            <a:lstStyle/>
            <a:p/>
          </p:txBody>
        </p:sp>
        <p:sp>
          <p:nvSpPr>
            <p:cNvPr id="19" name="object 19"/>
            <p:cNvSpPr/>
            <p:nvPr/>
          </p:nvSpPr>
          <p:spPr>
            <a:xfrm>
              <a:off x="1444625" y="2311400"/>
              <a:ext cx="4178300" cy="3797300"/>
            </a:xfrm>
            <a:custGeom>
              <a:rect l="l" t="t" r="r" b="b"/>
              <a:pathLst>
                <a:path w="4178300" h="3797300">
                  <a:moveTo>
                    <a:pt x="4178300" y="3797300"/>
                  </a:moveTo>
                  <a:lnTo>
                    <a:pt x="0" y="3797300"/>
                  </a:lnTo>
                  <a:lnTo>
                    <a:pt x="2088941" y="0"/>
                  </a:lnTo>
                  <a:lnTo>
                    <a:pt x="4178300" y="3797300"/>
                  </a:lnTo>
                  <a:close/>
                </a:path>
              </a:pathLst>
            </a:custGeom>
            <a:solidFill>
              <a:srgbClr val="3333CC"/>
            </a:solidFill>
          </p:spPr>
          <p:txBody>
            <a:bodyPr wrap="square" lIns="0" tIns="0" rIns="0" bIns="0" rtlCol="0"/>
            <a:lstStyle/>
            <a:p/>
          </p:txBody>
        </p:sp>
        <p:sp>
          <p:nvSpPr>
            <p:cNvPr id="20" name="object 20"/>
            <p:cNvSpPr/>
            <p:nvPr/>
          </p:nvSpPr>
          <p:spPr>
            <a:xfrm>
              <a:off x="1444625" y="2311400"/>
              <a:ext cx="4178300" cy="3797300"/>
            </a:xfrm>
            <a:custGeom>
              <a:rect l="l" t="t" r="r" b="b"/>
              <a:pathLst>
                <a:path w="4178300" h="3797300">
                  <a:moveTo>
                    <a:pt x="0" y="3797300"/>
                  </a:moveTo>
                  <a:lnTo>
                    <a:pt x="2088941" y="0"/>
                  </a:lnTo>
                  <a:lnTo>
                    <a:pt x="4178300" y="3797300"/>
                  </a:lnTo>
                  <a:lnTo>
                    <a:pt x="0" y="3797300"/>
                  </a:lnTo>
                  <a:close/>
                </a:path>
              </a:pathLst>
            </a:custGeom>
            <a:ln w="12700">
              <a:solidFill>
                <a:srgbClr val="000000"/>
              </a:solidFill>
            </a:ln>
          </p:spPr>
          <p:txBody>
            <a:bodyPr wrap="square" lIns="0" tIns="0" rIns="0" bIns="0" rtlCol="0"/>
            <a:lstStyle/>
            <a:p/>
          </p:txBody>
        </p:sp>
        <p:sp>
          <p:nvSpPr>
            <p:cNvPr id="21" name="object 21"/>
            <p:cNvSpPr/>
            <p:nvPr/>
          </p:nvSpPr>
          <p:spPr>
            <a:xfrm>
              <a:off x="1851025" y="2311399"/>
              <a:ext cx="3352800" cy="3048000"/>
            </a:xfrm>
            <a:custGeom>
              <a:rect l="l" t="t" r="r" b="b"/>
              <a:pathLst>
                <a:path w="3352800" h="3048000">
                  <a:moveTo>
                    <a:pt x="3352799" y="3048000"/>
                  </a:moveTo>
                  <a:lnTo>
                    <a:pt x="0" y="3048000"/>
                  </a:lnTo>
                  <a:lnTo>
                    <a:pt x="1676232" y="0"/>
                  </a:lnTo>
                  <a:lnTo>
                    <a:pt x="3352799" y="3048000"/>
                  </a:lnTo>
                  <a:close/>
                </a:path>
              </a:pathLst>
            </a:custGeom>
            <a:solidFill>
              <a:srgbClr val="00E4A8"/>
            </a:solidFill>
          </p:spPr>
          <p:txBody>
            <a:bodyPr wrap="square" lIns="0" tIns="0" rIns="0" bIns="0" rtlCol="0"/>
            <a:lstStyle/>
            <a:p/>
          </p:txBody>
        </p:sp>
        <p:sp>
          <p:nvSpPr>
            <p:cNvPr id="22" name="object 22"/>
            <p:cNvSpPr/>
            <p:nvPr/>
          </p:nvSpPr>
          <p:spPr>
            <a:xfrm>
              <a:off x="1851025" y="2311399"/>
              <a:ext cx="3352800" cy="3048000"/>
            </a:xfrm>
            <a:custGeom>
              <a:rect l="l" t="t" r="r" b="b"/>
              <a:pathLst>
                <a:path w="3352800" h="3048000">
                  <a:moveTo>
                    <a:pt x="0" y="3048000"/>
                  </a:moveTo>
                  <a:lnTo>
                    <a:pt x="1676232" y="0"/>
                  </a:lnTo>
                  <a:lnTo>
                    <a:pt x="3352799" y="3048000"/>
                  </a:lnTo>
                  <a:lnTo>
                    <a:pt x="0" y="3048000"/>
                  </a:lnTo>
                  <a:close/>
                </a:path>
              </a:pathLst>
            </a:custGeom>
            <a:ln w="12699">
              <a:solidFill>
                <a:srgbClr val="000000"/>
              </a:solidFill>
            </a:ln>
          </p:spPr>
          <p:txBody>
            <a:bodyPr wrap="square" lIns="0" tIns="0" rIns="0" bIns="0" rtlCol="0"/>
            <a:lstStyle/>
            <a:p/>
          </p:txBody>
        </p:sp>
        <p:sp>
          <p:nvSpPr>
            <p:cNvPr id="23" name="object 23"/>
            <p:cNvSpPr/>
            <p:nvPr/>
          </p:nvSpPr>
          <p:spPr>
            <a:xfrm>
              <a:off x="2308225" y="2311400"/>
              <a:ext cx="2438400" cy="2209800"/>
            </a:xfrm>
            <a:custGeom>
              <a:rect l="l" t="t" r="r" b="b"/>
              <a:pathLst>
                <a:path w="2438400" h="2209800">
                  <a:moveTo>
                    <a:pt x="2438399" y="2209800"/>
                  </a:moveTo>
                  <a:lnTo>
                    <a:pt x="0" y="2209800"/>
                  </a:lnTo>
                  <a:lnTo>
                    <a:pt x="1219077" y="0"/>
                  </a:lnTo>
                  <a:lnTo>
                    <a:pt x="2438399" y="2209800"/>
                  </a:lnTo>
                  <a:close/>
                </a:path>
              </a:pathLst>
            </a:custGeom>
            <a:solidFill>
              <a:srgbClr val="FFCF01"/>
            </a:solidFill>
          </p:spPr>
          <p:txBody>
            <a:bodyPr wrap="square" lIns="0" tIns="0" rIns="0" bIns="0" rtlCol="0"/>
            <a:lstStyle/>
            <a:p/>
          </p:txBody>
        </p:sp>
        <p:sp>
          <p:nvSpPr>
            <p:cNvPr id="24" name="object 24"/>
            <p:cNvSpPr/>
            <p:nvPr/>
          </p:nvSpPr>
          <p:spPr>
            <a:xfrm>
              <a:off x="2308225" y="2311400"/>
              <a:ext cx="2438400" cy="2209800"/>
            </a:xfrm>
            <a:custGeom>
              <a:rect l="l" t="t" r="r" b="b"/>
              <a:pathLst>
                <a:path w="2438400" h="2209800">
                  <a:moveTo>
                    <a:pt x="0" y="2209800"/>
                  </a:moveTo>
                  <a:lnTo>
                    <a:pt x="1219077" y="0"/>
                  </a:lnTo>
                  <a:lnTo>
                    <a:pt x="2438399" y="2209800"/>
                  </a:lnTo>
                  <a:lnTo>
                    <a:pt x="0" y="2209800"/>
                  </a:lnTo>
                  <a:close/>
                </a:path>
              </a:pathLst>
            </a:custGeom>
            <a:ln w="12700">
              <a:solidFill>
                <a:srgbClr val="000000"/>
              </a:solidFill>
            </a:ln>
          </p:spPr>
          <p:txBody>
            <a:bodyPr wrap="square" lIns="0" tIns="0" rIns="0" bIns="0" rtlCol="0"/>
            <a:lstStyle/>
            <a:p/>
          </p:txBody>
        </p:sp>
      </p:grpSp>
      <p:sp>
        <p:nvSpPr>
          <p:cNvPr id="25" name="object 25"/>
          <p:cNvSpPr txBox="1"/>
          <p:nvPr/>
        </p:nvSpPr>
        <p:spPr>
          <a:xfrm>
            <a:off x="3249612" y="3952875"/>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FFFFFF"/>
                </a:solidFill>
                <a:latin typeface="Microsoft JhengHei"/>
                <a:cs typeface="Microsoft JhengHei"/>
              </a:rPr>
              <a:t>知识</a:t>
            </a:r>
            <a:endParaRPr sz="2400">
              <a:latin typeface="Microsoft JhengHei"/>
              <a:cs typeface="Microsoft JhengHei"/>
            </a:endParaRPr>
          </a:p>
        </p:txBody>
      </p:sp>
      <p:sp>
        <p:nvSpPr>
          <p:cNvPr id="26" name="object 26"/>
          <p:cNvSpPr txBox="1"/>
          <p:nvPr/>
        </p:nvSpPr>
        <p:spPr>
          <a:xfrm>
            <a:off x="3249612" y="4791075"/>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FFFFFF"/>
                </a:solidFill>
                <a:latin typeface="Microsoft JhengHei"/>
                <a:cs typeface="Microsoft JhengHei"/>
              </a:rPr>
              <a:t>事实</a:t>
            </a:r>
            <a:endParaRPr sz="2400">
              <a:latin typeface="Microsoft JhengHei"/>
              <a:cs typeface="Microsoft JhengHei"/>
            </a:endParaRPr>
          </a:p>
        </p:txBody>
      </p:sp>
      <p:sp>
        <p:nvSpPr>
          <p:cNvPr id="27" name="object 27"/>
          <p:cNvSpPr txBox="1"/>
          <p:nvPr/>
        </p:nvSpPr>
        <p:spPr>
          <a:xfrm>
            <a:off x="2767012" y="5533068"/>
            <a:ext cx="1549400"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Times New Roman"/>
                <a:cs typeface="Times New Roman"/>
              </a:rPr>
              <a:t>“</a:t>
            </a:r>
            <a:r>
              <a:rPr sz="2400" b="1">
                <a:solidFill>
                  <a:srgbClr val="FFFFFF"/>
                </a:solidFill>
                <a:latin typeface="Microsoft JhengHei"/>
                <a:cs typeface="Microsoft JhengHei"/>
              </a:rPr>
              <a:t>原始</a:t>
            </a:r>
            <a:r>
              <a:rPr sz="2400" b="1">
                <a:solidFill>
                  <a:srgbClr val="FFFFFF"/>
                </a:solidFill>
                <a:latin typeface="Times New Roman"/>
                <a:cs typeface="Times New Roman"/>
              </a:rPr>
              <a:t>”</a:t>
            </a:r>
            <a:r>
              <a:rPr sz="2400" b="1" spc="-25">
                <a:solidFill>
                  <a:srgbClr val="FFFFFF"/>
                </a:solidFill>
                <a:latin typeface="Microsoft JhengHei"/>
                <a:cs typeface="Microsoft JhengHei"/>
              </a:rPr>
              <a:t>数据</a:t>
            </a:r>
            <a:endParaRPr sz="2400">
              <a:latin typeface="Microsoft JhengHei"/>
              <a:cs typeface="Microsoft JhengHei"/>
            </a:endParaRPr>
          </a:p>
        </p:txBody>
      </p:sp>
      <p:grpSp>
        <p:nvGrpSpPr>
          <p:cNvPr id="28" name="object 28"/>
          <p:cNvGrpSpPr/>
          <p:nvPr/>
        </p:nvGrpSpPr>
        <p:grpSpPr>
          <a:xfrm>
            <a:off x="2759075" y="2305050"/>
            <a:ext cx="1536700" cy="1384300"/>
            <a:chOff x="2759075" y="2305050"/>
            <a:chExt cx="1536700" cy="1384300"/>
          </a:xfrm>
        </p:grpSpPr>
        <p:sp>
          <p:nvSpPr>
            <p:cNvPr id="29" name="object 29"/>
            <p:cNvSpPr/>
            <p:nvPr/>
          </p:nvSpPr>
          <p:spPr>
            <a:xfrm>
              <a:off x="2765425" y="2311400"/>
              <a:ext cx="1524000" cy="1371600"/>
            </a:xfrm>
            <a:custGeom>
              <a:rect l="l" t="t" r="r" b="b"/>
              <a:pathLst>
                <a:path w="1524000" h="1371600">
                  <a:moveTo>
                    <a:pt x="1524000" y="1371600"/>
                  </a:moveTo>
                  <a:lnTo>
                    <a:pt x="0" y="1371600"/>
                  </a:lnTo>
                  <a:lnTo>
                    <a:pt x="761923" y="0"/>
                  </a:lnTo>
                  <a:lnTo>
                    <a:pt x="1524000" y="1371600"/>
                  </a:lnTo>
                  <a:close/>
                </a:path>
              </a:pathLst>
            </a:custGeom>
            <a:solidFill>
              <a:srgbClr val="FF0000"/>
            </a:solidFill>
          </p:spPr>
          <p:txBody>
            <a:bodyPr wrap="square" lIns="0" tIns="0" rIns="0" bIns="0" rtlCol="0"/>
            <a:lstStyle/>
            <a:p/>
          </p:txBody>
        </p:sp>
        <p:sp>
          <p:nvSpPr>
            <p:cNvPr id="30" name="object 30"/>
            <p:cNvSpPr/>
            <p:nvPr/>
          </p:nvSpPr>
          <p:spPr>
            <a:xfrm>
              <a:off x="2765425" y="2311400"/>
              <a:ext cx="1524000" cy="1371600"/>
            </a:xfrm>
            <a:custGeom>
              <a:rect l="l" t="t" r="r" b="b"/>
              <a:pathLst>
                <a:path w="1524000" h="1371600">
                  <a:moveTo>
                    <a:pt x="0" y="1371600"/>
                  </a:moveTo>
                  <a:lnTo>
                    <a:pt x="761923" y="0"/>
                  </a:lnTo>
                  <a:lnTo>
                    <a:pt x="1524000" y="1371600"/>
                  </a:lnTo>
                  <a:lnTo>
                    <a:pt x="0" y="1371600"/>
                  </a:lnTo>
                  <a:close/>
                </a:path>
              </a:pathLst>
            </a:custGeom>
            <a:ln w="12699">
              <a:solidFill>
                <a:srgbClr val="000000"/>
              </a:solidFill>
            </a:ln>
          </p:spPr>
          <p:txBody>
            <a:bodyPr wrap="square" lIns="0" tIns="0" rIns="0" bIns="0" rtlCol="0"/>
            <a:lstStyle/>
            <a:p/>
          </p:txBody>
        </p:sp>
      </p:grpSp>
      <p:sp>
        <p:nvSpPr>
          <p:cNvPr id="31" name="object 31"/>
          <p:cNvSpPr txBox="1"/>
          <p:nvPr/>
        </p:nvSpPr>
        <p:spPr>
          <a:xfrm>
            <a:off x="3227387" y="3190081"/>
            <a:ext cx="584200" cy="360680"/>
          </a:xfrm>
          <a:prstGeom prst="rect">
            <a:avLst/>
          </a:prstGeom>
        </p:spPr>
        <p:txBody>
          <a:bodyPr vert="horz" wrap="square" lIns="0" tIns="12700" rIns="0" bIns="0" rtlCol="0">
            <a:spAutoFit/>
          </a:bodyPr>
          <a:lstStyle/>
          <a:p>
            <a:pPr marL="12700">
              <a:lnSpc>
                <a:spcPct val="100000"/>
              </a:lnSpc>
              <a:spcBef>
                <a:spcPts val="100"/>
              </a:spcBef>
            </a:pPr>
            <a:r>
              <a:rPr sz="2200" b="1" spc="-25">
                <a:solidFill>
                  <a:srgbClr val="FFFFFF"/>
                </a:solidFill>
                <a:latin typeface="Microsoft JhengHei"/>
                <a:cs typeface="Microsoft JhengHei"/>
              </a:rPr>
              <a:t>决策</a:t>
            </a:r>
            <a:endParaRPr sz="2200">
              <a:latin typeface="Microsoft JhengHei"/>
              <a:cs typeface="Microsoft JhengHei"/>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3692524" y="811530"/>
            <a:ext cx="1397000" cy="574040"/>
          </a:xfrm>
          <a:prstGeom prst="rect">
            <a:avLst/>
          </a:prstGeom>
        </p:spPr>
        <p:txBody>
          <a:bodyPr vert="horz" wrap="square" lIns="0" tIns="12700" rIns="0" bIns="0" rtlCol="0">
            <a:spAutoFit/>
          </a:bodyPr>
          <a:lstStyle/>
          <a:p>
            <a:pPr marL="12700">
              <a:lnSpc>
                <a:spcPct val="100000"/>
              </a:lnSpc>
              <a:spcBef>
                <a:spcPts val="100"/>
              </a:spcBef>
            </a:pPr>
            <a:r>
              <a:rPr spc="-20"/>
              <a:t>知识库</a:t>
            </a:r>
          </a:p>
        </p:txBody>
      </p:sp>
      <p:sp>
        <p:nvSpPr>
          <p:cNvPr id="3" name="object 3"/>
          <p:cNvSpPr txBox="1"/>
          <p:nvPr/>
        </p:nvSpPr>
        <p:spPr>
          <a:xfrm>
            <a:off x="904875" y="1743074"/>
            <a:ext cx="7848600" cy="4269740"/>
          </a:xfrm>
          <a:prstGeom prst="rect">
            <a:avLst/>
          </a:prstGeom>
        </p:spPr>
        <p:txBody>
          <a:bodyPr vert="horz" wrap="square" lIns="0" tIns="12700" rIns="0" bIns="0" rtlCol="0">
            <a:spAutoFit/>
          </a:bodyPr>
          <a:lstStyle/>
          <a:p>
            <a:pPr marL="355600" marR="5080" indent="-342900">
              <a:lnSpc>
                <a:spcPct val="100000"/>
              </a:lnSpc>
              <a:spcBef>
                <a:spcPts val="100"/>
              </a:spcBef>
            </a:pPr>
            <a:r>
              <a:rPr sz="2800" b="1" spc="-5">
                <a:latin typeface="Microsoft JhengHei"/>
                <a:cs typeface="Microsoft JhengHei"/>
              </a:rPr>
              <a:t>包含专业领域中解决问题的方法性知识，有两种基</a:t>
            </a:r>
            <a:r>
              <a:rPr sz="2800" b="1" spc="-10">
                <a:latin typeface="Microsoft JhengHei"/>
                <a:cs typeface="Microsoft JhengHei"/>
              </a:rPr>
              <a:t>基本的表达方法：</a:t>
            </a:r>
            <a:endParaRPr sz="2800">
              <a:latin typeface="Microsoft JhengHei"/>
              <a:cs typeface="Microsoft JhengHei"/>
            </a:endParaRPr>
          </a:p>
          <a:p>
            <a:pPr>
              <a:lnSpc>
                <a:spcPct val="100000"/>
              </a:lnSpc>
              <a:spcBef>
                <a:spcPts val="50"/>
              </a:spcBef>
            </a:pPr>
            <a:endParaRPr sz="1700">
              <a:latin typeface="Microsoft JhengHei"/>
              <a:cs typeface="Microsoft JhengHei"/>
            </a:endParaRPr>
          </a:p>
          <a:p>
            <a:pPr marL="755015" marR="229870" indent="-285750">
              <a:lnSpc>
                <a:spcPct val="100000"/>
              </a:lnSpc>
              <a:buClr>
                <a:srgbClr val="FF0000"/>
              </a:buClr>
              <a:buSzPct val="55357"/>
              <a:buFont typeface="Wingdings"/>
              <a:buChar char=""/>
              <a:tabLst>
                <a:tab pos="755015"/>
                <a:tab pos="755650"/>
              </a:tabLst>
            </a:pPr>
            <a:r>
              <a:rPr sz="2800" b="1">
                <a:latin typeface="Microsoft JhengHei"/>
                <a:cs typeface="Microsoft JhengHei"/>
              </a:rPr>
              <a:t>规则</a:t>
            </a:r>
            <a:r>
              <a:rPr sz="2800" b="1">
                <a:latin typeface="Times New Roman"/>
                <a:cs typeface="Times New Roman"/>
              </a:rPr>
              <a:t>:If-</a:t>
            </a:r>
            <a:r>
              <a:rPr sz="2800" b="1" spc="-10">
                <a:latin typeface="Times New Roman"/>
                <a:cs typeface="Times New Roman"/>
              </a:rPr>
              <a:t>then</a:t>
            </a:r>
            <a:r>
              <a:rPr sz="2800" b="1" spc="-5">
                <a:latin typeface="Microsoft JhengHei"/>
                <a:cs typeface="Microsoft JhengHei"/>
              </a:rPr>
              <a:t>模式，模仿人类专家的思考过程</a:t>
            </a:r>
            <a:r>
              <a:rPr sz="2800" b="1">
                <a:latin typeface="Microsoft JhengHei"/>
                <a:cs typeface="Microsoft JhengHei"/>
              </a:rPr>
              <a:t>程</a:t>
            </a:r>
            <a:r>
              <a:rPr sz="2800" b="1" spc="-50">
                <a:latin typeface="Times New Roman"/>
                <a:cs typeface="Times New Roman"/>
              </a:rPr>
              <a:t>.</a:t>
            </a:r>
            <a:endParaRPr sz="2800">
              <a:latin typeface="Times New Roman"/>
              <a:cs typeface="Times New Roman"/>
            </a:endParaRPr>
          </a:p>
          <a:p>
            <a:pPr marL="469900">
              <a:lnSpc>
                <a:spcPct val="100000"/>
              </a:lnSpc>
            </a:pPr>
            <a:r>
              <a:rPr sz="2800" b="1">
                <a:latin typeface="Times New Roman"/>
                <a:cs typeface="Times New Roman"/>
              </a:rPr>
              <a:t>(</a:t>
            </a:r>
            <a:r>
              <a:rPr sz="2800" b="1">
                <a:latin typeface="Microsoft JhengHei"/>
                <a:cs typeface="Microsoft JhengHei"/>
              </a:rPr>
              <a:t>基于规则的推理</a:t>
            </a:r>
            <a:r>
              <a:rPr sz="2800" b="1" spc="-50">
                <a:latin typeface="Times New Roman"/>
                <a:cs typeface="Times New Roman"/>
              </a:rPr>
              <a:t>)</a:t>
            </a:r>
            <a:endParaRPr sz="2800">
              <a:latin typeface="Times New Roman"/>
              <a:cs typeface="Times New Roman"/>
            </a:endParaRPr>
          </a:p>
          <a:p>
            <a:pPr>
              <a:lnSpc>
                <a:spcPct val="100000"/>
              </a:lnSpc>
              <a:spcBef>
                <a:spcPts val="10"/>
              </a:spcBef>
            </a:pPr>
            <a:endParaRPr sz="2750">
              <a:latin typeface="Times New Roman"/>
              <a:cs typeface="Times New Roman"/>
            </a:endParaRPr>
          </a:p>
          <a:p>
            <a:pPr marL="755015" marR="210185" indent="-285750">
              <a:lnSpc>
                <a:spcPct val="105500"/>
              </a:lnSpc>
              <a:buClr>
                <a:srgbClr val="FF0000"/>
              </a:buClr>
              <a:buSzPct val="55357"/>
              <a:buFont typeface="Wingdings"/>
              <a:buChar char=""/>
              <a:tabLst>
                <a:tab pos="755015"/>
                <a:tab pos="755650"/>
              </a:tabLst>
            </a:pPr>
            <a:r>
              <a:rPr sz="2800" b="1">
                <a:latin typeface="Microsoft JhengHei"/>
                <a:cs typeface="Microsoft JhengHei"/>
              </a:rPr>
              <a:t>案例</a:t>
            </a:r>
            <a:r>
              <a:rPr sz="2800" b="1">
                <a:latin typeface="Times New Roman"/>
                <a:cs typeface="Times New Roman"/>
              </a:rPr>
              <a:t>:</a:t>
            </a:r>
            <a:r>
              <a:rPr sz="2800" b="1" spc="-5">
                <a:latin typeface="Microsoft JhengHei"/>
                <a:cs typeface="Microsoft JhengHei"/>
              </a:rPr>
              <a:t>搜集以往相关问题的解决方案，并将其其应用到当前须解决的问题中。</a:t>
            </a:r>
            <a:endParaRPr sz="2800">
              <a:latin typeface="Microsoft JhengHei"/>
              <a:cs typeface="Microsoft JhengHei"/>
            </a:endParaRPr>
          </a:p>
          <a:p>
            <a:pPr marL="469900">
              <a:lnSpc>
                <a:spcPts val="3175"/>
              </a:lnSpc>
            </a:pPr>
            <a:r>
              <a:rPr sz="2800" b="1">
                <a:latin typeface="Times New Roman"/>
                <a:cs typeface="Times New Roman"/>
              </a:rPr>
              <a:t>(</a:t>
            </a:r>
            <a:r>
              <a:rPr sz="2800" b="1">
                <a:latin typeface="Microsoft JhengHei"/>
                <a:cs typeface="Microsoft JhengHei"/>
              </a:rPr>
              <a:t>基于案例的推理</a:t>
            </a:r>
            <a:r>
              <a:rPr sz="2800" b="1" spc="-50">
                <a:latin typeface="Times New Roman"/>
                <a:cs typeface="Times New Roman"/>
              </a:rPr>
              <a:t>)</a:t>
            </a:r>
            <a:endParaRPr sz="2800">
              <a:latin typeface="Times New Roman"/>
              <a:cs typeface="Times New Roman"/>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1130300" y="1625600"/>
            <a:ext cx="6973888" cy="4446587"/>
          </a:xfrm>
          <a:prstGeom prst="rect">
            <a:avLst/>
          </a:prstGeom>
        </p:spPr>
      </p:pic>
      <p:sp>
        <p:nvSpPr>
          <p:cNvPr id="3" name="object 3"/>
          <p:cNvSpPr txBox="1"/>
          <p:nvPr/>
        </p:nvSpPr>
        <p:spPr>
          <a:xfrm>
            <a:off x="3751261" y="6256096"/>
            <a:ext cx="2425700" cy="299720"/>
          </a:xfrm>
          <a:prstGeom prst="rect">
            <a:avLst/>
          </a:prstGeom>
        </p:spPr>
        <p:txBody>
          <a:bodyPr vert="horz" wrap="square" lIns="0" tIns="12700" rIns="0" bIns="0" rtlCol="0">
            <a:spAutoFit/>
          </a:bodyPr>
          <a:lstStyle/>
          <a:p>
            <a:pPr marL="12700">
              <a:lnSpc>
                <a:spcPct val="100000"/>
              </a:lnSpc>
              <a:spcBef>
                <a:spcPts val="100"/>
              </a:spcBef>
            </a:pPr>
            <a:r>
              <a:rPr sz="1800" b="1">
                <a:latin typeface="Microsoft JhengHei"/>
                <a:cs typeface="Microsoft JhengHei"/>
              </a:rPr>
              <a:t>图</a:t>
            </a:r>
            <a:r>
              <a:rPr sz="1800" b="1">
                <a:latin typeface="Times New Roman"/>
                <a:cs typeface="Times New Roman"/>
              </a:rPr>
              <a:t>6</a:t>
            </a:r>
            <a:r>
              <a:rPr sz="1800" b="1" spc="-10">
                <a:latin typeface="Microsoft JhengHei"/>
                <a:cs typeface="Microsoft JhengHei"/>
              </a:rPr>
              <a:t>基于规则的知识表示</a:t>
            </a:r>
            <a:endParaRPr sz="1800">
              <a:latin typeface="Microsoft JhengHei"/>
              <a:cs typeface="Microsoft JhengHei"/>
            </a:endParaRPr>
          </a:p>
        </p:txBody>
      </p:sp>
      <p:sp>
        <p:nvSpPr>
          <p:cNvPr id="4" name="object 4"/>
          <p:cNvSpPr txBox="1">
            <a:spLocks noGrp="1"/>
          </p:cNvSpPr>
          <p:nvPr>
            <p:ph type="title"/>
          </p:nvPr>
        </p:nvSpPr>
        <p:spPr>
          <a:xfrm>
            <a:off x="3412331" y="811529"/>
            <a:ext cx="2768600" cy="574040"/>
          </a:xfrm>
          <a:prstGeom prst="rect">
            <a:avLst/>
          </a:prstGeom>
        </p:spPr>
        <p:txBody>
          <a:bodyPr vert="horz" wrap="square" lIns="0" tIns="12700" rIns="0" bIns="0" rtlCol="0">
            <a:spAutoFit/>
          </a:bodyPr>
          <a:lstStyle/>
          <a:p>
            <a:pPr marL="12700">
              <a:lnSpc>
                <a:spcPct val="100000"/>
              </a:lnSpc>
              <a:spcBef>
                <a:spcPts val="100"/>
              </a:spcBef>
            </a:pPr>
            <a:r>
              <a:rPr spc="-10"/>
              <a:t>知识表达方法</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705893" y="990917"/>
            <a:ext cx="3225800" cy="574040"/>
          </a:xfrm>
          <a:prstGeom prst="rect">
            <a:avLst/>
          </a:prstGeom>
        </p:spPr>
        <p:txBody>
          <a:bodyPr vert="horz" wrap="square" lIns="0" tIns="12700" rIns="0" bIns="0" rtlCol="0">
            <a:spAutoFit/>
          </a:bodyPr>
          <a:lstStyle/>
          <a:p>
            <a:pPr marL="12700">
              <a:lnSpc>
                <a:spcPct val="100000"/>
              </a:lnSpc>
              <a:spcBef>
                <a:spcPts val="100"/>
              </a:spcBef>
            </a:pPr>
            <a:r>
              <a:rPr spc="-10"/>
              <a:t>规则的表示方法</a:t>
            </a:r>
          </a:p>
        </p:txBody>
      </p:sp>
      <p:sp>
        <p:nvSpPr>
          <p:cNvPr id="3" name="object 3"/>
          <p:cNvSpPr txBox="1"/>
          <p:nvPr/>
        </p:nvSpPr>
        <p:spPr>
          <a:xfrm>
            <a:off x="3002914" y="2051229"/>
            <a:ext cx="3074670" cy="3835400"/>
          </a:xfrm>
          <a:prstGeom prst="rect">
            <a:avLst/>
          </a:prstGeom>
        </p:spPr>
        <p:txBody>
          <a:bodyPr vert="horz" wrap="square" lIns="0" tIns="42545" rIns="0" bIns="0" rtlCol="0">
            <a:spAutoFit/>
          </a:bodyPr>
          <a:lstStyle/>
          <a:p>
            <a:pPr marL="12700">
              <a:lnSpc>
                <a:spcPct val="100000"/>
              </a:lnSpc>
              <a:spcBef>
                <a:spcPts val="335"/>
              </a:spcBef>
            </a:pPr>
            <a:r>
              <a:rPr sz="2800" b="1" spc="-25">
                <a:latin typeface="Times New Roman"/>
                <a:cs typeface="Times New Roman"/>
              </a:rPr>
              <a:t>IF</a:t>
            </a:r>
            <a:endParaRPr sz="2800">
              <a:latin typeface="Times New Roman"/>
              <a:cs typeface="Times New Roman"/>
            </a:endParaRPr>
          </a:p>
          <a:p>
            <a:pPr marL="12700">
              <a:lnSpc>
                <a:spcPts val="2085"/>
              </a:lnSpc>
              <a:spcBef>
                <a:spcPts val="155"/>
              </a:spcBef>
            </a:pPr>
            <a:r>
              <a:rPr sz="1800" spc="-25">
                <a:latin typeface="宋体"/>
                <a:cs typeface="宋体"/>
              </a:rPr>
              <a:t>前提</a:t>
            </a:r>
            <a:endParaRPr sz="1800">
              <a:latin typeface="宋体"/>
              <a:cs typeface="宋体"/>
            </a:endParaRPr>
          </a:p>
          <a:p>
            <a:pPr marL="12700">
              <a:lnSpc>
                <a:spcPts val="3285"/>
              </a:lnSpc>
            </a:pPr>
            <a:r>
              <a:rPr sz="2800" b="1" spc="-20">
                <a:latin typeface="Times New Roman"/>
                <a:cs typeface="Times New Roman"/>
              </a:rPr>
              <a:t>THEN</a:t>
            </a:r>
            <a:endParaRPr sz="2800">
              <a:latin typeface="Times New Roman"/>
              <a:cs typeface="Times New Roman"/>
            </a:endParaRPr>
          </a:p>
          <a:p>
            <a:pPr marL="12700" marR="2152015">
              <a:lnSpc>
                <a:spcPct val="100000"/>
              </a:lnSpc>
              <a:spcBef>
                <a:spcPts val="35"/>
              </a:spcBef>
            </a:pPr>
            <a:r>
              <a:rPr sz="1800">
                <a:latin typeface="宋体"/>
                <a:cs typeface="宋体"/>
              </a:rPr>
              <a:t>结论</a:t>
            </a:r>
            <a:r>
              <a:rPr sz="1800" spc="-50">
                <a:latin typeface="Times New Roman"/>
                <a:cs typeface="Times New Roman"/>
              </a:rPr>
              <a:t>1 </a:t>
            </a:r>
            <a:r>
              <a:rPr sz="1800" spc="-10">
                <a:latin typeface="Times New Roman"/>
                <a:cs typeface="Times New Roman"/>
              </a:rPr>
              <a:t>and</a:t>
            </a:r>
            <a:r>
              <a:rPr sz="1800">
                <a:latin typeface="宋体"/>
                <a:cs typeface="宋体"/>
              </a:rPr>
              <a:t>选择</a:t>
            </a:r>
            <a:r>
              <a:rPr sz="1800" spc="-50">
                <a:latin typeface="Times New Roman"/>
                <a:cs typeface="Times New Roman"/>
              </a:rPr>
              <a:t>1</a:t>
            </a:r>
            <a:endParaRPr sz="1800">
              <a:latin typeface="Times New Roman"/>
              <a:cs typeface="Times New Roman"/>
            </a:endParaRPr>
          </a:p>
          <a:p>
            <a:pPr marL="12700">
              <a:lnSpc>
                <a:spcPts val="3325"/>
              </a:lnSpc>
            </a:pPr>
            <a:r>
              <a:rPr sz="2800" b="1" spc="-20">
                <a:latin typeface="Times New Roman"/>
                <a:cs typeface="Times New Roman"/>
              </a:rPr>
              <a:t>ELSE</a:t>
            </a:r>
            <a:endParaRPr sz="2800">
              <a:latin typeface="Times New Roman"/>
              <a:cs typeface="Times New Roman"/>
            </a:endParaRPr>
          </a:p>
          <a:p>
            <a:pPr marL="12700" marR="2152015">
              <a:lnSpc>
                <a:spcPct val="100000"/>
              </a:lnSpc>
              <a:spcBef>
                <a:spcPts val="30"/>
              </a:spcBef>
            </a:pPr>
            <a:r>
              <a:rPr sz="1800">
                <a:latin typeface="宋体"/>
                <a:cs typeface="宋体"/>
              </a:rPr>
              <a:t>结论</a:t>
            </a:r>
            <a:r>
              <a:rPr sz="1800" spc="-50">
                <a:latin typeface="Times New Roman"/>
                <a:cs typeface="Times New Roman"/>
              </a:rPr>
              <a:t>2 </a:t>
            </a:r>
            <a:r>
              <a:rPr sz="1800" spc="-10">
                <a:latin typeface="Times New Roman"/>
                <a:cs typeface="Times New Roman"/>
              </a:rPr>
              <a:t>and</a:t>
            </a:r>
            <a:r>
              <a:rPr sz="1800">
                <a:latin typeface="宋体"/>
                <a:cs typeface="宋体"/>
              </a:rPr>
              <a:t>选择</a:t>
            </a:r>
            <a:r>
              <a:rPr sz="1800" spc="-50">
                <a:latin typeface="Times New Roman"/>
                <a:cs typeface="Times New Roman"/>
              </a:rPr>
              <a:t>2</a:t>
            </a:r>
            <a:endParaRPr sz="1800">
              <a:latin typeface="Times New Roman"/>
              <a:cs typeface="Times New Roman"/>
            </a:endParaRPr>
          </a:p>
          <a:p>
            <a:pPr>
              <a:lnSpc>
                <a:spcPct val="100000"/>
              </a:lnSpc>
            </a:pPr>
            <a:endParaRPr sz="1850">
              <a:latin typeface="Times New Roman"/>
              <a:cs typeface="Times New Roman"/>
            </a:endParaRPr>
          </a:p>
          <a:p>
            <a:pPr marL="12700" marR="5080">
              <a:lnSpc>
                <a:spcPct val="100000"/>
              </a:lnSpc>
              <a:tabLst>
                <a:tab pos="3061335"/>
              </a:tabLst>
            </a:pPr>
            <a:r>
              <a:rPr sz="2800" b="1">
                <a:latin typeface="Microsoft JhengHei"/>
                <a:cs typeface="Microsoft JhengHei"/>
              </a:rPr>
              <a:t>记录</a:t>
            </a:r>
            <a:r>
              <a:rPr sz="2800" b="1" spc="-50">
                <a:latin typeface="Times New Roman"/>
                <a:cs typeface="Times New Roman"/>
              </a:rPr>
              <a:t>:</a:t>
            </a:r>
            <a:r>
              <a:rPr sz="2800" u="heavy">
                <a:uFill>
                  <a:solidFill>
                    <a:srgbClr val="000000"/>
                  </a:solidFill>
                </a:uFill>
                <a:latin typeface="Times New Roman"/>
                <a:cs typeface="Times New Roman"/>
              </a:rPr>
              <a:t>	</a:t>
            </a:r>
            <a:r>
              <a:rPr sz="2800">
                <a:latin typeface="Times New Roman"/>
                <a:cs typeface="Times New Roman"/>
              </a:rPr>
              <a:t> </a:t>
            </a:r>
            <a:r>
              <a:rPr sz="2800" b="1">
                <a:latin typeface="Microsoft JhengHei"/>
                <a:cs typeface="Microsoft JhengHei"/>
              </a:rPr>
              <a:t>参考</a:t>
            </a:r>
            <a:r>
              <a:rPr sz="2800" b="1" spc="-50">
                <a:latin typeface="Times New Roman"/>
                <a:cs typeface="Times New Roman"/>
              </a:rPr>
              <a:t>:</a:t>
            </a:r>
            <a:r>
              <a:rPr sz="2800" u="heavy">
                <a:uFill>
                  <a:solidFill>
                    <a:srgbClr val="000000"/>
                  </a:solidFill>
                </a:uFill>
                <a:latin typeface="Times New Roman"/>
                <a:cs typeface="Times New Roman"/>
              </a:rPr>
              <a:t>	</a:t>
            </a:r>
            <a:endParaRPr sz="2800">
              <a:latin typeface="Times New Roman"/>
              <a:cs typeface="Times New Roman"/>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383540" y="489738"/>
            <a:ext cx="8648700" cy="5563235"/>
          </a:xfrm>
          <a:prstGeom prst="rect">
            <a:avLst/>
          </a:prstGeom>
        </p:spPr>
        <p:txBody>
          <a:bodyPr vert="horz" wrap="square" lIns="0" tIns="208915" rIns="0" bIns="0" rtlCol="0">
            <a:spAutoFit/>
          </a:bodyPr>
          <a:lstStyle/>
          <a:p>
            <a:pPr marR="474980" algn="ctr">
              <a:lnSpc>
                <a:spcPct val="100000"/>
              </a:lnSpc>
              <a:spcBef>
                <a:spcPts val="1645"/>
              </a:spcBef>
            </a:pPr>
            <a:r>
              <a:rPr sz="2800" b="1" spc="-25">
                <a:solidFill>
                  <a:srgbClr val="333399"/>
                </a:solidFill>
                <a:latin typeface="Times New Roman"/>
                <a:cs typeface="Times New Roman"/>
              </a:rPr>
              <a:t>IF</a:t>
            </a:r>
            <a:endParaRPr sz="2800">
              <a:latin typeface="Times New Roman"/>
              <a:cs typeface="Times New Roman"/>
            </a:endParaRPr>
          </a:p>
          <a:p>
            <a:pPr marL="12700" marR="5080">
              <a:lnSpc>
                <a:spcPct val="105500"/>
              </a:lnSpc>
              <a:spcBef>
                <a:spcPts val="1365"/>
              </a:spcBef>
            </a:pPr>
            <a:r>
              <a:rPr sz="2800" b="1" spc="-10">
                <a:latin typeface="Times New Roman"/>
                <a:cs typeface="Times New Roman"/>
              </a:rPr>
              <a:t>IF</a:t>
            </a:r>
            <a:r>
              <a:rPr sz="2800" b="1">
                <a:latin typeface="Microsoft JhengHei"/>
                <a:cs typeface="Microsoft JhengHei"/>
              </a:rPr>
              <a:t>部分是对检验条件的简单描述</a:t>
            </a:r>
            <a:r>
              <a:rPr sz="2800" b="1">
                <a:latin typeface="Times New Roman"/>
                <a:cs typeface="Times New Roman"/>
              </a:rPr>
              <a:t>,</a:t>
            </a:r>
            <a:r>
              <a:rPr sz="2800" b="1" spc="-5">
                <a:latin typeface="Microsoft JhengHei"/>
                <a:cs typeface="Microsoft JhengHei"/>
              </a:rPr>
              <a:t>可用语言或代数表达式</a:t>
            </a:r>
            <a:r>
              <a:rPr sz="2800" b="1" spc="-15">
                <a:latin typeface="Microsoft JhengHei"/>
                <a:cs typeface="Microsoft JhengHei"/>
              </a:rPr>
              <a:t>式表示。</a:t>
            </a:r>
            <a:endParaRPr sz="2800">
              <a:latin typeface="Microsoft JhengHei"/>
              <a:cs typeface="Microsoft JhengHei"/>
            </a:endParaRPr>
          </a:p>
          <a:p>
            <a:pPr>
              <a:lnSpc>
                <a:spcPct val="100000"/>
              </a:lnSpc>
              <a:spcBef>
                <a:spcPts val="50"/>
              </a:spcBef>
            </a:pPr>
            <a:endParaRPr sz="1700">
              <a:latin typeface="Microsoft JhengHei"/>
              <a:cs typeface="Microsoft JhengHei"/>
            </a:endParaRPr>
          </a:p>
          <a:p>
            <a:pPr marL="12700">
              <a:lnSpc>
                <a:spcPct val="100000"/>
              </a:lnSpc>
            </a:pPr>
            <a:r>
              <a:rPr sz="2800" b="1">
                <a:latin typeface="Microsoft JhengHei"/>
                <a:cs typeface="Microsoft JhengHei"/>
              </a:rPr>
              <a:t>例如</a:t>
            </a:r>
            <a:r>
              <a:rPr sz="2800" b="1">
                <a:latin typeface="Times New Roman"/>
                <a:cs typeface="Times New Roman"/>
              </a:rPr>
              <a:t>:</a:t>
            </a:r>
            <a:r>
              <a:rPr sz="2800" b="1">
                <a:latin typeface="Microsoft JhengHei"/>
                <a:cs typeface="Microsoft JhengHei"/>
              </a:rPr>
              <a:t>今天是星期三</a:t>
            </a:r>
            <a:r>
              <a:rPr sz="2800" b="1" spc="-10">
                <a:latin typeface="Times New Roman"/>
                <a:cs typeface="Times New Roman"/>
              </a:rPr>
              <a:t>or[X]&gt;1</a:t>
            </a:r>
            <a:endParaRPr sz="2800">
              <a:latin typeface="Times New Roman"/>
              <a:cs typeface="Times New Roman"/>
            </a:endParaRPr>
          </a:p>
          <a:p>
            <a:pPr>
              <a:lnSpc>
                <a:spcPct val="100000"/>
              </a:lnSpc>
              <a:spcBef>
                <a:spcPts val="25"/>
              </a:spcBef>
            </a:pPr>
            <a:endParaRPr sz="2900">
              <a:latin typeface="Times New Roman"/>
              <a:cs typeface="Times New Roman"/>
            </a:endParaRPr>
          </a:p>
          <a:p>
            <a:pPr marL="12700" marR="2494915">
              <a:lnSpc>
                <a:spcPct val="100000"/>
              </a:lnSpc>
            </a:pPr>
            <a:r>
              <a:rPr sz="2800" b="1">
                <a:latin typeface="Microsoft JhengHei"/>
                <a:cs typeface="Microsoft JhengHei"/>
              </a:rPr>
              <a:t>如果今天是星期三，则第一条规则为真</a:t>
            </a:r>
            <a:r>
              <a:rPr sz="2800" b="1" spc="-50">
                <a:latin typeface="Times New Roman"/>
                <a:cs typeface="Times New Roman"/>
              </a:rPr>
              <a:t>.</a:t>
            </a:r>
            <a:r>
              <a:rPr sz="2800" b="1" spc="5">
                <a:latin typeface="Microsoft JhengHei"/>
                <a:cs typeface="Microsoft JhengHei"/>
              </a:rPr>
              <a:t>如果变量 </a:t>
            </a:r>
            <a:r>
              <a:rPr sz="2800" b="1" spc="-10">
                <a:latin typeface="Times New Roman"/>
                <a:cs typeface="Times New Roman"/>
              </a:rPr>
              <a:t>X&gt;1</a:t>
            </a:r>
            <a:r>
              <a:rPr sz="2800" b="1" spc="-5">
                <a:latin typeface="Microsoft JhengHei"/>
                <a:cs typeface="Microsoft JhengHei"/>
              </a:rPr>
              <a:t>，则第二条规则为真</a:t>
            </a:r>
            <a:r>
              <a:rPr sz="2800" b="1" spc="-50">
                <a:latin typeface="Times New Roman"/>
                <a:cs typeface="Times New Roman"/>
              </a:rPr>
              <a:t>.</a:t>
            </a:r>
            <a:endParaRPr sz="2800">
              <a:latin typeface="Times New Roman"/>
              <a:cs typeface="Times New Roman"/>
            </a:endParaRPr>
          </a:p>
          <a:p>
            <a:pPr>
              <a:lnSpc>
                <a:spcPct val="100000"/>
              </a:lnSpc>
              <a:spcBef>
                <a:spcPts val="15"/>
              </a:spcBef>
            </a:pPr>
            <a:endParaRPr sz="2750">
              <a:latin typeface="Times New Roman"/>
              <a:cs typeface="Times New Roman"/>
            </a:endParaRPr>
          </a:p>
          <a:p>
            <a:pPr marL="12700" marR="4242435">
              <a:lnSpc>
                <a:spcPct val="105500"/>
              </a:lnSpc>
            </a:pPr>
            <a:r>
              <a:rPr sz="2800" b="1">
                <a:latin typeface="Microsoft JhengHei"/>
                <a:cs typeface="Microsoft JhengHei"/>
              </a:rPr>
              <a:t>检验是根据基本信息进行的</a:t>
            </a:r>
            <a:r>
              <a:rPr sz="2800" b="1" spc="-50">
                <a:latin typeface="Times New Roman"/>
                <a:cs typeface="Times New Roman"/>
              </a:rPr>
              <a:t>:</a:t>
            </a:r>
            <a:r>
              <a:rPr sz="2800" b="1" spc="-10">
                <a:latin typeface="Microsoft JhengHei"/>
                <a:cs typeface="Microsoft JhengHei"/>
              </a:rPr>
              <a:t>由用户提供的信息；</a:t>
            </a:r>
            <a:endParaRPr sz="2800">
              <a:latin typeface="Microsoft JhengHei"/>
              <a:cs typeface="Microsoft JhengHei"/>
            </a:endParaRPr>
          </a:p>
          <a:p>
            <a:pPr marL="12700">
              <a:lnSpc>
                <a:spcPct val="100000"/>
              </a:lnSpc>
            </a:pPr>
            <a:r>
              <a:rPr sz="2800" b="1" spc="-5">
                <a:latin typeface="Microsoft JhengHei"/>
                <a:cs typeface="Microsoft JhengHei"/>
              </a:rPr>
              <a:t>来源于其他规则的信息；</a:t>
            </a:r>
            <a:endParaRPr sz="2800">
              <a:latin typeface="Microsoft JhengHei"/>
              <a:cs typeface="Microsoft JhengHei"/>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560320">
              <a:lnSpc>
                <a:spcPct val="100000"/>
              </a:lnSpc>
              <a:spcBef>
                <a:spcPts val="100"/>
              </a:spcBef>
            </a:pPr>
            <a:r>
              <a:rPr spc="-20">
                <a:latin typeface="Times New Roman"/>
                <a:cs typeface="Times New Roman"/>
              </a:rPr>
              <a:t>THEN</a:t>
            </a:r>
          </a:p>
        </p:txBody>
      </p:sp>
      <p:sp>
        <p:nvSpPr>
          <p:cNvPr id="3" name="object 3"/>
          <p:cNvSpPr txBox="1"/>
          <p:nvPr/>
        </p:nvSpPr>
        <p:spPr>
          <a:xfrm>
            <a:off x="689928" y="1867052"/>
            <a:ext cx="7927975" cy="3865879"/>
          </a:xfrm>
          <a:prstGeom prst="rect">
            <a:avLst/>
          </a:prstGeom>
        </p:spPr>
        <p:txBody>
          <a:bodyPr vert="horz" wrap="square" lIns="0" tIns="12700" rIns="0" bIns="0" rtlCol="0">
            <a:spAutoFit/>
          </a:bodyPr>
          <a:lstStyle/>
          <a:p>
            <a:pPr marL="12700" marR="142875">
              <a:lnSpc>
                <a:spcPct val="100000"/>
              </a:lnSpc>
              <a:spcBef>
                <a:spcPts val="100"/>
              </a:spcBef>
            </a:pPr>
            <a:r>
              <a:rPr sz="2800" b="1" spc="-10">
                <a:latin typeface="Times New Roman"/>
                <a:cs typeface="Times New Roman"/>
              </a:rPr>
              <a:t>THEN</a:t>
            </a:r>
            <a:r>
              <a:rPr sz="2800" b="1">
                <a:latin typeface="Microsoft JhengHei"/>
                <a:cs typeface="Microsoft JhengHei"/>
              </a:rPr>
              <a:t>是对推理结论的简单描述，与</a:t>
            </a:r>
            <a:r>
              <a:rPr sz="2800" b="1" spc="-10">
                <a:latin typeface="Times New Roman"/>
                <a:cs typeface="Times New Roman"/>
              </a:rPr>
              <a:t>IF</a:t>
            </a:r>
            <a:r>
              <a:rPr sz="2800" b="1" spc="-10">
                <a:latin typeface="Microsoft JhengHei"/>
                <a:cs typeface="Microsoft JhengHei"/>
              </a:rPr>
              <a:t>部分的表示</a:t>
            </a:r>
            <a:r>
              <a:rPr sz="2800" b="1">
                <a:latin typeface="Microsoft JhengHei"/>
                <a:cs typeface="Microsoft JhengHei"/>
              </a:rPr>
              <a:t>类似</a:t>
            </a:r>
            <a:r>
              <a:rPr sz="2800" b="1">
                <a:latin typeface="Times New Roman"/>
                <a:cs typeface="Times New Roman"/>
              </a:rPr>
              <a:t>,</a:t>
            </a:r>
            <a:r>
              <a:rPr sz="2800" b="1" spc="-5">
                <a:latin typeface="Microsoft JhengHei"/>
                <a:cs typeface="Microsoft JhengHei"/>
              </a:rPr>
              <a:t>但结论无需检验，是对事实的陈述。</a:t>
            </a:r>
            <a:endParaRPr sz="2800">
              <a:latin typeface="Microsoft JhengHei"/>
              <a:cs typeface="Microsoft JhengHei"/>
            </a:endParaRPr>
          </a:p>
          <a:p>
            <a:pPr>
              <a:lnSpc>
                <a:spcPct val="100000"/>
              </a:lnSpc>
              <a:spcBef>
                <a:spcPts val="50"/>
              </a:spcBef>
            </a:pPr>
            <a:endParaRPr sz="1800">
              <a:latin typeface="Microsoft JhengHei"/>
              <a:cs typeface="Microsoft JhengHei"/>
            </a:endParaRPr>
          </a:p>
          <a:p>
            <a:pPr marL="12700">
              <a:lnSpc>
                <a:spcPct val="100000"/>
              </a:lnSpc>
            </a:pPr>
            <a:r>
              <a:rPr sz="2800" b="1" spc="-10">
                <a:latin typeface="Times New Roman"/>
                <a:cs typeface="Times New Roman"/>
              </a:rPr>
              <a:t>IF“</a:t>
            </a:r>
            <a:r>
              <a:rPr sz="2800" b="1">
                <a:latin typeface="Microsoft JhengHei"/>
                <a:cs typeface="Microsoft JhengHei"/>
              </a:rPr>
              <a:t>今天是星期三</a:t>
            </a:r>
            <a:r>
              <a:rPr sz="2800" b="1">
                <a:latin typeface="Times New Roman"/>
                <a:cs typeface="Times New Roman"/>
              </a:rPr>
              <a:t>”</a:t>
            </a:r>
            <a:r>
              <a:rPr sz="2800" b="1" spc="-5">
                <a:latin typeface="Microsoft JhengHei"/>
                <a:cs typeface="Microsoft JhengHei"/>
              </a:rPr>
              <a:t>可能是真，也可能是假。</a:t>
            </a:r>
            <a:endParaRPr sz="2800">
              <a:latin typeface="Microsoft JhengHei"/>
              <a:cs typeface="Microsoft JhengHei"/>
            </a:endParaRPr>
          </a:p>
          <a:p>
            <a:pPr>
              <a:lnSpc>
                <a:spcPct val="100000"/>
              </a:lnSpc>
              <a:spcBef>
                <a:spcPts val="50"/>
              </a:spcBef>
            </a:pPr>
            <a:endParaRPr sz="1800">
              <a:latin typeface="Microsoft JhengHei"/>
              <a:cs typeface="Microsoft JhengHei"/>
            </a:endParaRPr>
          </a:p>
          <a:p>
            <a:pPr marL="12700" marR="5080">
              <a:lnSpc>
                <a:spcPct val="100000"/>
              </a:lnSpc>
            </a:pPr>
            <a:r>
              <a:rPr sz="2800" b="1">
                <a:latin typeface="Microsoft JhengHei"/>
                <a:cs typeface="Microsoft JhengHei"/>
              </a:rPr>
              <a:t>如果</a:t>
            </a:r>
            <a:r>
              <a:rPr sz="2800" b="1" spc="-10">
                <a:latin typeface="Times New Roman"/>
                <a:cs typeface="Times New Roman"/>
              </a:rPr>
              <a:t>IF</a:t>
            </a:r>
            <a:r>
              <a:rPr sz="2800" b="1">
                <a:latin typeface="Microsoft JhengHei"/>
                <a:cs typeface="Microsoft JhengHei"/>
              </a:rPr>
              <a:t>条件是真，则</a:t>
            </a:r>
            <a:r>
              <a:rPr sz="2800" b="1" spc="-10">
                <a:latin typeface="Times New Roman"/>
                <a:cs typeface="Times New Roman"/>
              </a:rPr>
              <a:t>Then“</a:t>
            </a:r>
            <a:r>
              <a:rPr sz="2800" b="1">
                <a:latin typeface="Microsoft JhengHei"/>
                <a:cs typeface="Microsoft JhengHei"/>
              </a:rPr>
              <a:t>今天是星期三</a:t>
            </a:r>
            <a:r>
              <a:rPr sz="2800" b="1">
                <a:latin typeface="Times New Roman"/>
                <a:cs typeface="Times New Roman"/>
              </a:rPr>
              <a:t>”</a:t>
            </a:r>
            <a:r>
              <a:rPr sz="2800" b="1" spc="-15">
                <a:latin typeface="Microsoft JhengHei"/>
                <a:cs typeface="Microsoft JhengHei"/>
              </a:rPr>
              <a:t>是正确的</a:t>
            </a:r>
            <a:r>
              <a:rPr sz="2800" b="1">
                <a:latin typeface="Microsoft JhengHei"/>
                <a:cs typeface="Microsoft JhengHei"/>
              </a:rPr>
              <a:t>事实</a:t>
            </a:r>
            <a:r>
              <a:rPr sz="2800" b="1" spc="-50">
                <a:latin typeface="Times New Roman"/>
                <a:cs typeface="Times New Roman"/>
              </a:rPr>
              <a:t>.</a:t>
            </a:r>
            <a:endParaRPr sz="2800">
              <a:latin typeface="Times New Roman"/>
              <a:cs typeface="Times New Roman"/>
            </a:endParaRPr>
          </a:p>
          <a:p>
            <a:pPr>
              <a:lnSpc>
                <a:spcPct val="100000"/>
              </a:lnSpc>
              <a:spcBef>
                <a:spcPts val="25"/>
              </a:spcBef>
            </a:pPr>
            <a:endParaRPr sz="2900">
              <a:latin typeface="Times New Roman"/>
              <a:cs typeface="Times New Roman"/>
            </a:endParaRPr>
          </a:p>
          <a:p>
            <a:pPr marL="12700">
              <a:lnSpc>
                <a:spcPct val="100000"/>
              </a:lnSpc>
            </a:pPr>
            <a:r>
              <a:rPr sz="2800" b="1" spc="-10">
                <a:latin typeface="Times New Roman"/>
                <a:cs typeface="Times New Roman"/>
              </a:rPr>
              <a:t>THEN</a:t>
            </a:r>
            <a:r>
              <a:rPr sz="2800" b="1" spc="-5">
                <a:latin typeface="Microsoft JhengHei"/>
                <a:cs typeface="Microsoft JhengHei"/>
              </a:rPr>
              <a:t>结论同样可以表示为字符串或代数表达式。</a:t>
            </a:r>
            <a:endParaRPr sz="2800">
              <a:latin typeface="Microsoft JhengHei"/>
              <a:cs typeface="Microsoft JhengHei"/>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4091558" y="866766"/>
            <a:ext cx="1323340" cy="635000"/>
          </a:xfrm>
          <a:prstGeom prst="rect">
            <a:avLst/>
          </a:prstGeom>
        </p:spPr>
        <p:txBody>
          <a:bodyPr vert="horz" wrap="square" lIns="0" tIns="12700" rIns="0" bIns="0" rtlCol="0">
            <a:spAutoFit/>
          </a:bodyPr>
          <a:lstStyle/>
          <a:p>
            <a:pPr marL="12700">
              <a:lnSpc>
                <a:spcPct val="100000"/>
              </a:lnSpc>
              <a:spcBef>
                <a:spcPts val="100"/>
              </a:spcBef>
            </a:pPr>
            <a:r>
              <a:rPr sz="4000" spc="-20">
                <a:latin typeface="Times New Roman"/>
                <a:cs typeface="Times New Roman"/>
              </a:rPr>
              <a:t>ELSE</a:t>
            </a:r>
            <a:endParaRPr sz="4000">
              <a:latin typeface="Times New Roman"/>
              <a:cs typeface="Times New Roman"/>
            </a:endParaRPr>
          </a:p>
        </p:txBody>
      </p:sp>
      <p:sp>
        <p:nvSpPr>
          <p:cNvPr id="3" name="object 3"/>
          <p:cNvSpPr txBox="1"/>
          <p:nvPr/>
        </p:nvSpPr>
        <p:spPr>
          <a:xfrm>
            <a:off x="689928" y="2043265"/>
            <a:ext cx="8046720" cy="2609215"/>
          </a:xfrm>
          <a:prstGeom prst="rect">
            <a:avLst/>
          </a:prstGeom>
        </p:spPr>
        <p:txBody>
          <a:bodyPr vert="horz" wrap="square" lIns="0" tIns="12700" rIns="0" bIns="0" rtlCol="0">
            <a:spAutoFit/>
          </a:bodyPr>
          <a:lstStyle/>
          <a:p>
            <a:pPr marL="12700" marR="63500">
              <a:lnSpc>
                <a:spcPct val="100000"/>
              </a:lnSpc>
              <a:spcBef>
                <a:spcPts val="100"/>
              </a:spcBef>
            </a:pPr>
            <a:r>
              <a:rPr sz="2800" b="1" spc="-10">
                <a:latin typeface="Times New Roman"/>
                <a:cs typeface="Times New Roman"/>
              </a:rPr>
              <a:t>ELSE</a:t>
            </a:r>
            <a:r>
              <a:rPr sz="2800" b="1">
                <a:latin typeface="Microsoft JhengHei"/>
                <a:cs typeface="Microsoft JhengHei"/>
              </a:rPr>
              <a:t>部分是与</a:t>
            </a:r>
            <a:r>
              <a:rPr sz="2800" b="1" spc="-10">
                <a:latin typeface="Times New Roman"/>
                <a:cs typeface="Times New Roman"/>
              </a:rPr>
              <a:t>THEN</a:t>
            </a:r>
            <a:r>
              <a:rPr sz="2800" b="1" spc="-5">
                <a:latin typeface="Microsoft JhengHei"/>
                <a:cs typeface="Microsoft JhengHei"/>
              </a:rPr>
              <a:t>部分是相同的，只是当所有的</a:t>
            </a:r>
            <a:r>
              <a:rPr sz="2800" b="1" spc="-50">
                <a:latin typeface="Microsoft JhengHei"/>
                <a:cs typeface="Microsoft JhengHei"/>
              </a:rPr>
              <a:t> </a:t>
            </a:r>
            <a:r>
              <a:rPr sz="2800" b="1" spc="-10">
                <a:latin typeface="Times New Roman"/>
                <a:cs typeface="Times New Roman"/>
              </a:rPr>
              <a:t>“IF”</a:t>
            </a:r>
            <a:r>
              <a:rPr sz="2800" b="1" spc="-5">
                <a:latin typeface="Microsoft JhengHei"/>
                <a:cs typeface="Microsoft JhengHei"/>
              </a:rPr>
              <a:t>部分都为假时，才被启用。</a:t>
            </a:r>
            <a:endParaRPr sz="2800">
              <a:latin typeface="Microsoft JhengHei"/>
              <a:cs typeface="Microsoft JhengHei"/>
            </a:endParaRPr>
          </a:p>
          <a:p>
            <a:pPr>
              <a:lnSpc>
                <a:spcPct val="100000"/>
              </a:lnSpc>
              <a:spcBef>
                <a:spcPts val="5"/>
              </a:spcBef>
            </a:pPr>
            <a:endParaRPr sz="3550">
              <a:latin typeface="Microsoft JhengHei"/>
              <a:cs typeface="Microsoft JhengHei"/>
            </a:endParaRPr>
          </a:p>
          <a:p>
            <a:pPr marL="12700" marR="5080">
              <a:lnSpc>
                <a:spcPct val="105500"/>
              </a:lnSpc>
            </a:pPr>
            <a:r>
              <a:rPr sz="2800" b="1" spc="-10">
                <a:latin typeface="Times New Roman"/>
                <a:cs typeface="Times New Roman"/>
              </a:rPr>
              <a:t>ELSE</a:t>
            </a:r>
            <a:r>
              <a:rPr sz="2800" b="1" spc="-5">
                <a:latin typeface="Microsoft JhengHei"/>
                <a:cs typeface="Microsoft JhengHei"/>
              </a:rPr>
              <a:t>部分是可选择的，且在大部分规则中都不是必</a:t>
            </a:r>
            <a:r>
              <a:rPr sz="2800" b="1" spc="-20">
                <a:latin typeface="Microsoft JhengHei"/>
                <a:cs typeface="Microsoft JhengHei"/>
              </a:rPr>
              <a:t>需的。</a:t>
            </a:r>
            <a:endParaRPr sz="2800">
              <a:latin typeface="Microsoft JhengHei"/>
              <a:cs typeface="Microsoft JhengHei"/>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578099" y="908367"/>
            <a:ext cx="4140200" cy="574040"/>
          </a:xfrm>
          <a:prstGeom prst="rect">
            <a:avLst/>
          </a:prstGeom>
        </p:spPr>
        <p:txBody>
          <a:bodyPr vert="horz" wrap="square" lIns="0" tIns="12700" rIns="0" bIns="0" rtlCol="0">
            <a:spAutoFit/>
          </a:bodyPr>
          <a:lstStyle/>
          <a:p>
            <a:pPr marL="12700">
              <a:lnSpc>
                <a:spcPct val="100000"/>
              </a:lnSpc>
              <a:spcBef>
                <a:spcPts val="100"/>
              </a:spcBef>
            </a:pPr>
            <a:r>
              <a:rPr spc="-10"/>
              <a:t>基于规则推理的举例</a:t>
            </a:r>
          </a:p>
        </p:txBody>
      </p:sp>
      <p:sp>
        <p:nvSpPr>
          <p:cNvPr id="3" name="object 3"/>
          <p:cNvSpPr txBox="1"/>
          <p:nvPr/>
        </p:nvSpPr>
        <p:spPr>
          <a:xfrm>
            <a:off x="473075" y="1842080"/>
            <a:ext cx="7962900" cy="3802379"/>
          </a:xfrm>
          <a:prstGeom prst="rect">
            <a:avLst/>
          </a:prstGeom>
        </p:spPr>
        <p:txBody>
          <a:bodyPr vert="horz" wrap="square" lIns="0" tIns="161925" rIns="0" bIns="0" rtlCol="0">
            <a:spAutoFit/>
          </a:bodyPr>
          <a:lstStyle/>
          <a:p>
            <a:pPr marL="12700">
              <a:lnSpc>
                <a:spcPct val="100000"/>
              </a:lnSpc>
              <a:spcBef>
                <a:spcPts val="1275"/>
              </a:spcBef>
            </a:pPr>
            <a:r>
              <a:rPr sz="2800" b="1" spc="-10">
                <a:latin typeface="Microsoft JhengHei"/>
                <a:cs typeface="Microsoft JhengHei"/>
              </a:rPr>
              <a:t>基于规则的推理</a:t>
            </a:r>
            <a:endParaRPr sz="2800">
              <a:latin typeface="Microsoft JhengHei"/>
              <a:cs typeface="Microsoft JhengHei"/>
            </a:endParaRPr>
          </a:p>
          <a:p>
            <a:pPr marL="755015" indent="-285750">
              <a:lnSpc>
                <a:spcPct val="100000"/>
              </a:lnSpc>
              <a:spcBef>
                <a:spcPts val="1175"/>
              </a:spcBef>
              <a:buClr>
                <a:srgbClr val="FF0000"/>
              </a:buClr>
              <a:buSzPct val="55357"/>
              <a:buFont typeface="Wingdings"/>
              <a:buChar char=""/>
              <a:tabLst>
                <a:tab pos="755015"/>
                <a:tab pos="755650"/>
              </a:tabLst>
            </a:pPr>
            <a:r>
              <a:rPr sz="2800" b="1">
                <a:latin typeface="Microsoft JhengHei"/>
                <a:cs typeface="Microsoft JhengHei"/>
              </a:rPr>
              <a:t>应用</a:t>
            </a:r>
            <a:r>
              <a:rPr sz="2800" b="1" spc="-10">
                <a:latin typeface="Times New Roman"/>
                <a:cs typeface="Times New Roman"/>
              </a:rPr>
              <a:t>If-</a:t>
            </a:r>
            <a:r>
              <a:rPr sz="2800" b="1">
                <a:latin typeface="Times New Roman"/>
                <a:cs typeface="Times New Roman"/>
              </a:rPr>
              <a:t>Then</a:t>
            </a:r>
            <a:r>
              <a:rPr sz="2800" b="1" spc="5">
                <a:latin typeface="Times New Roman"/>
                <a:cs typeface="Times New Roman"/>
              </a:rPr>
              <a:t> </a:t>
            </a:r>
            <a:r>
              <a:rPr sz="2800" b="1">
                <a:latin typeface="Microsoft JhengHei"/>
                <a:cs typeface="Microsoft JhengHei"/>
              </a:rPr>
              <a:t>规则</a:t>
            </a:r>
            <a:r>
              <a:rPr sz="2800" b="1" spc="-50">
                <a:latin typeface="Times New Roman"/>
                <a:cs typeface="Times New Roman"/>
              </a:rPr>
              <a:t>:</a:t>
            </a:r>
            <a:endParaRPr sz="2800">
              <a:latin typeface="Times New Roman"/>
              <a:cs typeface="Times New Roman"/>
            </a:endParaRPr>
          </a:p>
          <a:p>
            <a:pPr marL="1194435" lvl="1" indent="-267335">
              <a:lnSpc>
                <a:spcPct val="100000"/>
              </a:lnSpc>
              <a:spcBef>
                <a:spcPts val="340"/>
              </a:spcBef>
              <a:buSzPct val="96428"/>
              <a:buFont typeface="Times New Roman"/>
              <a:buAutoNum type="arabicPeriod"/>
              <a:tabLst>
                <a:tab pos="1194435"/>
              </a:tabLst>
            </a:pPr>
            <a:r>
              <a:rPr sz="2800" b="1">
                <a:latin typeface="Microsoft JhengHei"/>
                <a:cs typeface="Microsoft JhengHei"/>
              </a:rPr>
              <a:t>如果体温超过</a:t>
            </a:r>
            <a:r>
              <a:rPr sz="2800" b="1" spc="-10">
                <a:latin typeface="Times New Roman"/>
                <a:cs typeface="Times New Roman"/>
              </a:rPr>
              <a:t>38</a:t>
            </a:r>
            <a:r>
              <a:rPr sz="2800" b="1" spc="-10">
                <a:latin typeface="Arial"/>
                <a:cs typeface="Arial"/>
              </a:rPr>
              <a:t>°</a:t>
            </a:r>
            <a:r>
              <a:rPr sz="2800" b="1" spc="-10">
                <a:latin typeface="Times New Roman"/>
                <a:cs typeface="Times New Roman"/>
              </a:rPr>
              <a:t>C,</a:t>
            </a:r>
            <a:r>
              <a:rPr sz="2800" b="1" spc="-10">
                <a:latin typeface="Microsoft JhengHei"/>
                <a:cs typeface="Microsoft JhengHei"/>
              </a:rPr>
              <a:t>则病人严重发烧。</a:t>
            </a:r>
            <a:endParaRPr sz="2800">
              <a:latin typeface="Microsoft JhengHei"/>
              <a:cs typeface="Microsoft JhengHei"/>
            </a:endParaRPr>
          </a:p>
          <a:p>
            <a:pPr marL="1194435" lvl="1" indent="-267335">
              <a:lnSpc>
                <a:spcPct val="100000"/>
              </a:lnSpc>
              <a:spcBef>
                <a:spcPts val="335"/>
              </a:spcBef>
              <a:buSzPct val="96428"/>
              <a:buFont typeface="Times New Roman"/>
              <a:buAutoNum type="arabicPeriod"/>
              <a:tabLst>
                <a:tab pos="1194435"/>
              </a:tabLst>
            </a:pPr>
            <a:r>
              <a:rPr sz="2800" b="1" spc="-5">
                <a:latin typeface="Microsoft JhengHei"/>
                <a:cs typeface="Microsoft JhengHei"/>
              </a:rPr>
              <a:t>如果病人严重发烧并且咳嗽，则病人感冒。</a:t>
            </a:r>
            <a:endParaRPr sz="2800">
              <a:latin typeface="Microsoft JhengHei"/>
              <a:cs typeface="Microsoft JhengHei"/>
            </a:endParaRPr>
          </a:p>
          <a:p>
            <a:pPr marL="755015" indent="-285750">
              <a:lnSpc>
                <a:spcPct val="100000"/>
              </a:lnSpc>
              <a:spcBef>
                <a:spcPts val="1345"/>
              </a:spcBef>
              <a:buClr>
                <a:srgbClr val="FF0000"/>
              </a:buClr>
              <a:buSzPct val="55357"/>
              <a:buFont typeface="Wingdings"/>
              <a:buChar char=""/>
              <a:tabLst>
                <a:tab pos="755015"/>
                <a:tab pos="755650"/>
              </a:tabLst>
            </a:pPr>
            <a:r>
              <a:rPr sz="2800" b="1">
                <a:latin typeface="Microsoft JhengHei"/>
                <a:cs typeface="Microsoft JhengHei"/>
              </a:rPr>
              <a:t>当前事实</a:t>
            </a:r>
            <a:r>
              <a:rPr sz="2800" b="1" spc="-50">
                <a:latin typeface="Times New Roman"/>
                <a:cs typeface="Times New Roman"/>
              </a:rPr>
              <a:t>:</a:t>
            </a:r>
            <a:endParaRPr sz="2800">
              <a:latin typeface="Times New Roman"/>
              <a:cs typeface="Times New Roman"/>
            </a:endParaRPr>
          </a:p>
          <a:p>
            <a:pPr marL="1155700" indent="-228600">
              <a:lnSpc>
                <a:spcPct val="100000"/>
              </a:lnSpc>
              <a:spcBef>
                <a:spcPts val="335"/>
              </a:spcBef>
              <a:buClr>
                <a:srgbClr val="3333CC"/>
              </a:buClr>
              <a:buSzPct val="51785"/>
              <a:buFont typeface="Wingdings"/>
              <a:buChar char=""/>
              <a:tabLst>
                <a:tab pos="1155700"/>
              </a:tabLst>
            </a:pPr>
            <a:r>
              <a:rPr sz="2800" b="1">
                <a:latin typeface="Microsoft JhengHei"/>
                <a:cs typeface="Microsoft JhengHei"/>
              </a:rPr>
              <a:t>体温超过</a:t>
            </a:r>
            <a:r>
              <a:rPr sz="2800" b="1" spc="-10">
                <a:latin typeface="Times New Roman"/>
                <a:cs typeface="Times New Roman"/>
              </a:rPr>
              <a:t>38</a:t>
            </a:r>
            <a:r>
              <a:rPr sz="2800" b="1" spc="-10">
                <a:latin typeface="Arial"/>
                <a:cs typeface="Arial"/>
              </a:rPr>
              <a:t>°</a:t>
            </a:r>
            <a:r>
              <a:rPr sz="2800" b="1" spc="-10">
                <a:latin typeface="Times New Roman"/>
                <a:cs typeface="Times New Roman"/>
              </a:rPr>
              <a:t>C,</a:t>
            </a:r>
            <a:r>
              <a:rPr sz="2800" b="1" spc="-20">
                <a:latin typeface="Microsoft JhengHei"/>
                <a:cs typeface="Microsoft JhengHei"/>
              </a:rPr>
              <a:t>咳嗽。</a:t>
            </a:r>
            <a:endParaRPr sz="2800">
              <a:latin typeface="Microsoft JhengHei"/>
              <a:cs typeface="Microsoft JhengHei"/>
            </a:endParaRPr>
          </a:p>
          <a:p>
            <a:pPr marL="755015" indent="-285750">
              <a:lnSpc>
                <a:spcPct val="100000"/>
              </a:lnSpc>
              <a:spcBef>
                <a:spcPts val="1510"/>
              </a:spcBef>
              <a:buClr>
                <a:srgbClr val="FF0000"/>
              </a:buClr>
              <a:buSzPct val="55357"/>
              <a:buFont typeface="Wingdings"/>
              <a:buChar char=""/>
              <a:tabLst>
                <a:tab pos="755015"/>
                <a:tab pos="755650"/>
              </a:tabLst>
            </a:pPr>
            <a:r>
              <a:rPr sz="2800" b="1" spc="-5">
                <a:latin typeface="Microsoft JhengHei"/>
                <a:cs typeface="Microsoft JhengHei"/>
              </a:rPr>
              <a:t>应用这两条规则，可以得出病人感冒的结论。</a:t>
            </a:r>
            <a:endParaRPr sz="2800">
              <a:latin typeface="Microsoft JhengHei"/>
              <a:cs typeface="Microsoft JhengHei"/>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3035299" y="992504"/>
            <a:ext cx="3225800" cy="574040"/>
          </a:xfrm>
          <a:prstGeom prst="rect">
            <a:avLst/>
          </a:prstGeom>
        </p:spPr>
        <p:txBody>
          <a:bodyPr vert="horz" wrap="square" lIns="0" tIns="12700" rIns="0" bIns="0" rtlCol="0">
            <a:spAutoFit/>
          </a:bodyPr>
          <a:lstStyle/>
          <a:p>
            <a:pPr marL="12700">
              <a:lnSpc>
                <a:spcPct val="100000"/>
              </a:lnSpc>
              <a:spcBef>
                <a:spcPts val="100"/>
              </a:spcBef>
            </a:pPr>
            <a:r>
              <a:rPr spc="-10"/>
              <a:t>案例的表示方法</a:t>
            </a:r>
          </a:p>
        </p:txBody>
      </p:sp>
      <p:sp>
        <p:nvSpPr>
          <p:cNvPr id="3" name="object 3"/>
          <p:cNvSpPr txBox="1"/>
          <p:nvPr/>
        </p:nvSpPr>
        <p:spPr>
          <a:xfrm>
            <a:off x="833437" y="1651640"/>
            <a:ext cx="7233284" cy="4921885"/>
          </a:xfrm>
          <a:prstGeom prst="rect">
            <a:avLst/>
          </a:prstGeom>
        </p:spPr>
        <p:txBody>
          <a:bodyPr vert="horz" wrap="square" lIns="0" tIns="175260" rIns="0" bIns="0" rtlCol="0">
            <a:spAutoFit/>
          </a:bodyPr>
          <a:lstStyle/>
          <a:p>
            <a:pPr marL="354965" indent="-342265">
              <a:lnSpc>
                <a:spcPct val="100000"/>
              </a:lnSpc>
              <a:spcBef>
                <a:spcPts val="1380"/>
              </a:spcBef>
              <a:buClr>
                <a:srgbClr val="3333CC"/>
              </a:buClr>
              <a:buSzPct val="60416"/>
              <a:buFont typeface="Wingdings"/>
              <a:buChar char=""/>
              <a:tabLst>
                <a:tab pos="354965"/>
                <a:tab pos="355600"/>
              </a:tabLst>
            </a:pPr>
            <a:r>
              <a:rPr sz="2400" b="1" spc="-15">
                <a:latin typeface="Microsoft JhengHei"/>
                <a:cs typeface="Microsoft JhengHei"/>
              </a:rPr>
              <a:t>案例表示</a:t>
            </a:r>
            <a:endParaRPr sz="2400">
              <a:latin typeface="Microsoft JhengHei"/>
              <a:cs typeface="Microsoft JhengHei"/>
            </a:endParaRPr>
          </a:p>
          <a:p>
            <a:pPr marL="755015" lvl="1" indent="-285115">
              <a:lnSpc>
                <a:spcPct val="100000"/>
              </a:lnSpc>
              <a:spcBef>
                <a:spcPts val="1285"/>
              </a:spcBef>
              <a:buClr>
                <a:srgbClr val="FF0000"/>
              </a:buClr>
              <a:buSzPct val="56250"/>
              <a:buFont typeface="Wingdings"/>
              <a:buChar char=""/>
              <a:tabLst>
                <a:tab pos="755015"/>
                <a:tab pos="755650"/>
              </a:tabLst>
            </a:pPr>
            <a:r>
              <a:rPr sz="2400" b="1" spc="-80">
                <a:latin typeface="Microsoft JhengHei"/>
                <a:cs typeface="Microsoft JhengHei"/>
              </a:rPr>
              <a:t>考察所有有关的事实，并建立相应</a:t>
            </a:r>
            <a:r>
              <a:rPr sz="2400" b="1" spc="-600">
                <a:latin typeface="Times New Roman"/>
                <a:cs typeface="Times New Roman"/>
              </a:rPr>
              <a:t>““</a:t>
            </a:r>
            <a:r>
              <a:rPr sz="2400" b="1" spc="-600">
                <a:latin typeface="Microsoft JhengHei"/>
                <a:cs typeface="Microsoft JhengHei"/>
              </a:rPr>
              <a:t>案例</a:t>
            </a:r>
            <a:r>
              <a:rPr sz="2400" b="1" spc="-600">
                <a:latin typeface="Times New Roman"/>
                <a:cs typeface="Times New Roman"/>
              </a:rPr>
              <a:t>””</a:t>
            </a:r>
            <a:r>
              <a:rPr sz="2400" b="1" spc="-50">
                <a:latin typeface="Microsoft JhengHei"/>
                <a:cs typeface="Microsoft JhengHei"/>
              </a:rPr>
              <a:t>。</a:t>
            </a:r>
            <a:endParaRPr sz="2400">
              <a:latin typeface="Microsoft JhengHei"/>
              <a:cs typeface="Microsoft JhengHei"/>
            </a:endParaRPr>
          </a:p>
          <a:p>
            <a:pPr lvl="1">
              <a:lnSpc>
                <a:spcPct val="100000"/>
              </a:lnSpc>
              <a:buClr>
                <a:srgbClr val="FF0000"/>
              </a:buClr>
              <a:buFont typeface="Wingdings"/>
              <a:buChar char=""/>
            </a:pPr>
            <a:endParaRPr sz="1650">
              <a:latin typeface="Microsoft JhengHei"/>
              <a:cs typeface="Microsoft JhengHei"/>
            </a:endParaRPr>
          </a:p>
          <a:p>
            <a:pPr marL="755015" lvl="1" indent="-285115">
              <a:lnSpc>
                <a:spcPct val="100000"/>
              </a:lnSpc>
              <a:buClr>
                <a:srgbClr val="FF0000"/>
              </a:buClr>
              <a:buSzPct val="56250"/>
              <a:buFont typeface="Wingdings"/>
              <a:buChar char=""/>
              <a:tabLst>
                <a:tab pos="755015"/>
                <a:tab pos="755650"/>
              </a:tabLst>
            </a:pPr>
            <a:r>
              <a:rPr sz="2400" b="1" spc="-5">
                <a:latin typeface="Microsoft JhengHei"/>
                <a:cs typeface="Microsoft JhengHei"/>
              </a:rPr>
              <a:t>考察它们之间的差异。</a:t>
            </a:r>
            <a:endParaRPr sz="2400">
              <a:latin typeface="Microsoft JhengHei"/>
              <a:cs typeface="Microsoft JhengHei"/>
            </a:endParaRPr>
          </a:p>
          <a:p>
            <a:pPr marL="755015" lvl="1" indent="-285115">
              <a:lnSpc>
                <a:spcPct val="100000"/>
              </a:lnSpc>
              <a:spcBef>
                <a:spcPts val="2020"/>
              </a:spcBef>
              <a:buClr>
                <a:srgbClr val="FF0000"/>
              </a:buClr>
              <a:buSzPct val="56250"/>
              <a:buFont typeface="Wingdings"/>
              <a:buChar char=""/>
              <a:tabLst>
                <a:tab pos="755015"/>
                <a:tab pos="755650"/>
              </a:tabLst>
            </a:pPr>
            <a:r>
              <a:rPr sz="2400" b="1" spc="-25">
                <a:latin typeface="Microsoft JhengHei"/>
                <a:cs typeface="Microsoft JhengHei"/>
              </a:rPr>
              <a:t>例：</a:t>
            </a:r>
            <a:endParaRPr sz="2400">
              <a:latin typeface="Microsoft JhengHei"/>
              <a:cs typeface="Microsoft JhengHei"/>
            </a:endParaRPr>
          </a:p>
          <a:p>
            <a:pPr marL="469900">
              <a:lnSpc>
                <a:spcPct val="100000"/>
              </a:lnSpc>
              <a:spcBef>
                <a:spcPts val="415"/>
              </a:spcBef>
            </a:pPr>
            <a:r>
              <a:rPr sz="2400" b="1">
                <a:latin typeface="Times New Roman"/>
                <a:cs typeface="Times New Roman"/>
              </a:rPr>
              <a:t>Step</a:t>
            </a:r>
            <a:r>
              <a:rPr sz="2400" b="1" spc="-15">
                <a:latin typeface="Times New Roman"/>
                <a:cs typeface="Times New Roman"/>
              </a:rPr>
              <a:t> </a:t>
            </a:r>
            <a:r>
              <a:rPr sz="2400" b="1">
                <a:latin typeface="Times New Roman"/>
                <a:cs typeface="Times New Roman"/>
              </a:rPr>
              <a:t>1,</a:t>
            </a:r>
            <a:r>
              <a:rPr sz="2400" b="1" spc="-5">
                <a:latin typeface="Times New Roman"/>
                <a:cs typeface="Times New Roman"/>
              </a:rPr>
              <a:t> </a:t>
            </a:r>
            <a:r>
              <a:rPr sz="2400" b="1">
                <a:latin typeface="Microsoft JhengHei"/>
                <a:cs typeface="Microsoft JhengHei"/>
              </a:rPr>
              <a:t>在以往高尔夫赛中行家的用杆案例</a:t>
            </a:r>
            <a:r>
              <a:rPr sz="2400" b="1" spc="-50">
                <a:latin typeface="Times New Roman"/>
                <a:cs typeface="Times New Roman"/>
              </a:rPr>
              <a:t>:</a:t>
            </a:r>
            <a:endParaRPr sz="2400">
              <a:latin typeface="Times New Roman"/>
              <a:cs typeface="Times New Roman"/>
            </a:endParaRPr>
          </a:p>
          <a:p>
            <a:pPr marL="1155700" lvl="2" indent="-228600">
              <a:lnSpc>
                <a:spcPct val="100000"/>
              </a:lnSpc>
              <a:spcBef>
                <a:spcPts val="660"/>
              </a:spcBef>
              <a:buClr>
                <a:srgbClr val="3333CC"/>
              </a:buClr>
              <a:buSzPct val="51785"/>
              <a:buFont typeface="Wingdings"/>
              <a:buChar char=""/>
              <a:tabLst>
                <a:tab pos="1155700"/>
              </a:tabLst>
            </a:pPr>
            <a:r>
              <a:rPr sz="2800" b="1">
                <a:latin typeface="Times New Roman"/>
                <a:cs typeface="Times New Roman"/>
              </a:rPr>
              <a:t>Case</a:t>
            </a:r>
            <a:r>
              <a:rPr sz="2800" b="1" spc="-10">
                <a:latin typeface="Times New Roman"/>
                <a:cs typeface="Times New Roman"/>
              </a:rPr>
              <a:t> </a:t>
            </a:r>
            <a:r>
              <a:rPr sz="2800" b="1">
                <a:latin typeface="Times New Roman"/>
                <a:cs typeface="Times New Roman"/>
              </a:rPr>
              <a:t>1:(170</a:t>
            </a:r>
            <a:r>
              <a:rPr sz="2800" b="1" spc="-5">
                <a:latin typeface="Times New Roman"/>
                <a:cs typeface="Times New Roman"/>
              </a:rPr>
              <a:t> </a:t>
            </a:r>
            <a:r>
              <a:rPr sz="2800" b="1">
                <a:latin typeface="Microsoft JhengHei"/>
                <a:cs typeface="Microsoft JhengHei"/>
              </a:rPr>
              <a:t>码</a:t>
            </a:r>
            <a:r>
              <a:rPr sz="2800" b="1" spc="-5">
                <a:latin typeface="Times New Roman"/>
                <a:cs typeface="Times New Roman"/>
              </a:rPr>
              <a:t>, </a:t>
            </a:r>
            <a:r>
              <a:rPr sz="2800" b="1">
                <a:latin typeface="Microsoft JhengHei"/>
                <a:cs typeface="Microsoft JhengHei"/>
              </a:rPr>
              <a:t>在平草区</a:t>
            </a:r>
            <a:r>
              <a:rPr sz="2800" b="1">
                <a:latin typeface="Times New Roman"/>
                <a:cs typeface="Times New Roman"/>
              </a:rPr>
              <a:t>)</a:t>
            </a:r>
            <a:r>
              <a:rPr sz="2800" b="1">
                <a:latin typeface="Microsoft JhengHei"/>
                <a:cs typeface="Microsoft JhengHei"/>
              </a:rPr>
              <a:t>，使用 </a:t>
            </a:r>
            <a:r>
              <a:rPr sz="2800" b="1">
                <a:latin typeface="Times New Roman"/>
                <a:cs typeface="Times New Roman"/>
              </a:rPr>
              <a:t>5</a:t>
            </a:r>
            <a:r>
              <a:rPr sz="2800" b="1">
                <a:latin typeface="Microsoft JhengHei"/>
                <a:cs typeface="Microsoft JhengHei"/>
              </a:rPr>
              <a:t>号杆</a:t>
            </a:r>
            <a:r>
              <a:rPr sz="2800" b="1" spc="-50">
                <a:latin typeface="Times New Roman"/>
                <a:cs typeface="Times New Roman"/>
              </a:rPr>
              <a:t>.</a:t>
            </a:r>
            <a:endParaRPr sz="2800">
              <a:latin typeface="Times New Roman"/>
              <a:cs typeface="Times New Roman"/>
            </a:endParaRPr>
          </a:p>
          <a:p>
            <a:pPr marL="1155700" lvl="2" indent="-228600">
              <a:lnSpc>
                <a:spcPct val="100000"/>
              </a:lnSpc>
              <a:spcBef>
                <a:spcPts val="670"/>
              </a:spcBef>
              <a:buClr>
                <a:srgbClr val="3333CC"/>
              </a:buClr>
              <a:buSzPct val="51785"/>
              <a:buFont typeface="Wingdings"/>
              <a:buChar char=""/>
              <a:tabLst>
                <a:tab pos="1155700"/>
              </a:tabLst>
            </a:pPr>
            <a:r>
              <a:rPr sz="2800" b="1">
                <a:latin typeface="Times New Roman"/>
                <a:cs typeface="Times New Roman"/>
              </a:rPr>
              <a:t>Case</a:t>
            </a:r>
            <a:r>
              <a:rPr sz="2800" b="1" spc="-10">
                <a:latin typeface="Times New Roman"/>
                <a:cs typeface="Times New Roman"/>
              </a:rPr>
              <a:t> </a:t>
            </a:r>
            <a:r>
              <a:rPr sz="2800" b="1">
                <a:latin typeface="Times New Roman"/>
                <a:cs typeface="Times New Roman"/>
              </a:rPr>
              <a:t>2:(160</a:t>
            </a:r>
            <a:r>
              <a:rPr sz="2800" b="1" spc="-5">
                <a:latin typeface="Times New Roman"/>
                <a:cs typeface="Times New Roman"/>
              </a:rPr>
              <a:t> </a:t>
            </a:r>
            <a:r>
              <a:rPr sz="2800" b="1">
                <a:latin typeface="Microsoft JhengHei"/>
                <a:cs typeface="Microsoft JhengHei"/>
              </a:rPr>
              <a:t>码</a:t>
            </a:r>
            <a:r>
              <a:rPr sz="2800" b="1">
                <a:latin typeface="Times New Roman"/>
                <a:cs typeface="Times New Roman"/>
              </a:rPr>
              <a:t>,</a:t>
            </a:r>
            <a:r>
              <a:rPr sz="2800" b="1">
                <a:latin typeface="Microsoft JhengHei"/>
                <a:cs typeface="Microsoft JhengHei"/>
              </a:rPr>
              <a:t>在平草区</a:t>
            </a:r>
            <a:r>
              <a:rPr sz="2800" b="1">
                <a:latin typeface="Times New Roman"/>
                <a:cs typeface="Times New Roman"/>
              </a:rPr>
              <a:t>)</a:t>
            </a:r>
            <a:r>
              <a:rPr sz="2800" b="1" spc="-5">
                <a:latin typeface="Microsoft JhengHei"/>
                <a:cs typeface="Microsoft JhengHei"/>
              </a:rPr>
              <a:t>，使用 </a:t>
            </a:r>
            <a:r>
              <a:rPr sz="2800" b="1">
                <a:latin typeface="Times New Roman"/>
                <a:cs typeface="Times New Roman"/>
              </a:rPr>
              <a:t>6</a:t>
            </a:r>
            <a:r>
              <a:rPr sz="2800" b="1">
                <a:latin typeface="Microsoft JhengHei"/>
                <a:cs typeface="Microsoft JhengHei"/>
              </a:rPr>
              <a:t>号杆</a:t>
            </a:r>
            <a:r>
              <a:rPr sz="2800" b="1" spc="-50">
                <a:latin typeface="Times New Roman"/>
                <a:cs typeface="Times New Roman"/>
              </a:rPr>
              <a:t>.</a:t>
            </a:r>
            <a:endParaRPr sz="2800">
              <a:latin typeface="Times New Roman"/>
              <a:cs typeface="Times New Roman"/>
            </a:endParaRPr>
          </a:p>
          <a:p>
            <a:pPr marL="1155700" lvl="2" indent="-228600">
              <a:lnSpc>
                <a:spcPct val="100000"/>
              </a:lnSpc>
              <a:spcBef>
                <a:spcPts val="675"/>
              </a:spcBef>
              <a:buClr>
                <a:srgbClr val="3333CC"/>
              </a:buClr>
              <a:buSzPct val="51785"/>
              <a:buFont typeface="Wingdings"/>
              <a:buChar char=""/>
              <a:tabLst>
                <a:tab pos="1155700"/>
              </a:tabLst>
            </a:pPr>
            <a:r>
              <a:rPr sz="2800" b="1">
                <a:latin typeface="Times New Roman"/>
                <a:cs typeface="Times New Roman"/>
              </a:rPr>
              <a:t>Case</a:t>
            </a:r>
            <a:r>
              <a:rPr sz="2800" b="1" spc="-10">
                <a:latin typeface="Times New Roman"/>
                <a:cs typeface="Times New Roman"/>
              </a:rPr>
              <a:t> </a:t>
            </a:r>
            <a:r>
              <a:rPr sz="2800" b="1">
                <a:latin typeface="Times New Roman"/>
                <a:cs typeface="Times New Roman"/>
              </a:rPr>
              <a:t>3:(150</a:t>
            </a:r>
            <a:r>
              <a:rPr sz="2800" b="1" spc="-5">
                <a:latin typeface="Times New Roman"/>
                <a:cs typeface="Times New Roman"/>
              </a:rPr>
              <a:t> </a:t>
            </a:r>
            <a:r>
              <a:rPr sz="2800" b="1">
                <a:latin typeface="Microsoft JhengHei"/>
                <a:cs typeface="Microsoft JhengHei"/>
              </a:rPr>
              <a:t>码</a:t>
            </a:r>
            <a:r>
              <a:rPr sz="2800" b="1">
                <a:latin typeface="Times New Roman"/>
                <a:cs typeface="Times New Roman"/>
              </a:rPr>
              <a:t>,</a:t>
            </a:r>
            <a:r>
              <a:rPr sz="2800" b="1">
                <a:latin typeface="Microsoft JhengHei"/>
                <a:cs typeface="Microsoft JhengHei"/>
              </a:rPr>
              <a:t>在平草区</a:t>
            </a:r>
            <a:r>
              <a:rPr sz="2800" b="1">
                <a:latin typeface="Times New Roman"/>
                <a:cs typeface="Times New Roman"/>
              </a:rPr>
              <a:t>)</a:t>
            </a:r>
            <a:r>
              <a:rPr sz="2800" b="1" spc="-5">
                <a:latin typeface="Microsoft JhengHei"/>
                <a:cs typeface="Microsoft JhengHei"/>
              </a:rPr>
              <a:t>，使用 </a:t>
            </a:r>
            <a:r>
              <a:rPr sz="2800" b="1">
                <a:latin typeface="Times New Roman"/>
                <a:cs typeface="Times New Roman"/>
              </a:rPr>
              <a:t>7</a:t>
            </a:r>
            <a:r>
              <a:rPr sz="2800" b="1">
                <a:latin typeface="Microsoft JhengHei"/>
                <a:cs typeface="Microsoft JhengHei"/>
              </a:rPr>
              <a:t>号杆</a:t>
            </a:r>
            <a:r>
              <a:rPr sz="2800" b="1" spc="-50">
                <a:latin typeface="Times New Roman"/>
                <a:cs typeface="Times New Roman"/>
              </a:rPr>
              <a:t>.</a:t>
            </a:r>
            <a:endParaRPr sz="2800">
              <a:latin typeface="Times New Roman"/>
              <a:cs typeface="Times New Roman"/>
            </a:endParaRPr>
          </a:p>
          <a:p>
            <a:pPr marL="1155700" lvl="2" indent="-228600">
              <a:lnSpc>
                <a:spcPct val="100000"/>
              </a:lnSpc>
              <a:spcBef>
                <a:spcPts val="670"/>
              </a:spcBef>
              <a:buClr>
                <a:srgbClr val="3333CC"/>
              </a:buClr>
              <a:buSzPct val="51785"/>
              <a:buFont typeface="Wingdings"/>
              <a:buChar char=""/>
              <a:tabLst>
                <a:tab pos="1155700"/>
              </a:tabLst>
            </a:pPr>
            <a:r>
              <a:rPr sz="2800" b="1">
                <a:latin typeface="Times New Roman"/>
                <a:cs typeface="Times New Roman"/>
              </a:rPr>
              <a:t>Case</a:t>
            </a:r>
            <a:r>
              <a:rPr sz="2800" b="1" spc="-10">
                <a:latin typeface="Times New Roman"/>
                <a:cs typeface="Times New Roman"/>
              </a:rPr>
              <a:t> </a:t>
            </a:r>
            <a:r>
              <a:rPr sz="2800" b="1">
                <a:latin typeface="Times New Roman"/>
                <a:cs typeface="Times New Roman"/>
              </a:rPr>
              <a:t>4:(170</a:t>
            </a:r>
            <a:r>
              <a:rPr sz="2800" b="1" spc="-5">
                <a:latin typeface="Times New Roman"/>
                <a:cs typeface="Times New Roman"/>
              </a:rPr>
              <a:t> </a:t>
            </a:r>
            <a:r>
              <a:rPr sz="2800" b="1">
                <a:latin typeface="Microsoft JhengHei"/>
                <a:cs typeface="Microsoft JhengHei"/>
              </a:rPr>
              <a:t>码</a:t>
            </a:r>
            <a:r>
              <a:rPr sz="2800" b="1" spc="-5">
                <a:latin typeface="Times New Roman"/>
                <a:cs typeface="Times New Roman"/>
              </a:rPr>
              <a:t>, </a:t>
            </a:r>
            <a:r>
              <a:rPr sz="2800" b="1">
                <a:latin typeface="Microsoft JhengHei"/>
                <a:cs typeface="Microsoft JhengHei"/>
              </a:rPr>
              <a:t>在深草区</a:t>
            </a:r>
            <a:r>
              <a:rPr sz="2800" b="1">
                <a:latin typeface="Times New Roman"/>
                <a:cs typeface="Times New Roman"/>
              </a:rPr>
              <a:t>)</a:t>
            </a:r>
            <a:r>
              <a:rPr sz="2800" b="1">
                <a:latin typeface="Microsoft JhengHei"/>
                <a:cs typeface="Microsoft JhengHei"/>
              </a:rPr>
              <a:t>，使用 </a:t>
            </a:r>
            <a:r>
              <a:rPr sz="2800" b="1">
                <a:latin typeface="Times New Roman"/>
                <a:cs typeface="Times New Roman"/>
              </a:rPr>
              <a:t>4</a:t>
            </a:r>
            <a:r>
              <a:rPr sz="2800" b="1" spc="-25">
                <a:latin typeface="Microsoft JhengHei"/>
                <a:cs typeface="Microsoft JhengHei"/>
              </a:rPr>
              <a:t>号杆</a:t>
            </a:r>
            <a:endParaRPr sz="2800">
              <a:latin typeface="Microsoft JhengHei"/>
              <a:cs typeface="Microsoft JhengHei"/>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833437" y="1011068"/>
            <a:ext cx="7914640" cy="4914900"/>
          </a:xfrm>
          <a:prstGeom prst="rect">
            <a:avLst/>
          </a:prstGeom>
        </p:spPr>
        <p:txBody>
          <a:bodyPr vert="horz" wrap="square" lIns="0" tIns="48895" rIns="0" bIns="0" rtlCol="0">
            <a:spAutoFit/>
          </a:bodyPr>
          <a:lstStyle/>
          <a:p>
            <a:pPr marL="354965" indent="-342265">
              <a:lnSpc>
                <a:spcPct val="100000"/>
              </a:lnSpc>
              <a:spcBef>
                <a:spcPts val="385"/>
              </a:spcBef>
              <a:buClr>
                <a:srgbClr val="3333CC"/>
              </a:buClr>
              <a:buSzPct val="60416"/>
              <a:buFont typeface="Wingdings"/>
              <a:buChar char=""/>
              <a:tabLst>
                <a:tab pos="354965"/>
                <a:tab pos="355600"/>
              </a:tabLst>
            </a:pPr>
            <a:r>
              <a:rPr sz="2400" b="1">
                <a:latin typeface="Times New Roman"/>
                <a:cs typeface="Times New Roman"/>
              </a:rPr>
              <a:t>Step</a:t>
            </a:r>
            <a:r>
              <a:rPr sz="2400" b="1" spc="-20">
                <a:latin typeface="Times New Roman"/>
                <a:cs typeface="Times New Roman"/>
              </a:rPr>
              <a:t> </a:t>
            </a:r>
            <a:r>
              <a:rPr sz="2400" b="1" spc="-50">
                <a:latin typeface="Times New Roman"/>
                <a:cs typeface="Times New Roman"/>
              </a:rPr>
              <a:t>2</a:t>
            </a:r>
            <a:endParaRPr sz="2400">
              <a:latin typeface="Times New Roman"/>
              <a:cs typeface="Times New Roman"/>
            </a:endParaRPr>
          </a:p>
          <a:p>
            <a:pPr marL="755015" lvl="1" indent="-285115">
              <a:lnSpc>
                <a:spcPct val="100000"/>
              </a:lnSpc>
              <a:spcBef>
                <a:spcPts val="290"/>
              </a:spcBef>
              <a:buClr>
                <a:srgbClr val="FF0000"/>
              </a:buClr>
              <a:buSzPct val="56250"/>
              <a:buFont typeface="Wingdings"/>
              <a:buChar char=""/>
              <a:tabLst>
                <a:tab pos="755015"/>
                <a:tab pos="755650"/>
              </a:tabLst>
            </a:pPr>
            <a:r>
              <a:rPr sz="2400" b="1">
                <a:latin typeface="Microsoft JhengHei"/>
                <a:cs typeface="Microsoft JhengHei"/>
              </a:rPr>
              <a:t>在与已有案例不符的情况下，使用以下规则</a:t>
            </a:r>
            <a:r>
              <a:rPr sz="2400" b="1" spc="-50">
                <a:latin typeface="Times New Roman"/>
                <a:cs typeface="Times New Roman"/>
              </a:rPr>
              <a:t>:</a:t>
            </a:r>
            <a:endParaRPr sz="2400">
              <a:latin typeface="Times New Roman"/>
              <a:cs typeface="Times New Roman"/>
            </a:endParaRPr>
          </a:p>
          <a:p>
            <a:pPr marL="1155700" marR="311785" lvl="2" indent="-228600">
              <a:lnSpc>
                <a:spcPct val="92500"/>
              </a:lnSpc>
              <a:spcBef>
                <a:spcPts val="585"/>
              </a:spcBef>
              <a:buSzPct val="96428"/>
              <a:buFont typeface="Times New Roman"/>
              <a:buAutoNum type="alphaLcPeriod"/>
              <a:tabLst>
                <a:tab pos="1194435"/>
              </a:tabLst>
            </a:pPr>
            <a:r>
              <a:rPr sz="2800" b="1" spc="-5">
                <a:latin typeface="Microsoft JhengHei"/>
                <a:cs typeface="Microsoft JhengHei"/>
              </a:rPr>
              <a:t>如果球处于平草区，并且相应案例是用于于深草区的，则应使用更高一个量级的</a:t>
            </a:r>
            <a:r>
              <a:rPr sz="2800" b="1" spc="-50">
                <a:latin typeface="Microsoft JhengHei"/>
                <a:cs typeface="Microsoft JhengHei"/>
              </a:rPr>
              <a:t> </a:t>
            </a:r>
            <a:r>
              <a:rPr sz="2800" b="1" spc="-20">
                <a:latin typeface="Microsoft JhengHei"/>
                <a:cs typeface="Microsoft JhengHei"/>
              </a:rPr>
              <a:t>球杆。</a:t>
            </a:r>
            <a:endParaRPr sz="2800">
              <a:latin typeface="Microsoft JhengHei"/>
              <a:cs typeface="Microsoft JhengHei"/>
            </a:endParaRPr>
          </a:p>
          <a:p>
            <a:pPr marL="1155700" marR="558800" lvl="2" indent="-228600">
              <a:lnSpc>
                <a:spcPct val="92500"/>
              </a:lnSpc>
              <a:spcBef>
                <a:spcPts val="425"/>
              </a:spcBef>
              <a:buSzPct val="96428"/>
              <a:buFont typeface="Times New Roman"/>
              <a:buAutoNum type="alphaLcPeriod"/>
              <a:tabLst>
                <a:tab pos="1214755"/>
              </a:tabLst>
            </a:pPr>
            <a:r>
              <a:rPr sz="2800" b="1" spc="-25">
                <a:latin typeface="Microsoft JhengHei"/>
                <a:cs typeface="Microsoft JhengHei"/>
              </a:rPr>
              <a:t>如果球处于深草区 ，并且相应案例是用</a:t>
            </a:r>
            <a:r>
              <a:rPr sz="2800" b="1" spc="-5">
                <a:latin typeface="Microsoft JhengHei"/>
                <a:cs typeface="Microsoft JhengHei"/>
              </a:rPr>
              <a:t>于浅草区的，则应使用更低一个量级的</a:t>
            </a:r>
            <a:r>
              <a:rPr sz="2800" b="1" spc="-20">
                <a:latin typeface="Microsoft JhengHei"/>
                <a:cs typeface="Microsoft JhengHei"/>
              </a:rPr>
              <a:t>球杆。</a:t>
            </a:r>
            <a:endParaRPr sz="2800">
              <a:latin typeface="Microsoft JhengHei"/>
              <a:cs typeface="Microsoft JhengHei"/>
            </a:endParaRPr>
          </a:p>
          <a:p>
            <a:pPr marL="354965" indent="-342265">
              <a:lnSpc>
                <a:spcPct val="100000"/>
              </a:lnSpc>
              <a:spcBef>
                <a:spcPts val="1190"/>
              </a:spcBef>
              <a:buClr>
                <a:srgbClr val="3333CC"/>
              </a:buClr>
              <a:buSzPct val="60416"/>
              <a:buFont typeface="Wingdings"/>
              <a:buChar char=""/>
              <a:tabLst>
                <a:tab pos="354965"/>
                <a:tab pos="355600"/>
              </a:tabLst>
            </a:pPr>
            <a:r>
              <a:rPr sz="2400" b="1" spc="-10">
                <a:latin typeface="Times New Roman"/>
                <a:cs typeface="Times New Roman"/>
              </a:rPr>
              <a:t>Step3</a:t>
            </a:r>
            <a:endParaRPr sz="2400">
              <a:latin typeface="Times New Roman"/>
              <a:cs typeface="Times New Roman"/>
            </a:endParaRPr>
          </a:p>
          <a:p>
            <a:pPr marL="755015" marR="479425" lvl="1" indent="-285115">
              <a:lnSpc>
                <a:spcPts val="2590"/>
              </a:lnSpc>
              <a:spcBef>
                <a:spcPts val="695"/>
              </a:spcBef>
              <a:buClr>
                <a:srgbClr val="FF0000"/>
              </a:buClr>
              <a:buSzPct val="56250"/>
              <a:buFont typeface="Wingdings"/>
              <a:buChar char=""/>
              <a:tabLst>
                <a:tab pos="755015"/>
                <a:tab pos="755650"/>
              </a:tabLst>
            </a:pPr>
            <a:r>
              <a:rPr sz="2400" b="1">
                <a:latin typeface="Microsoft JhengHei"/>
                <a:cs typeface="Microsoft JhengHei"/>
              </a:rPr>
              <a:t>如果当前球处于</a:t>
            </a:r>
            <a:r>
              <a:rPr sz="2400" b="1">
                <a:latin typeface="Times New Roman"/>
                <a:cs typeface="Times New Roman"/>
              </a:rPr>
              <a:t>150</a:t>
            </a:r>
            <a:r>
              <a:rPr sz="2400" b="1">
                <a:latin typeface="Microsoft JhengHei"/>
                <a:cs typeface="Microsoft JhengHei"/>
              </a:rPr>
              <a:t>码外的深草区，符合</a:t>
            </a:r>
            <a:r>
              <a:rPr sz="2400" b="1" spc="-10">
                <a:latin typeface="Times New Roman"/>
                <a:cs typeface="Times New Roman"/>
              </a:rPr>
              <a:t>Case3(</a:t>
            </a:r>
            <a:r>
              <a:rPr sz="2400" b="1" spc="-50">
                <a:latin typeface="Microsoft JhengHei"/>
                <a:cs typeface="Microsoft JhengHei"/>
              </a:rPr>
              <a:t>最</a:t>
            </a:r>
            <a:r>
              <a:rPr sz="2400" b="1">
                <a:latin typeface="Microsoft JhengHei"/>
                <a:cs typeface="Microsoft JhengHei"/>
              </a:rPr>
              <a:t>匹配的案例</a:t>
            </a:r>
            <a:r>
              <a:rPr sz="2400" b="1">
                <a:latin typeface="Times New Roman"/>
                <a:cs typeface="Times New Roman"/>
              </a:rPr>
              <a:t>)</a:t>
            </a:r>
            <a:r>
              <a:rPr sz="2400" b="1">
                <a:latin typeface="Microsoft JhengHei"/>
                <a:cs typeface="Microsoft JhengHei"/>
              </a:rPr>
              <a:t>，但</a:t>
            </a:r>
            <a:r>
              <a:rPr sz="2400" b="1" spc="-10">
                <a:latin typeface="Times New Roman"/>
                <a:cs typeface="Times New Roman"/>
              </a:rPr>
              <a:t>Case3</a:t>
            </a:r>
            <a:r>
              <a:rPr sz="2400" b="1" spc="-5">
                <a:latin typeface="Microsoft JhengHei"/>
                <a:cs typeface="Microsoft JhengHei"/>
              </a:rPr>
              <a:t>是适用于浅草区的。进一步</a:t>
            </a:r>
            <a:endParaRPr sz="2400">
              <a:latin typeface="Microsoft JhengHei"/>
              <a:cs typeface="Microsoft JhengHei"/>
            </a:endParaRPr>
          </a:p>
          <a:p>
            <a:pPr marL="755650">
              <a:lnSpc>
                <a:spcPts val="2555"/>
              </a:lnSpc>
            </a:pPr>
            <a:r>
              <a:rPr sz="2400" b="1">
                <a:latin typeface="Microsoft JhengHei"/>
                <a:cs typeface="Microsoft JhengHei"/>
              </a:rPr>
              <a:t>使用</a:t>
            </a:r>
            <a:r>
              <a:rPr sz="2400" b="1" spc="-10">
                <a:latin typeface="Times New Roman"/>
                <a:cs typeface="Times New Roman"/>
              </a:rPr>
              <a:t>Step2</a:t>
            </a:r>
            <a:r>
              <a:rPr sz="2400" b="1">
                <a:latin typeface="Microsoft JhengHei"/>
                <a:cs typeface="Microsoft JhengHei"/>
              </a:rPr>
              <a:t>中的规则</a:t>
            </a:r>
            <a:r>
              <a:rPr sz="2400" b="1">
                <a:latin typeface="Times New Roman"/>
                <a:cs typeface="Times New Roman"/>
              </a:rPr>
              <a:t>b</a:t>
            </a:r>
            <a:r>
              <a:rPr sz="2400" b="1">
                <a:latin typeface="Microsoft JhengHei"/>
                <a:cs typeface="Microsoft JhengHei"/>
              </a:rPr>
              <a:t>，则可以推论出应当使用</a:t>
            </a:r>
            <a:r>
              <a:rPr sz="2400" b="1">
                <a:latin typeface="Times New Roman"/>
                <a:cs typeface="Times New Roman"/>
              </a:rPr>
              <a:t>6</a:t>
            </a:r>
            <a:r>
              <a:rPr sz="2400" b="1" spc="-20">
                <a:latin typeface="Microsoft JhengHei"/>
                <a:cs typeface="Microsoft JhengHei"/>
              </a:rPr>
              <a:t>号杆。</a:t>
            </a:r>
            <a:endParaRPr sz="2400">
              <a:latin typeface="Microsoft JhengHei"/>
              <a:cs typeface="Microsoft JhengHei"/>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1931987" y="1048860"/>
            <a:ext cx="5511800" cy="574040"/>
          </a:xfrm>
          <a:prstGeom prst="rect">
            <a:avLst/>
          </a:prstGeom>
        </p:spPr>
        <p:txBody>
          <a:bodyPr vert="horz" wrap="square" lIns="0" tIns="12700" rIns="0" bIns="0" rtlCol="0">
            <a:spAutoFit/>
          </a:bodyPr>
          <a:lstStyle/>
          <a:p>
            <a:pPr marL="12700">
              <a:lnSpc>
                <a:spcPct val="100000"/>
              </a:lnSpc>
              <a:spcBef>
                <a:spcPts val="100"/>
              </a:spcBef>
            </a:pPr>
            <a:r>
              <a:rPr spc="-5"/>
              <a:t>专家系统中推理的适用原则</a:t>
            </a:r>
          </a:p>
        </p:txBody>
      </p:sp>
      <p:sp>
        <p:nvSpPr>
          <p:cNvPr id="3" name="object 3"/>
          <p:cNvSpPr txBox="1"/>
          <p:nvPr/>
        </p:nvSpPr>
        <p:spPr>
          <a:xfrm>
            <a:off x="1220787" y="2039161"/>
            <a:ext cx="6985000" cy="3668395"/>
          </a:xfrm>
          <a:prstGeom prst="rect">
            <a:avLst/>
          </a:prstGeom>
        </p:spPr>
        <p:txBody>
          <a:bodyPr vert="horz" wrap="square" lIns="0" tIns="125730" rIns="0" bIns="0" rtlCol="0">
            <a:spAutoFit/>
          </a:bodyPr>
          <a:lstStyle/>
          <a:p>
            <a:pPr marL="297815" indent="-285115">
              <a:lnSpc>
                <a:spcPct val="100000"/>
              </a:lnSpc>
              <a:spcBef>
                <a:spcPts val="990"/>
              </a:spcBef>
              <a:buClr>
                <a:srgbClr val="FF0000"/>
              </a:buClr>
              <a:buSzPct val="56250"/>
              <a:buFont typeface="Tahoma"/>
              <a:buChar char="•"/>
              <a:tabLst>
                <a:tab pos="297815"/>
                <a:tab pos="298450"/>
              </a:tabLst>
            </a:pPr>
            <a:r>
              <a:rPr sz="3200" b="1">
                <a:latin typeface="Microsoft JhengHei"/>
                <a:cs typeface="Microsoft JhengHei"/>
              </a:rPr>
              <a:t>何时使用基于规则的推理</a:t>
            </a:r>
            <a:r>
              <a:rPr sz="3200" spc="-50">
                <a:latin typeface="Tahoma"/>
                <a:cs typeface="Tahoma"/>
              </a:rPr>
              <a:t>?</a:t>
            </a:r>
            <a:endParaRPr sz="3200">
              <a:latin typeface="Tahoma"/>
              <a:cs typeface="Tahoma"/>
            </a:endParaRPr>
          </a:p>
          <a:p>
            <a:pPr marL="697865" marR="5080" lvl="1" indent="-227965">
              <a:lnSpc>
                <a:spcPct val="100000"/>
              </a:lnSpc>
              <a:spcBef>
                <a:spcPts val="720"/>
              </a:spcBef>
              <a:buClr>
                <a:srgbClr val="3333CC"/>
              </a:buClr>
              <a:buSzPct val="51923"/>
              <a:buFont typeface="Tahoma"/>
              <a:buChar char="–"/>
              <a:tabLst>
                <a:tab pos="697865"/>
                <a:tab pos="698500"/>
              </a:tabLst>
            </a:pPr>
            <a:r>
              <a:rPr sz="2600" b="1" spc="-5">
                <a:latin typeface="Microsoft JhengHei"/>
                <a:cs typeface="Microsoft JhengHei"/>
              </a:rPr>
              <a:t>当在专业领域存在专家，并且该专家知识能够很好地解决问题时。</a:t>
            </a:r>
            <a:endParaRPr sz="2600">
              <a:latin typeface="Microsoft JhengHei"/>
              <a:cs typeface="Microsoft JhengHei"/>
            </a:endParaRPr>
          </a:p>
          <a:p>
            <a:pPr marL="697865" lvl="1" indent="-227965">
              <a:lnSpc>
                <a:spcPct val="100000"/>
              </a:lnSpc>
              <a:spcBef>
                <a:spcPts val="625"/>
              </a:spcBef>
              <a:buClr>
                <a:srgbClr val="3333CC"/>
              </a:buClr>
              <a:buSzPct val="51923"/>
              <a:buFont typeface="Tahoma"/>
              <a:buChar char="–"/>
              <a:tabLst>
                <a:tab pos="697865"/>
                <a:tab pos="698500"/>
              </a:tabLst>
            </a:pPr>
            <a:r>
              <a:rPr sz="2600" b="1" spc="-5">
                <a:latin typeface="Microsoft JhengHei"/>
                <a:cs typeface="Microsoft JhengHei"/>
              </a:rPr>
              <a:t>当需要给出必要的解释和推理索引时。</a:t>
            </a:r>
            <a:endParaRPr sz="2600">
              <a:latin typeface="Microsoft JhengHei"/>
              <a:cs typeface="Microsoft JhengHei"/>
            </a:endParaRPr>
          </a:p>
          <a:p>
            <a:pPr marL="297815" indent="-285115">
              <a:lnSpc>
                <a:spcPct val="100000"/>
              </a:lnSpc>
              <a:spcBef>
                <a:spcPts val="1820"/>
              </a:spcBef>
              <a:buClr>
                <a:srgbClr val="FF0000"/>
              </a:buClr>
              <a:buSzPct val="56250"/>
              <a:buFont typeface="Tahoma"/>
              <a:buChar char="•"/>
              <a:tabLst>
                <a:tab pos="297815"/>
                <a:tab pos="298450"/>
              </a:tabLst>
            </a:pPr>
            <a:r>
              <a:rPr sz="3200" b="1">
                <a:latin typeface="Microsoft JhengHei"/>
                <a:cs typeface="Microsoft JhengHei"/>
              </a:rPr>
              <a:t>何时使用基于案例的推理</a:t>
            </a:r>
            <a:r>
              <a:rPr sz="3200" spc="-50">
                <a:latin typeface="Tahoma"/>
                <a:cs typeface="Tahoma"/>
              </a:rPr>
              <a:t>?</a:t>
            </a:r>
            <a:endParaRPr sz="3200">
              <a:latin typeface="Tahoma"/>
              <a:cs typeface="Tahoma"/>
            </a:endParaRPr>
          </a:p>
          <a:p>
            <a:pPr marL="698500" indent="-228600">
              <a:lnSpc>
                <a:spcPct val="100000"/>
              </a:lnSpc>
              <a:spcBef>
                <a:spcPts val="725"/>
              </a:spcBef>
              <a:buClr>
                <a:srgbClr val="3333CC"/>
              </a:buClr>
              <a:buSzPct val="51923"/>
              <a:buFont typeface="Tahoma"/>
              <a:buChar char="—"/>
              <a:tabLst>
                <a:tab pos="698500"/>
              </a:tabLst>
            </a:pPr>
            <a:r>
              <a:rPr sz="2600" b="1" spc="-5">
                <a:latin typeface="Microsoft JhengHei"/>
                <a:cs typeface="Microsoft JhengHei"/>
              </a:rPr>
              <a:t>当用户想要浏览相似的案例时。</a:t>
            </a:r>
            <a:endParaRPr sz="2600">
              <a:latin typeface="Microsoft JhengHei"/>
              <a:cs typeface="Microsoft JhengHei"/>
            </a:endParaRPr>
          </a:p>
          <a:p>
            <a:pPr marL="698500" indent="-228600">
              <a:lnSpc>
                <a:spcPct val="100000"/>
              </a:lnSpc>
              <a:spcBef>
                <a:spcPts val="620"/>
              </a:spcBef>
              <a:buClr>
                <a:srgbClr val="3333CC"/>
              </a:buClr>
              <a:buSzPct val="51923"/>
              <a:buFont typeface="Tahoma"/>
              <a:buChar char="—"/>
              <a:tabLst>
                <a:tab pos="698500"/>
              </a:tabLst>
            </a:pPr>
            <a:r>
              <a:rPr sz="2600" b="1" spc="-5">
                <a:latin typeface="Microsoft JhengHei"/>
                <a:cs typeface="Microsoft JhengHei"/>
              </a:rPr>
              <a:t>当知识库拥有大量典型案例时。</a:t>
            </a:r>
            <a:endParaRPr sz="2600">
              <a:latin typeface="Microsoft JhengHei"/>
              <a:cs typeface="Microsoft JhengHei"/>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3340099" y="984567"/>
            <a:ext cx="2768600" cy="574040"/>
          </a:xfrm>
          <a:prstGeom prst="rect">
            <a:avLst/>
          </a:prstGeom>
        </p:spPr>
        <p:txBody>
          <a:bodyPr vert="horz" wrap="square" lIns="0" tIns="12700" rIns="0" bIns="0" rtlCol="0">
            <a:spAutoFit/>
          </a:bodyPr>
          <a:lstStyle/>
          <a:p>
            <a:pPr marL="12700">
              <a:lnSpc>
                <a:spcPct val="100000"/>
              </a:lnSpc>
              <a:spcBef>
                <a:spcPts val="100"/>
              </a:spcBef>
            </a:pPr>
            <a:r>
              <a:rPr spc="-10"/>
              <a:t>规则的结构树</a:t>
            </a:r>
          </a:p>
        </p:txBody>
      </p:sp>
      <p:sp>
        <p:nvSpPr>
          <p:cNvPr id="3" name="object 3"/>
          <p:cNvSpPr txBox="1"/>
          <p:nvPr/>
        </p:nvSpPr>
        <p:spPr>
          <a:xfrm>
            <a:off x="776287" y="2103437"/>
            <a:ext cx="6781800" cy="878840"/>
          </a:xfrm>
          <a:prstGeom prst="rect">
            <a:avLst/>
          </a:prstGeom>
        </p:spPr>
        <p:txBody>
          <a:bodyPr vert="horz" wrap="square" lIns="0" tIns="12700" rIns="0" bIns="0" rtlCol="0">
            <a:spAutoFit/>
          </a:bodyPr>
          <a:lstStyle/>
          <a:p>
            <a:pPr marL="354965" marR="5080" indent="-342900">
              <a:lnSpc>
                <a:spcPct val="100000"/>
              </a:lnSpc>
              <a:spcBef>
                <a:spcPts val="100"/>
              </a:spcBef>
            </a:pPr>
            <a:r>
              <a:rPr sz="2800" b="1" spc="-5">
                <a:latin typeface="Microsoft JhengHei"/>
                <a:cs typeface="Microsoft JhengHei"/>
              </a:rPr>
              <a:t>在办公桌上有电话、计算机、铅笔、法律文</a:t>
            </a:r>
            <a:r>
              <a:rPr sz="2800" b="1" spc="125">
                <a:latin typeface="Microsoft JhengHei"/>
                <a:cs typeface="Microsoft JhengHei"/>
              </a:rPr>
              <a:t>件和磁盘.</a:t>
            </a:r>
            <a:endParaRPr sz="2800">
              <a:latin typeface="Microsoft JhengHei"/>
              <a:cs typeface="Microsoft JhengHei"/>
            </a:endParaRPr>
          </a:p>
        </p:txBody>
      </p:sp>
      <p:sp>
        <p:nvSpPr>
          <p:cNvPr id="4" name="object 4"/>
          <p:cNvSpPr/>
          <p:nvPr/>
        </p:nvSpPr>
        <p:spPr>
          <a:xfrm>
            <a:off x="1828799" y="4213225"/>
            <a:ext cx="1066800" cy="990600"/>
          </a:xfrm>
          <a:custGeom>
            <a:rect l="l" t="t" r="r" b="b"/>
            <a:pathLst>
              <a:path w="1066800" h="990600">
                <a:moveTo>
                  <a:pt x="0" y="495300"/>
                </a:moveTo>
                <a:lnTo>
                  <a:pt x="533400" y="0"/>
                </a:lnTo>
                <a:lnTo>
                  <a:pt x="1066800" y="495300"/>
                </a:lnTo>
                <a:lnTo>
                  <a:pt x="533400" y="990600"/>
                </a:lnTo>
                <a:lnTo>
                  <a:pt x="0" y="495300"/>
                </a:lnTo>
                <a:close/>
              </a:path>
            </a:pathLst>
          </a:custGeom>
          <a:ln w="12700">
            <a:solidFill>
              <a:srgbClr val="000000"/>
            </a:solidFill>
          </a:ln>
        </p:spPr>
        <p:txBody>
          <a:bodyPr wrap="square" lIns="0" tIns="0" rIns="0" bIns="0" rtlCol="0"/>
          <a:lstStyle/>
          <a:p/>
        </p:txBody>
      </p:sp>
      <p:sp>
        <p:nvSpPr>
          <p:cNvPr id="5" name="object 5"/>
          <p:cNvSpPr txBox="1"/>
          <p:nvPr/>
        </p:nvSpPr>
        <p:spPr>
          <a:xfrm>
            <a:off x="2095499" y="4566916"/>
            <a:ext cx="533400" cy="269240"/>
          </a:xfrm>
          <a:prstGeom prst="rect">
            <a:avLst/>
          </a:prstGeom>
        </p:spPr>
        <p:txBody>
          <a:bodyPr vert="horz" wrap="square" lIns="0" tIns="12700" rIns="0" bIns="0" rtlCol="0">
            <a:spAutoFit/>
          </a:bodyPr>
          <a:lstStyle/>
          <a:p>
            <a:pPr marL="12700">
              <a:lnSpc>
                <a:spcPct val="100000"/>
              </a:lnSpc>
              <a:spcBef>
                <a:spcPts val="100"/>
              </a:spcBef>
            </a:pPr>
            <a:r>
              <a:rPr sz="1600" b="1">
                <a:solidFill>
                  <a:srgbClr val="FF0000"/>
                </a:solidFill>
                <a:latin typeface="Microsoft JhengHei"/>
                <a:cs typeface="Microsoft JhengHei"/>
              </a:rPr>
              <a:t>噪音</a:t>
            </a:r>
            <a:r>
              <a:rPr sz="1600" b="1" spc="-50">
                <a:solidFill>
                  <a:srgbClr val="FF0000"/>
                </a:solidFill>
                <a:latin typeface="Times New Roman"/>
                <a:cs typeface="Times New Roman"/>
              </a:rPr>
              <a:t>?</a:t>
            </a:r>
            <a:endParaRPr sz="1600">
              <a:latin typeface="Times New Roman"/>
              <a:cs typeface="Times New Roman"/>
            </a:endParaRPr>
          </a:p>
        </p:txBody>
      </p:sp>
      <p:sp>
        <p:nvSpPr>
          <p:cNvPr id="6" name="object 6"/>
          <p:cNvSpPr txBox="1"/>
          <p:nvPr/>
        </p:nvSpPr>
        <p:spPr>
          <a:xfrm>
            <a:off x="2440940" y="3934456"/>
            <a:ext cx="341630" cy="269240"/>
          </a:xfrm>
          <a:prstGeom prst="rect">
            <a:avLst/>
          </a:prstGeom>
        </p:spPr>
        <p:txBody>
          <a:bodyPr vert="horz" wrap="square" lIns="0" tIns="12700" rIns="0" bIns="0" rtlCol="0">
            <a:spAutoFit/>
          </a:bodyPr>
          <a:lstStyle/>
          <a:p>
            <a:pPr marL="12700">
              <a:lnSpc>
                <a:spcPct val="100000"/>
              </a:lnSpc>
              <a:spcBef>
                <a:spcPts val="100"/>
              </a:spcBef>
            </a:pPr>
            <a:r>
              <a:rPr sz="1600" b="1" spc="-25">
                <a:latin typeface="Times New Roman"/>
                <a:cs typeface="Times New Roman"/>
              </a:rPr>
              <a:t>Yes</a:t>
            </a:r>
            <a:endParaRPr sz="1600">
              <a:latin typeface="Times New Roman"/>
              <a:cs typeface="Times New Roman"/>
            </a:endParaRPr>
          </a:p>
        </p:txBody>
      </p:sp>
      <p:sp>
        <p:nvSpPr>
          <p:cNvPr id="7" name="object 7"/>
          <p:cNvSpPr txBox="1"/>
          <p:nvPr/>
        </p:nvSpPr>
        <p:spPr>
          <a:xfrm>
            <a:off x="2440939" y="5229856"/>
            <a:ext cx="273685" cy="269240"/>
          </a:xfrm>
          <a:prstGeom prst="rect">
            <a:avLst/>
          </a:prstGeom>
        </p:spPr>
        <p:txBody>
          <a:bodyPr vert="horz" wrap="square" lIns="0" tIns="12700" rIns="0" bIns="0" rtlCol="0">
            <a:spAutoFit/>
          </a:bodyPr>
          <a:lstStyle/>
          <a:p>
            <a:pPr marL="12700">
              <a:lnSpc>
                <a:spcPct val="100000"/>
              </a:lnSpc>
              <a:spcBef>
                <a:spcPts val="100"/>
              </a:spcBef>
            </a:pPr>
            <a:r>
              <a:rPr sz="1600" b="1" spc="-25">
                <a:latin typeface="Times New Roman"/>
                <a:cs typeface="Times New Roman"/>
              </a:rPr>
              <a:t>No</a:t>
            </a:r>
            <a:endParaRPr sz="1600">
              <a:latin typeface="Times New Roman"/>
              <a:cs typeface="Times New Roman"/>
            </a:endParaRPr>
          </a:p>
        </p:txBody>
      </p:sp>
      <p:sp>
        <p:nvSpPr>
          <p:cNvPr id="8" name="object 8"/>
          <p:cNvSpPr txBox="1"/>
          <p:nvPr/>
        </p:nvSpPr>
        <p:spPr>
          <a:xfrm>
            <a:off x="3126739" y="5737856"/>
            <a:ext cx="533400" cy="269240"/>
          </a:xfrm>
          <a:prstGeom prst="rect">
            <a:avLst/>
          </a:prstGeom>
        </p:spPr>
        <p:txBody>
          <a:bodyPr vert="horz" wrap="square" lIns="0" tIns="12700" rIns="0" bIns="0" rtlCol="0">
            <a:spAutoFit/>
          </a:bodyPr>
          <a:lstStyle/>
          <a:p>
            <a:pPr marL="12700">
              <a:lnSpc>
                <a:spcPct val="100000"/>
              </a:lnSpc>
              <a:spcBef>
                <a:spcPts val="100"/>
              </a:spcBef>
            </a:pPr>
            <a:r>
              <a:rPr sz="1600" b="1">
                <a:latin typeface="Microsoft JhengHei"/>
                <a:cs typeface="Microsoft JhengHei"/>
              </a:rPr>
              <a:t>黄色</a:t>
            </a:r>
            <a:r>
              <a:rPr sz="1600" b="1" spc="-50">
                <a:latin typeface="Times New Roman"/>
                <a:cs typeface="Times New Roman"/>
              </a:rPr>
              <a:t>?</a:t>
            </a:r>
            <a:endParaRPr sz="1600">
              <a:latin typeface="Times New Roman"/>
              <a:cs typeface="Times New Roman"/>
            </a:endParaRPr>
          </a:p>
        </p:txBody>
      </p:sp>
      <p:sp>
        <p:nvSpPr>
          <p:cNvPr id="9" name="object 9"/>
          <p:cNvSpPr txBox="1"/>
          <p:nvPr/>
        </p:nvSpPr>
        <p:spPr>
          <a:xfrm>
            <a:off x="3583940" y="4076696"/>
            <a:ext cx="609600" cy="787400"/>
          </a:xfrm>
          <a:prstGeom prst="rect">
            <a:avLst/>
          </a:prstGeom>
        </p:spPr>
        <p:txBody>
          <a:bodyPr vert="horz" wrap="square" lIns="0" tIns="149860" rIns="0" bIns="0" rtlCol="0">
            <a:spAutoFit/>
          </a:bodyPr>
          <a:lstStyle/>
          <a:p>
            <a:pPr marL="88900">
              <a:lnSpc>
                <a:spcPct val="100000"/>
              </a:lnSpc>
              <a:spcBef>
                <a:spcPts val="1180"/>
              </a:spcBef>
            </a:pPr>
            <a:r>
              <a:rPr sz="1600" b="1">
                <a:latin typeface="Microsoft JhengHei"/>
                <a:cs typeface="Microsoft JhengHei"/>
              </a:rPr>
              <a:t>白色</a:t>
            </a:r>
            <a:r>
              <a:rPr sz="1600" b="1" spc="-50">
                <a:latin typeface="Times New Roman"/>
                <a:cs typeface="Times New Roman"/>
              </a:rPr>
              <a:t>?</a:t>
            </a:r>
            <a:endParaRPr sz="1600">
              <a:latin typeface="Times New Roman"/>
              <a:cs typeface="Times New Roman"/>
            </a:endParaRPr>
          </a:p>
          <a:p>
            <a:pPr marL="12700">
              <a:lnSpc>
                <a:spcPct val="100000"/>
              </a:lnSpc>
              <a:spcBef>
                <a:spcPts val="1080"/>
              </a:spcBef>
            </a:pPr>
            <a:r>
              <a:rPr sz="1600" b="1">
                <a:latin typeface="Microsoft JhengHei"/>
                <a:cs typeface="Microsoft JhengHei"/>
              </a:rPr>
              <a:t>黑色</a:t>
            </a:r>
            <a:r>
              <a:rPr sz="1600" b="1" spc="-50">
                <a:latin typeface="Times New Roman"/>
                <a:cs typeface="Times New Roman"/>
              </a:rPr>
              <a:t>?</a:t>
            </a:r>
            <a:endParaRPr sz="1600">
              <a:latin typeface="Times New Roman"/>
              <a:cs typeface="Times New Roman"/>
            </a:endParaRPr>
          </a:p>
        </p:txBody>
      </p:sp>
      <p:sp>
        <p:nvSpPr>
          <p:cNvPr id="10" name="object 10"/>
          <p:cNvSpPr txBox="1"/>
          <p:nvPr/>
        </p:nvSpPr>
        <p:spPr>
          <a:xfrm>
            <a:off x="3660140" y="3239131"/>
            <a:ext cx="533400" cy="269240"/>
          </a:xfrm>
          <a:prstGeom prst="rect">
            <a:avLst/>
          </a:prstGeom>
        </p:spPr>
        <p:txBody>
          <a:bodyPr vert="horz" wrap="square" lIns="0" tIns="12700" rIns="0" bIns="0" rtlCol="0">
            <a:spAutoFit/>
          </a:bodyPr>
          <a:lstStyle/>
          <a:p>
            <a:pPr marL="12700">
              <a:lnSpc>
                <a:spcPct val="100000"/>
              </a:lnSpc>
              <a:spcBef>
                <a:spcPts val="100"/>
              </a:spcBef>
            </a:pPr>
            <a:r>
              <a:rPr sz="1600" b="1">
                <a:latin typeface="Microsoft JhengHei"/>
                <a:cs typeface="Microsoft JhengHei"/>
              </a:rPr>
              <a:t>黑色</a:t>
            </a:r>
            <a:r>
              <a:rPr sz="1600" b="1" spc="-50">
                <a:latin typeface="Times New Roman"/>
                <a:cs typeface="Times New Roman"/>
              </a:rPr>
              <a:t>?</a:t>
            </a:r>
            <a:endParaRPr sz="1600">
              <a:latin typeface="Times New Roman"/>
              <a:cs typeface="Times New Roman"/>
            </a:endParaRPr>
          </a:p>
        </p:txBody>
      </p:sp>
      <p:sp>
        <p:nvSpPr>
          <p:cNvPr id="11" name="object 11"/>
          <p:cNvSpPr txBox="1"/>
          <p:nvPr/>
        </p:nvSpPr>
        <p:spPr>
          <a:xfrm>
            <a:off x="7292340" y="3402488"/>
            <a:ext cx="482600" cy="299720"/>
          </a:xfrm>
          <a:prstGeom prst="rect">
            <a:avLst/>
          </a:prstGeom>
        </p:spPr>
        <p:txBody>
          <a:bodyPr vert="horz" wrap="square" lIns="0" tIns="12700" rIns="0" bIns="0" rtlCol="0">
            <a:spAutoFit/>
          </a:bodyPr>
          <a:lstStyle/>
          <a:p>
            <a:pPr marL="12700">
              <a:lnSpc>
                <a:spcPct val="100000"/>
              </a:lnSpc>
              <a:spcBef>
                <a:spcPts val="100"/>
              </a:spcBef>
            </a:pPr>
            <a:r>
              <a:rPr sz="1800" b="1" spc="-25">
                <a:solidFill>
                  <a:srgbClr val="333399"/>
                </a:solidFill>
                <a:latin typeface="Microsoft JhengHei"/>
                <a:cs typeface="Microsoft JhengHei"/>
              </a:rPr>
              <a:t>电话</a:t>
            </a:r>
            <a:endParaRPr sz="1800">
              <a:latin typeface="Microsoft JhengHei"/>
              <a:cs typeface="Microsoft JhengHei"/>
            </a:endParaRPr>
          </a:p>
        </p:txBody>
      </p:sp>
      <p:sp>
        <p:nvSpPr>
          <p:cNvPr id="12" name="object 12"/>
          <p:cNvSpPr txBox="1"/>
          <p:nvPr/>
        </p:nvSpPr>
        <p:spPr>
          <a:xfrm>
            <a:off x="7292339" y="4075588"/>
            <a:ext cx="711200" cy="299720"/>
          </a:xfrm>
          <a:prstGeom prst="rect">
            <a:avLst/>
          </a:prstGeom>
        </p:spPr>
        <p:txBody>
          <a:bodyPr vert="horz" wrap="square" lIns="0" tIns="12700" rIns="0" bIns="0" rtlCol="0">
            <a:spAutoFit/>
          </a:bodyPr>
          <a:lstStyle/>
          <a:p>
            <a:pPr marL="12700">
              <a:lnSpc>
                <a:spcPct val="100000"/>
              </a:lnSpc>
              <a:spcBef>
                <a:spcPts val="100"/>
              </a:spcBef>
            </a:pPr>
            <a:r>
              <a:rPr sz="1800" b="1" spc="-20">
                <a:solidFill>
                  <a:srgbClr val="333399"/>
                </a:solidFill>
                <a:latin typeface="Microsoft JhengHei"/>
                <a:cs typeface="Microsoft JhengHei"/>
              </a:rPr>
              <a:t>计算机</a:t>
            </a:r>
            <a:endParaRPr sz="1800">
              <a:latin typeface="Microsoft JhengHei"/>
              <a:cs typeface="Microsoft JhengHei"/>
            </a:endParaRPr>
          </a:p>
        </p:txBody>
      </p:sp>
      <p:sp>
        <p:nvSpPr>
          <p:cNvPr id="13" name="object 13"/>
          <p:cNvSpPr/>
          <p:nvPr/>
        </p:nvSpPr>
        <p:spPr>
          <a:xfrm>
            <a:off x="4267199" y="5432425"/>
            <a:ext cx="2971800" cy="609600"/>
          </a:xfrm>
          <a:custGeom>
            <a:rect l="l" t="t" r="r" b="b"/>
            <a:pathLst>
              <a:path w="2971800" h="609600">
                <a:moveTo>
                  <a:pt x="0" y="609600"/>
                </a:moveTo>
                <a:lnTo>
                  <a:pt x="2971799" y="609600"/>
                </a:lnTo>
              </a:path>
              <a:path w="2971800" h="609600">
                <a:moveTo>
                  <a:pt x="0" y="0"/>
                </a:moveTo>
                <a:lnTo>
                  <a:pt x="2935287" y="0"/>
                </a:lnTo>
              </a:path>
            </a:pathLst>
          </a:custGeom>
          <a:ln w="12700">
            <a:solidFill>
              <a:srgbClr val="000000"/>
            </a:solidFill>
          </a:ln>
        </p:spPr>
        <p:txBody>
          <a:bodyPr wrap="square" lIns="0" tIns="0" rIns="0" bIns="0" rtlCol="0"/>
          <a:lstStyle/>
          <a:p/>
        </p:txBody>
      </p:sp>
      <p:sp>
        <p:nvSpPr>
          <p:cNvPr id="14" name="object 14"/>
          <p:cNvSpPr txBox="1"/>
          <p:nvPr/>
        </p:nvSpPr>
        <p:spPr>
          <a:xfrm>
            <a:off x="7292340" y="4786788"/>
            <a:ext cx="482600" cy="299720"/>
          </a:xfrm>
          <a:prstGeom prst="rect">
            <a:avLst/>
          </a:prstGeom>
        </p:spPr>
        <p:txBody>
          <a:bodyPr vert="horz" wrap="square" lIns="0" tIns="12700" rIns="0" bIns="0" rtlCol="0">
            <a:spAutoFit/>
          </a:bodyPr>
          <a:lstStyle/>
          <a:p>
            <a:pPr marL="12700">
              <a:lnSpc>
                <a:spcPct val="100000"/>
              </a:lnSpc>
              <a:spcBef>
                <a:spcPts val="100"/>
              </a:spcBef>
            </a:pPr>
            <a:r>
              <a:rPr sz="1800" b="1" spc="-25">
                <a:solidFill>
                  <a:srgbClr val="333399"/>
                </a:solidFill>
                <a:latin typeface="Microsoft JhengHei"/>
                <a:cs typeface="Microsoft JhengHei"/>
              </a:rPr>
              <a:t>磁盘</a:t>
            </a:r>
            <a:endParaRPr sz="1800">
              <a:latin typeface="Microsoft JhengHei"/>
              <a:cs typeface="Microsoft JhengHei"/>
            </a:endParaRPr>
          </a:p>
        </p:txBody>
      </p:sp>
      <p:sp>
        <p:nvSpPr>
          <p:cNvPr id="15" name="object 15"/>
          <p:cNvSpPr txBox="1"/>
          <p:nvPr/>
        </p:nvSpPr>
        <p:spPr>
          <a:xfrm>
            <a:off x="7292339" y="5320188"/>
            <a:ext cx="939800" cy="299720"/>
          </a:xfrm>
          <a:prstGeom prst="rect">
            <a:avLst/>
          </a:prstGeom>
        </p:spPr>
        <p:txBody>
          <a:bodyPr vert="horz" wrap="square" lIns="0" tIns="12700" rIns="0" bIns="0" rtlCol="0">
            <a:spAutoFit/>
          </a:bodyPr>
          <a:lstStyle/>
          <a:p>
            <a:pPr marL="12700">
              <a:lnSpc>
                <a:spcPct val="100000"/>
              </a:lnSpc>
              <a:spcBef>
                <a:spcPts val="100"/>
              </a:spcBef>
            </a:pPr>
            <a:r>
              <a:rPr sz="1800" b="1" spc="-15">
                <a:solidFill>
                  <a:srgbClr val="333399"/>
                </a:solidFill>
                <a:latin typeface="Microsoft JhengHei"/>
                <a:cs typeface="Microsoft JhengHei"/>
              </a:rPr>
              <a:t>法律文件</a:t>
            </a:r>
            <a:endParaRPr sz="1800">
              <a:latin typeface="Microsoft JhengHei"/>
              <a:cs typeface="Microsoft JhengHei"/>
            </a:endParaRPr>
          </a:p>
        </p:txBody>
      </p:sp>
      <p:sp>
        <p:nvSpPr>
          <p:cNvPr id="16" name="object 16"/>
          <p:cNvSpPr txBox="1"/>
          <p:nvPr/>
        </p:nvSpPr>
        <p:spPr>
          <a:xfrm>
            <a:off x="7292340" y="5839301"/>
            <a:ext cx="482600" cy="299720"/>
          </a:xfrm>
          <a:prstGeom prst="rect">
            <a:avLst/>
          </a:prstGeom>
        </p:spPr>
        <p:txBody>
          <a:bodyPr vert="horz" wrap="square" lIns="0" tIns="12700" rIns="0" bIns="0" rtlCol="0">
            <a:spAutoFit/>
          </a:bodyPr>
          <a:lstStyle/>
          <a:p>
            <a:pPr marL="12700">
              <a:lnSpc>
                <a:spcPct val="100000"/>
              </a:lnSpc>
              <a:spcBef>
                <a:spcPts val="100"/>
              </a:spcBef>
            </a:pPr>
            <a:r>
              <a:rPr sz="1800" b="1" spc="-25">
                <a:solidFill>
                  <a:srgbClr val="333399"/>
                </a:solidFill>
                <a:latin typeface="Microsoft JhengHei"/>
                <a:cs typeface="Microsoft JhengHei"/>
              </a:rPr>
              <a:t>铅笔</a:t>
            </a:r>
            <a:endParaRPr sz="1800">
              <a:latin typeface="Microsoft JhengHei"/>
              <a:cs typeface="Microsoft JhengHei"/>
            </a:endParaRPr>
          </a:p>
        </p:txBody>
      </p:sp>
      <p:sp>
        <p:nvSpPr>
          <p:cNvPr id="17" name="object 17"/>
          <p:cNvSpPr txBox="1"/>
          <p:nvPr/>
        </p:nvSpPr>
        <p:spPr>
          <a:xfrm>
            <a:off x="4498340" y="5128256"/>
            <a:ext cx="533400" cy="269240"/>
          </a:xfrm>
          <a:prstGeom prst="rect">
            <a:avLst/>
          </a:prstGeom>
        </p:spPr>
        <p:txBody>
          <a:bodyPr vert="horz" wrap="square" lIns="0" tIns="12700" rIns="0" bIns="0" rtlCol="0">
            <a:spAutoFit/>
          </a:bodyPr>
          <a:lstStyle/>
          <a:p>
            <a:pPr marL="12700">
              <a:lnSpc>
                <a:spcPct val="100000"/>
              </a:lnSpc>
              <a:spcBef>
                <a:spcPts val="100"/>
              </a:spcBef>
            </a:pPr>
            <a:r>
              <a:rPr sz="1600" b="1">
                <a:latin typeface="Microsoft JhengHei"/>
                <a:cs typeface="Microsoft JhengHei"/>
              </a:rPr>
              <a:t>矩形</a:t>
            </a:r>
            <a:r>
              <a:rPr sz="1600" b="1" spc="-50">
                <a:latin typeface="Times New Roman"/>
                <a:cs typeface="Times New Roman"/>
              </a:rPr>
              <a:t>?</a:t>
            </a:r>
            <a:endParaRPr sz="1600">
              <a:latin typeface="Times New Roman"/>
              <a:cs typeface="Times New Roman"/>
            </a:endParaRPr>
          </a:p>
        </p:txBody>
      </p:sp>
      <p:sp>
        <p:nvSpPr>
          <p:cNvPr id="18" name="object 18"/>
          <p:cNvSpPr txBox="1"/>
          <p:nvPr/>
        </p:nvSpPr>
        <p:spPr>
          <a:xfrm>
            <a:off x="4487227" y="6071231"/>
            <a:ext cx="736600" cy="269240"/>
          </a:xfrm>
          <a:prstGeom prst="rect">
            <a:avLst/>
          </a:prstGeom>
        </p:spPr>
        <p:txBody>
          <a:bodyPr vert="horz" wrap="square" lIns="0" tIns="12700" rIns="0" bIns="0" rtlCol="0">
            <a:spAutoFit/>
          </a:bodyPr>
          <a:lstStyle/>
          <a:p>
            <a:pPr marL="12700">
              <a:lnSpc>
                <a:spcPct val="100000"/>
              </a:lnSpc>
              <a:spcBef>
                <a:spcPts val="100"/>
              </a:spcBef>
            </a:pPr>
            <a:r>
              <a:rPr sz="1600" b="1">
                <a:latin typeface="Microsoft JhengHei"/>
                <a:cs typeface="Microsoft JhengHei"/>
              </a:rPr>
              <a:t>圆柱形</a:t>
            </a:r>
            <a:r>
              <a:rPr sz="1600" b="1" spc="-50">
                <a:latin typeface="Times New Roman"/>
                <a:cs typeface="Times New Roman"/>
              </a:rPr>
              <a:t>?</a:t>
            </a:r>
            <a:endParaRPr sz="1600">
              <a:latin typeface="Times New Roman"/>
              <a:cs typeface="Times New Roman"/>
            </a:endParaRPr>
          </a:p>
        </p:txBody>
      </p:sp>
      <p:sp>
        <p:nvSpPr>
          <p:cNvPr id="19" name="object 19"/>
          <p:cNvSpPr/>
          <p:nvPr/>
        </p:nvSpPr>
        <p:spPr>
          <a:xfrm>
            <a:off x="1295400" y="4708525"/>
            <a:ext cx="546100" cy="0"/>
          </a:xfrm>
          <a:custGeom>
            <a:rect l="l" t="t" r="r" b="b"/>
            <a:pathLst>
              <a:path w="546100">
                <a:moveTo>
                  <a:pt x="546099" y="0"/>
                </a:moveTo>
                <a:lnTo>
                  <a:pt x="0" y="0"/>
                </a:lnTo>
              </a:path>
            </a:pathLst>
          </a:custGeom>
          <a:ln w="12700">
            <a:solidFill>
              <a:srgbClr val="000000"/>
            </a:solidFill>
          </a:ln>
        </p:spPr>
        <p:txBody>
          <a:bodyPr wrap="square" lIns="0" tIns="0" rIns="0" bIns="0" rtlCol="0"/>
          <a:lstStyle/>
          <a:p/>
        </p:txBody>
      </p:sp>
      <p:sp>
        <p:nvSpPr>
          <p:cNvPr id="20" name="object 20"/>
          <p:cNvSpPr txBox="1"/>
          <p:nvPr/>
        </p:nvSpPr>
        <p:spPr>
          <a:xfrm>
            <a:off x="3362325" y="3711718"/>
            <a:ext cx="533400" cy="269240"/>
          </a:xfrm>
          <a:prstGeom prst="rect">
            <a:avLst/>
          </a:prstGeom>
        </p:spPr>
        <p:txBody>
          <a:bodyPr vert="horz" wrap="square" lIns="0" tIns="12700" rIns="0" bIns="0" rtlCol="0">
            <a:spAutoFit/>
          </a:bodyPr>
          <a:lstStyle/>
          <a:p>
            <a:pPr marL="12700">
              <a:lnSpc>
                <a:spcPct val="100000"/>
              </a:lnSpc>
              <a:spcBef>
                <a:spcPts val="100"/>
              </a:spcBef>
            </a:pPr>
            <a:r>
              <a:rPr sz="1600" b="1">
                <a:solidFill>
                  <a:srgbClr val="FF0000"/>
                </a:solidFill>
                <a:latin typeface="Microsoft JhengHei"/>
                <a:cs typeface="Microsoft JhengHei"/>
              </a:rPr>
              <a:t>颜色</a:t>
            </a:r>
            <a:r>
              <a:rPr sz="1600" b="1" spc="-50">
                <a:solidFill>
                  <a:srgbClr val="FF0000"/>
                </a:solidFill>
                <a:latin typeface="Times New Roman"/>
                <a:cs typeface="Times New Roman"/>
              </a:rPr>
              <a:t>?</a:t>
            </a:r>
            <a:endParaRPr sz="1600">
              <a:latin typeface="Times New Roman"/>
              <a:cs typeface="Times New Roman"/>
            </a:endParaRPr>
          </a:p>
        </p:txBody>
      </p:sp>
      <p:grpSp>
        <p:nvGrpSpPr>
          <p:cNvPr id="21" name="object 21"/>
          <p:cNvGrpSpPr/>
          <p:nvPr/>
        </p:nvGrpSpPr>
        <p:grpSpPr>
          <a:xfrm>
            <a:off x="2355850" y="3521075"/>
            <a:ext cx="1765300" cy="698500"/>
            <a:chOff x="2355850" y="3521075"/>
            <a:chExt cx="1765300" cy="698500"/>
          </a:xfrm>
        </p:grpSpPr>
        <p:sp>
          <p:nvSpPr>
            <p:cNvPr id="22" name="object 22"/>
            <p:cNvSpPr/>
            <p:nvPr/>
          </p:nvSpPr>
          <p:spPr>
            <a:xfrm>
              <a:off x="3048000" y="3527425"/>
              <a:ext cx="1066800" cy="685800"/>
            </a:xfrm>
            <a:custGeom>
              <a:rect l="l" t="t" r="r" b="b"/>
              <a:pathLst>
                <a:path w="1066800" h="685800">
                  <a:moveTo>
                    <a:pt x="0" y="342900"/>
                  </a:moveTo>
                  <a:lnTo>
                    <a:pt x="533400" y="0"/>
                  </a:lnTo>
                  <a:lnTo>
                    <a:pt x="1066800" y="342900"/>
                  </a:lnTo>
                  <a:lnTo>
                    <a:pt x="533400" y="685800"/>
                  </a:lnTo>
                  <a:lnTo>
                    <a:pt x="0" y="342900"/>
                  </a:lnTo>
                  <a:close/>
                </a:path>
              </a:pathLst>
            </a:custGeom>
            <a:ln w="12700">
              <a:solidFill>
                <a:srgbClr val="000000"/>
              </a:solidFill>
            </a:ln>
          </p:spPr>
          <p:txBody>
            <a:bodyPr wrap="square" lIns="0" tIns="0" rIns="0" bIns="0" rtlCol="0"/>
            <a:lstStyle/>
            <a:p/>
          </p:txBody>
        </p:sp>
        <p:sp>
          <p:nvSpPr>
            <p:cNvPr id="23" name="object 23"/>
            <p:cNvSpPr/>
            <p:nvPr/>
          </p:nvSpPr>
          <p:spPr>
            <a:xfrm>
              <a:off x="2362200" y="3870325"/>
              <a:ext cx="685800" cy="342900"/>
            </a:xfrm>
            <a:custGeom>
              <a:rect l="l" t="t" r="r" b="b"/>
              <a:pathLst>
                <a:path w="685800" h="342900">
                  <a:moveTo>
                    <a:pt x="0" y="342900"/>
                  </a:moveTo>
                  <a:lnTo>
                    <a:pt x="0" y="0"/>
                  </a:lnTo>
                  <a:lnTo>
                    <a:pt x="685800" y="0"/>
                  </a:lnTo>
                </a:path>
              </a:pathLst>
            </a:custGeom>
            <a:ln w="12700">
              <a:solidFill>
                <a:srgbClr val="000000"/>
              </a:solidFill>
            </a:ln>
          </p:spPr>
          <p:txBody>
            <a:bodyPr wrap="square" lIns="0" tIns="0" rIns="0" bIns="0" rtlCol="0"/>
            <a:lstStyle/>
            <a:p/>
          </p:txBody>
        </p:sp>
      </p:grpSp>
      <p:sp>
        <p:nvSpPr>
          <p:cNvPr id="24" name="object 24"/>
          <p:cNvSpPr txBox="1"/>
          <p:nvPr/>
        </p:nvSpPr>
        <p:spPr>
          <a:xfrm>
            <a:off x="3133725" y="5066710"/>
            <a:ext cx="533400" cy="269240"/>
          </a:xfrm>
          <a:prstGeom prst="rect">
            <a:avLst/>
          </a:prstGeom>
        </p:spPr>
        <p:txBody>
          <a:bodyPr vert="horz" wrap="square" lIns="0" tIns="12700" rIns="0" bIns="0" rtlCol="0">
            <a:spAutoFit/>
          </a:bodyPr>
          <a:lstStyle/>
          <a:p>
            <a:pPr marL="12700">
              <a:lnSpc>
                <a:spcPct val="100000"/>
              </a:lnSpc>
              <a:spcBef>
                <a:spcPts val="100"/>
              </a:spcBef>
            </a:pPr>
            <a:r>
              <a:rPr sz="1600" b="1">
                <a:solidFill>
                  <a:srgbClr val="FF0000"/>
                </a:solidFill>
                <a:latin typeface="Microsoft JhengHei"/>
                <a:cs typeface="Microsoft JhengHei"/>
              </a:rPr>
              <a:t>颜色</a:t>
            </a:r>
            <a:r>
              <a:rPr sz="1600" b="1" spc="-50">
                <a:solidFill>
                  <a:srgbClr val="FF0000"/>
                </a:solidFill>
                <a:latin typeface="Times New Roman"/>
                <a:cs typeface="Times New Roman"/>
              </a:rPr>
              <a:t>?</a:t>
            </a:r>
            <a:endParaRPr sz="1600">
              <a:latin typeface="Times New Roman"/>
              <a:cs typeface="Times New Roman"/>
            </a:endParaRPr>
          </a:p>
        </p:txBody>
      </p:sp>
      <p:sp>
        <p:nvSpPr>
          <p:cNvPr id="25" name="object 25"/>
          <p:cNvSpPr/>
          <p:nvPr/>
        </p:nvSpPr>
        <p:spPr>
          <a:xfrm>
            <a:off x="2819400" y="3527425"/>
            <a:ext cx="4419600" cy="1981200"/>
          </a:xfrm>
          <a:custGeom>
            <a:rect l="l" t="t" r="r" b="b"/>
            <a:pathLst>
              <a:path w="4419600" h="1981200">
                <a:moveTo>
                  <a:pt x="0" y="1676400"/>
                </a:moveTo>
                <a:lnTo>
                  <a:pt x="533400" y="1371600"/>
                </a:lnTo>
                <a:lnTo>
                  <a:pt x="1066800" y="1676400"/>
                </a:lnTo>
                <a:lnTo>
                  <a:pt x="533400" y="1981200"/>
                </a:lnTo>
                <a:lnTo>
                  <a:pt x="0" y="1676400"/>
                </a:lnTo>
                <a:close/>
              </a:path>
              <a:path w="4419600" h="1981200">
                <a:moveTo>
                  <a:pt x="533400" y="1371600"/>
                </a:moveTo>
                <a:lnTo>
                  <a:pt x="4419600" y="1371600"/>
                </a:lnTo>
              </a:path>
              <a:path w="4419600" h="1981200">
                <a:moveTo>
                  <a:pt x="762000" y="685800"/>
                </a:moveTo>
                <a:lnTo>
                  <a:pt x="4419599" y="685800"/>
                </a:lnTo>
              </a:path>
              <a:path w="4419600" h="1981200">
                <a:moveTo>
                  <a:pt x="762000" y="0"/>
                </a:moveTo>
                <a:lnTo>
                  <a:pt x="4343400" y="0"/>
                </a:lnTo>
              </a:path>
            </a:pathLst>
          </a:custGeom>
          <a:ln w="12700">
            <a:solidFill>
              <a:srgbClr val="000000"/>
            </a:solidFill>
          </a:ln>
        </p:spPr>
        <p:txBody>
          <a:bodyPr wrap="square" lIns="0" tIns="0" rIns="0" bIns="0" rtlCol="0"/>
          <a:lstStyle/>
          <a:p/>
        </p:txBody>
      </p:sp>
      <p:sp>
        <p:nvSpPr>
          <p:cNvPr id="26" name="object 26"/>
          <p:cNvSpPr txBox="1"/>
          <p:nvPr/>
        </p:nvSpPr>
        <p:spPr>
          <a:xfrm>
            <a:off x="4048125" y="5600110"/>
            <a:ext cx="533400" cy="269240"/>
          </a:xfrm>
          <a:prstGeom prst="rect">
            <a:avLst/>
          </a:prstGeom>
        </p:spPr>
        <p:txBody>
          <a:bodyPr vert="horz" wrap="square" lIns="0" tIns="12700" rIns="0" bIns="0" rtlCol="0">
            <a:spAutoFit/>
          </a:bodyPr>
          <a:lstStyle/>
          <a:p>
            <a:pPr marL="12700">
              <a:lnSpc>
                <a:spcPct val="100000"/>
              </a:lnSpc>
              <a:spcBef>
                <a:spcPts val="100"/>
              </a:spcBef>
            </a:pPr>
            <a:r>
              <a:rPr sz="1600" b="1">
                <a:solidFill>
                  <a:srgbClr val="FF0000"/>
                </a:solidFill>
                <a:latin typeface="Microsoft JhengHei"/>
                <a:cs typeface="Microsoft JhengHei"/>
              </a:rPr>
              <a:t>形状</a:t>
            </a:r>
            <a:r>
              <a:rPr sz="1600" b="1" spc="-50">
                <a:solidFill>
                  <a:srgbClr val="FF0000"/>
                </a:solidFill>
                <a:latin typeface="Times New Roman"/>
                <a:cs typeface="Times New Roman"/>
              </a:rPr>
              <a:t>?</a:t>
            </a:r>
            <a:endParaRPr sz="1600">
              <a:latin typeface="Times New Roman"/>
              <a:cs typeface="Times New Roman"/>
            </a:endParaRPr>
          </a:p>
        </p:txBody>
      </p:sp>
      <p:grpSp>
        <p:nvGrpSpPr>
          <p:cNvPr id="27" name="object 27"/>
          <p:cNvGrpSpPr/>
          <p:nvPr/>
        </p:nvGrpSpPr>
        <p:grpSpPr>
          <a:xfrm>
            <a:off x="679449" y="4435474"/>
            <a:ext cx="4127500" cy="1612900"/>
            <a:chOff x="679449" y="4435474"/>
            <a:chExt cx="4127500" cy="1612900"/>
          </a:xfrm>
        </p:grpSpPr>
        <p:sp>
          <p:nvSpPr>
            <p:cNvPr id="28" name="object 28"/>
            <p:cNvSpPr/>
            <p:nvPr/>
          </p:nvSpPr>
          <p:spPr>
            <a:xfrm>
              <a:off x="3733800" y="5432425"/>
              <a:ext cx="1066800" cy="609600"/>
            </a:xfrm>
            <a:custGeom>
              <a:rect l="l" t="t" r="r" b="b"/>
              <a:pathLst>
                <a:path w="1066800" h="609600">
                  <a:moveTo>
                    <a:pt x="0" y="304800"/>
                  </a:moveTo>
                  <a:lnTo>
                    <a:pt x="533400" y="0"/>
                  </a:lnTo>
                  <a:lnTo>
                    <a:pt x="1066800" y="304800"/>
                  </a:lnTo>
                  <a:lnTo>
                    <a:pt x="533400" y="609600"/>
                  </a:lnTo>
                  <a:lnTo>
                    <a:pt x="0" y="304800"/>
                  </a:lnTo>
                  <a:close/>
                </a:path>
              </a:pathLst>
            </a:custGeom>
            <a:ln w="12700">
              <a:solidFill>
                <a:srgbClr val="000000"/>
              </a:solidFill>
            </a:ln>
          </p:spPr>
          <p:txBody>
            <a:bodyPr wrap="square" lIns="0" tIns="0" rIns="0" bIns="0" rtlCol="0"/>
            <a:lstStyle/>
            <a:p/>
          </p:txBody>
        </p:sp>
        <p:sp>
          <p:nvSpPr>
            <p:cNvPr id="29" name="object 29"/>
            <p:cNvSpPr/>
            <p:nvPr/>
          </p:nvSpPr>
          <p:spPr>
            <a:xfrm flipH="1">
              <a:off x="3352800" y="5508625"/>
              <a:ext cx="0" cy="228600"/>
            </a:xfrm>
            <a:custGeom>
              <a:rect l="l" t="t" r="r" b="b"/>
              <a:pathLst>
                <a:path h="228600">
                  <a:moveTo>
                    <a:pt x="0" y="0"/>
                  </a:moveTo>
                  <a:lnTo>
                    <a:pt x="0" y="228600"/>
                  </a:lnTo>
                </a:path>
              </a:pathLst>
            </a:custGeom>
            <a:ln w="12700">
              <a:solidFill>
                <a:srgbClr val="000000"/>
              </a:solidFill>
            </a:ln>
          </p:spPr>
          <p:txBody>
            <a:bodyPr wrap="square" lIns="0" tIns="0" rIns="0" bIns="0" rtlCol="0"/>
            <a:lstStyle/>
            <a:p/>
          </p:txBody>
        </p:sp>
        <p:sp>
          <p:nvSpPr>
            <p:cNvPr id="30" name="object 30"/>
            <p:cNvSpPr/>
            <p:nvPr/>
          </p:nvSpPr>
          <p:spPr>
            <a:xfrm>
              <a:off x="3352799" y="5737225"/>
              <a:ext cx="381000" cy="0"/>
            </a:xfrm>
            <a:custGeom>
              <a:rect l="l" t="t" r="r" b="b"/>
              <a:pathLst>
                <a:path w="381000">
                  <a:moveTo>
                    <a:pt x="381000" y="0"/>
                  </a:moveTo>
                  <a:lnTo>
                    <a:pt x="0" y="0"/>
                  </a:lnTo>
                </a:path>
              </a:pathLst>
            </a:custGeom>
            <a:ln w="12700">
              <a:solidFill>
                <a:srgbClr val="000000"/>
              </a:solidFill>
            </a:ln>
          </p:spPr>
          <p:txBody>
            <a:bodyPr wrap="square" lIns="0" tIns="0" rIns="0" bIns="0" rtlCol="0"/>
            <a:lstStyle/>
            <a:p/>
          </p:txBody>
        </p:sp>
        <p:sp>
          <p:nvSpPr>
            <p:cNvPr id="31" name="object 31"/>
            <p:cNvSpPr/>
            <p:nvPr/>
          </p:nvSpPr>
          <p:spPr>
            <a:xfrm>
              <a:off x="685799" y="4441824"/>
              <a:ext cx="2133600" cy="762000"/>
            </a:xfrm>
            <a:custGeom>
              <a:rect l="l" t="t" r="r" b="b"/>
              <a:pathLst>
                <a:path w="2133600" h="762000">
                  <a:moveTo>
                    <a:pt x="1676400" y="762000"/>
                  </a:moveTo>
                  <a:lnTo>
                    <a:pt x="2133600" y="762000"/>
                  </a:lnTo>
                </a:path>
                <a:path w="2133600" h="762000">
                  <a:moveTo>
                    <a:pt x="0" y="266700"/>
                  </a:moveTo>
                  <a:lnTo>
                    <a:pt x="3989" y="223440"/>
                  </a:lnTo>
                  <a:lnTo>
                    <a:pt x="15539" y="182402"/>
                  </a:lnTo>
                  <a:lnTo>
                    <a:pt x="34021" y="144136"/>
                  </a:lnTo>
                  <a:lnTo>
                    <a:pt x="58809" y="109191"/>
                  </a:lnTo>
                  <a:lnTo>
                    <a:pt x="89274" y="78115"/>
                  </a:lnTo>
                  <a:lnTo>
                    <a:pt x="124789" y="51458"/>
                  </a:lnTo>
                  <a:lnTo>
                    <a:pt x="164727" y="29769"/>
                  </a:lnTo>
                  <a:lnTo>
                    <a:pt x="208460" y="13597"/>
                  </a:lnTo>
                  <a:lnTo>
                    <a:pt x="255360" y="3491"/>
                  </a:lnTo>
                  <a:lnTo>
                    <a:pt x="304800" y="0"/>
                  </a:lnTo>
                  <a:lnTo>
                    <a:pt x="354240" y="3490"/>
                  </a:lnTo>
                  <a:lnTo>
                    <a:pt x="401140" y="13596"/>
                  </a:lnTo>
                  <a:lnTo>
                    <a:pt x="444873" y="29768"/>
                  </a:lnTo>
                  <a:lnTo>
                    <a:pt x="484810" y="51457"/>
                  </a:lnTo>
                  <a:lnTo>
                    <a:pt x="520326" y="78114"/>
                  </a:lnTo>
                  <a:lnTo>
                    <a:pt x="550791" y="109190"/>
                  </a:lnTo>
                  <a:lnTo>
                    <a:pt x="575578" y="144135"/>
                  </a:lnTo>
                  <a:lnTo>
                    <a:pt x="594061" y="182402"/>
                  </a:lnTo>
                  <a:lnTo>
                    <a:pt x="605610" y="223439"/>
                  </a:lnTo>
                  <a:lnTo>
                    <a:pt x="609600" y="266700"/>
                  </a:lnTo>
                  <a:lnTo>
                    <a:pt x="605610" y="309960"/>
                  </a:lnTo>
                  <a:lnTo>
                    <a:pt x="594061" y="350997"/>
                  </a:lnTo>
                  <a:lnTo>
                    <a:pt x="575578" y="389264"/>
                  </a:lnTo>
                  <a:lnTo>
                    <a:pt x="550791" y="424209"/>
                  </a:lnTo>
                  <a:lnTo>
                    <a:pt x="520326" y="455285"/>
                  </a:lnTo>
                  <a:lnTo>
                    <a:pt x="484810" y="481942"/>
                  </a:lnTo>
                  <a:lnTo>
                    <a:pt x="444873" y="503631"/>
                  </a:lnTo>
                  <a:lnTo>
                    <a:pt x="401140" y="519803"/>
                  </a:lnTo>
                  <a:lnTo>
                    <a:pt x="354240" y="529909"/>
                  </a:lnTo>
                  <a:lnTo>
                    <a:pt x="304800" y="533400"/>
                  </a:lnTo>
                  <a:lnTo>
                    <a:pt x="255360" y="529909"/>
                  </a:lnTo>
                  <a:lnTo>
                    <a:pt x="208459" y="519803"/>
                  </a:lnTo>
                  <a:lnTo>
                    <a:pt x="164727" y="503631"/>
                  </a:lnTo>
                  <a:lnTo>
                    <a:pt x="124789" y="481942"/>
                  </a:lnTo>
                  <a:lnTo>
                    <a:pt x="89273" y="455285"/>
                  </a:lnTo>
                  <a:lnTo>
                    <a:pt x="58808" y="424209"/>
                  </a:lnTo>
                  <a:lnTo>
                    <a:pt x="34021" y="389263"/>
                  </a:lnTo>
                  <a:lnTo>
                    <a:pt x="15538" y="350997"/>
                  </a:lnTo>
                  <a:lnTo>
                    <a:pt x="3989" y="309960"/>
                  </a:lnTo>
                  <a:lnTo>
                    <a:pt x="0" y="266700"/>
                  </a:lnTo>
                  <a:close/>
                </a:path>
              </a:pathLst>
            </a:custGeom>
            <a:ln w="12700">
              <a:solidFill>
                <a:srgbClr val="000000"/>
              </a:solidFill>
            </a:ln>
          </p:spPr>
          <p:txBody>
            <a:bodyPr wrap="square" lIns="0" tIns="0" rIns="0" bIns="0" rtlCol="0"/>
            <a:lstStyle/>
            <a:p/>
          </p:txBody>
        </p:sp>
      </p:grpSp>
      <p:sp>
        <p:nvSpPr>
          <p:cNvPr id="32" name="object 32"/>
          <p:cNvSpPr txBox="1"/>
          <p:nvPr/>
        </p:nvSpPr>
        <p:spPr>
          <a:xfrm>
            <a:off x="764539" y="4544695"/>
            <a:ext cx="431800" cy="269240"/>
          </a:xfrm>
          <a:prstGeom prst="rect">
            <a:avLst/>
          </a:prstGeom>
        </p:spPr>
        <p:txBody>
          <a:bodyPr vert="horz" wrap="square" lIns="0" tIns="12700" rIns="0" bIns="0" rtlCol="0">
            <a:spAutoFit/>
          </a:bodyPr>
          <a:lstStyle/>
          <a:p>
            <a:pPr marL="12700">
              <a:lnSpc>
                <a:spcPct val="100000"/>
              </a:lnSpc>
              <a:spcBef>
                <a:spcPts val="100"/>
              </a:spcBef>
            </a:pPr>
            <a:r>
              <a:rPr sz="1600" b="1" spc="-25">
                <a:solidFill>
                  <a:srgbClr val="FF0000"/>
                </a:solidFill>
                <a:latin typeface="Microsoft JhengHei"/>
                <a:cs typeface="Microsoft JhengHei"/>
              </a:rPr>
              <a:t>开始</a:t>
            </a:r>
            <a:endParaRPr sz="1600">
              <a:latin typeface="Microsoft JhengHei"/>
              <a:cs typeface="Microsoft JhengHei"/>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46100" y="640138"/>
            <a:ext cx="8013700" cy="5877560"/>
          </a:xfrm>
          <a:prstGeom prst="rect">
            <a:avLst/>
          </a:prstGeom>
        </p:spPr>
        <p:txBody>
          <a:bodyPr vert="horz" wrap="square" lIns="0" tIns="158750" rIns="0" bIns="0" rtlCol="0">
            <a:spAutoFit/>
          </a:bodyPr>
          <a:lstStyle/>
          <a:p>
            <a:pPr marL="354965" indent="-342265">
              <a:lnSpc>
                <a:spcPct val="100000"/>
              </a:lnSpc>
              <a:spcBef>
                <a:spcPts val="1250"/>
              </a:spcBef>
              <a:buClr>
                <a:srgbClr val="3333CC"/>
              </a:buClr>
              <a:buSzPct val="60416"/>
              <a:buFont typeface="Wingdings"/>
              <a:buChar char=""/>
              <a:tabLst>
                <a:tab pos="354965"/>
                <a:tab pos="355600"/>
              </a:tabLst>
            </a:pPr>
            <a:r>
              <a:rPr sz="2400" b="1" spc="-10">
                <a:latin typeface="Times New Roman"/>
                <a:cs typeface="Times New Roman"/>
              </a:rPr>
              <a:t>Rule1:IF</a:t>
            </a:r>
            <a:r>
              <a:rPr sz="2400" b="1" spc="-5">
                <a:latin typeface="Microsoft JhengHei"/>
                <a:cs typeface="Microsoft JhengHei"/>
              </a:rPr>
              <a:t>该物品产生噪声，并且颜色是黑色的。</a:t>
            </a:r>
            <a:endParaRPr sz="2400">
              <a:latin typeface="Microsoft JhengHei"/>
              <a:cs typeface="Microsoft JhengHei"/>
            </a:endParaRPr>
          </a:p>
          <a:p>
            <a:pPr marL="755015" lvl="1" indent="-285115">
              <a:lnSpc>
                <a:spcPct val="100000"/>
              </a:lnSpc>
              <a:spcBef>
                <a:spcPts val="1155"/>
              </a:spcBef>
              <a:buClr>
                <a:srgbClr val="FF0000"/>
              </a:buClr>
              <a:buSzPct val="56250"/>
              <a:buFont typeface="Wingdings"/>
              <a:buChar char=""/>
              <a:tabLst>
                <a:tab pos="755015"/>
                <a:tab pos="755650"/>
              </a:tabLst>
            </a:pPr>
            <a:r>
              <a:rPr sz="2400" b="1" spc="-10">
                <a:latin typeface="Times New Roman"/>
                <a:cs typeface="Times New Roman"/>
              </a:rPr>
              <a:t>THEN</a:t>
            </a:r>
            <a:r>
              <a:rPr sz="2400" b="1" spc="-15">
                <a:latin typeface="Microsoft JhengHei"/>
                <a:cs typeface="Microsoft JhengHei"/>
              </a:rPr>
              <a:t>是电话。</a:t>
            </a:r>
            <a:endParaRPr sz="2400">
              <a:latin typeface="Microsoft JhengHei"/>
              <a:cs typeface="Microsoft JhengHei"/>
            </a:endParaRPr>
          </a:p>
          <a:p>
            <a:pPr marL="354965" indent="-342265">
              <a:lnSpc>
                <a:spcPct val="100000"/>
              </a:lnSpc>
              <a:spcBef>
                <a:spcPts val="1150"/>
              </a:spcBef>
              <a:buClr>
                <a:srgbClr val="3333CC"/>
              </a:buClr>
              <a:buSzPct val="60416"/>
              <a:buFont typeface="Wingdings"/>
              <a:buChar char=""/>
              <a:tabLst>
                <a:tab pos="354965"/>
                <a:tab pos="355600"/>
              </a:tabLst>
            </a:pPr>
            <a:r>
              <a:rPr sz="2400" b="1" spc="-10">
                <a:latin typeface="Times New Roman"/>
                <a:cs typeface="Times New Roman"/>
              </a:rPr>
              <a:t>Rule2:IF</a:t>
            </a:r>
            <a:r>
              <a:rPr sz="2400" b="1" spc="-5">
                <a:latin typeface="Microsoft JhengHei"/>
                <a:cs typeface="Microsoft JhengHei"/>
              </a:rPr>
              <a:t>该物品产生噪声，并且颜色是白色的。</a:t>
            </a:r>
            <a:endParaRPr sz="2400">
              <a:latin typeface="Microsoft JhengHei"/>
              <a:cs typeface="Microsoft JhengHei"/>
            </a:endParaRPr>
          </a:p>
          <a:p>
            <a:pPr marL="755015" lvl="1" indent="-285115">
              <a:lnSpc>
                <a:spcPct val="100000"/>
              </a:lnSpc>
              <a:spcBef>
                <a:spcPts val="1150"/>
              </a:spcBef>
              <a:buClr>
                <a:srgbClr val="FF0000"/>
              </a:buClr>
              <a:buSzPct val="56250"/>
              <a:buFont typeface="Wingdings"/>
              <a:buChar char=""/>
              <a:tabLst>
                <a:tab pos="755015"/>
                <a:tab pos="755650"/>
              </a:tabLst>
            </a:pPr>
            <a:r>
              <a:rPr sz="2400" b="1">
                <a:latin typeface="Times New Roman"/>
                <a:cs typeface="Times New Roman"/>
              </a:rPr>
              <a:t>THEN</a:t>
            </a:r>
            <a:r>
              <a:rPr sz="2400" b="1" spc="-5">
                <a:latin typeface="Times New Roman"/>
                <a:cs typeface="Times New Roman"/>
              </a:rPr>
              <a:t> </a:t>
            </a:r>
            <a:r>
              <a:rPr sz="2400" b="1" spc="-15">
                <a:latin typeface="Microsoft JhengHei"/>
                <a:cs typeface="Microsoft JhengHei"/>
              </a:rPr>
              <a:t>是计算机 。</a:t>
            </a:r>
            <a:endParaRPr sz="2400">
              <a:latin typeface="Microsoft JhengHei"/>
              <a:cs typeface="Microsoft JhengHei"/>
            </a:endParaRPr>
          </a:p>
          <a:p>
            <a:pPr marL="354965" indent="-342265">
              <a:lnSpc>
                <a:spcPct val="100000"/>
              </a:lnSpc>
              <a:spcBef>
                <a:spcPts val="1155"/>
              </a:spcBef>
              <a:buClr>
                <a:srgbClr val="3333CC"/>
              </a:buClr>
              <a:buSzPct val="60416"/>
              <a:buFont typeface="Wingdings"/>
              <a:buChar char=""/>
              <a:tabLst>
                <a:tab pos="354965"/>
                <a:tab pos="355600"/>
                <a:tab pos="1751964"/>
              </a:tabLst>
            </a:pPr>
            <a:r>
              <a:rPr sz="2400" b="1">
                <a:latin typeface="Times New Roman"/>
                <a:cs typeface="Times New Roman"/>
              </a:rPr>
              <a:t>Rule</a:t>
            </a:r>
            <a:r>
              <a:rPr sz="2400" b="1" spc="-20">
                <a:latin typeface="Times New Roman"/>
                <a:cs typeface="Times New Roman"/>
              </a:rPr>
              <a:t> 3:IF</a:t>
            </a:r>
            <a:r>
              <a:rPr sz="2400" b="1">
                <a:latin typeface="Times New Roman"/>
                <a:cs typeface="Times New Roman"/>
              </a:rPr>
              <a:t>	</a:t>
            </a:r>
            <a:r>
              <a:rPr sz="2400" b="1" spc="-5">
                <a:latin typeface="Microsoft JhengHei"/>
                <a:cs typeface="Microsoft JhengHei"/>
              </a:rPr>
              <a:t>该物品不产生噪声，且颜色是黑色的。</a:t>
            </a:r>
            <a:endParaRPr sz="2400">
              <a:latin typeface="Microsoft JhengHei"/>
              <a:cs typeface="Microsoft JhengHei"/>
            </a:endParaRPr>
          </a:p>
          <a:p>
            <a:pPr marL="755015" lvl="1" indent="-285115">
              <a:lnSpc>
                <a:spcPct val="100000"/>
              </a:lnSpc>
              <a:spcBef>
                <a:spcPts val="1150"/>
              </a:spcBef>
              <a:buClr>
                <a:srgbClr val="FF0000"/>
              </a:buClr>
              <a:buSzPct val="56250"/>
              <a:buFont typeface="Wingdings"/>
              <a:buChar char=""/>
              <a:tabLst>
                <a:tab pos="755015"/>
                <a:tab pos="755650"/>
              </a:tabLst>
            </a:pPr>
            <a:r>
              <a:rPr sz="2400" b="1">
                <a:latin typeface="Times New Roman"/>
                <a:cs typeface="Times New Roman"/>
              </a:rPr>
              <a:t>THEN</a:t>
            </a:r>
            <a:r>
              <a:rPr sz="2400" b="1" spc="-5">
                <a:latin typeface="Times New Roman"/>
                <a:cs typeface="Times New Roman"/>
              </a:rPr>
              <a:t> </a:t>
            </a:r>
            <a:r>
              <a:rPr sz="2400" b="1" spc="-15">
                <a:latin typeface="Microsoft JhengHei"/>
                <a:cs typeface="Microsoft JhengHei"/>
              </a:rPr>
              <a:t>是磁盘 。</a:t>
            </a:r>
            <a:endParaRPr sz="2400">
              <a:latin typeface="Microsoft JhengHei"/>
              <a:cs typeface="Microsoft JhengHei"/>
            </a:endParaRPr>
          </a:p>
          <a:p>
            <a:pPr marL="354965" marR="5080" indent="-342265">
              <a:lnSpc>
                <a:spcPct val="105500"/>
              </a:lnSpc>
              <a:spcBef>
                <a:spcPts val="994"/>
              </a:spcBef>
              <a:buClr>
                <a:srgbClr val="3333CC"/>
              </a:buClr>
              <a:buSzPct val="60416"/>
              <a:buFont typeface="Wingdings"/>
              <a:buChar char=""/>
              <a:tabLst>
                <a:tab pos="354965"/>
                <a:tab pos="355600"/>
              </a:tabLst>
            </a:pPr>
            <a:r>
              <a:rPr sz="2400" b="1">
                <a:latin typeface="Times New Roman"/>
                <a:cs typeface="Times New Roman"/>
              </a:rPr>
              <a:t>Rule</a:t>
            </a:r>
            <a:r>
              <a:rPr sz="2400" b="1" spc="-140">
                <a:latin typeface="Times New Roman"/>
                <a:cs typeface="Times New Roman"/>
              </a:rPr>
              <a:t> </a:t>
            </a:r>
            <a:r>
              <a:rPr sz="2400" b="1">
                <a:latin typeface="Times New Roman"/>
                <a:cs typeface="Times New Roman"/>
              </a:rPr>
              <a:t>4:IF</a:t>
            </a:r>
            <a:r>
              <a:rPr sz="2400" b="1" spc="-5">
                <a:latin typeface="Microsoft JhengHei"/>
                <a:cs typeface="Microsoft JhengHei"/>
              </a:rPr>
              <a:t>该物品不产生噪声，且颜色是黄色的，且形状是</a:t>
            </a:r>
            <a:r>
              <a:rPr sz="2400" b="1" spc="-15">
                <a:latin typeface="Microsoft JhengHei"/>
                <a:cs typeface="Microsoft JhengHei"/>
              </a:rPr>
              <a:t>矩形的。</a:t>
            </a:r>
            <a:endParaRPr sz="2400">
              <a:latin typeface="Microsoft JhengHei"/>
              <a:cs typeface="Microsoft JhengHei"/>
            </a:endParaRPr>
          </a:p>
          <a:p>
            <a:pPr marL="755015" lvl="1" indent="-285115">
              <a:lnSpc>
                <a:spcPct val="100000"/>
              </a:lnSpc>
              <a:spcBef>
                <a:spcPts val="994"/>
              </a:spcBef>
              <a:buClr>
                <a:srgbClr val="FF0000"/>
              </a:buClr>
              <a:buSzPct val="56250"/>
              <a:buFont typeface="Wingdings"/>
              <a:buChar char=""/>
              <a:tabLst>
                <a:tab pos="755015"/>
                <a:tab pos="755650"/>
              </a:tabLst>
            </a:pPr>
            <a:r>
              <a:rPr sz="2400" b="1">
                <a:latin typeface="Times New Roman"/>
                <a:cs typeface="Times New Roman"/>
              </a:rPr>
              <a:t>THEN</a:t>
            </a:r>
            <a:r>
              <a:rPr sz="2400" b="1" spc="-5">
                <a:latin typeface="Times New Roman"/>
                <a:cs typeface="Times New Roman"/>
              </a:rPr>
              <a:t> </a:t>
            </a:r>
            <a:r>
              <a:rPr sz="2400" b="1" spc="-15">
                <a:latin typeface="Microsoft JhengHei"/>
                <a:cs typeface="Microsoft JhengHei"/>
              </a:rPr>
              <a:t>是法律文件 。</a:t>
            </a:r>
            <a:endParaRPr sz="2400">
              <a:latin typeface="Microsoft JhengHei"/>
              <a:cs typeface="Microsoft JhengHei"/>
            </a:endParaRPr>
          </a:p>
          <a:p>
            <a:pPr marL="354965" marR="5080" indent="-342265">
              <a:lnSpc>
                <a:spcPct val="105500"/>
              </a:lnSpc>
              <a:spcBef>
                <a:spcPts val="990"/>
              </a:spcBef>
              <a:buClr>
                <a:srgbClr val="3333CC"/>
              </a:buClr>
              <a:buSzPct val="60416"/>
              <a:buFont typeface="Wingdings"/>
              <a:buChar char=""/>
              <a:tabLst>
                <a:tab pos="354965"/>
                <a:tab pos="355600"/>
              </a:tabLst>
            </a:pPr>
            <a:r>
              <a:rPr sz="2400" b="1">
                <a:latin typeface="Times New Roman"/>
                <a:cs typeface="Times New Roman"/>
              </a:rPr>
              <a:t>Rule</a:t>
            </a:r>
            <a:r>
              <a:rPr sz="2400" b="1" spc="-140">
                <a:latin typeface="Times New Roman"/>
                <a:cs typeface="Times New Roman"/>
              </a:rPr>
              <a:t> </a:t>
            </a:r>
            <a:r>
              <a:rPr sz="2400" b="1">
                <a:latin typeface="Times New Roman"/>
                <a:cs typeface="Times New Roman"/>
              </a:rPr>
              <a:t>5:IF</a:t>
            </a:r>
            <a:r>
              <a:rPr sz="2400" b="1" spc="-5">
                <a:latin typeface="Microsoft JhengHei"/>
                <a:cs typeface="Microsoft JhengHei"/>
              </a:rPr>
              <a:t>该物品不产生噪声，且颜色是黄色，且形状是圆</a:t>
            </a:r>
            <a:r>
              <a:rPr sz="2400" b="1" spc="-15">
                <a:latin typeface="Microsoft JhengHei"/>
                <a:cs typeface="Microsoft JhengHei"/>
              </a:rPr>
              <a:t>柱形的。</a:t>
            </a:r>
            <a:endParaRPr sz="2400">
              <a:latin typeface="Microsoft JhengHei"/>
              <a:cs typeface="Microsoft JhengHei"/>
            </a:endParaRPr>
          </a:p>
          <a:p>
            <a:pPr marL="755015" lvl="1" indent="-285115">
              <a:lnSpc>
                <a:spcPct val="100000"/>
              </a:lnSpc>
              <a:spcBef>
                <a:spcPts val="994"/>
              </a:spcBef>
              <a:buClr>
                <a:srgbClr val="FF0000"/>
              </a:buClr>
              <a:buSzPct val="56250"/>
              <a:buFont typeface="Wingdings"/>
              <a:buChar char=""/>
              <a:tabLst>
                <a:tab pos="755015"/>
                <a:tab pos="755650"/>
              </a:tabLst>
            </a:pPr>
            <a:r>
              <a:rPr sz="2400" b="1">
                <a:latin typeface="Times New Roman"/>
                <a:cs typeface="Times New Roman"/>
              </a:rPr>
              <a:t>THEN</a:t>
            </a:r>
            <a:r>
              <a:rPr sz="2400" b="1" spc="-5">
                <a:latin typeface="Times New Roman"/>
                <a:cs typeface="Times New Roman"/>
              </a:rPr>
              <a:t> </a:t>
            </a:r>
            <a:r>
              <a:rPr sz="2400" b="1" spc="-15">
                <a:latin typeface="Microsoft JhengHei"/>
                <a:cs typeface="Microsoft JhengHei"/>
              </a:rPr>
              <a:t>是铅笔 。</a:t>
            </a:r>
            <a:endParaRPr sz="2400">
              <a:latin typeface="Microsoft JhengHei"/>
              <a:cs typeface="Microsoft JhengHei"/>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3340099" y="832168"/>
            <a:ext cx="3225800" cy="574040"/>
          </a:xfrm>
          <a:prstGeom prst="rect">
            <a:avLst/>
          </a:prstGeom>
        </p:spPr>
        <p:txBody>
          <a:bodyPr vert="horz" wrap="square" lIns="0" tIns="12700" rIns="0" bIns="0" rtlCol="0">
            <a:spAutoFit/>
          </a:bodyPr>
          <a:lstStyle/>
          <a:p>
            <a:pPr marL="12700">
              <a:lnSpc>
                <a:spcPct val="100000"/>
              </a:lnSpc>
              <a:spcBef>
                <a:spcPts val="100"/>
              </a:spcBef>
            </a:pPr>
            <a:r>
              <a:rPr spc="-10"/>
              <a:t>推理机控制策略</a:t>
            </a:r>
          </a:p>
        </p:txBody>
      </p:sp>
      <p:sp>
        <p:nvSpPr>
          <p:cNvPr id="3" name="object 3"/>
          <p:cNvSpPr txBox="1"/>
          <p:nvPr/>
        </p:nvSpPr>
        <p:spPr>
          <a:xfrm>
            <a:off x="762000" y="1612848"/>
            <a:ext cx="7213600" cy="3994150"/>
          </a:xfrm>
          <a:prstGeom prst="rect">
            <a:avLst/>
          </a:prstGeom>
        </p:spPr>
        <p:txBody>
          <a:bodyPr vert="horz" wrap="square" lIns="0" tIns="183515" rIns="0" bIns="0" rtlCol="0">
            <a:spAutoFit/>
          </a:bodyPr>
          <a:lstStyle/>
          <a:p>
            <a:pPr marL="354965" indent="-342265">
              <a:lnSpc>
                <a:spcPct val="100000"/>
              </a:lnSpc>
              <a:spcBef>
                <a:spcPts val="1445"/>
              </a:spcBef>
              <a:buClr>
                <a:srgbClr val="3333CC"/>
              </a:buClr>
              <a:buSzPct val="60714"/>
              <a:buFont typeface="Wingdings"/>
              <a:buChar char=""/>
              <a:tabLst>
                <a:tab pos="354965"/>
                <a:tab pos="355600"/>
              </a:tabLst>
            </a:pPr>
            <a:r>
              <a:rPr sz="2800" b="1" spc="-10">
                <a:latin typeface="Microsoft JhengHei"/>
                <a:cs typeface="Microsoft JhengHei"/>
              </a:rPr>
              <a:t>规则执行的控制策略</a:t>
            </a:r>
            <a:endParaRPr sz="2800">
              <a:latin typeface="Microsoft JhengHei"/>
              <a:cs typeface="Microsoft JhengHei"/>
            </a:endParaRPr>
          </a:p>
          <a:p>
            <a:pPr marL="755015" lvl="1" indent="-285115">
              <a:lnSpc>
                <a:spcPct val="100000"/>
              </a:lnSpc>
              <a:spcBef>
                <a:spcPts val="1340"/>
              </a:spcBef>
              <a:buClr>
                <a:srgbClr val="FF0000"/>
              </a:buClr>
              <a:buSzPct val="55357"/>
              <a:buFont typeface="Wingdings"/>
              <a:buChar char=""/>
              <a:tabLst>
                <a:tab pos="755015"/>
                <a:tab pos="755650"/>
              </a:tabLst>
            </a:pPr>
            <a:r>
              <a:rPr sz="2800" b="1" spc="-15">
                <a:latin typeface="Microsoft JhengHei"/>
                <a:cs typeface="Microsoft JhengHei"/>
              </a:rPr>
              <a:t>反向推理</a:t>
            </a:r>
            <a:endParaRPr sz="2800">
              <a:latin typeface="Microsoft JhengHei"/>
              <a:cs typeface="Microsoft JhengHei"/>
            </a:endParaRPr>
          </a:p>
          <a:p>
            <a:pPr marL="1155700" marR="5080" lvl="2" indent="-228600">
              <a:lnSpc>
                <a:spcPts val="3020"/>
              </a:lnSpc>
              <a:spcBef>
                <a:spcPts val="720"/>
              </a:spcBef>
              <a:buClr>
                <a:srgbClr val="3333CC"/>
              </a:buClr>
              <a:buSzPct val="51785"/>
              <a:buFont typeface="Wingdings"/>
              <a:buChar char=""/>
              <a:tabLst>
                <a:tab pos="1155700"/>
              </a:tabLst>
            </a:pPr>
            <a:r>
              <a:rPr sz="2800" b="1" spc="-5">
                <a:latin typeface="Microsoft JhengHei"/>
                <a:cs typeface="Microsoft JhengHei"/>
              </a:rPr>
              <a:t>从假设，即要证明的结论出发，推测可能导致该结论的条件。</a:t>
            </a:r>
            <a:endParaRPr sz="2800">
              <a:latin typeface="Microsoft JhengHei"/>
              <a:cs typeface="Microsoft JhengHei"/>
            </a:endParaRPr>
          </a:p>
          <a:p>
            <a:pPr marL="1155700" marR="5080" lvl="2" indent="-228600">
              <a:lnSpc>
                <a:spcPts val="3020"/>
              </a:lnSpc>
              <a:spcBef>
                <a:spcPts val="680"/>
              </a:spcBef>
              <a:buClr>
                <a:srgbClr val="3333CC"/>
              </a:buClr>
              <a:buSzPct val="51785"/>
              <a:buFont typeface="Wingdings"/>
              <a:buChar char=""/>
              <a:tabLst>
                <a:tab pos="1155700"/>
              </a:tabLst>
            </a:pPr>
            <a:r>
              <a:rPr sz="2800" b="1" spc="-5">
                <a:latin typeface="Microsoft JhengHei"/>
                <a:cs typeface="Microsoft JhengHei"/>
              </a:rPr>
              <a:t>一个假设可以当作一个真伪尚未确定的</a:t>
            </a:r>
            <a:r>
              <a:rPr sz="2800" b="1" spc="-20">
                <a:latin typeface="Microsoft JhengHei"/>
                <a:cs typeface="Microsoft JhengHei"/>
              </a:rPr>
              <a:t>事实。</a:t>
            </a:r>
            <a:endParaRPr sz="2800">
              <a:latin typeface="Microsoft JhengHei"/>
              <a:cs typeface="Microsoft JhengHei"/>
            </a:endParaRPr>
          </a:p>
          <a:p>
            <a:pPr marL="755015" lvl="1" indent="-285115">
              <a:lnSpc>
                <a:spcPct val="100000"/>
              </a:lnSpc>
              <a:spcBef>
                <a:spcPts val="1305"/>
              </a:spcBef>
              <a:buClr>
                <a:srgbClr val="FF0000"/>
              </a:buClr>
              <a:buSzPct val="55357"/>
              <a:buFont typeface="Wingdings"/>
              <a:buChar char=""/>
              <a:tabLst>
                <a:tab pos="755015"/>
                <a:tab pos="755650"/>
              </a:tabLst>
            </a:pPr>
            <a:r>
              <a:rPr sz="2800" b="1" spc="-15">
                <a:latin typeface="Microsoft JhengHei"/>
                <a:cs typeface="Microsoft JhengHei"/>
              </a:rPr>
              <a:t>正向推理</a:t>
            </a:r>
            <a:endParaRPr sz="2800">
              <a:latin typeface="Microsoft JhengHei"/>
              <a:cs typeface="Microsoft JhengHei"/>
            </a:endParaRPr>
          </a:p>
          <a:p>
            <a:pPr marL="1155700" lvl="2" indent="-228600">
              <a:lnSpc>
                <a:spcPct val="100000"/>
              </a:lnSpc>
              <a:spcBef>
                <a:spcPts val="335"/>
              </a:spcBef>
              <a:buClr>
                <a:srgbClr val="3333CC"/>
              </a:buClr>
              <a:buSzPct val="51785"/>
              <a:buFont typeface="Wingdings"/>
              <a:buChar char=""/>
              <a:tabLst>
                <a:tab pos="1155700"/>
              </a:tabLst>
            </a:pPr>
            <a:r>
              <a:rPr sz="2800" b="1" spc="-5">
                <a:latin typeface="Microsoft JhengHei"/>
                <a:cs typeface="Microsoft JhengHei"/>
              </a:rPr>
              <a:t>从已知事实出发到结论的推理。</a:t>
            </a:r>
            <a:endParaRPr sz="2800">
              <a:latin typeface="Microsoft JhengHei"/>
              <a:cs typeface="Microsoft JhengHei"/>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732280">
              <a:lnSpc>
                <a:spcPct val="100000"/>
              </a:lnSpc>
              <a:spcBef>
                <a:spcPts val="100"/>
              </a:spcBef>
            </a:pPr>
            <a:r>
              <a:rPr/>
              <a:t>使用何种策略?</a:t>
            </a:r>
          </a:p>
        </p:txBody>
      </p:sp>
      <p:sp>
        <p:nvSpPr>
          <p:cNvPr id="3" name="object 3"/>
          <p:cNvSpPr txBox="1"/>
          <p:nvPr/>
        </p:nvSpPr>
        <p:spPr>
          <a:xfrm>
            <a:off x="1290637" y="1879473"/>
            <a:ext cx="5939790" cy="4227830"/>
          </a:xfrm>
          <a:prstGeom prst="rect">
            <a:avLst/>
          </a:prstGeom>
        </p:spPr>
        <p:txBody>
          <a:bodyPr vert="horz" wrap="square" lIns="0" tIns="139700" rIns="0" bIns="0" rtlCol="0">
            <a:spAutoFit/>
          </a:bodyPr>
          <a:lstStyle/>
          <a:p>
            <a:pPr marL="297815" indent="-285115">
              <a:lnSpc>
                <a:spcPct val="100000"/>
              </a:lnSpc>
              <a:spcBef>
                <a:spcPts val="1100"/>
              </a:spcBef>
              <a:buClr>
                <a:srgbClr val="FF0000"/>
              </a:buClr>
              <a:buSzPct val="56250"/>
              <a:buFont typeface="Times New Roman"/>
              <a:buChar char="•"/>
              <a:tabLst>
                <a:tab pos="297815"/>
                <a:tab pos="298450"/>
              </a:tabLst>
            </a:pPr>
            <a:r>
              <a:rPr sz="3200" b="1">
                <a:latin typeface="Microsoft JhengHei"/>
                <a:cs typeface="Microsoft JhengHei"/>
              </a:rPr>
              <a:t>何时使用反向推理</a:t>
            </a:r>
            <a:r>
              <a:rPr sz="3200" b="1" spc="-50">
                <a:latin typeface="Times New Roman"/>
                <a:cs typeface="Times New Roman"/>
              </a:rPr>
              <a:t>?</a:t>
            </a:r>
            <a:endParaRPr sz="3200">
              <a:latin typeface="Times New Roman"/>
              <a:cs typeface="Times New Roman"/>
            </a:endParaRPr>
          </a:p>
          <a:p>
            <a:pPr marL="697865" lvl="1" indent="-227965">
              <a:lnSpc>
                <a:spcPct val="100000"/>
              </a:lnSpc>
              <a:spcBef>
                <a:spcPts val="815"/>
              </a:spcBef>
              <a:buClr>
                <a:srgbClr val="3333CC"/>
              </a:buClr>
              <a:buSzPct val="51923"/>
              <a:buFont typeface="Times New Roman"/>
              <a:buChar char="–"/>
              <a:tabLst>
                <a:tab pos="697865"/>
                <a:tab pos="698500"/>
              </a:tabLst>
            </a:pPr>
            <a:r>
              <a:rPr sz="2600" b="1" spc="-5">
                <a:latin typeface="Microsoft JhengHei"/>
                <a:cs typeface="Microsoft JhengHei"/>
              </a:rPr>
              <a:t>当某个特定的结论需要验证时。</a:t>
            </a:r>
            <a:endParaRPr sz="2600">
              <a:latin typeface="Microsoft JhengHei"/>
              <a:cs typeface="Microsoft JhengHei"/>
            </a:endParaRPr>
          </a:p>
          <a:p>
            <a:pPr marL="697865" lvl="1" indent="-227965">
              <a:lnSpc>
                <a:spcPct val="100000"/>
              </a:lnSpc>
              <a:spcBef>
                <a:spcPts val="455"/>
              </a:spcBef>
              <a:buClr>
                <a:srgbClr val="3333CC"/>
              </a:buClr>
              <a:buSzPct val="51923"/>
              <a:buFont typeface="Times New Roman"/>
              <a:buChar char="–"/>
              <a:tabLst>
                <a:tab pos="697865"/>
                <a:tab pos="698500"/>
                <a:tab pos="3945254"/>
              </a:tabLst>
            </a:pPr>
            <a:r>
              <a:rPr sz="2600" b="1">
                <a:latin typeface="Microsoft JhengHei"/>
                <a:cs typeface="Microsoft JhengHei"/>
              </a:rPr>
              <a:t>某些特定类型的问题</a:t>
            </a:r>
            <a:r>
              <a:rPr sz="2600" b="1" spc="-50">
                <a:latin typeface="Times New Roman"/>
                <a:cs typeface="Times New Roman"/>
              </a:rPr>
              <a:t>:</a:t>
            </a:r>
            <a:r>
              <a:rPr sz="2600" b="1">
                <a:latin typeface="Times New Roman"/>
                <a:cs typeface="Times New Roman"/>
              </a:rPr>
              <a:t>	</a:t>
            </a:r>
            <a:r>
              <a:rPr sz="2600" b="1">
                <a:latin typeface="Microsoft JhengHei"/>
                <a:cs typeface="Microsoft JhengHei"/>
              </a:rPr>
              <a:t>如诊断问题</a:t>
            </a:r>
            <a:r>
              <a:rPr sz="2600" b="1" spc="-50">
                <a:latin typeface="Microsoft JhengHei"/>
                <a:cs typeface="Microsoft JhengHei"/>
              </a:rPr>
              <a:t>。</a:t>
            </a:r>
            <a:endParaRPr sz="2600">
              <a:latin typeface="Microsoft JhengHei"/>
              <a:cs typeface="Microsoft JhengHei"/>
            </a:endParaRPr>
          </a:p>
          <a:p>
            <a:pPr marL="697865" lvl="1" indent="-227965">
              <a:lnSpc>
                <a:spcPct val="100000"/>
              </a:lnSpc>
              <a:spcBef>
                <a:spcPts val="625"/>
              </a:spcBef>
              <a:buClr>
                <a:srgbClr val="3333CC"/>
              </a:buClr>
              <a:buSzPct val="51923"/>
              <a:buFont typeface="Times New Roman"/>
              <a:buChar char="–"/>
              <a:tabLst>
                <a:tab pos="697865"/>
                <a:tab pos="698500"/>
                <a:tab pos="1605915"/>
              </a:tabLst>
            </a:pPr>
            <a:r>
              <a:rPr sz="2600" b="1">
                <a:latin typeface="Microsoft JhengHei"/>
                <a:cs typeface="Microsoft JhengHei"/>
              </a:rPr>
              <a:t>例如</a:t>
            </a:r>
            <a:r>
              <a:rPr sz="2600" b="1" spc="-50">
                <a:latin typeface="Times New Roman"/>
                <a:cs typeface="Times New Roman"/>
              </a:rPr>
              <a:t>.</a:t>
            </a:r>
            <a:r>
              <a:rPr sz="2600" b="1">
                <a:latin typeface="Times New Roman"/>
                <a:cs typeface="Times New Roman"/>
              </a:rPr>
              <a:t>	</a:t>
            </a:r>
            <a:r>
              <a:rPr sz="2600" b="1">
                <a:latin typeface="Microsoft JhengHei"/>
                <a:cs typeface="Microsoft JhengHei"/>
              </a:rPr>
              <a:t>我应当购买这辆大衣吗</a:t>
            </a:r>
            <a:r>
              <a:rPr sz="2600" b="1" spc="-50">
                <a:latin typeface="Times New Roman"/>
                <a:cs typeface="Times New Roman"/>
              </a:rPr>
              <a:t>?</a:t>
            </a:r>
            <a:endParaRPr sz="2600">
              <a:latin typeface="Times New Roman"/>
              <a:cs typeface="Times New Roman"/>
            </a:endParaRPr>
          </a:p>
          <a:p>
            <a:pPr marL="297815" indent="-285115">
              <a:lnSpc>
                <a:spcPct val="100000"/>
              </a:lnSpc>
              <a:spcBef>
                <a:spcPts val="1900"/>
              </a:spcBef>
              <a:buClr>
                <a:srgbClr val="FF0000"/>
              </a:buClr>
              <a:buSzPct val="56250"/>
              <a:buFont typeface="Times New Roman"/>
              <a:buChar char="•"/>
              <a:tabLst>
                <a:tab pos="297815"/>
                <a:tab pos="298450"/>
              </a:tabLst>
            </a:pPr>
            <a:r>
              <a:rPr sz="3200" b="1">
                <a:latin typeface="Microsoft JhengHei"/>
                <a:cs typeface="Microsoft JhengHei"/>
              </a:rPr>
              <a:t>何时使用正向推理</a:t>
            </a:r>
            <a:r>
              <a:rPr sz="3200" b="1" spc="-50">
                <a:latin typeface="Times New Roman"/>
                <a:cs typeface="Times New Roman"/>
              </a:rPr>
              <a:t>?</a:t>
            </a:r>
            <a:endParaRPr sz="3200">
              <a:latin typeface="Times New Roman"/>
              <a:cs typeface="Times New Roman"/>
            </a:endParaRPr>
          </a:p>
          <a:p>
            <a:pPr marL="698500" indent="-228600">
              <a:lnSpc>
                <a:spcPct val="100000"/>
              </a:lnSpc>
              <a:spcBef>
                <a:spcPts val="815"/>
              </a:spcBef>
              <a:buClr>
                <a:srgbClr val="3333CC"/>
              </a:buClr>
              <a:buSzPct val="51923"/>
              <a:buFont typeface="Times New Roman"/>
              <a:buChar char="—"/>
              <a:tabLst>
                <a:tab pos="698500"/>
              </a:tabLst>
            </a:pPr>
            <a:r>
              <a:rPr sz="2600" b="1" spc="-5">
                <a:latin typeface="Microsoft JhengHei"/>
                <a:cs typeface="Microsoft JhengHei"/>
              </a:rPr>
              <a:t>当你需要得到所有可能的结论时。</a:t>
            </a:r>
            <a:endParaRPr sz="2600">
              <a:latin typeface="Microsoft JhengHei"/>
              <a:cs typeface="Microsoft JhengHei"/>
            </a:endParaRPr>
          </a:p>
          <a:p>
            <a:pPr marL="698500" indent="-228600">
              <a:lnSpc>
                <a:spcPct val="100000"/>
              </a:lnSpc>
              <a:spcBef>
                <a:spcPts val="455"/>
              </a:spcBef>
              <a:buClr>
                <a:srgbClr val="3333CC"/>
              </a:buClr>
              <a:buSzPct val="51923"/>
              <a:buFont typeface="Times New Roman"/>
              <a:buChar char="—"/>
              <a:tabLst>
                <a:tab pos="698500"/>
              </a:tabLst>
            </a:pPr>
            <a:r>
              <a:rPr sz="2600" b="1">
                <a:latin typeface="Microsoft JhengHei"/>
                <a:cs typeface="Microsoft JhengHei"/>
              </a:rPr>
              <a:t>某些特定类型的问题</a:t>
            </a:r>
            <a:r>
              <a:rPr sz="2600" b="1">
                <a:latin typeface="Times New Roman"/>
                <a:cs typeface="Times New Roman"/>
              </a:rPr>
              <a:t>: </a:t>
            </a:r>
            <a:r>
              <a:rPr sz="2600" b="1" spc="-10">
                <a:latin typeface="Microsoft JhengHei"/>
                <a:cs typeface="Microsoft JhengHei"/>
              </a:rPr>
              <a:t>预测和控制。</a:t>
            </a:r>
            <a:endParaRPr sz="2600">
              <a:latin typeface="Microsoft JhengHei"/>
              <a:cs typeface="Microsoft JhengHei"/>
            </a:endParaRPr>
          </a:p>
          <a:p>
            <a:pPr marL="698500" indent="-228600">
              <a:lnSpc>
                <a:spcPct val="100000"/>
              </a:lnSpc>
              <a:spcBef>
                <a:spcPts val="620"/>
              </a:spcBef>
              <a:buClr>
                <a:srgbClr val="3333CC"/>
              </a:buClr>
              <a:buSzPct val="51923"/>
              <a:buFont typeface="Times New Roman"/>
              <a:buChar char="—"/>
              <a:tabLst>
                <a:tab pos="698500"/>
              </a:tabLst>
            </a:pPr>
            <a:r>
              <a:rPr sz="2600" b="1">
                <a:latin typeface="Microsoft JhengHei"/>
                <a:cs typeface="Microsoft JhengHei"/>
              </a:rPr>
              <a:t>例如，我应当申请那种工作</a:t>
            </a:r>
            <a:r>
              <a:rPr sz="2600" b="1" spc="-50">
                <a:latin typeface="Times New Roman"/>
                <a:cs typeface="Times New Roman"/>
              </a:rPr>
              <a:t>?</a:t>
            </a:r>
            <a:endParaRPr sz="2600">
              <a:latin typeface="Times New Roman"/>
              <a:cs typeface="Times New Roman"/>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https://d.book118.com/175011014012011042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241</Paragraphs>
  <Slides>36</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36</vt:i4>
      </vt:variant>
    </vt:vector>
  </HeadingPairs>
  <TitlesOfParts>
    <vt:vector baseType="lpstr" size="44">
      <vt:lpstr>Arial</vt:lpstr>
      <vt:lpstr>Calibri</vt:lpstr>
      <vt:lpstr>Microsoft JhengHei</vt:lpstr>
      <vt:lpstr>Times New Roman</vt:lpstr>
      <vt:lpstr>Wingdings</vt:lpstr>
      <vt:lpstr>Tahoma</vt:lpstr>
      <vt:lpstr>宋体</vt:lpstr>
      <vt:lpstr>Office Theme</vt:lpstr>
      <vt:lpstr>专家系统与决策支持</vt:lpstr>
      <vt:lpstr>PowerPoint Presentation</vt:lpstr>
      <vt:lpstr>人工智能的应用</vt:lpstr>
      <vt:lpstr>PowerPoint Presentation</vt:lpstr>
      <vt:lpstr>什么是专家系统？</vt:lpstr>
      <vt:lpstr>PowerPoint Presentation</vt:lpstr>
      <vt:lpstr>什么是专家系统？</vt:lpstr>
      <vt:lpstr>PowerPoint Presentation</vt:lpstr>
      <vt:lpstr>建立专家系统的条件</vt:lpstr>
      <vt:lpstr>专家系统的可应用范围</vt:lpstr>
      <vt:lpstr>传统专家诊断的缺点</vt:lpstr>
      <vt:lpstr>为什么使用专家系统?</vt:lpstr>
      <vt:lpstr>专家系统与人类专家的对比</vt:lpstr>
      <vt:lpstr>一般专家系统的主要组成</vt:lpstr>
      <vt:lpstr>PowerPoint Presentation</vt:lpstr>
      <vt:lpstr>PowerPoint Presentation</vt:lpstr>
      <vt:lpstr>专家系统的建立</vt:lpstr>
      <vt:lpstr>建立专家系统的参与者</vt:lpstr>
      <vt:lpstr>PowerPoint Presentation</vt:lpstr>
      <vt:lpstr>智能的一般模型</vt:lpstr>
      <vt:lpstr>知识工程师的智能模型</vt:lpstr>
      <vt:lpstr>知识库</vt:lpstr>
      <vt:lpstr>知识表达方法</vt:lpstr>
      <vt:lpstr>规则的表示方法</vt:lpstr>
      <vt:lpstr>PowerPoint Presentation</vt:lpstr>
      <vt:lpstr>THEN</vt:lpstr>
      <vt:lpstr>ELSE</vt:lpstr>
      <vt:lpstr>基于规则推理的举例</vt:lpstr>
      <vt:lpstr>案例的表示方法</vt:lpstr>
      <vt:lpstr>PowerPoint Presentation</vt:lpstr>
      <vt:lpstr>专家系统中推理的适用原则</vt:lpstr>
      <vt:lpstr>规则的结构树</vt:lpstr>
      <vt:lpstr>PowerPoint Presentation</vt:lpstr>
      <vt:lpstr>推理机控制策略</vt:lpstr>
      <vt:lpstr>使用何种策略?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2024-09-02T23:58:20.422</cp:lastPrinted>
  <dcterms:created xsi:type="dcterms:W3CDTF">2024-09-02T15:58:20Z</dcterms:created>
  <dcterms:modified xsi:type="dcterms:W3CDTF">2024-09-02T15:58:21Z</dcterms:modified>
</cp:coreProperties>
</file>