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F493BB3-C72A-4A86-9111-856605EA887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cs"/>
              </a:r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F493BB3-C72A-4A86-9111-856605EA887D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+mn-cs"/>
              </a:rPr>
              <a:t>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7FCA8-B793-42B1-8CD0-28658302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FCADD-6156-4589-8170-5D1C13F4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2CBF3-E2CF-4773-8083-1B3468344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D6300-3106-4F76-892E-295DAF4F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5D4F1-46C6-46F9-8924-0525EF93C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D0339-33A5-4346-8482-21CDB24A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3E62E-2598-4E9F-A283-EA2D8B48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1B0EF-F6F6-44EB-8CC4-DC05911F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EF6A3-9F17-48F2-94D6-FE2E31BA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B2829-DEBC-4042-B452-6FFC53798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A3A96-1362-486F-81E5-1FB4D07A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1" y="6589485"/>
            <a:ext cx="12192001" cy="268515"/>
          </a:xfrm>
          <a:prstGeom prst="rect">
            <a:avLst/>
          </a:prstGeom>
          <a:solidFill>
            <a:srgbClr val="0503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65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  <p:sp>
        <p:nvSpPr>
          <p:cNvPr id="9" name="bookmark_76382"/>
          <p:cNvSpPr>
            <a:spLocks noChangeAspect="1"/>
          </p:cNvSpPr>
          <p:nvPr/>
        </p:nvSpPr>
        <p:spPr bwMode="auto">
          <a:xfrm>
            <a:off x="305216" y="259883"/>
            <a:ext cx="258327" cy="681343"/>
          </a:xfrm>
          <a:custGeom>
            <a:gdLst>
              <a:gd name="T0" fmla="*/ 455839 w 606244"/>
              <a:gd name="T1" fmla="*/ 455839 w 606244"/>
              <a:gd name="T2" fmla="*/ 600116 w 606244"/>
              <a:gd name="T3" fmla="*/ 600116 w 606244"/>
              <a:gd name="T4" fmla="*/ 600116 w 606244"/>
              <a:gd name="T5" fmla="*/ 600116 w 606244"/>
              <a:gd name="T6" fmla="*/ 600116 w 606244"/>
              <a:gd name="T7" fmla="*/ 600116 w 606244"/>
              <a:gd name="T8" fmla="*/ 600116 w 606244"/>
              <a:gd name="T9" fmla="*/ 600116 w 606244"/>
              <a:gd name="T10" fmla="*/ 600116 w 606244"/>
              <a:gd name="T11" fmla="*/ 600116 w 606244"/>
              <a:gd name="T12" fmla="*/ 600116 w 606244"/>
              <a:gd name="T13" fmla="*/ 600116 w 606244"/>
              <a:gd name="T14" fmla="*/ 600116 w 606244"/>
              <a:gd name="T15" fmla="*/ 600116 w 606244"/>
              <a:gd name="T16" fmla="*/ 600116 w 606244"/>
              <a:gd name="T17" fmla="*/ 600116 w 606244"/>
              <a:gd name="T18" fmla="*/ 600116 w 606244"/>
              <a:gd name="T19" fmla="*/ 600116 w 606244"/>
              <a:gd name="T20" fmla="*/ 600116 w 606244"/>
              <a:gd name="T21" fmla="*/ 600116 w 606244"/>
              <a:gd name="T22" fmla="*/ 600116 w 606244"/>
              <a:gd name="T23" fmla="*/ 600116 w 606244"/>
              <a:gd name="T24" fmla="*/ 455839 w 606244"/>
              <a:gd name="T25" fmla="*/ 455839 w 606244"/>
              <a:gd name="T26" fmla="*/ 600116 w 606244"/>
              <a:gd name="T27" fmla="*/ 600116 w 606244"/>
              <a:gd name="T28" fmla="*/ 600116 w 606244"/>
              <a:gd name="T29" fmla="*/ 600116 w 606244"/>
              <a:gd name="T30" fmla="*/ 600116 w 606244"/>
              <a:gd name="T31" fmla="*/ 600116 w 606244"/>
              <a:gd name="T32" fmla="*/ 600116 w 606244"/>
              <a:gd name="T33" fmla="*/ 600116 w 606244"/>
              <a:gd name="T34" fmla="*/ 600116 w 606244"/>
              <a:gd name="T35" fmla="*/ 600116 w 606244"/>
              <a:gd name="T36" fmla="*/ 600116 w 606244"/>
              <a:gd name="T37" fmla="*/ 600116 w 606244"/>
              <a:gd name="T38" fmla="*/ 600116 w 606244"/>
              <a:gd name="T39" fmla="*/ 600116 w 606244"/>
              <a:gd name="T40" fmla="*/ 455839 w 606244"/>
              <a:gd name="T41" fmla="*/ 455839 w 606244"/>
              <a:gd name="T42" fmla="*/ 600116 w 606244"/>
              <a:gd name="T43" fmla="*/ 600116 w 606244"/>
              <a:gd name="T44" fmla="*/ 600116 w 606244"/>
              <a:gd name="T45" fmla="*/ 600116 w 606244"/>
              <a:gd name="T46" fmla="*/ 600116 w 606244"/>
              <a:gd name="T47" fmla="*/ 600116 w 606244"/>
              <a:gd name="T48" fmla="*/ 600116 w 606244"/>
              <a:gd name="T49" fmla="*/ 600116 w 606244"/>
              <a:gd name="T50" fmla="*/ 600116 w 606244"/>
              <a:gd name="T51" fmla="*/ 600116 w 606244"/>
              <a:gd name="T52" fmla="*/ 600116 w 606244"/>
              <a:gd name="T53" fmla="*/ 600116 w 606244"/>
              <a:gd name="T54" fmla="*/ 600116 w 606244"/>
              <a:gd name="T55" fmla="*/ 600116 w 606244"/>
              <a:gd name="T56" fmla="*/ 600116 w 606244"/>
              <a:gd name="T57" fmla="*/ 600116 w 606244"/>
              <a:gd name="T58" fmla="*/ 600116 w 606244"/>
              <a:gd name="T59" fmla="*/ 600116 w 606244"/>
              <a:gd name="T60" fmla="*/ 600116 w 606244"/>
              <a:gd name="T61" fmla="*/ 600116 w 606244"/>
              <a:gd name="T62" fmla="*/ 600116 w 606244"/>
              <a:gd name="T63" fmla="*/ 600116 w 6062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467" h="3875">
                <a:moveTo>
                  <a:pt x="67" y="0"/>
                </a:moveTo>
                <a:cubicBezTo>
                  <a:pt x="30" y="0"/>
                  <a:pt x="0" y="30"/>
                  <a:pt x="0" y="67"/>
                </a:cubicBezTo>
                <a:lnTo>
                  <a:pt x="0" y="3800"/>
                </a:lnTo>
                <a:cubicBezTo>
                  <a:pt x="0" y="3837"/>
                  <a:pt x="30" y="3867"/>
                  <a:pt x="67" y="3867"/>
                </a:cubicBezTo>
                <a:cubicBezTo>
                  <a:pt x="86" y="3867"/>
                  <a:pt x="105" y="3858"/>
                  <a:pt x="118" y="3843"/>
                </a:cubicBezTo>
                <a:lnTo>
                  <a:pt x="733" y="3104"/>
                </a:lnTo>
                <a:lnTo>
                  <a:pt x="1349" y="3843"/>
                </a:lnTo>
                <a:cubicBezTo>
                  <a:pt x="1372" y="3871"/>
                  <a:pt x="1414" y="3875"/>
                  <a:pt x="1443" y="3851"/>
                </a:cubicBezTo>
                <a:cubicBezTo>
                  <a:pt x="1458" y="3839"/>
                  <a:pt x="1467" y="3820"/>
                  <a:pt x="1467" y="3800"/>
                </a:cubicBezTo>
                <a:lnTo>
                  <a:pt x="1467" y="67"/>
                </a:lnTo>
                <a:cubicBezTo>
                  <a:pt x="1467" y="30"/>
                  <a:pt x="1437" y="0"/>
                  <a:pt x="1400" y="0"/>
                </a:cubicBezTo>
                <a:lnTo>
                  <a:pt x="67" y="0"/>
                </a:lnTo>
                <a:close/>
                <a:moveTo>
                  <a:pt x="133" y="133"/>
                </a:moveTo>
                <a:lnTo>
                  <a:pt x="1333" y="133"/>
                </a:lnTo>
                <a:lnTo>
                  <a:pt x="1333" y="3616"/>
                </a:lnTo>
                <a:lnTo>
                  <a:pt x="785" y="2957"/>
                </a:lnTo>
                <a:cubicBezTo>
                  <a:pt x="761" y="2929"/>
                  <a:pt x="719" y="2925"/>
                  <a:pt x="691" y="2949"/>
                </a:cubicBezTo>
                <a:cubicBezTo>
                  <a:pt x="688" y="2951"/>
                  <a:pt x="685" y="2954"/>
                  <a:pt x="682" y="2957"/>
                </a:cubicBezTo>
                <a:lnTo>
                  <a:pt x="133" y="3616"/>
                </a:lnTo>
                <a:lnTo>
                  <a:pt x="133" y="133"/>
                </a:lnTo>
                <a:close/>
                <a:moveTo>
                  <a:pt x="267" y="233"/>
                </a:moveTo>
                <a:cubicBezTo>
                  <a:pt x="248" y="233"/>
                  <a:pt x="233" y="248"/>
                  <a:pt x="233" y="267"/>
                </a:cubicBezTo>
                <a:lnTo>
                  <a:pt x="233" y="1133"/>
                </a:lnTo>
                <a:cubicBezTo>
                  <a:pt x="233" y="1152"/>
                  <a:pt x="248" y="1167"/>
                  <a:pt x="266" y="1167"/>
                </a:cubicBezTo>
                <a:cubicBezTo>
                  <a:pt x="285" y="1167"/>
                  <a:pt x="300" y="1153"/>
                  <a:pt x="300" y="1134"/>
                </a:cubicBezTo>
                <a:lnTo>
                  <a:pt x="300" y="1133"/>
                </a:lnTo>
                <a:lnTo>
                  <a:pt x="300" y="300"/>
                </a:lnTo>
                <a:lnTo>
                  <a:pt x="733" y="300"/>
                </a:lnTo>
                <a:cubicBezTo>
                  <a:pt x="752" y="300"/>
                  <a:pt x="767" y="286"/>
                  <a:pt x="767" y="267"/>
                </a:cubicBezTo>
                <a:cubicBezTo>
                  <a:pt x="767" y="249"/>
                  <a:pt x="753" y="234"/>
                  <a:pt x="734" y="233"/>
                </a:cubicBezTo>
                <a:lnTo>
                  <a:pt x="733" y="233"/>
                </a:lnTo>
                <a:lnTo>
                  <a:pt x="267" y="233"/>
                </a:lnTo>
                <a:close/>
              </a:path>
            </a:pathLst>
          </a:custGeom>
          <a:solidFill>
            <a:srgbClr val="050305"/>
          </a:solidFill>
          <a:ln>
            <a:noFill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Arial" pitchFamily="34" charset="0"/>
              <a:ea typeface="思源黑体 CN Regular" panose="020b0500000000000000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/>
        </p:nvSpPr>
        <p:spPr>
          <a:xfrm>
            <a:off x="245533" y="226484"/>
            <a:ext cx="11673417" cy="6352116"/>
          </a:xfrm>
          <a:prstGeom prst="rect">
            <a:avLst/>
          </a:prstGeom>
          <a:solidFill>
            <a:srgbClr val="EB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pic>
        <p:nvPicPr>
          <p:cNvPr id="4" name="图片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-224367" y="-213784"/>
            <a:ext cx="1917700" cy="1917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/>
        </p:nvSpPr>
        <p:spPr>
          <a:xfrm>
            <a:off x="245533" y="226484"/>
            <a:ext cx="11673417" cy="6352116"/>
          </a:xfrm>
          <a:prstGeom prst="rect">
            <a:avLst/>
          </a:prstGeom>
          <a:solidFill>
            <a:srgbClr val="EB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任意多边形 2"/>
          <p:cNvSpPr/>
          <p:nvPr userDrawn="1"/>
        </p:nvSpPr>
        <p:spPr>
          <a:xfrm>
            <a:off x="245533" y="135467"/>
            <a:ext cx="11825817" cy="6682317"/>
          </a:xfrm>
          <a:custGeom>
            <a:gdLst>
              <a:gd name="connsiteX0" fmla="*/ 154471 w 8868321"/>
              <a:gd name="connsiteY0" fmla="*/ 159798 h 5010571"/>
              <a:gd name="connsiteX1" fmla="*/ 1292676 w 8868321"/>
              <a:gd name="connsiteY1" fmla="*/ 63882 h 5010571"/>
              <a:gd name="connsiteX2" fmla="*/ 3415618 w 8868321"/>
              <a:gd name="connsiteY2" fmla="*/ 191770 h 5010571"/>
              <a:gd name="connsiteX3" fmla="*/ 5180474 w 8868321"/>
              <a:gd name="connsiteY3" fmla="*/ 44698 h 5010571"/>
              <a:gd name="connsiteX4" fmla="*/ 7073218 w 8868321"/>
              <a:gd name="connsiteY4" fmla="*/ 236531 h 5010571"/>
              <a:gd name="connsiteX5" fmla="*/ 8403255 w 8868321"/>
              <a:gd name="connsiteY5" fmla="*/ 83065 h 5010571"/>
              <a:gd name="connsiteX6" fmla="*/ 8799708 w 8868321"/>
              <a:gd name="connsiteY6" fmla="*/ 895154 h 5010571"/>
              <a:gd name="connsiteX7" fmla="*/ 8716581 w 8868321"/>
              <a:gd name="connsiteY7" fmla="*/ 2442601 h 5010571"/>
              <a:gd name="connsiteX8" fmla="*/ 8818891 w 8868321"/>
              <a:gd name="connsiteY8" fmla="*/ 3491283 h 5010571"/>
              <a:gd name="connsiteX9" fmla="*/ 8678214 w 8868321"/>
              <a:gd name="connsiteY9" fmla="*/ 4834108 h 5010571"/>
              <a:gd name="connsiteX10" fmla="*/ 6874992 w 8868321"/>
              <a:gd name="connsiteY10" fmla="*/ 4878869 h 5010571"/>
              <a:gd name="connsiteX11" fmla="*/ 4643344 w 8868321"/>
              <a:gd name="connsiteY11" fmla="*/ 4923630 h 5010571"/>
              <a:gd name="connsiteX12" fmla="*/ 2168709 w 8868321"/>
              <a:gd name="connsiteY12" fmla="*/ 4750981 h 5010571"/>
              <a:gd name="connsiteX13" fmla="*/ 141683 w 8868321"/>
              <a:gd name="connsiteY13" fmla="*/ 4808531 h 5010571"/>
              <a:gd name="connsiteX14" fmla="*/ 167260 w 8868321"/>
              <a:gd name="connsiteY14" fmla="*/ 1783977 h 5010571"/>
              <a:gd name="connsiteX15" fmla="*/ 154471 w 8868321"/>
              <a:gd name="connsiteY15" fmla="*/ 159798 h 50105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868321" h="5010571">
                <a:moveTo>
                  <a:pt x="154471" y="159798"/>
                </a:moveTo>
                <a:cubicBezTo>
                  <a:pt x="342040" y="-126884"/>
                  <a:pt x="749152" y="58553"/>
                  <a:pt x="1292676" y="63882"/>
                </a:cubicBezTo>
                <a:cubicBezTo>
                  <a:pt x="1836200" y="69211"/>
                  <a:pt x="2767652" y="194967"/>
                  <a:pt x="3415618" y="191770"/>
                </a:cubicBezTo>
                <a:cubicBezTo>
                  <a:pt x="4063584" y="188573"/>
                  <a:pt x="4570874" y="37238"/>
                  <a:pt x="5180474" y="44698"/>
                </a:cubicBezTo>
                <a:cubicBezTo>
                  <a:pt x="5790074" y="52158"/>
                  <a:pt x="6536088" y="230137"/>
                  <a:pt x="7073218" y="236531"/>
                </a:cubicBezTo>
                <a:cubicBezTo>
                  <a:pt x="7610348" y="242925"/>
                  <a:pt x="8115507" y="-26705"/>
                  <a:pt x="8403255" y="83065"/>
                </a:cubicBezTo>
                <a:cubicBezTo>
                  <a:pt x="8691003" y="192835"/>
                  <a:pt x="8747487" y="501898"/>
                  <a:pt x="8799708" y="895154"/>
                </a:cubicBezTo>
                <a:cubicBezTo>
                  <a:pt x="8851929" y="1288410"/>
                  <a:pt x="8713384" y="2009913"/>
                  <a:pt x="8716581" y="2442601"/>
                </a:cubicBezTo>
                <a:cubicBezTo>
                  <a:pt x="8719778" y="2875289"/>
                  <a:pt x="8825286" y="3092699"/>
                  <a:pt x="8818891" y="3491283"/>
                </a:cubicBezTo>
                <a:cubicBezTo>
                  <a:pt x="8812497" y="3889868"/>
                  <a:pt x="9002197" y="4602844"/>
                  <a:pt x="8678214" y="4834108"/>
                </a:cubicBezTo>
                <a:cubicBezTo>
                  <a:pt x="8354231" y="5065372"/>
                  <a:pt x="6874992" y="4878869"/>
                  <a:pt x="6874992" y="4878869"/>
                </a:cubicBezTo>
                <a:cubicBezTo>
                  <a:pt x="6202514" y="4893789"/>
                  <a:pt x="5427725" y="4944945"/>
                  <a:pt x="4643344" y="4923630"/>
                </a:cubicBezTo>
                <a:cubicBezTo>
                  <a:pt x="3858964" y="4902315"/>
                  <a:pt x="2918986" y="4770164"/>
                  <a:pt x="2168709" y="4750981"/>
                </a:cubicBezTo>
                <a:cubicBezTo>
                  <a:pt x="1418432" y="4731798"/>
                  <a:pt x="475258" y="5303032"/>
                  <a:pt x="141683" y="4808531"/>
                </a:cubicBezTo>
                <a:cubicBezTo>
                  <a:pt x="-191892" y="4314030"/>
                  <a:pt x="168326" y="2558766"/>
                  <a:pt x="167260" y="1783977"/>
                </a:cubicBezTo>
                <a:cubicBezTo>
                  <a:pt x="166194" y="1009188"/>
                  <a:pt x="-33098" y="446480"/>
                  <a:pt x="154471" y="159798"/>
                </a:cubicBezTo>
                <a:close/>
              </a:path>
            </a:pathLst>
          </a:custGeom>
          <a:solidFill>
            <a:srgbClr val="FFFFFF">
              <a:alpha val="9294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4" name="任意多边形 3"/>
          <p:cNvSpPr/>
          <p:nvPr userDrawn="1"/>
        </p:nvSpPr>
        <p:spPr>
          <a:xfrm>
            <a:off x="124884" y="59267"/>
            <a:ext cx="11823700" cy="6680200"/>
          </a:xfrm>
          <a:custGeom>
            <a:gdLst>
              <a:gd name="connsiteX0" fmla="*/ 154471 w 8868321"/>
              <a:gd name="connsiteY0" fmla="*/ 159798 h 5010571"/>
              <a:gd name="connsiteX1" fmla="*/ 1292676 w 8868321"/>
              <a:gd name="connsiteY1" fmla="*/ 63882 h 5010571"/>
              <a:gd name="connsiteX2" fmla="*/ 3415618 w 8868321"/>
              <a:gd name="connsiteY2" fmla="*/ 191770 h 5010571"/>
              <a:gd name="connsiteX3" fmla="*/ 5180474 w 8868321"/>
              <a:gd name="connsiteY3" fmla="*/ 44698 h 5010571"/>
              <a:gd name="connsiteX4" fmla="*/ 7073218 w 8868321"/>
              <a:gd name="connsiteY4" fmla="*/ 236531 h 5010571"/>
              <a:gd name="connsiteX5" fmla="*/ 8403255 w 8868321"/>
              <a:gd name="connsiteY5" fmla="*/ 83065 h 5010571"/>
              <a:gd name="connsiteX6" fmla="*/ 8799708 w 8868321"/>
              <a:gd name="connsiteY6" fmla="*/ 895154 h 5010571"/>
              <a:gd name="connsiteX7" fmla="*/ 8716581 w 8868321"/>
              <a:gd name="connsiteY7" fmla="*/ 2442601 h 5010571"/>
              <a:gd name="connsiteX8" fmla="*/ 8818891 w 8868321"/>
              <a:gd name="connsiteY8" fmla="*/ 3491283 h 5010571"/>
              <a:gd name="connsiteX9" fmla="*/ 8678214 w 8868321"/>
              <a:gd name="connsiteY9" fmla="*/ 4834108 h 5010571"/>
              <a:gd name="connsiteX10" fmla="*/ 6874992 w 8868321"/>
              <a:gd name="connsiteY10" fmla="*/ 4878869 h 5010571"/>
              <a:gd name="connsiteX11" fmla="*/ 4643344 w 8868321"/>
              <a:gd name="connsiteY11" fmla="*/ 4923630 h 5010571"/>
              <a:gd name="connsiteX12" fmla="*/ 2168709 w 8868321"/>
              <a:gd name="connsiteY12" fmla="*/ 4750981 h 5010571"/>
              <a:gd name="connsiteX13" fmla="*/ 141683 w 8868321"/>
              <a:gd name="connsiteY13" fmla="*/ 4808531 h 5010571"/>
              <a:gd name="connsiteX14" fmla="*/ 167260 w 8868321"/>
              <a:gd name="connsiteY14" fmla="*/ 1783977 h 5010571"/>
              <a:gd name="connsiteX15" fmla="*/ 154471 w 8868321"/>
              <a:gd name="connsiteY15" fmla="*/ 159798 h 50105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868321" h="5010571">
                <a:moveTo>
                  <a:pt x="154471" y="159798"/>
                </a:moveTo>
                <a:cubicBezTo>
                  <a:pt x="342040" y="-126884"/>
                  <a:pt x="749152" y="58553"/>
                  <a:pt x="1292676" y="63882"/>
                </a:cubicBezTo>
                <a:cubicBezTo>
                  <a:pt x="1836200" y="69211"/>
                  <a:pt x="2767652" y="194967"/>
                  <a:pt x="3415618" y="191770"/>
                </a:cubicBezTo>
                <a:cubicBezTo>
                  <a:pt x="4063584" y="188573"/>
                  <a:pt x="4570874" y="37238"/>
                  <a:pt x="5180474" y="44698"/>
                </a:cubicBezTo>
                <a:cubicBezTo>
                  <a:pt x="5790074" y="52158"/>
                  <a:pt x="6536088" y="230137"/>
                  <a:pt x="7073218" y="236531"/>
                </a:cubicBezTo>
                <a:cubicBezTo>
                  <a:pt x="7610348" y="242925"/>
                  <a:pt x="8115507" y="-26705"/>
                  <a:pt x="8403255" y="83065"/>
                </a:cubicBezTo>
                <a:cubicBezTo>
                  <a:pt x="8691003" y="192835"/>
                  <a:pt x="8747487" y="501898"/>
                  <a:pt x="8799708" y="895154"/>
                </a:cubicBezTo>
                <a:cubicBezTo>
                  <a:pt x="8851929" y="1288410"/>
                  <a:pt x="8713384" y="2009913"/>
                  <a:pt x="8716581" y="2442601"/>
                </a:cubicBezTo>
                <a:cubicBezTo>
                  <a:pt x="8719778" y="2875289"/>
                  <a:pt x="8825286" y="3092699"/>
                  <a:pt x="8818891" y="3491283"/>
                </a:cubicBezTo>
                <a:cubicBezTo>
                  <a:pt x="8812497" y="3889868"/>
                  <a:pt x="9002197" y="4602844"/>
                  <a:pt x="8678214" y="4834108"/>
                </a:cubicBezTo>
                <a:cubicBezTo>
                  <a:pt x="8354231" y="5065372"/>
                  <a:pt x="6874992" y="4878869"/>
                  <a:pt x="6874992" y="4878869"/>
                </a:cubicBezTo>
                <a:cubicBezTo>
                  <a:pt x="6202514" y="4893789"/>
                  <a:pt x="5427725" y="4944945"/>
                  <a:pt x="4643344" y="4923630"/>
                </a:cubicBezTo>
                <a:cubicBezTo>
                  <a:pt x="3858964" y="4902315"/>
                  <a:pt x="2918986" y="4770164"/>
                  <a:pt x="2168709" y="4750981"/>
                </a:cubicBezTo>
                <a:cubicBezTo>
                  <a:pt x="1418432" y="4731798"/>
                  <a:pt x="475258" y="5303032"/>
                  <a:pt x="141683" y="4808531"/>
                </a:cubicBezTo>
                <a:cubicBezTo>
                  <a:pt x="-191892" y="4314030"/>
                  <a:pt x="168326" y="2558766"/>
                  <a:pt x="167260" y="1783977"/>
                </a:cubicBezTo>
                <a:cubicBezTo>
                  <a:pt x="166194" y="1009188"/>
                  <a:pt x="-33098" y="446480"/>
                  <a:pt x="154471" y="159798"/>
                </a:cubicBezTo>
                <a:close/>
              </a:path>
            </a:pathLst>
          </a:custGeom>
          <a:noFill/>
          <a:ln w="38100">
            <a:solidFill>
              <a:schemeClr val="accent5">
                <a:lumMod val="40000"/>
                <a:lumOff val="6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pic>
        <p:nvPicPr>
          <p:cNvPr id="5" name="图片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-194733" y="-152400"/>
            <a:ext cx="3299884" cy="1513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57.xml" /><Relationship Id="rId23" Type="http://schemas.openxmlformats.org/officeDocument/2006/relationships/tags" Target="../tags/tag58.xml" /><Relationship Id="rId24" Type="http://schemas.openxmlformats.org/officeDocument/2006/relationships/tags" Target="../tags/tag59.xml" /><Relationship Id="rId25" Type="http://schemas.openxmlformats.org/officeDocument/2006/relationships/tags" Target="../tags/tag60.xml" /><Relationship Id="rId26" Type="http://schemas.openxmlformats.org/officeDocument/2006/relationships/tags" Target="../tags/tag61.xml" /><Relationship Id="rId27" Type="http://schemas.openxmlformats.org/officeDocument/2006/relationships/image" Target="file:///D:\qq&#25991;&#20214;\712321467\Image\C2C\Image2\%7b75232B38-A165-1FB7-499C-2E1C792CACB5%7d.png" TargetMode="External" /><Relationship Id="rId28" Type="http://schemas.openxmlformats.org/officeDocument/2006/relationships/image" Target="../media/image5.png" /><Relationship Id="rId29" Type="http://schemas.openxmlformats.org/officeDocument/2006/relationships/image" Target="../media/image6.jpe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2.xml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8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tags" Target="../tags/tag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8.gif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13044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0" name="TextBox 10"/>
          <p:cNvSpPr txBox="1"/>
          <p:nvPr/>
        </p:nvSpPr>
        <p:spPr>
          <a:xfrm>
            <a:off x="2983178" y="2230189"/>
            <a:ext cx="6225061" cy="119888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r>
              <a:rPr lang="zh-CN" altLang="en-US" sz="7200" b="1" spc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月   迹</a:t>
            </a:r>
            <a:endParaRPr lang="zh-CN" altLang="en-US" sz="7200" b="1" spc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6151" name="椭圆 13"/>
          <p:cNvSpPr/>
          <p:nvPr/>
        </p:nvSpPr>
        <p:spPr>
          <a:xfrm>
            <a:off x="7824788" y="1268413"/>
            <a:ext cx="1655762" cy="16557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endParaRPr lang="zh-CN" altLang="en-US">
              <a:solidFill>
                <a:schemeClr val="bg1"/>
              </a:solidFill>
              <a:latin typeface="Calibri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2552700" y="1684338"/>
            <a:ext cx="7196138" cy="4154488"/>
          </a:xfrm>
          <a:prstGeom prst="roundRect">
            <a:avLst/>
          </a:prstGeom>
          <a:solidFill>
            <a:schemeClr val="bg1"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3" name="文本框 2"/>
          <p:cNvSpPr txBox="1"/>
          <p:nvPr/>
        </p:nvSpPr>
        <p:spPr>
          <a:xfrm>
            <a:off x="1979295" y="1838325"/>
            <a:ext cx="8354060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3200" spc="300" noProof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 spc="300" noProof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每当夜幕降临，一轮明月升上夜空，清澈的月光洒满大地，让人产生无数情思遐想。文人墨客更是对月亮倍加青睐。现在我要请同学们回忆一下与月亮相关的诗文。</a:t>
            </a:r>
            <a:endParaRPr lang="zh-CN" altLang="en-US" sz="3200" spc="300" noProof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1"/>
          <p:cNvGrpSpPr/>
          <p:nvPr/>
        </p:nvGrpSpPr>
        <p:grpSpPr>
          <a:xfrm>
            <a:off x="2493169" y="1485900"/>
            <a:ext cx="7864079" cy="752475"/>
            <a:chOff x="1689" y="4717"/>
            <a:chExt cx="16513" cy="1186"/>
          </a:xfrm>
        </p:grpSpPr>
        <p:sp>
          <p:nvSpPr>
            <p:cNvPr id="11266" name="文本框 16"/>
            <p:cNvSpPr txBox="1"/>
            <p:nvPr/>
          </p:nvSpPr>
          <p:spPr>
            <a:xfrm>
              <a:off x="3087" y="4750"/>
              <a:ext cx="15115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  <a:sym typeface="微软雅黑" panose="020b0503020204020204" charset="-122"/>
                </a:rPr>
                <a:t>海上生明月，天涯共此时。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67" name="图片 19" descr="cenadfgdfter_副本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89" y="4717"/>
              <a:ext cx="1280" cy="118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68" name="文本框 20"/>
            <p:cNvSpPr txBox="1"/>
            <p:nvPr/>
          </p:nvSpPr>
          <p:spPr>
            <a:xfrm>
              <a:off x="1944" y="4760"/>
              <a:ext cx="742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latin typeface="方正华隶简体" panose="03000509000000000000" charset="-122"/>
                  <a:ea typeface="方正华隶简体" panose="03000509000000000000" charset="-122"/>
                </a:rPr>
                <a:t>1</a:t>
              </a:r>
              <a:endParaRPr lang="en-US" altLang="zh-CN" sz="3200">
                <a:latin typeface="方正华隶简体" panose="03000509000000000000" charset="-122"/>
                <a:ea typeface="方正华隶简体" panose="03000509000000000000" charset="-122"/>
              </a:endParaRPr>
            </a:p>
          </p:txBody>
        </p:sp>
      </p:grpSp>
      <p:grpSp>
        <p:nvGrpSpPr>
          <p:cNvPr id="6" name="组合 21"/>
          <p:cNvGrpSpPr/>
          <p:nvPr/>
        </p:nvGrpSpPr>
        <p:grpSpPr>
          <a:xfrm>
            <a:off x="2493169" y="2435226"/>
            <a:ext cx="7864079" cy="754063"/>
            <a:chOff x="1689" y="4717"/>
            <a:chExt cx="16513" cy="1186"/>
          </a:xfrm>
        </p:grpSpPr>
        <p:sp>
          <p:nvSpPr>
            <p:cNvPr id="11270" name="文本框 16"/>
            <p:cNvSpPr txBox="1"/>
            <p:nvPr/>
          </p:nvSpPr>
          <p:spPr>
            <a:xfrm>
              <a:off x="3087" y="4750"/>
              <a:ext cx="15115" cy="91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  <a:sym typeface="微软雅黑" panose="020b0503020204020204" charset="-122"/>
                </a:rPr>
                <a:t>月上柳梢头，人约黄昏后。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71" name="图片 19" descr="cenadfgdfter_副本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89" y="4717"/>
              <a:ext cx="1280" cy="118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72" name="文本框 20"/>
            <p:cNvSpPr txBox="1"/>
            <p:nvPr/>
          </p:nvSpPr>
          <p:spPr>
            <a:xfrm>
              <a:off x="1944" y="4760"/>
              <a:ext cx="742" cy="91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latin typeface="方正华隶简体" panose="03000509000000000000" charset="-122"/>
                  <a:ea typeface="方正华隶简体" panose="03000509000000000000" charset="-122"/>
                </a:rPr>
                <a:t>2</a:t>
              </a:r>
              <a:endParaRPr lang="en-US" altLang="zh-CN" sz="3200">
                <a:latin typeface="方正华隶简体" panose="03000509000000000000" charset="-122"/>
                <a:ea typeface="方正华隶简体" panose="03000509000000000000" charset="-122"/>
              </a:endParaRPr>
            </a:p>
          </p:txBody>
        </p:sp>
      </p:grpSp>
      <p:grpSp>
        <p:nvGrpSpPr>
          <p:cNvPr id="10" name="组合 21"/>
          <p:cNvGrpSpPr/>
          <p:nvPr/>
        </p:nvGrpSpPr>
        <p:grpSpPr>
          <a:xfrm>
            <a:off x="2493169" y="3400426"/>
            <a:ext cx="7864078" cy="752475"/>
            <a:chOff x="1689" y="4717"/>
            <a:chExt cx="16513" cy="1186"/>
          </a:xfrm>
        </p:grpSpPr>
        <p:sp>
          <p:nvSpPr>
            <p:cNvPr id="11274" name="文本框 16"/>
            <p:cNvSpPr txBox="1"/>
            <p:nvPr/>
          </p:nvSpPr>
          <p:spPr>
            <a:xfrm>
              <a:off x="3087" y="4750"/>
              <a:ext cx="15115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  <a:sym typeface="微软雅黑" panose="020b0503020204020204" charset="-122"/>
                </a:rPr>
                <a:t>明月松间照，清泉石上流。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75" name="图片 19" descr="cenadfgdfter_副本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89" y="4717"/>
              <a:ext cx="1280" cy="118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76" name="文本框 20"/>
            <p:cNvSpPr txBox="1"/>
            <p:nvPr/>
          </p:nvSpPr>
          <p:spPr>
            <a:xfrm>
              <a:off x="1944" y="4760"/>
              <a:ext cx="742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latin typeface="方正华隶简体" panose="03000509000000000000" charset="-122"/>
                  <a:ea typeface="方正华隶简体" panose="03000509000000000000" charset="-122"/>
                </a:rPr>
                <a:t>3</a:t>
              </a:r>
              <a:endParaRPr lang="en-US" altLang="zh-CN" sz="3200">
                <a:latin typeface="方正华隶简体" panose="03000509000000000000" charset="-122"/>
                <a:ea typeface="方正华隶简体" panose="03000509000000000000" charset="-122"/>
              </a:endParaRPr>
            </a:p>
          </p:txBody>
        </p:sp>
      </p:grpSp>
      <p:grpSp>
        <p:nvGrpSpPr>
          <p:cNvPr id="14" name="组合 21"/>
          <p:cNvGrpSpPr/>
          <p:nvPr/>
        </p:nvGrpSpPr>
        <p:grpSpPr>
          <a:xfrm>
            <a:off x="2493169" y="4321176"/>
            <a:ext cx="7864079" cy="752475"/>
            <a:chOff x="1689" y="4717"/>
            <a:chExt cx="16513" cy="1186"/>
          </a:xfrm>
        </p:grpSpPr>
        <p:sp>
          <p:nvSpPr>
            <p:cNvPr id="11278" name="文本框 16"/>
            <p:cNvSpPr txBox="1"/>
            <p:nvPr/>
          </p:nvSpPr>
          <p:spPr>
            <a:xfrm>
              <a:off x="3087" y="4750"/>
              <a:ext cx="15115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anose="02010609060101010101" pitchFamily="49" charset="-122"/>
                  <a:ea typeface="楷体" panose="02010609060101010101" pitchFamily="49" charset="-122"/>
                  <a:sym typeface="微软雅黑" panose="020b0503020204020204" charset="-122"/>
                </a:rPr>
                <a:t>人有悲欢离合，月有阴晴圆缺。</a:t>
              </a:r>
              <a:endParaRPr lang="zh-CN" altLang="en-US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79" name="图片 19" descr="cenadfgdfter_副本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89" y="4717"/>
              <a:ext cx="1280" cy="118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80" name="文本框 20"/>
            <p:cNvSpPr txBox="1"/>
            <p:nvPr/>
          </p:nvSpPr>
          <p:spPr>
            <a:xfrm>
              <a:off x="1944" y="4760"/>
              <a:ext cx="742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latin typeface="方正华隶简体" panose="03000509000000000000" charset="-122"/>
                  <a:ea typeface="方正华隶简体" panose="03000509000000000000" charset="-122"/>
                </a:rPr>
                <a:t>4</a:t>
              </a:r>
              <a:endParaRPr lang="en-US" altLang="zh-CN" sz="3200">
                <a:latin typeface="方正华隶简体" panose="03000509000000000000" charset="-122"/>
                <a:ea typeface="方正华隶简体" panose="03000509000000000000" charset="-122"/>
              </a:endParaRPr>
            </a:p>
          </p:txBody>
        </p:sp>
      </p:grpSp>
      <p:grpSp>
        <p:nvGrpSpPr>
          <p:cNvPr id="18" name="组合 21"/>
          <p:cNvGrpSpPr/>
          <p:nvPr/>
        </p:nvGrpSpPr>
        <p:grpSpPr>
          <a:xfrm>
            <a:off x="2493169" y="5194301"/>
            <a:ext cx="1977629" cy="752475"/>
            <a:chOff x="1641" y="4717"/>
            <a:chExt cx="4153" cy="1186"/>
          </a:xfrm>
        </p:grpSpPr>
        <p:sp>
          <p:nvSpPr>
            <p:cNvPr id="11282" name="文本框 16"/>
            <p:cNvSpPr txBox="1"/>
            <p:nvPr/>
          </p:nvSpPr>
          <p:spPr>
            <a:xfrm>
              <a:off x="3087" y="4750"/>
              <a:ext cx="2707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……</a:t>
              </a:r>
              <a:endParaRPr lang="en-US" altLang="zh-CN" sz="32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83" name="图片 19" descr="cenadfgdfter_副本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41" y="4717"/>
              <a:ext cx="1280" cy="118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84" name="文本框 20"/>
            <p:cNvSpPr txBox="1"/>
            <p:nvPr/>
          </p:nvSpPr>
          <p:spPr>
            <a:xfrm>
              <a:off x="1944" y="4760"/>
              <a:ext cx="742" cy="9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latin typeface="方正华隶简体" panose="03000509000000000000" charset="-122"/>
                  <a:ea typeface="方正华隶简体" panose="03000509000000000000" charset="-122"/>
                </a:rPr>
                <a:t>5</a:t>
              </a:r>
              <a:endParaRPr lang="en-US" altLang="zh-CN" sz="3200">
                <a:latin typeface="方正华隶简体" panose="03000509000000000000" charset="-122"/>
                <a:ea typeface="方正华隶简体" panose="03000509000000000000" charset="-122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Group 4"/>
          <p:cNvGrpSpPr>
            <a:grpSpLocks noChangeAspect="1"/>
          </p:cNvGrpSpPr>
          <p:nvPr/>
        </p:nvGrpSpPr>
        <p:grpSpPr>
          <a:xfrm>
            <a:off x="4764405" y="1292225"/>
            <a:ext cx="455295" cy="220345"/>
            <a:chOff x="2511" y="1362"/>
            <a:chExt cx="539" cy="322"/>
          </a:xfrm>
        </p:grpSpPr>
        <p:sp>
          <p:nvSpPr>
            <p:cNvPr id="19" name="Freeform 8"/>
            <p:cNvSpPr/>
            <p:nvPr/>
          </p:nvSpPr>
          <p:spPr bwMode="auto">
            <a:xfrm>
              <a:off x="2954" y="1362"/>
              <a:ext cx="5" cy="0"/>
            </a:xfrm>
            <a:custGeom>
              <a:gdLst>
                <a:gd name="T0" fmla="*/ 2 w 2"/>
                <a:gd name="T1" fmla="*/ 0 h 1"/>
                <a:gd name="T2" fmla="*/ 0 w 2"/>
                <a:gd name="T3" fmla="*/ 1 h 1"/>
                <a:gd name="T4" fmla="*/ 2 w 2"/>
                <a:gd name="T5" fmla="*/ 0 h 1"/>
                <a:gd name="T6" fmla="*/ 2 w 2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</a:path>
              </a:pathLst>
            </a:custGeom>
            <a:solidFill>
              <a:srgbClr val="EEEB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" name="Freeform 9"/>
            <p:cNvSpPr/>
            <p:nvPr/>
          </p:nvSpPr>
          <p:spPr bwMode="auto">
            <a:xfrm>
              <a:off x="2943" y="1497"/>
              <a:ext cx="2" cy="0"/>
            </a:xfrm>
            <a:custGeom>
              <a:gdLst>
                <a:gd name="T0" fmla="*/ 1 w 1"/>
                <a:gd name="T1" fmla="*/ 0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578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Freeform 10"/>
            <p:cNvSpPr>
              <a:spLocks noEditPoints="1"/>
            </p:cNvSpPr>
            <p:nvPr/>
          </p:nvSpPr>
          <p:spPr bwMode="auto">
            <a:xfrm>
              <a:off x="2511" y="1362"/>
              <a:ext cx="539" cy="322"/>
            </a:xfrm>
            <a:custGeom>
              <a:gdLst>
                <a:gd name="T0" fmla="*/ 7 w 309"/>
                <a:gd name="T1" fmla="*/ 184 h 184"/>
                <a:gd name="T2" fmla="*/ 9 w 309"/>
                <a:gd name="T3" fmla="*/ 184 h 184"/>
                <a:gd name="T4" fmla="*/ 9 w 309"/>
                <a:gd name="T5" fmla="*/ 178 h 184"/>
                <a:gd name="T6" fmla="*/ 8 w 309"/>
                <a:gd name="T7" fmla="*/ 180 h 184"/>
                <a:gd name="T8" fmla="*/ 9 w 309"/>
                <a:gd name="T9" fmla="*/ 178 h 184"/>
                <a:gd name="T10" fmla="*/ 34 w 309"/>
                <a:gd name="T11" fmla="*/ 174 h 184"/>
                <a:gd name="T12" fmla="*/ 34 w 309"/>
                <a:gd name="T13" fmla="*/ 179 h 184"/>
                <a:gd name="T14" fmla="*/ 36 w 309"/>
                <a:gd name="T15" fmla="*/ 176 h 184"/>
                <a:gd name="T16" fmla="*/ 38 w 309"/>
                <a:gd name="T17" fmla="*/ 176 h 184"/>
                <a:gd name="T18" fmla="*/ 84 w 309"/>
                <a:gd name="T19" fmla="*/ 144 h 184"/>
                <a:gd name="T20" fmla="*/ 85 w 309"/>
                <a:gd name="T21" fmla="*/ 145 h 184"/>
                <a:gd name="T22" fmla="*/ 84 w 309"/>
                <a:gd name="T23" fmla="*/ 144 h 184"/>
                <a:gd name="T24" fmla="*/ 0 w 309"/>
                <a:gd name="T25" fmla="*/ 135 h 184"/>
                <a:gd name="T26" fmla="*/ 1 w 309"/>
                <a:gd name="T27" fmla="*/ 135 h 184"/>
                <a:gd name="T28" fmla="*/ 138 w 309"/>
                <a:gd name="T29" fmla="*/ 123 h 184"/>
                <a:gd name="T30" fmla="*/ 139 w 309"/>
                <a:gd name="T31" fmla="*/ 123 h 184"/>
                <a:gd name="T32" fmla="*/ 154 w 309"/>
                <a:gd name="T33" fmla="*/ 115 h 184"/>
                <a:gd name="T34" fmla="*/ 154 w 309"/>
                <a:gd name="T35" fmla="*/ 116 h 184"/>
                <a:gd name="T36" fmla="*/ 154 w 309"/>
                <a:gd name="T37" fmla="*/ 115 h 184"/>
                <a:gd name="T38" fmla="*/ 50 w 309"/>
                <a:gd name="T39" fmla="*/ 113 h 184"/>
                <a:gd name="T40" fmla="*/ 53 w 309"/>
                <a:gd name="T41" fmla="*/ 115 h 184"/>
                <a:gd name="T42" fmla="*/ 146 w 309"/>
                <a:gd name="T43" fmla="*/ 113 h 184"/>
                <a:gd name="T44" fmla="*/ 147 w 309"/>
                <a:gd name="T45" fmla="*/ 114 h 184"/>
                <a:gd name="T46" fmla="*/ 146 w 309"/>
                <a:gd name="T47" fmla="*/ 113 h 184"/>
                <a:gd name="T48" fmla="*/ 149 w 309"/>
                <a:gd name="T49" fmla="*/ 111 h 184"/>
                <a:gd name="T50" fmla="*/ 151 w 309"/>
                <a:gd name="T51" fmla="*/ 111 h 184"/>
                <a:gd name="T52" fmla="*/ 165 w 309"/>
                <a:gd name="T53" fmla="*/ 109 h 184"/>
                <a:gd name="T54" fmla="*/ 162 w 309"/>
                <a:gd name="T55" fmla="*/ 113 h 184"/>
                <a:gd name="T56" fmla="*/ 166 w 309"/>
                <a:gd name="T57" fmla="*/ 111 h 184"/>
                <a:gd name="T58" fmla="*/ 184 w 309"/>
                <a:gd name="T59" fmla="*/ 107 h 184"/>
                <a:gd name="T60" fmla="*/ 184 w 309"/>
                <a:gd name="T61" fmla="*/ 109 h 184"/>
                <a:gd name="T62" fmla="*/ 184 w 309"/>
                <a:gd name="T63" fmla="*/ 107 h 184"/>
                <a:gd name="T64" fmla="*/ 50 w 309"/>
                <a:gd name="T65" fmla="*/ 109 h 184"/>
                <a:gd name="T66" fmla="*/ 53 w 309"/>
                <a:gd name="T67" fmla="*/ 111 h 184"/>
                <a:gd name="T68" fmla="*/ 53 w 309"/>
                <a:gd name="T69" fmla="*/ 107 h 184"/>
                <a:gd name="T70" fmla="*/ 248 w 309"/>
                <a:gd name="T71" fmla="*/ 77 h 184"/>
                <a:gd name="T72" fmla="*/ 249 w 309"/>
                <a:gd name="T73" fmla="*/ 77 h 184"/>
                <a:gd name="T74" fmla="*/ 249 w 309"/>
                <a:gd name="T75" fmla="*/ 75 h 184"/>
                <a:gd name="T76" fmla="*/ 252 w 309"/>
                <a:gd name="T77" fmla="*/ 67 h 184"/>
                <a:gd name="T78" fmla="*/ 252 w 309"/>
                <a:gd name="T79" fmla="*/ 70 h 184"/>
                <a:gd name="T80" fmla="*/ 268 w 309"/>
                <a:gd name="T81" fmla="*/ 64 h 184"/>
                <a:gd name="T82" fmla="*/ 266 w 309"/>
                <a:gd name="T83" fmla="*/ 66 h 184"/>
                <a:gd name="T84" fmla="*/ 268 w 309"/>
                <a:gd name="T85" fmla="*/ 66 h 184"/>
                <a:gd name="T86" fmla="*/ 276 w 309"/>
                <a:gd name="T87" fmla="*/ 54 h 184"/>
                <a:gd name="T88" fmla="*/ 276 w 309"/>
                <a:gd name="T89" fmla="*/ 55 h 184"/>
                <a:gd name="T90" fmla="*/ 276 w 309"/>
                <a:gd name="T91" fmla="*/ 54 h 184"/>
                <a:gd name="T92" fmla="*/ 307 w 309"/>
                <a:gd name="T93" fmla="*/ 17 h 184"/>
                <a:gd name="T94" fmla="*/ 309 w 309"/>
                <a:gd name="T95" fmla="*/ 17 h 184"/>
                <a:gd name="T96" fmla="*/ 254 w 309"/>
                <a:gd name="T97" fmla="*/ 11 h 184"/>
                <a:gd name="T98" fmla="*/ 254 w 309"/>
                <a:gd name="T99" fmla="*/ 12 h 184"/>
                <a:gd name="T100" fmla="*/ 254 w 309"/>
                <a:gd name="T101" fmla="*/ 11 h 184"/>
                <a:gd name="T102" fmla="*/ 304 w 309"/>
                <a:gd name="T103" fmla="*/ 12 h 184"/>
                <a:gd name="T104" fmla="*/ 308 w 309"/>
                <a:gd name="T105" fmla="*/ 14 h 184"/>
                <a:gd name="T106" fmla="*/ 307 w 309"/>
                <a:gd name="T107" fmla="*/ 11 h 184"/>
                <a:gd name="T108" fmla="*/ 305 w 309"/>
                <a:gd name="T109" fmla="*/ 10 h 184"/>
                <a:gd name="T110" fmla="*/ 245 w 309"/>
                <a:gd name="T111" fmla="*/ 12 h 184"/>
                <a:gd name="T112" fmla="*/ 245 w 309"/>
                <a:gd name="T113" fmla="*/ 10 h 184"/>
                <a:gd name="T114" fmla="*/ 257 w 309"/>
                <a:gd name="T115" fmla="*/ 0 h 184"/>
                <a:gd name="T116" fmla="*/ 254 w 309"/>
                <a:gd name="T117" fmla="*/ 1 h 184"/>
                <a:gd name="T118" fmla="*/ 255 w 309"/>
                <a:gd name="T119" fmla="*/ 3 h 1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09" h="184">
                  <a:moveTo>
                    <a:pt x="8" y="183"/>
                  </a:moveTo>
                  <a:cubicBezTo>
                    <a:pt x="7" y="183"/>
                    <a:pt x="7" y="183"/>
                    <a:pt x="7" y="184"/>
                  </a:cubicBezTo>
                  <a:cubicBezTo>
                    <a:pt x="7" y="184"/>
                    <a:pt x="8" y="184"/>
                    <a:pt x="8" y="184"/>
                  </a:cubicBezTo>
                  <a:cubicBezTo>
                    <a:pt x="8" y="184"/>
                    <a:pt x="9" y="184"/>
                    <a:pt x="9" y="184"/>
                  </a:cubicBezTo>
                  <a:cubicBezTo>
                    <a:pt x="9" y="183"/>
                    <a:pt x="8" y="183"/>
                    <a:pt x="8" y="183"/>
                  </a:cubicBezTo>
                  <a:moveTo>
                    <a:pt x="9" y="178"/>
                  </a:moveTo>
                  <a:cubicBezTo>
                    <a:pt x="8" y="178"/>
                    <a:pt x="7" y="180"/>
                    <a:pt x="8" y="180"/>
                  </a:cubicBezTo>
                  <a:cubicBezTo>
                    <a:pt x="8" y="180"/>
                    <a:pt x="8" y="180"/>
                    <a:pt x="8" y="180"/>
                  </a:cubicBezTo>
                  <a:cubicBezTo>
                    <a:pt x="9" y="180"/>
                    <a:pt x="10" y="178"/>
                    <a:pt x="9" y="178"/>
                  </a:cubicBezTo>
                  <a:cubicBezTo>
                    <a:pt x="9" y="178"/>
                    <a:pt x="9" y="178"/>
                    <a:pt x="9" y="178"/>
                  </a:cubicBezTo>
                  <a:moveTo>
                    <a:pt x="35" y="171"/>
                  </a:moveTo>
                  <a:cubicBezTo>
                    <a:pt x="35" y="171"/>
                    <a:pt x="34" y="172"/>
                    <a:pt x="34" y="174"/>
                  </a:cubicBezTo>
                  <a:cubicBezTo>
                    <a:pt x="34" y="174"/>
                    <a:pt x="34" y="174"/>
                    <a:pt x="34" y="174"/>
                  </a:cubicBezTo>
                  <a:cubicBezTo>
                    <a:pt x="33" y="175"/>
                    <a:pt x="32" y="179"/>
                    <a:pt x="34" y="179"/>
                  </a:cubicBezTo>
                  <a:cubicBezTo>
                    <a:pt x="34" y="179"/>
                    <a:pt x="34" y="179"/>
                    <a:pt x="35" y="179"/>
                  </a:cubicBezTo>
                  <a:cubicBezTo>
                    <a:pt x="35" y="178"/>
                    <a:pt x="36" y="177"/>
                    <a:pt x="36" y="176"/>
                  </a:cubicBezTo>
                  <a:cubicBezTo>
                    <a:pt x="37" y="176"/>
                    <a:pt x="37" y="176"/>
                    <a:pt x="38" y="176"/>
                  </a:cubicBezTo>
                  <a:cubicBezTo>
                    <a:pt x="38" y="176"/>
                    <a:pt x="38" y="176"/>
                    <a:pt x="38" y="176"/>
                  </a:cubicBezTo>
                  <a:cubicBezTo>
                    <a:pt x="39" y="176"/>
                    <a:pt x="37" y="171"/>
                    <a:pt x="35" y="171"/>
                  </a:cubicBezTo>
                  <a:moveTo>
                    <a:pt x="84" y="144"/>
                  </a:moveTo>
                  <a:cubicBezTo>
                    <a:pt x="84" y="144"/>
                    <a:pt x="84" y="144"/>
                    <a:pt x="84" y="145"/>
                  </a:cubicBezTo>
                  <a:cubicBezTo>
                    <a:pt x="84" y="145"/>
                    <a:pt x="84" y="145"/>
                    <a:pt x="85" y="145"/>
                  </a:cubicBezTo>
                  <a:cubicBezTo>
                    <a:pt x="85" y="145"/>
                    <a:pt x="85" y="145"/>
                    <a:pt x="86" y="145"/>
                  </a:cubicBezTo>
                  <a:cubicBezTo>
                    <a:pt x="86" y="145"/>
                    <a:pt x="85" y="144"/>
                    <a:pt x="84" y="144"/>
                  </a:cubicBezTo>
                  <a:moveTo>
                    <a:pt x="1" y="134"/>
                  </a:moveTo>
                  <a:cubicBezTo>
                    <a:pt x="0" y="135"/>
                    <a:pt x="0" y="135"/>
                    <a:pt x="0" y="135"/>
                  </a:cubicBezTo>
                  <a:cubicBezTo>
                    <a:pt x="0" y="135"/>
                    <a:pt x="0" y="135"/>
                    <a:pt x="1" y="135"/>
                  </a:cubicBezTo>
                  <a:cubicBezTo>
                    <a:pt x="1" y="135"/>
                    <a:pt x="1" y="135"/>
                    <a:pt x="1" y="135"/>
                  </a:cubicBezTo>
                  <a:cubicBezTo>
                    <a:pt x="1" y="134"/>
                    <a:pt x="1" y="134"/>
                    <a:pt x="1" y="134"/>
                  </a:cubicBezTo>
                  <a:moveTo>
                    <a:pt x="138" y="123"/>
                  </a:moveTo>
                  <a:cubicBezTo>
                    <a:pt x="137" y="123"/>
                    <a:pt x="136" y="124"/>
                    <a:pt x="137" y="125"/>
                  </a:cubicBezTo>
                  <a:cubicBezTo>
                    <a:pt x="138" y="124"/>
                    <a:pt x="139" y="125"/>
                    <a:pt x="139" y="123"/>
                  </a:cubicBezTo>
                  <a:cubicBezTo>
                    <a:pt x="139" y="123"/>
                    <a:pt x="138" y="123"/>
                    <a:pt x="138" y="123"/>
                  </a:cubicBezTo>
                  <a:moveTo>
                    <a:pt x="154" y="115"/>
                  </a:moveTo>
                  <a:cubicBezTo>
                    <a:pt x="154" y="115"/>
                    <a:pt x="153" y="115"/>
                    <a:pt x="153" y="115"/>
                  </a:cubicBezTo>
                  <a:cubicBezTo>
                    <a:pt x="153" y="116"/>
                    <a:pt x="154" y="116"/>
                    <a:pt x="154" y="116"/>
                  </a:cubicBezTo>
                  <a:cubicBezTo>
                    <a:pt x="155" y="116"/>
                    <a:pt x="155" y="116"/>
                    <a:pt x="155" y="116"/>
                  </a:cubicBezTo>
                  <a:cubicBezTo>
                    <a:pt x="155" y="115"/>
                    <a:pt x="155" y="115"/>
                    <a:pt x="154" y="115"/>
                  </a:cubicBezTo>
                  <a:moveTo>
                    <a:pt x="50" y="113"/>
                  </a:moveTo>
                  <a:cubicBezTo>
                    <a:pt x="50" y="113"/>
                    <a:pt x="50" y="113"/>
                    <a:pt x="50" y="113"/>
                  </a:cubicBezTo>
                  <a:cubicBezTo>
                    <a:pt x="50" y="114"/>
                    <a:pt x="52" y="115"/>
                    <a:pt x="52" y="115"/>
                  </a:cubicBezTo>
                  <a:cubicBezTo>
                    <a:pt x="53" y="115"/>
                    <a:pt x="53" y="115"/>
                    <a:pt x="53" y="115"/>
                  </a:cubicBezTo>
                  <a:cubicBezTo>
                    <a:pt x="53" y="114"/>
                    <a:pt x="51" y="113"/>
                    <a:pt x="50" y="113"/>
                  </a:cubicBezTo>
                  <a:moveTo>
                    <a:pt x="146" y="113"/>
                  </a:moveTo>
                  <a:cubicBezTo>
                    <a:pt x="146" y="113"/>
                    <a:pt x="146" y="113"/>
                    <a:pt x="146" y="113"/>
                  </a:cubicBezTo>
                  <a:cubicBezTo>
                    <a:pt x="145" y="114"/>
                    <a:pt x="146" y="114"/>
                    <a:pt x="147" y="114"/>
                  </a:cubicBezTo>
                  <a:cubicBezTo>
                    <a:pt x="147" y="114"/>
                    <a:pt x="147" y="114"/>
                    <a:pt x="147" y="113"/>
                  </a:cubicBezTo>
                  <a:cubicBezTo>
                    <a:pt x="148" y="113"/>
                    <a:pt x="147" y="113"/>
                    <a:pt x="146" y="113"/>
                  </a:cubicBezTo>
                  <a:moveTo>
                    <a:pt x="150" y="110"/>
                  </a:moveTo>
                  <a:cubicBezTo>
                    <a:pt x="149" y="110"/>
                    <a:pt x="149" y="110"/>
                    <a:pt x="149" y="111"/>
                  </a:cubicBezTo>
                  <a:cubicBezTo>
                    <a:pt x="149" y="111"/>
                    <a:pt x="150" y="111"/>
                    <a:pt x="150" y="111"/>
                  </a:cubicBezTo>
                  <a:cubicBezTo>
                    <a:pt x="151" y="111"/>
                    <a:pt x="151" y="111"/>
                    <a:pt x="151" y="111"/>
                  </a:cubicBezTo>
                  <a:cubicBezTo>
                    <a:pt x="151" y="111"/>
                    <a:pt x="150" y="110"/>
                    <a:pt x="150" y="110"/>
                  </a:cubicBezTo>
                  <a:moveTo>
                    <a:pt x="165" y="109"/>
                  </a:moveTo>
                  <a:cubicBezTo>
                    <a:pt x="165" y="109"/>
                    <a:pt x="163" y="110"/>
                    <a:pt x="162" y="111"/>
                  </a:cubicBezTo>
                  <a:cubicBezTo>
                    <a:pt x="161" y="112"/>
                    <a:pt x="161" y="113"/>
                    <a:pt x="162" y="113"/>
                  </a:cubicBezTo>
                  <a:cubicBezTo>
                    <a:pt x="162" y="113"/>
                    <a:pt x="163" y="113"/>
                    <a:pt x="164" y="113"/>
                  </a:cubicBezTo>
                  <a:cubicBezTo>
                    <a:pt x="166" y="111"/>
                    <a:pt x="166" y="111"/>
                    <a:pt x="166" y="111"/>
                  </a:cubicBezTo>
                  <a:cubicBezTo>
                    <a:pt x="166" y="110"/>
                    <a:pt x="166" y="109"/>
                    <a:pt x="165" y="109"/>
                  </a:cubicBezTo>
                  <a:moveTo>
                    <a:pt x="184" y="107"/>
                  </a:moveTo>
                  <a:cubicBezTo>
                    <a:pt x="184" y="107"/>
                    <a:pt x="183" y="109"/>
                    <a:pt x="184" y="109"/>
                  </a:cubicBezTo>
                  <a:cubicBezTo>
                    <a:pt x="184" y="109"/>
                    <a:pt x="184" y="109"/>
                    <a:pt x="184" y="109"/>
                  </a:cubicBezTo>
                  <a:cubicBezTo>
                    <a:pt x="184" y="109"/>
                    <a:pt x="185" y="107"/>
                    <a:pt x="184" y="107"/>
                  </a:cubicBezTo>
                  <a:cubicBezTo>
                    <a:pt x="184" y="107"/>
                    <a:pt x="184" y="107"/>
                    <a:pt x="184" y="107"/>
                  </a:cubicBezTo>
                  <a:moveTo>
                    <a:pt x="53" y="107"/>
                  </a:moveTo>
                  <a:cubicBezTo>
                    <a:pt x="51" y="107"/>
                    <a:pt x="50" y="108"/>
                    <a:pt x="50" y="109"/>
                  </a:cubicBezTo>
                  <a:cubicBezTo>
                    <a:pt x="50" y="110"/>
                    <a:pt x="50" y="111"/>
                    <a:pt x="51" y="111"/>
                  </a:cubicBezTo>
                  <a:cubicBezTo>
                    <a:pt x="52" y="111"/>
                    <a:pt x="52" y="111"/>
                    <a:pt x="53" y="111"/>
                  </a:cubicBezTo>
                  <a:cubicBezTo>
                    <a:pt x="54" y="111"/>
                    <a:pt x="54" y="108"/>
                    <a:pt x="54" y="107"/>
                  </a:cubicBezTo>
                  <a:cubicBezTo>
                    <a:pt x="53" y="107"/>
                    <a:pt x="53" y="107"/>
                    <a:pt x="53" y="107"/>
                  </a:cubicBezTo>
                  <a:moveTo>
                    <a:pt x="249" y="75"/>
                  </a:moveTo>
                  <a:cubicBezTo>
                    <a:pt x="249" y="75"/>
                    <a:pt x="249" y="76"/>
                    <a:pt x="248" y="77"/>
                  </a:cubicBezTo>
                  <a:cubicBezTo>
                    <a:pt x="248" y="77"/>
                    <a:pt x="248" y="77"/>
                    <a:pt x="248" y="77"/>
                  </a:cubicBezTo>
                  <a:cubicBezTo>
                    <a:pt x="249" y="77"/>
                    <a:pt x="249" y="77"/>
                    <a:pt x="249" y="77"/>
                  </a:cubicBezTo>
                  <a:cubicBezTo>
                    <a:pt x="250" y="77"/>
                    <a:pt x="250" y="76"/>
                    <a:pt x="251" y="76"/>
                  </a:cubicBezTo>
                  <a:cubicBezTo>
                    <a:pt x="250" y="76"/>
                    <a:pt x="250" y="75"/>
                    <a:pt x="249" y="75"/>
                  </a:cubicBezTo>
                  <a:moveTo>
                    <a:pt x="253" y="66"/>
                  </a:moveTo>
                  <a:cubicBezTo>
                    <a:pt x="252" y="67"/>
                    <a:pt x="252" y="67"/>
                    <a:pt x="252" y="67"/>
                  </a:cubicBezTo>
                  <a:cubicBezTo>
                    <a:pt x="250" y="67"/>
                    <a:pt x="250" y="67"/>
                    <a:pt x="250" y="67"/>
                  </a:cubicBezTo>
                  <a:cubicBezTo>
                    <a:pt x="250" y="70"/>
                    <a:pt x="251" y="70"/>
                    <a:pt x="252" y="70"/>
                  </a:cubicBezTo>
                  <a:cubicBezTo>
                    <a:pt x="254" y="70"/>
                    <a:pt x="258" y="66"/>
                    <a:pt x="253" y="66"/>
                  </a:cubicBezTo>
                  <a:moveTo>
                    <a:pt x="268" y="64"/>
                  </a:moveTo>
                  <a:cubicBezTo>
                    <a:pt x="268" y="64"/>
                    <a:pt x="268" y="65"/>
                    <a:pt x="268" y="65"/>
                  </a:cubicBezTo>
                  <a:cubicBezTo>
                    <a:pt x="266" y="66"/>
                    <a:pt x="266" y="66"/>
                    <a:pt x="266" y="66"/>
                  </a:cubicBezTo>
                  <a:cubicBezTo>
                    <a:pt x="266" y="67"/>
                    <a:pt x="266" y="67"/>
                    <a:pt x="267" y="67"/>
                  </a:cubicBezTo>
                  <a:cubicBezTo>
                    <a:pt x="267" y="67"/>
                    <a:pt x="268" y="67"/>
                    <a:pt x="268" y="66"/>
                  </a:cubicBezTo>
                  <a:cubicBezTo>
                    <a:pt x="269" y="66"/>
                    <a:pt x="269" y="64"/>
                    <a:pt x="268" y="64"/>
                  </a:cubicBezTo>
                  <a:moveTo>
                    <a:pt x="276" y="54"/>
                  </a:moveTo>
                  <a:cubicBezTo>
                    <a:pt x="276" y="54"/>
                    <a:pt x="275" y="55"/>
                    <a:pt x="276" y="55"/>
                  </a:cubicBezTo>
                  <a:cubicBezTo>
                    <a:pt x="276" y="55"/>
                    <a:pt x="276" y="55"/>
                    <a:pt x="276" y="55"/>
                  </a:cubicBezTo>
                  <a:cubicBezTo>
                    <a:pt x="276" y="55"/>
                    <a:pt x="277" y="54"/>
                    <a:pt x="276" y="54"/>
                  </a:cubicBezTo>
                  <a:cubicBezTo>
                    <a:pt x="276" y="54"/>
                    <a:pt x="276" y="54"/>
                    <a:pt x="276" y="54"/>
                  </a:cubicBezTo>
                  <a:moveTo>
                    <a:pt x="308" y="17"/>
                  </a:moveTo>
                  <a:cubicBezTo>
                    <a:pt x="308" y="17"/>
                    <a:pt x="307" y="17"/>
                    <a:pt x="307" y="17"/>
                  </a:cubicBezTo>
                  <a:cubicBezTo>
                    <a:pt x="307" y="18"/>
                    <a:pt x="308" y="18"/>
                    <a:pt x="308" y="18"/>
                  </a:cubicBezTo>
                  <a:cubicBezTo>
                    <a:pt x="309" y="18"/>
                    <a:pt x="309" y="18"/>
                    <a:pt x="309" y="17"/>
                  </a:cubicBezTo>
                  <a:cubicBezTo>
                    <a:pt x="309" y="17"/>
                    <a:pt x="308" y="17"/>
                    <a:pt x="308" y="17"/>
                  </a:cubicBezTo>
                  <a:moveTo>
                    <a:pt x="254" y="11"/>
                  </a:moveTo>
                  <a:cubicBezTo>
                    <a:pt x="253" y="11"/>
                    <a:pt x="253" y="11"/>
                    <a:pt x="253" y="11"/>
                  </a:cubicBezTo>
                  <a:cubicBezTo>
                    <a:pt x="253" y="11"/>
                    <a:pt x="254" y="12"/>
                    <a:pt x="254" y="12"/>
                  </a:cubicBezTo>
                  <a:cubicBezTo>
                    <a:pt x="254" y="12"/>
                    <a:pt x="255" y="12"/>
                    <a:pt x="255" y="11"/>
                  </a:cubicBezTo>
                  <a:cubicBezTo>
                    <a:pt x="255" y="11"/>
                    <a:pt x="254" y="11"/>
                    <a:pt x="254" y="11"/>
                  </a:cubicBezTo>
                  <a:moveTo>
                    <a:pt x="305" y="10"/>
                  </a:moveTo>
                  <a:cubicBezTo>
                    <a:pt x="304" y="10"/>
                    <a:pt x="304" y="11"/>
                    <a:pt x="304" y="12"/>
                  </a:cubicBezTo>
                  <a:cubicBezTo>
                    <a:pt x="305" y="13"/>
                    <a:pt x="306" y="14"/>
                    <a:pt x="307" y="14"/>
                  </a:cubicBezTo>
                  <a:cubicBezTo>
                    <a:pt x="307" y="14"/>
                    <a:pt x="308" y="14"/>
                    <a:pt x="308" y="14"/>
                  </a:cubicBezTo>
                  <a:cubicBezTo>
                    <a:pt x="308" y="14"/>
                    <a:pt x="308" y="14"/>
                    <a:pt x="308" y="14"/>
                  </a:cubicBezTo>
                  <a:cubicBezTo>
                    <a:pt x="308" y="13"/>
                    <a:pt x="308" y="12"/>
                    <a:pt x="307" y="11"/>
                  </a:cubicBezTo>
                  <a:cubicBezTo>
                    <a:pt x="307" y="11"/>
                    <a:pt x="306" y="10"/>
                    <a:pt x="306" y="10"/>
                  </a:cubicBezTo>
                  <a:cubicBezTo>
                    <a:pt x="306" y="10"/>
                    <a:pt x="306" y="10"/>
                    <a:pt x="305" y="10"/>
                  </a:cubicBezTo>
                  <a:moveTo>
                    <a:pt x="245" y="10"/>
                  </a:moveTo>
                  <a:cubicBezTo>
                    <a:pt x="244" y="10"/>
                    <a:pt x="243" y="12"/>
                    <a:pt x="245" y="12"/>
                  </a:cubicBezTo>
                  <a:cubicBezTo>
                    <a:pt x="245" y="12"/>
                    <a:pt x="245" y="12"/>
                    <a:pt x="245" y="12"/>
                  </a:cubicBezTo>
                  <a:cubicBezTo>
                    <a:pt x="246" y="12"/>
                    <a:pt x="247" y="10"/>
                    <a:pt x="245" y="10"/>
                  </a:cubicBezTo>
                  <a:cubicBezTo>
                    <a:pt x="245" y="10"/>
                    <a:pt x="245" y="10"/>
                    <a:pt x="245" y="10"/>
                  </a:cubicBezTo>
                  <a:moveTo>
                    <a:pt x="257" y="0"/>
                  </a:moveTo>
                  <a:cubicBezTo>
                    <a:pt x="256" y="0"/>
                    <a:pt x="255" y="0"/>
                    <a:pt x="255" y="1"/>
                  </a:cubicBezTo>
                  <a:cubicBezTo>
                    <a:pt x="254" y="1"/>
                    <a:pt x="254" y="1"/>
                    <a:pt x="254" y="1"/>
                  </a:cubicBezTo>
                  <a:cubicBezTo>
                    <a:pt x="254" y="1"/>
                    <a:pt x="254" y="1"/>
                    <a:pt x="254" y="1"/>
                  </a:cubicBezTo>
                  <a:cubicBezTo>
                    <a:pt x="254" y="2"/>
                    <a:pt x="254" y="3"/>
                    <a:pt x="255" y="3"/>
                  </a:cubicBezTo>
                  <a:cubicBezTo>
                    <a:pt x="256" y="3"/>
                    <a:pt x="258" y="1"/>
                    <a:pt x="257" y="0"/>
                  </a:cubicBezTo>
                </a:path>
              </a:pathLst>
            </a:custGeom>
            <a:solidFill>
              <a:srgbClr val="66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2295499" y="1767825"/>
            <a:ext cx="750099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贾平凹，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1952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年生于陕西省，毕业于西北大学中文系，当代作家。发表作品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鬼城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二月杏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 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1993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年创作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废都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1997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年凭借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满月儿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，获得首届全国优秀短篇小说奖。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2008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年凭借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秦腔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，获得第七届茅盾文学奖。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文本框 32"/>
          <p:cNvSpPr txBox="1"/>
          <p:nvPr/>
        </p:nvSpPr>
        <p:spPr>
          <a:xfrm>
            <a:off x="1589405" y="1659890"/>
            <a:ext cx="9013825" cy="35375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40000"/>
              </a:lnSpc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课时目标：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just" fontAlgn="auto">
              <a:lnSpc>
                <a:spcPct val="140000"/>
              </a:lnSpc>
            </a:pP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会认</a:t>
            </a:r>
            <a:r>
              <a:rPr 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袅、嫦</a:t>
            </a:r>
            <a:r>
              <a:rPr 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</a:t>
            </a:r>
            <a:r>
              <a:rPr sz="320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生字，</a:t>
            </a:r>
            <a:r>
              <a:rPr 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读准多音字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悄、累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sz="320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用多种方法理解生字词的意思。</a:t>
            </a:r>
            <a:endParaRPr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just" fontAlgn="auto">
              <a:lnSpc>
                <a:spcPct val="140000"/>
              </a:lnSpc>
            </a:pP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找寻月迹，体会月亮的动态美，感受孩子们心情的变化，</a:t>
            </a:r>
            <a:r>
              <a:rPr sz="32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学习并尝试写出景物的变化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3"/>
          <p:cNvSpPr txBox="1"/>
          <p:nvPr/>
        </p:nvSpPr>
        <p:spPr>
          <a:xfrm>
            <a:off x="2792670" y="2487472"/>
            <a:ext cx="8122548" cy="58356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42900" eaLnBrk="1" hangingPunct="1">
              <a:lnSpc>
                <a:spcPct val="100000"/>
              </a:lnSpc>
              <a:spcBef>
                <a:spcPct val="0"/>
              </a:spcBef>
              <a:buNone/>
              <a:defRPr/>
            </a:pPr>
            <a:r>
              <a:rPr lang="en-US" altLang="zh-CN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 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累累     袅袅    嫦 娥     嫉 妒</a:t>
            </a:r>
            <a:endParaRPr lang="zh-CN" altLang="en-US" sz="32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113792" y="2027096"/>
            <a:ext cx="83390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42900" eaLnBrk="1" hangingPunct="1">
              <a:lnSpc>
                <a:spcPct val="100000"/>
              </a:lnSpc>
              <a:spcBef>
                <a:spcPct val="0"/>
              </a:spcBef>
              <a:buNone/>
              <a:defRPr/>
            </a:pP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léi        niǎo     cháng  é       jí   dù</a:t>
            </a:r>
            <a:endParaRPr lang="en-US" altLang="zh-CN" sz="2400" b="1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1" name="文本框 7"/>
          <p:cNvSpPr txBox="1"/>
          <p:nvPr/>
        </p:nvSpPr>
        <p:spPr>
          <a:xfrm>
            <a:off x="2997680" y="3954690"/>
            <a:ext cx="7423151" cy="58356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42900" eaLnBrk="1" hangingPunct="1">
              <a:lnSpc>
                <a:spcPct val="100000"/>
              </a:lnSpc>
              <a:spcBef>
                <a:spcPct val="0"/>
              </a:spcBef>
              <a:buNone/>
              <a:defRPr/>
            </a:pP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瓷       锨  刃     噢    掬</a:t>
            </a:r>
            <a:endParaRPr lang="zh-CN" altLang="en-US" sz="32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531864" y="3559720"/>
            <a:ext cx="81324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342900" eaLnBrk="1" hangingPunct="1">
              <a:lnSpc>
                <a:spcPct val="100000"/>
              </a:lnSpc>
              <a:spcBef>
                <a:spcPct val="0"/>
              </a:spcBef>
              <a:buNone/>
              <a:defRPr/>
            </a:pPr>
            <a:r>
              <a:rPr lang="en-US" altLang="zh-CN" sz="240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   cí         xiān  rèn       ō       jū</a:t>
            </a:r>
            <a:endParaRPr lang="en-US" altLang="zh-CN" sz="2400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713" y="2451307"/>
            <a:ext cx="3291429" cy="2304000"/>
          </a:xfrm>
          <a:prstGeom prst="rect">
            <a:avLst/>
          </a:prstGeom>
        </p:spPr>
      </p:pic>
      <p:grpSp>
        <p:nvGrpSpPr>
          <p:cNvPr id="39" name="组合 38"/>
          <p:cNvGrpSpPr/>
          <p:nvPr/>
        </p:nvGrpSpPr>
        <p:grpSpPr>
          <a:xfrm>
            <a:off x="5147945" y="1273810"/>
            <a:ext cx="5760720" cy="1605915"/>
            <a:chOff x="8819" y="2297"/>
            <a:chExt cx="9072" cy="2529"/>
          </a:xfrm>
        </p:grpSpPr>
        <p:sp>
          <p:nvSpPr>
            <p:cNvPr id="28676" name="文本框 3"/>
            <p:cNvSpPr txBox="1"/>
            <p:nvPr/>
          </p:nvSpPr>
          <p:spPr>
            <a:xfrm>
              <a:off x="8838" y="2297"/>
              <a:ext cx="2719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GB Pinyinok-D" panose="02010601030101010101" charset="-122"/>
                  <a:ea typeface="GB Pinyinok-D" panose="02010601030101010101" charset="-122"/>
                </a:rPr>
                <a:t>lèi</a:t>
              </a:r>
              <a:endParaRPr lang="en-US" altLang="zh-CN" sz="3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8819" y="3055"/>
              <a:ext cx="9072" cy="17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①疲乏，过劳：</a:t>
              </a:r>
              <a:r>
                <a:rPr lang="zh-CN" altLang="en-US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lt"/>
                  <a:sym typeface="+mn-ea"/>
                </a:rPr>
                <a:t>劳</a:t>
              </a:r>
              <a:r>
                <a:rPr lang="en-US" altLang="zh-CN" sz="2800" b="1">
                  <a:solidFill>
                    <a:srgbClr val="204066"/>
                  </a:solidFill>
                  <a:cs typeface="+mn-lt"/>
                  <a:sym typeface="+mn-ea"/>
                </a:rPr>
                <a:t>～</a:t>
              </a:r>
              <a:endParaRPr lang="zh-CN" altLang="en-US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②使疲劳：</a:t>
              </a:r>
              <a:r>
                <a:rPr lang="zh-CN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你病刚好，别再</a:t>
              </a:r>
              <a:r>
                <a:rPr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～</a:t>
              </a:r>
              <a:r>
                <a:rPr lang="zh-CN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着。</a:t>
              </a:r>
              <a:endParaRPr lang="zh-CN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147945" y="2846705"/>
            <a:ext cx="5760720" cy="1605915"/>
            <a:chOff x="8819" y="2297"/>
            <a:chExt cx="9072" cy="2529"/>
          </a:xfrm>
        </p:grpSpPr>
        <p:sp>
          <p:nvSpPr>
            <p:cNvPr id="9" name="文本框 3"/>
            <p:cNvSpPr txBox="1"/>
            <p:nvPr/>
          </p:nvSpPr>
          <p:spPr>
            <a:xfrm>
              <a:off x="8838" y="2297"/>
              <a:ext cx="2719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GB Pinyinok-D" panose="02010601030101010101" charset="-122"/>
                  <a:ea typeface="GB Pinyinok-D" panose="02010601030101010101" charset="-122"/>
                </a:rPr>
                <a:t>lěi</a:t>
              </a:r>
              <a:endParaRPr lang="en-US" altLang="zh-CN" sz="3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8819" y="3055"/>
              <a:ext cx="9072" cy="17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①积累：</a:t>
              </a:r>
              <a:r>
                <a:rPr lang="zh-CN" altLang="en-US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lt"/>
                  <a:sym typeface="+mn-ea"/>
                </a:rPr>
                <a:t>日积月</a:t>
              </a:r>
              <a:r>
                <a:rPr lang="en-US" altLang="zh-CN" sz="2800" b="1">
                  <a:solidFill>
                    <a:srgbClr val="204066"/>
                  </a:solidFill>
                  <a:cs typeface="+mn-lt"/>
                  <a:sym typeface="+mn-ea"/>
                </a:rPr>
                <a:t>～</a:t>
              </a:r>
              <a:endParaRPr lang="zh-CN" altLang="en-US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②牵连：</a:t>
              </a:r>
              <a:r>
                <a:rPr lang="zh-CN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拖</a:t>
              </a:r>
              <a:r>
                <a:rPr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～</a:t>
              </a:r>
              <a:endParaRPr lang="zh-CN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5147945" y="4394835"/>
            <a:ext cx="6371590" cy="1605915"/>
            <a:chOff x="8819" y="2297"/>
            <a:chExt cx="10034" cy="2529"/>
          </a:xfrm>
        </p:grpSpPr>
        <p:sp>
          <p:nvSpPr>
            <p:cNvPr id="13" name="文本框 3"/>
            <p:cNvSpPr txBox="1"/>
            <p:nvPr/>
          </p:nvSpPr>
          <p:spPr>
            <a:xfrm>
              <a:off x="8838" y="2297"/>
              <a:ext cx="2719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GB Pinyinok-D" panose="02010601030101010101" charset="-122"/>
                  <a:ea typeface="GB Pinyinok-D" panose="02010601030101010101" charset="-122"/>
                </a:rPr>
                <a:t>léi</a:t>
              </a:r>
              <a:endParaRPr lang="en-US" altLang="zh-CN" sz="3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8819" y="3055"/>
              <a:ext cx="10034" cy="17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（累累）①接连成串的样子：</a:t>
              </a:r>
              <a:r>
                <a:rPr lang="zh-CN" altLang="en-US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lt"/>
                  <a:sym typeface="+mn-ea"/>
                </a:rPr>
                <a:t>果实</a:t>
              </a:r>
              <a:r>
                <a:rPr lang="en-US" altLang="zh-CN" sz="2800" b="1">
                  <a:solidFill>
                    <a:srgbClr val="204066"/>
                  </a:solidFill>
                  <a:cs typeface="+mn-lt"/>
                  <a:sym typeface="+mn-ea"/>
                </a:rPr>
                <a:t>～～</a:t>
              </a:r>
              <a:endParaRPr lang="zh-CN" altLang="en-US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  <a:p>
              <a:pPr fontAlgn="auto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04066"/>
                  </a:solidFill>
                  <a:latin typeface="仿宋" panose="02010609060101010101" charset="-122"/>
                  <a:ea typeface="仿宋" panose="02010609060101010101" charset="-122"/>
                  <a:cs typeface="楷体" panose="02010609060101010101" pitchFamily="49" charset="-122"/>
                  <a:sym typeface="+mn-ea"/>
                </a:rPr>
                <a:t>②多余，不简洁：</a:t>
              </a:r>
              <a:r>
                <a:rPr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～</a:t>
              </a:r>
              <a:r>
                <a:rPr lang="zh-CN" sz="2800" b="1">
                  <a:solidFill>
                    <a:srgbClr val="204066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赘</a:t>
              </a:r>
              <a:endParaRPr lang="zh-CN" sz="28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lt"/>
                <a:sym typeface="+mn-ea"/>
              </a:endParaRPr>
            </a:p>
          </p:txBody>
        </p:sp>
      </p:grpSp>
      <p:pic>
        <p:nvPicPr>
          <p:cNvPr id="28677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2585700" y="10769600"/>
            <a:ext cx="342900" cy="254000"/>
          </a:xfrm>
          <a:prstGeom prst="cub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105630" y="1444716"/>
            <a:ext cx="6096000" cy="3969385"/>
          </a:xfrm>
          <a:prstGeom prst="rect">
            <a:avLst/>
          </a:prstGeom>
        </p:spPr>
        <p:txBody>
          <a:bodyPr lIns="91440" tIns="45720" rIns="91440" bIns="4572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满盈： </a:t>
            </a:r>
            <a:endParaRPr lang="en-US" altLang="zh-CN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面面相觑：</a:t>
            </a:r>
            <a:endParaRPr lang="en-US" altLang="zh-CN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倏忽：</a:t>
            </a:r>
            <a:endParaRPr lang="en-US" altLang="zh-CN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袅袅：</a:t>
            </a:r>
            <a:endParaRPr lang="en-US" altLang="zh-CN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嫉妒：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113915" y="1444625"/>
            <a:ext cx="9596120" cy="3969385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全部占满、充满。</a:t>
            </a:r>
            <a:endParaRPr lang="en-US" altLang="zh-CN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     觑，看，瞧。你看我，我看你，形容大家因惊惧或不知所措而互相望着。</a:t>
            </a:r>
            <a:endParaRPr lang="zh-CN" altLang="en-US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很快地，忽然。</a:t>
            </a:r>
            <a:endParaRPr lang="en-US" altLang="zh-CN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烟气缭绕上腾的样子。</a:t>
            </a:r>
            <a:endParaRPr lang="en-US" altLang="zh-CN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对才能、名誉、地位或境遇等胜过自己的人心怀怨恨。</a:t>
            </a:r>
            <a:endParaRPr lang="zh-CN" altLang="en-US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3939149" y="1634411"/>
            <a:ext cx="2016224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近义词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249669" y="2464825"/>
            <a:ext cx="3024336" cy="31692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新鲜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满足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踪迹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疑心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嫉妒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61458" y="2436338"/>
            <a:ext cx="1224136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清新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25454" y="3056102"/>
            <a:ext cx="144016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知足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25454" y="3649155"/>
            <a:ext cx="1728192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痕迹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425454" y="4248176"/>
            <a:ext cx="180020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怀疑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TextBox 11"/>
          <p:cNvSpPr txBox="1"/>
          <p:nvPr/>
        </p:nvSpPr>
        <p:spPr>
          <a:xfrm>
            <a:off x="6425454" y="4887950"/>
            <a:ext cx="180020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妒忌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4000356" y="1498114"/>
            <a:ext cx="180020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反义词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203408" y="2218194"/>
            <a:ext cx="162018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腐烂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6203408" y="2844564"/>
            <a:ext cx="245694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渴望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287282" y="3435082"/>
            <a:ext cx="245694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希望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TextBox 6"/>
          <p:cNvSpPr txBox="1"/>
          <p:nvPr/>
        </p:nvSpPr>
        <p:spPr>
          <a:xfrm>
            <a:off x="4138552" y="2250049"/>
            <a:ext cx="3281050" cy="31692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新鲜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满足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失望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疑心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嫉妒</a:t>
            </a:r>
            <a:r>
              <a:rPr lang="en-US" altLang="zh-CN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endParaRPr lang="en-US" altLang="zh-CN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322273" y="4049045"/>
            <a:ext cx="245694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信任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355808" y="4697450"/>
            <a:ext cx="245694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羡慕</a:t>
            </a:r>
            <a:endParaRPr lang="zh-CN" altLang="en-US" sz="4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928745" y="602615"/>
            <a:ext cx="387858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段落划分</a:t>
            </a:r>
            <a:endParaRPr lang="zh-CN" altLang="zh-CN" sz="4000" b="1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370455" y="1981200"/>
            <a:ext cx="814451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第一部分（</a:t>
            </a:r>
            <a:r>
              <a:rPr lang="en-US" altLang="zh-CN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1-2</a:t>
            </a: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）：写月亮匆匆来去。</a:t>
            </a:r>
            <a:endParaRPr lang="zh-CN" altLang="en-US" sz="36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第二部分（</a:t>
            </a:r>
            <a:r>
              <a:rPr lang="en-US" altLang="zh-CN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3-23</a:t>
            </a: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）：写寻月过程。</a:t>
            </a:r>
            <a:endParaRPr lang="zh-CN" altLang="en-US" sz="36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第三部分（</a:t>
            </a:r>
            <a:r>
              <a:rPr lang="en-US" altLang="zh-CN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24</a:t>
            </a: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）：写沙滩议月。</a:t>
            </a:r>
            <a:endParaRPr lang="zh-CN" altLang="en-US" sz="3600" smtClean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占位符 20482"/>
          <p:cNvSpPr>
            <a:spLocks noGrp="1" noRot="1"/>
          </p:cNvSpPr>
          <p:nvPr/>
        </p:nvSpPr>
        <p:spPr>
          <a:xfrm>
            <a:off x="1951435" y="1458913"/>
            <a:ext cx="7809310" cy="16843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anose="05000000000000000000" pitchFamily="2" charset="2"/>
              <a:buChar char="Ø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¡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Ø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anose="05020102010507070707" pitchFamily="18" charset="2"/>
              <a:buChar char="¡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anose="05020102010507070707" pitchFamily="18" charset="2"/>
              <a:buChar char="¡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anose="05020102010507070707" pitchFamily="18" charset="2"/>
              <a:buChar char="¡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anose="05020102010507070707" pitchFamily="18" charset="2"/>
              <a:buChar char="¡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anose="05020102010507070707" pitchFamily="18" charset="2"/>
              <a:buChar char="¡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b="1" strike="noStrike" spc="20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</a:t>
            </a:r>
            <a:r>
              <a:rPr lang="zh-CN" altLang="en-US" b="1" strike="noStrike" spc="20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文章写了什么时间、什么地点、什么人做什么事情？</a:t>
            </a:r>
            <a:endParaRPr lang="zh-CN" altLang="en-US" b="1" strike="noStrike" spc="20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516154" y="3235325"/>
            <a:ext cx="1042988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z="1400" strike="noStrike" noProof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36" name="文本框 3"/>
          <p:cNvSpPr txBox="1"/>
          <p:nvPr/>
        </p:nvSpPr>
        <p:spPr>
          <a:xfrm>
            <a:off x="3622120" y="3255963"/>
            <a:ext cx="9382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时间：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37" name="文本框 4"/>
          <p:cNvSpPr txBox="1"/>
          <p:nvPr/>
        </p:nvSpPr>
        <p:spPr>
          <a:xfrm>
            <a:off x="4681776" y="3255963"/>
            <a:ext cx="18526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中秋的夜里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516154" y="3967163"/>
            <a:ext cx="1042988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z="1400" strike="noStrike" noProof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39" name="文本框 6"/>
          <p:cNvSpPr txBox="1"/>
          <p:nvPr/>
        </p:nvSpPr>
        <p:spPr>
          <a:xfrm>
            <a:off x="3622120" y="3987800"/>
            <a:ext cx="9382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地点：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0" name="文本框 7"/>
          <p:cNvSpPr txBox="1"/>
          <p:nvPr/>
        </p:nvSpPr>
        <p:spPr>
          <a:xfrm>
            <a:off x="4681776" y="3987800"/>
            <a:ext cx="3613547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中堂里、院子里、院门外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516154" y="4719639"/>
            <a:ext cx="1042988" cy="63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z="1400" strike="noStrike" noProof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2" name="文本框 9"/>
          <p:cNvSpPr txBox="1"/>
          <p:nvPr/>
        </p:nvSpPr>
        <p:spPr>
          <a:xfrm>
            <a:off x="3622120" y="4740276"/>
            <a:ext cx="9382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人物：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3" name="文本框 10"/>
          <p:cNvSpPr txBox="1"/>
          <p:nvPr/>
        </p:nvSpPr>
        <p:spPr>
          <a:xfrm>
            <a:off x="4681776" y="4740276"/>
            <a:ext cx="2493169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奶奶、我和弟妹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516154" y="5440363"/>
            <a:ext cx="1042988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z="1400" strike="noStrike" noProof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5" name="文本框 12"/>
          <p:cNvSpPr txBox="1"/>
          <p:nvPr/>
        </p:nvSpPr>
        <p:spPr>
          <a:xfrm>
            <a:off x="3622120" y="5461000"/>
            <a:ext cx="9382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事件：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6" name="文本框 13"/>
          <p:cNvSpPr txBox="1"/>
          <p:nvPr/>
        </p:nvSpPr>
        <p:spPr>
          <a:xfrm>
            <a:off x="4681776" y="5461000"/>
            <a:ext cx="1175147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寻月亮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448" name="文本框 15"/>
          <p:cNvSpPr txBox="1"/>
          <p:nvPr/>
        </p:nvSpPr>
        <p:spPr>
          <a:xfrm>
            <a:off x="4100513" y="503238"/>
            <a:ext cx="309880" cy="30670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400"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文本框 1"/>
          <p:cNvSpPr txBox="1"/>
          <p:nvPr/>
        </p:nvSpPr>
        <p:spPr>
          <a:xfrm>
            <a:off x="670610" y="1169600"/>
            <a:ext cx="10380984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　　文章以月迹为线索，分别写了孩子们的哪些活动？孩子们追踪月迹有哪几个阶段？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19"/>
          <p:cNvSpPr txBox="1"/>
          <p:nvPr/>
        </p:nvSpPr>
        <p:spPr>
          <a:xfrm>
            <a:off x="754450" y="3170606"/>
            <a:ext cx="2185471" cy="5835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屋中盼月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2822362" y="3170605"/>
            <a:ext cx="2804401" cy="583565"/>
            <a:chOff x="2315938" y="2986460"/>
            <a:chExt cx="1848017" cy="583565"/>
          </a:xfrm>
        </p:grpSpPr>
        <p:sp>
          <p:nvSpPr>
            <p:cNvPr id="33" name="右箭头 32"/>
            <p:cNvSpPr/>
            <p:nvPr/>
          </p:nvSpPr>
          <p:spPr>
            <a:xfrm>
              <a:off x="2315938" y="3155223"/>
              <a:ext cx="432048" cy="175650"/>
            </a:xfrm>
            <a:prstGeom prst="rightArrow">
              <a:avLst>
                <a:gd name="adj1" fmla="val 50000"/>
                <a:gd name="adj2" fmla="val 10453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4" name="文本框 23"/>
            <p:cNvSpPr txBox="1"/>
            <p:nvPr/>
          </p:nvSpPr>
          <p:spPr>
            <a:xfrm>
              <a:off x="2723795" y="2986460"/>
              <a:ext cx="1440160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镜中看月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874234" y="4529414"/>
            <a:ext cx="2789945" cy="583565"/>
            <a:chOff x="2325464" y="3553182"/>
            <a:chExt cx="1838491" cy="583565"/>
          </a:xfrm>
        </p:grpSpPr>
        <p:sp>
          <p:nvSpPr>
            <p:cNvPr id="36" name="文本框 27"/>
            <p:cNvSpPr txBox="1"/>
            <p:nvPr/>
          </p:nvSpPr>
          <p:spPr>
            <a:xfrm>
              <a:off x="2723795" y="3553182"/>
              <a:ext cx="1440160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眼中见月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7" name="右箭头 36"/>
            <p:cNvSpPr/>
            <p:nvPr/>
          </p:nvSpPr>
          <p:spPr>
            <a:xfrm>
              <a:off x="2325464" y="3721945"/>
              <a:ext cx="432048" cy="175650"/>
            </a:xfrm>
            <a:prstGeom prst="rightArrow">
              <a:avLst>
                <a:gd name="adj1" fmla="val 50000"/>
                <a:gd name="adj2" fmla="val 10453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5485403" y="3170605"/>
            <a:ext cx="2805655" cy="583565"/>
            <a:chOff x="4067307" y="2986460"/>
            <a:chExt cx="1848843" cy="583565"/>
          </a:xfrm>
        </p:grpSpPr>
        <p:sp>
          <p:nvSpPr>
            <p:cNvPr id="39" name="文本框 24"/>
            <p:cNvSpPr txBox="1"/>
            <p:nvPr/>
          </p:nvSpPr>
          <p:spPr>
            <a:xfrm>
              <a:off x="4475990" y="2986460"/>
              <a:ext cx="1440160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院中望月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40" name="右箭头 39"/>
            <p:cNvSpPr/>
            <p:nvPr/>
          </p:nvSpPr>
          <p:spPr>
            <a:xfrm>
              <a:off x="4067307" y="3155223"/>
              <a:ext cx="432048" cy="175650"/>
            </a:xfrm>
            <a:prstGeom prst="rightArrow">
              <a:avLst>
                <a:gd name="adj1" fmla="val 50000"/>
                <a:gd name="adj2" fmla="val 10453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3610539" y="4601422"/>
            <a:ext cx="2795883" cy="583565"/>
            <a:chOff x="4073746" y="3553182"/>
            <a:chExt cx="1842404" cy="583565"/>
          </a:xfrm>
        </p:grpSpPr>
        <p:sp>
          <p:nvSpPr>
            <p:cNvPr id="42" name="文本框 28"/>
            <p:cNvSpPr txBox="1"/>
            <p:nvPr/>
          </p:nvSpPr>
          <p:spPr>
            <a:xfrm>
              <a:off x="4475990" y="3553182"/>
              <a:ext cx="1440160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沙滩议月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43" name="右箭头 42"/>
            <p:cNvSpPr/>
            <p:nvPr/>
          </p:nvSpPr>
          <p:spPr>
            <a:xfrm>
              <a:off x="4073746" y="3721945"/>
              <a:ext cx="432048" cy="175650"/>
            </a:xfrm>
            <a:prstGeom prst="rightArrow">
              <a:avLst>
                <a:gd name="adj1" fmla="val 50000"/>
                <a:gd name="adj2" fmla="val 10453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8363066" y="3158361"/>
            <a:ext cx="2832545" cy="583565"/>
            <a:chOff x="593610" y="3553182"/>
            <a:chExt cx="1866563" cy="583565"/>
          </a:xfrm>
        </p:grpSpPr>
        <p:sp>
          <p:nvSpPr>
            <p:cNvPr id="45" name="文本框 26"/>
            <p:cNvSpPr txBox="1"/>
            <p:nvPr/>
          </p:nvSpPr>
          <p:spPr>
            <a:xfrm>
              <a:off x="1020013" y="3553182"/>
              <a:ext cx="1440160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河中寻月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46" name="右箭头 45"/>
            <p:cNvSpPr/>
            <p:nvPr/>
          </p:nvSpPr>
          <p:spPr>
            <a:xfrm>
              <a:off x="593610" y="3721945"/>
              <a:ext cx="432048" cy="175650"/>
            </a:xfrm>
            <a:prstGeom prst="rightArrow">
              <a:avLst>
                <a:gd name="adj1" fmla="val 50000"/>
                <a:gd name="adj2" fmla="val 10453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 spd="slow" advTm="3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文本框 18"/>
          <p:cNvSpPr txBox="1"/>
          <p:nvPr/>
        </p:nvSpPr>
        <p:spPr>
          <a:xfrm>
            <a:off x="873760" y="1549400"/>
            <a:ext cx="10321290" cy="4815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en-US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我们看时，那竹窗帘儿里果然有了月亮，</a:t>
            </a:r>
            <a:r>
              <a:rPr lang="zh-CN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款款地悄没声儿地溜进来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，出现在窗前的穿衣镜上了：原来月亮是长了腿的，爬着那竹帘格儿，先是一个</a:t>
            </a:r>
            <a:r>
              <a:rPr lang="zh-CN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白道儿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，再是</a:t>
            </a:r>
            <a:r>
              <a:rPr lang="zh-CN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半圆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，渐渐地爬得高了，穿衣镜上的圆便</a:t>
            </a:r>
            <a:r>
              <a:rPr lang="zh-CN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满盈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了。我们都高兴起来，又都屏住气儿，生怕那是个尘影儿变的，会一口气吹跑了呢。</a:t>
            </a:r>
            <a:r>
              <a:rPr lang="zh-CN" altLang="en-US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月亮还在竹帘儿上爬，那满圆儿却慢慢儿又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亏了</a:t>
            </a:r>
            <a:r>
              <a:rPr lang="zh-CN" altLang="en-US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，末了，便全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没了踪迹</a:t>
            </a:r>
            <a:r>
              <a:rPr lang="zh-CN" altLang="en-US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，只留下一个空镜，一个失望。</a:t>
            </a:r>
            <a:endParaRPr lang="zh-CN" altLang="en-US" sz="3200" b="1">
              <a:solidFill>
                <a:srgbClr val="204066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85825" y="1561465"/>
            <a:ext cx="10321290" cy="1272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en-US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我们看时，那竹窗帘儿里果然有了月亮，</a:t>
            </a:r>
            <a:r>
              <a:rPr lang="zh-CN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款款地悄没声儿地溜进来</a:t>
            </a:r>
            <a:r>
              <a:rPr lang="zh-CN" altLang="zh-CN" sz="3200" b="1">
                <a:solidFill>
                  <a:srgbClr val="20406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，出现在窗前的穿衣镜上了。</a:t>
            </a:r>
            <a:endParaRPr lang="zh-CN" altLang="en-US" sz="3200" b="1">
              <a:solidFill>
                <a:srgbClr val="204066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40435" y="3124200"/>
            <a:ext cx="97091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Wingdings" panose="05000000000000000000" charset="0"/>
              <a:buChar char="l"/>
            </a:pPr>
            <a:r>
              <a:rPr lang="zh-CN" altLang="en-US" sz="3600">
                <a:solidFill>
                  <a:srgbClr val="204066"/>
                </a:solidFill>
              </a:rPr>
              <a:t>这里运用了</a:t>
            </a:r>
            <a:r>
              <a:rPr lang="en-US" altLang="zh-CN" sz="3600">
                <a:solidFill>
                  <a:srgbClr val="204066"/>
                </a:solidFill>
              </a:rPr>
              <a:t>________</a:t>
            </a:r>
            <a:r>
              <a:rPr lang="zh-CN" altLang="en-US" sz="3600">
                <a:solidFill>
                  <a:srgbClr val="204066"/>
                </a:solidFill>
              </a:rPr>
              <a:t>的修辞手法。</a:t>
            </a:r>
            <a:endParaRPr lang="zh-CN" altLang="en-US" sz="3600">
              <a:solidFill>
                <a:srgbClr val="204066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40435" y="4053840"/>
            <a:ext cx="9709150" cy="1531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fontAlgn="auto">
              <a:lnSpc>
                <a:spcPct val="130000"/>
              </a:lnSpc>
              <a:buFont typeface="Wingdings" panose="05000000000000000000" charset="0"/>
              <a:buChar char="l"/>
            </a:pPr>
            <a:r>
              <a:rPr lang="zh-CN" altLang="en-US" sz="3600">
                <a:solidFill>
                  <a:srgbClr val="204066"/>
                </a:solidFill>
              </a:rPr>
              <a:t>这段话生动地写出了月亮的调皮可爱，进而让人感受到月亮的情态特别有趣。</a:t>
            </a:r>
            <a:endParaRPr lang="zh-CN" altLang="en-US" sz="3600">
              <a:solidFill>
                <a:srgbClr val="204066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373245" y="3000375"/>
            <a:ext cx="15773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拟人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https://d.book118.com/175013044114011043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思源黑体 CN Regular</vt:lpstr>
      <vt:lpstr>宋体</vt:lpstr>
      <vt:lpstr>楷体</vt:lpstr>
      <vt:lpstr>方正华隶简体</vt:lpstr>
      <vt:lpstr>黑体</vt:lpstr>
      <vt:lpstr>Calibri Light</vt:lpstr>
      <vt:lpstr>GB Pinyinok-D</vt:lpstr>
      <vt:lpstr>仿宋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2024-09-05T01:13:54.951</cp:lastPrinted>
  <dcterms:created xsi:type="dcterms:W3CDTF">2024-09-04T17:13:54Z</dcterms:created>
  <dcterms:modified xsi:type="dcterms:W3CDTF">2024-09-04T17:13:57Z</dcterms:modified>
</cp:coreProperties>
</file>