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20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0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90EEE-3631-4722-B325-F99EC10F8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C4931-ABC2-472E-90A5-0F4B7FBB4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42C95-C857-432F-B82E-58853964E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FE4FB-FDED-4935-823B-E2055BC40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D2E936-8956-4579-BD8B-BBC05A66A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D037F7-40FE-415F-90AC-D9984CD96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F9218F-C08C-4E55-93BD-A6574FE85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22618-704C-47F2-9916-C06CF3A5F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5F680-77BA-4781-8A20-87A6F3E7A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0C2DD-AB6E-4500-B7D5-89BD045A8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4CE22-0EC1-4A00-A447-4DDAA7D19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3196" r:id="rId2"/>
    <p:sldLayoutId id="2147503197" r:id="rId3"/>
    <p:sldLayoutId id="2147503198" r:id="rId4"/>
    <p:sldLayoutId id="2147503199" r:id="rId5"/>
    <p:sldLayoutId id="2147503200" r:id="rId6"/>
    <p:sldLayoutId id="2147503201" r:id="rId7"/>
    <p:sldLayoutId id="2147503202" r:id="rId8"/>
    <p:sldLayoutId id="2147503203" r:id="rId9"/>
    <p:sldLayoutId id="2147503204" r:id="rId10"/>
    <p:sldLayoutId id="214750320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1401030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学前教育中英语启蒙的重要性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英语启蒙在学前教育中的地位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英语启蒙对幼儿认知发展的促进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英语启蒙对幼儿情感和社会性的发展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英语启蒙的教学方法与策略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英语启蒙的实践案例与效果评估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英语启蒙在学前教育中的地位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英语启蒙是学前教育的重要组成部分</a:t>
            </a:r>
            <a:endParaRPr lang="zh-CN" altLang="en-US"/>
          </a:p>
        </p:txBody>
      </p:sp>
      <p:sp>
        <p:nvSpPr>
          <p:cNvPr id="10488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英语启蒙有助于培养幼儿的英语语感和语音意识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英语启蒙有助于提高幼儿的认知和思维能力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英语启蒙有助于促进幼儿的情感和社会性发展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英语启蒙有助于为幼儿的未来学习和成长打下基础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英语启蒙有助于培养幼儿的综合素质</a:t>
            </a:r>
            <a:endParaRPr lang="zh-CN" altLang="en-US"/>
          </a:p>
        </p:txBody>
      </p:sp>
      <p:sp>
        <p:nvSpPr>
          <p:cNvPr id="1048962" name="圆角矩形 3"/>
          <p:cNvSpPr/>
          <p:nvPr>
            <p:custDataLst>
              <p:tags r:id="rId2"/>
            </p:custDataLst>
          </p:nvPr>
        </p:nvSpPr>
        <p:spPr>
          <a:xfrm>
            <a:off x="804630" y="1578743"/>
            <a:ext cx="4815576" cy="2100107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正文"/>
          <p:cNvSpPr txBox="1"/>
          <p:nvPr>
            <p:custDataLst>
              <p:tags r:id="rId3"/>
            </p:custDataLst>
          </p:nvPr>
        </p:nvSpPr>
        <p:spPr>
          <a:xfrm>
            <a:off x="1248529" y="2485593"/>
            <a:ext cx="4377392" cy="1192622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提高语言能力：英语启蒙可以帮助幼儿掌握英语的基本语法和词汇，提高他们的语言表达和理解能力。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66" name="标题"/>
          <p:cNvSpPr txBox="1"/>
          <p:nvPr>
            <p:custDataLst>
              <p:tags r:id="rId4"/>
            </p:custDataLst>
          </p:nvPr>
        </p:nvSpPr>
        <p:spPr>
          <a:xfrm>
            <a:off x="1248529" y="2022008"/>
            <a:ext cx="3577866" cy="45279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68" name="任意多边形: 形状 23"/>
          <p:cNvSpPr>
            <a:spLocks noChangeAspect="1"/>
          </p:cNvSpPr>
          <p:nvPr>
            <p:custDataLst>
              <p:tags r:id="rId5"/>
            </p:custDataLst>
          </p:nvPr>
        </p:nvSpPr>
        <p:spPr>
          <a:xfrm rot="5400000" flipV="1">
            <a:off x="412170" y="2311590"/>
            <a:ext cx="794446" cy="401986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8970" name="圆角矩形 7"/>
          <p:cNvSpPr/>
          <p:nvPr>
            <p:custDataLst>
              <p:tags r:id="rId6"/>
            </p:custDataLst>
          </p:nvPr>
        </p:nvSpPr>
        <p:spPr>
          <a:xfrm>
            <a:off x="6762024" y="1578743"/>
            <a:ext cx="4815576" cy="2100107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正文"/>
          <p:cNvSpPr txBox="1"/>
          <p:nvPr>
            <p:custDataLst>
              <p:tags r:id="rId7"/>
            </p:custDataLst>
          </p:nvPr>
        </p:nvSpPr>
        <p:spPr>
          <a:xfrm>
            <a:off x="7200843" y="2485593"/>
            <a:ext cx="4377392" cy="1192622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增强认知能力：通过学习英语，幼儿可以接触到更多的信息和知识，拓宽他们的视野，增强认知能力。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74" name="标题"/>
          <p:cNvSpPr txBox="1"/>
          <p:nvPr>
            <p:custDataLst>
              <p:tags r:id="rId8"/>
            </p:custDataLst>
          </p:nvPr>
        </p:nvSpPr>
        <p:spPr>
          <a:xfrm>
            <a:off x="7200843" y="2022008"/>
            <a:ext cx="3577866" cy="45279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76" name="任意多边形: 形状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 rot="5400000" flipV="1">
            <a:off x="6364484" y="2311590"/>
            <a:ext cx="794446" cy="401986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8978" name="圆角矩形 10"/>
          <p:cNvSpPr/>
          <p:nvPr>
            <p:custDataLst>
              <p:tags r:id="rId10"/>
            </p:custDataLst>
          </p:nvPr>
        </p:nvSpPr>
        <p:spPr>
          <a:xfrm>
            <a:off x="804630" y="4061785"/>
            <a:ext cx="4815576" cy="2100107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正文"/>
          <p:cNvSpPr txBox="1"/>
          <p:nvPr>
            <p:custDataLst>
              <p:tags r:id="rId11"/>
            </p:custDataLst>
          </p:nvPr>
        </p:nvSpPr>
        <p:spPr>
          <a:xfrm>
            <a:off x="1248529" y="4968635"/>
            <a:ext cx="4377392" cy="1192622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培养国际化视野：英语是国际通用语言，学习英语可以让幼儿更好地融入国际社会，具备国际化视野。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82" name="标题"/>
          <p:cNvSpPr txBox="1"/>
          <p:nvPr>
            <p:custDataLst>
              <p:tags r:id="rId12"/>
            </p:custDataLst>
          </p:nvPr>
        </p:nvSpPr>
        <p:spPr>
          <a:xfrm>
            <a:off x="1248529" y="4505049"/>
            <a:ext cx="3577866" cy="45279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84" name="任意多边形: 形状 23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 rot="5400000" flipV="1">
            <a:off x="412170" y="4794631"/>
            <a:ext cx="794446" cy="401986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8986" name="圆角矩形 9"/>
          <p:cNvSpPr/>
          <p:nvPr>
            <p:custDataLst>
              <p:tags r:id="rId14"/>
            </p:custDataLst>
          </p:nvPr>
        </p:nvSpPr>
        <p:spPr>
          <a:xfrm>
            <a:off x="6756944" y="4061785"/>
            <a:ext cx="4815576" cy="2100107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正文"/>
          <p:cNvSpPr txBox="1"/>
          <p:nvPr>
            <p:custDataLst>
              <p:tags r:id="rId15"/>
            </p:custDataLst>
          </p:nvPr>
        </p:nvSpPr>
        <p:spPr>
          <a:xfrm>
            <a:off x="7200843" y="4968635"/>
            <a:ext cx="4377392" cy="1192622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促进创造力发展：英语启蒙教育通常采用多种形式的教学方式，如故事、游戏等，这些活动可以激发幼儿的创造力，培养他们的想象力。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90" name="标题"/>
          <p:cNvSpPr txBox="1"/>
          <p:nvPr>
            <p:custDataLst>
              <p:tags r:id="rId16"/>
            </p:custDataLst>
          </p:nvPr>
        </p:nvSpPr>
        <p:spPr>
          <a:xfrm>
            <a:off x="7200843" y="4505049"/>
            <a:ext cx="3577866" cy="45279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92" name="任意多边形: 形状 23"/>
          <p:cNvSpPr>
            <a:spLocks noChangeAspect="1"/>
          </p:cNvSpPr>
          <p:nvPr>
            <p:custDataLst>
              <p:tags r:id="rId17"/>
            </p:custDataLst>
          </p:nvPr>
        </p:nvSpPr>
        <p:spPr>
          <a:xfrm rot="5400000" flipV="1">
            <a:off x="6364484" y="4794631"/>
            <a:ext cx="794446" cy="401986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英语启蒙为幼儿的未来发展奠定基础</a:t>
            </a:r>
            <a:endParaRPr lang="zh-CN" altLang="en-US"/>
          </a:p>
        </p:txBody>
      </p:sp>
      <p:sp>
        <p:nvSpPr>
          <p:cNvPr id="104903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3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培养语言能力：英语启蒙有助于提高幼儿的语言表达和理解能力。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增强综合素质：英语启蒙有助于培养幼儿的跨文化意识和国际视野。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5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促进认知发展：英语启蒙有助于提高幼儿的认知水平和思维能力。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5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培养良好学习习惯：英语启蒙有助于培养幼儿的学习兴趣和自主学习能力。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9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英语启蒙对幼儿认知发展的促进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提高幼儿的思维能力和创造力</a:t>
            </a:r>
            <a:endParaRPr lang="zh-CN" altLang="en-US"/>
          </a:p>
        </p:txBody>
      </p:sp>
      <p:sp>
        <p:nvSpPr>
          <p:cNvPr id="1049136" name="梯形 7"/>
          <p:cNvSpPr/>
          <p:nvPr>
            <p:custDataLst>
              <p:tags r:id="rId2"/>
            </p:custDataLst>
          </p:nvPr>
        </p:nvSpPr>
        <p:spPr>
          <a:xfrm flipV="1">
            <a:off x="608400" y="2713291"/>
            <a:ext cx="2497130" cy="242094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49138" name="任意多边形: 形状 9"/>
          <p:cNvSpPr/>
          <p:nvPr>
            <p:custDataLst>
              <p:tags r:id="rId3"/>
            </p:custDataLst>
          </p:nvPr>
        </p:nvSpPr>
        <p:spPr>
          <a:xfrm>
            <a:off x="689729" y="2394965"/>
            <a:ext cx="2331172" cy="3268814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49140" name="矩形: 圆顶角 10"/>
          <p:cNvSpPr/>
          <p:nvPr>
            <p:custDataLst>
              <p:tags r:id="rId4"/>
            </p:custDataLst>
          </p:nvPr>
        </p:nvSpPr>
        <p:spPr>
          <a:xfrm flipH="1">
            <a:off x="608400" y="2076640"/>
            <a:ext cx="2497130" cy="636694"/>
          </a:xfrm>
          <a:prstGeom prst="round2SameRect">
            <a:avLst>
              <a:gd name="adj1" fmla="val 16667"/>
              <a:gd name="adj2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1049142" name="正文"/>
          <p:cNvSpPr txBox="1"/>
          <p:nvPr>
            <p:custDataLst>
              <p:tags r:id="rId5"/>
            </p:custDataLst>
          </p:nvPr>
        </p:nvSpPr>
        <p:spPr>
          <a:xfrm>
            <a:off x="736747" y="2988410"/>
            <a:ext cx="2240503" cy="2675749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英语启蒙教育能够促进幼儿的思维能力和创造力的发展，因为英语作为一种外语，能够提供不同于母语的思维方式和表达方式，从而激发幼儿的想象力和创造力。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44" name="梯形 40"/>
          <p:cNvSpPr/>
          <p:nvPr>
            <p:custDataLst>
              <p:tags r:id="rId6"/>
            </p:custDataLst>
          </p:nvPr>
        </p:nvSpPr>
        <p:spPr>
          <a:xfrm flipV="1">
            <a:off x="3432664" y="2713291"/>
            <a:ext cx="2497130" cy="242094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49146" name="任意多边形: 形状 41"/>
          <p:cNvSpPr/>
          <p:nvPr>
            <p:custDataLst>
              <p:tags r:id="rId7"/>
            </p:custDataLst>
          </p:nvPr>
        </p:nvSpPr>
        <p:spPr>
          <a:xfrm>
            <a:off x="3513993" y="2394965"/>
            <a:ext cx="2331172" cy="3268814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49148" name="矩形: 圆顶角 42"/>
          <p:cNvSpPr/>
          <p:nvPr>
            <p:custDataLst>
              <p:tags r:id="rId8"/>
            </p:custDataLst>
          </p:nvPr>
        </p:nvSpPr>
        <p:spPr>
          <a:xfrm flipH="1">
            <a:off x="3432664" y="2076640"/>
            <a:ext cx="2497130" cy="636694"/>
          </a:xfrm>
          <a:prstGeom prst="round2SameRect">
            <a:avLst>
              <a:gd name="adj1" fmla="val 16667"/>
              <a:gd name="adj2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1049150" name="正文"/>
          <p:cNvSpPr txBox="1"/>
          <p:nvPr>
            <p:custDataLst>
              <p:tags r:id="rId9"/>
            </p:custDataLst>
          </p:nvPr>
        </p:nvSpPr>
        <p:spPr>
          <a:xfrm>
            <a:off x="3561011" y="2988410"/>
            <a:ext cx="2240503" cy="2675749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通过学习英语，幼儿可以接触到不同文化背景下的知识和观念，从而拓宽他们的思维和视野，提高他们的思维能力和创造力。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52" name="梯形 46"/>
          <p:cNvSpPr/>
          <p:nvPr>
            <p:custDataLst>
              <p:tags r:id="rId10"/>
            </p:custDataLst>
          </p:nvPr>
        </p:nvSpPr>
        <p:spPr>
          <a:xfrm flipV="1">
            <a:off x="6256928" y="2713291"/>
            <a:ext cx="2497130" cy="242094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49154" name="任意多边形: 形状 47"/>
          <p:cNvSpPr/>
          <p:nvPr>
            <p:custDataLst>
              <p:tags r:id="rId11"/>
            </p:custDataLst>
          </p:nvPr>
        </p:nvSpPr>
        <p:spPr>
          <a:xfrm>
            <a:off x="6338257" y="2394965"/>
            <a:ext cx="2331172" cy="3268814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49156" name="矩形: 圆顶角 48"/>
          <p:cNvSpPr/>
          <p:nvPr>
            <p:custDataLst>
              <p:tags r:id="rId12"/>
            </p:custDataLst>
          </p:nvPr>
        </p:nvSpPr>
        <p:spPr>
          <a:xfrm flipH="1">
            <a:off x="6256928" y="2076640"/>
            <a:ext cx="2497130" cy="636694"/>
          </a:xfrm>
          <a:prstGeom prst="round2SameRect">
            <a:avLst>
              <a:gd name="adj1" fmla="val 16667"/>
              <a:gd name="adj2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1049158" name="正文"/>
          <p:cNvSpPr txBox="1"/>
          <p:nvPr>
            <p:custDataLst>
              <p:tags r:id="rId13"/>
            </p:custDataLst>
          </p:nvPr>
        </p:nvSpPr>
        <p:spPr>
          <a:xfrm>
            <a:off x="6385275" y="2988410"/>
            <a:ext cx="2240503" cy="2675749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在英语启蒙教育中，教师可以通过引导幼儿进行探究、发现和创造活动，激发他们的创造力和想象力，培养他们的创新意识和创新能力。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60" name="梯形 52"/>
          <p:cNvSpPr/>
          <p:nvPr>
            <p:custDataLst>
              <p:tags r:id="rId14"/>
            </p:custDataLst>
          </p:nvPr>
        </p:nvSpPr>
        <p:spPr>
          <a:xfrm flipV="1">
            <a:off x="9080557" y="2713291"/>
            <a:ext cx="2497130" cy="242094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49162" name="任意多边形: 形状 53"/>
          <p:cNvSpPr/>
          <p:nvPr>
            <p:custDataLst>
              <p:tags r:id="rId15"/>
            </p:custDataLst>
          </p:nvPr>
        </p:nvSpPr>
        <p:spPr>
          <a:xfrm>
            <a:off x="9162521" y="2394965"/>
            <a:ext cx="2331172" cy="3268814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49164" name="矩形: 圆顶角 54"/>
          <p:cNvSpPr/>
          <p:nvPr>
            <p:custDataLst>
              <p:tags r:id="rId16"/>
            </p:custDataLst>
          </p:nvPr>
        </p:nvSpPr>
        <p:spPr>
          <a:xfrm flipH="1">
            <a:off x="9080557" y="2076640"/>
            <a:ext cx="2497130" cy="636694"/>
          </a:xfrm>
          <a:prstGeom prst="round2SameRect">
            <a:avLst>
              <a:gd name="adj1" fmla="val 16667"/>
              <a:gd name="adj2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1049166" name="正文"/>
          <p:cNvSpPr txBox="1"/>
          <p:nvPr>
            <p:custDataLst>
              <p:tags r:id="rId17"/>
            </p:custDataLst>
          </p:nvPr>
        </p:nvSpPr>
        <p:spPr>
          <a:xfrm>
            <a:off x="9208904" y="2988410"/>
            <a:ext cx="2240503" cy="2675749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学习英语也可以促进幼儿的认知发展，提高他们的语言表达能力、观察力和记忆力等方面的能力，从而间接地提高他们的思维能力和创造力。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增强幼儿的注意力和记忆力</a:t>
            </a:r>
            <a:endParaRPr lang="zh-CN" altLang="en-US"/>
          </a:p>
        </p:txBody>
      </p:sp>
      <p:sp>
        <p:nvSpPr>
          <p:cNvPr id="104920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英语作为一种外语，能够刺激幼儿的大脑发育，进一步促进他们认知能力的提升。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通过学习英语，幼儿可以接触到不同的文化背景和思维方式，这种多元化的学习经验也有助于提高他们的注意力和记忆力。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英语启蒙教育通常采用生动有趣的教学方式，能够吸引幼儿的注意力，提高他们的专注度。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学习英语有助于拓展幼儿的词汇量，从而增强他们的记忆力。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培养幼儿的语言表达和沟通能力</a:t>
            </a:r>
            <a:endParaRPr lang="zh-CN" altLang="en-US"/>
          </a:p>
        </p:txBody>
      </p:sp>
      <p:sp>
        <p:nvSpPr>
          <p:cNvPr id="10492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英语启蒙有助于提高幼儿的语言表达能力，让他们能够更流利地表达自己的想法和感受。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英语启蒙能够帮助幼儿更好地理解不同语言的语法结构和表达方式，提高他们的语言分析能力。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学习英语能够激发幼儿的语言创造力和表达能力，让他们在未来的学习和工作中更加自信地与他人交流。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通过英语启蒙，幼儿可以接触到更多的语言表达方式和文化背景，从而增强他们的跨文化沟通能力。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5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英语启蒙对幼儿情感和社会性的发展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https://d.book118.com/175014010302011040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1_1"/>
  <p:tag name="KSO_WM_UNIT_INDEX" val="1_1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2_1"/>
  <p:tag name="KSO_WM_UNIT_INDEX" val="1_2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3_1"/>
  <p:tag name="KSO_WM_UNIT_INDEX" val="1_3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4_1"/>
  <p:tag name="KSO_WM_UNIT_INDEX" val="1_4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汉仪书宋二简</vt:lpstr>
      <vt:lpstr>MiSans Normal</vt:lpstr>
      <vt:lpstr>Wingdings</vt:lpstr>
      <vt:lpstr>微软雅黑</vt:lpstr>
      <vt:lpstr>+中文正文</vt:lpstr>
      <vt:lpstr>宋体</vt:lpstr>
      <vt:lpstr>Office Theme</vt:lpstr>
      <vt:lpstr>学前教育中英语启蒙的重要性</vt:lpstr>
      <vt:lpstr>目录</vt:lpstr>
      <vt:lpstr>英语启蒙在学前教育中的地位</vt:lpstr>
      <vt:lpstr>英语启蒙是学前教育的重要组成部分</vt:lpstr>
      <vt:lpstr>英语启蒙有助于培养幼儿的综合素质</vt:lpstr>
      <vt:lpstr>英语启蒙为幼儿的未来发展奠定基础</vt:lpstr>
      <vt:lpstr>英语启蒙对幼儿认知发展的促进</vt:lpstr>
      <vt:lpstr>提高幼儿的思维能力和创造力</vt:lpstr>
      <vt:lpstr>增强幼儿的注意力和记忆力</vt:lpstr>
      <vt:lpstr>培养幼儿的语言表达和沟通能力</vt:lpstr>
      <vt:lpstr>英语启蒙对幼儿情感和社会性的发展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2024-09-01T00:42:37.104</cp:lastPrinted>
  <dcterms:created xsi:type="dcterms:W3CDTF">2024-08-31T16:42:37Z</dcterms:created>
  <dcterms:modified xsi:type="dcterms:W3CDTF">2024-08-31T16:42:39Z</dcterms:modified>
</cp:coreProperties>
</file>