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9" r:id="rId25"/>
    <p:sldId id="322" r:id="rId26"/>
    <p:sldId id="325" r:id="rId27"/>
    <p:sldId id="328" r:id="rId28"/>
    <p:sldId id="331" r:id="rId29"/>
    <p:sldId id="333" r:id="rId30"/>
  </p:sldIdLst>
  <p:sldSz cx="12192000" cy="6858000"/>
  <p:notesSz cx="6858000" cy="9144000"/>
  <p:custDataLst>
    <p:tags r:id="rId3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slide" Target="slides/slide22.xml" /><Relationship Id="rId27" Type="http://schemas.openxmlformats.org/officeDocument/2006/relationships/slide" Target="slides/slide23.xml" /><Relationship Id="rId28" Type="http://schemas.openxmlformats.org/officeDocument/2006/relationships/slide" Target="slides/slide24.xml" /><Relationship Id="rId29" Type="http://schemas.openxmlformats.org/officeDocument/2006/relationships/slide" Target="slides/slide25.xml" /><Relationship Id="rId3" Type="http://schemas.openxmlformats.org/officeDocument/2006/relationships/slideMaster" Target="slideMasters/slideMaster3.xml" /><Relationship Id="rId30" Type="http://schemas.openxmlformats.org/officeDocument/2006/relationships/slide" Target="slides/slide26.xml" /><Relationship Id="rId31" Type="http://schemas.openxmlformats.org/officeDocument/2006/relationships/tags" Target="tags/tag1.xml" /><Relationship Id="rId32" Type="http://schemas.openxmlformats.org/officeDocument/2006/relationships/presProps" Target="presProps.xml" /><Relationship Id="rId33" Type="http://schemas.openxmlformats.org/officeDocument/2006/relationships/viewProps" Target="viewProps.xml" /><Relationship Id="rId34" Type="http://schemas.openxmlformats.org/officeDocument/2006/relationships/theme" Target="theme/theme1.xml" /><Relationship Id="rId35" Type="http://schemas.openxmlformats.org/officeDocument/2006/relationships/tableStyles" Target="tableStyles.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1EF3D65E-DC82-4370-A2FB-6760BF66A45B}"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7.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23.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24.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20" name="PlaceHolder 1"/>
          <p:cNvSpPr>
            <a:spLocks noGrp="1"/>
          </p:cNvSpPr>
          <p:nvPr>
            <p:ph type="sldImg"/>
          </p:nvPr>
        </p:nvSpPr>
        <p:spPr>
          <a:xfrm>
            <a:off x="685800" y="1143000"/>
            <a:ext cx="5486040" cy="3085920"/>
          </a:xfrm>
          <a:prstGeom prst="rect">
            <a:avLst/>
          </a:prstGeom>
          <a:ln w="0">
            <a:noFill/>
          </a:ln>
        </p:spPr>
      </p:sp>
      <p:sp>
        <p:nvSpPr>
          <p:cNvPr id="421"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22"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23" name="PlaceHolder 1"/>
          <p:cNvSpPr>
            <a:spLocks noGrp="1"/>
          </p:cNvSpPr>
          <p:nvPr>
            <p:ph type="sldImg"/>
          </p:nvPr>
        </p:nvSpPr>
        <p:spPr>
          <a:xfrm>
            <a:off x="685800" y="1143000"/>
            <a:ext cx="5486040" cy="3085920"/>
          </a:xfrm>
          <a:prstGeom prst="rect">
            <a:avLst/>
          </a:prstGeom>
          <a:ln w="0">
            <a:noFill/>
          </a:ln>
        </p:spPr>
      </p:sp>
      <p:sp>
        <p:nvSpPr>
          <p:cNvPr id="424"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25"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26" name="PlaceHolder 1"/>
          <p:cNvSpPr>
            <a:spLocks noGrp="1"/>
          </p:cNvSpPr>
          <p:nvPr>
            <p:ph type="sldImg"/>
          </p:nvPr>
        </p:nvSpPr>
        <p:spPr>
          <a:xfrm>
            <a:off x="685800" y="1143000"/>
            <a:ext cx="5486040" cy="3085920"/>
          </a:xfrm>
          <a:prstGeom prst="rect">
            <a:avLst/>
          </a:prstGeom>
          <a:ln w="0">
            <a:noFill/>
          </a:ln>
        </p:spPr>
      </p:sp>
      <p:sp>
        <p:nvSpPr>
          <p:cNvPr id="427"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28"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29" name="PlaceHolder 1"/>
          <p:cNvSpPr>
            <a:spLocks noGrp="1"/>
          </p:cNvSpPr>
          <p:nvPr>
            <p:ph type="sldImg"/>
          </p:nvPr>
        </p:nvSpPr>
        <p:spPr>
          <a:xfrm>
            <a:off x="685800" y="1143000"/>
            <a:ext cx="5486040" cy="3085920"/>
          </a:xfrm>
          <a:prstGeom prst="rect">
            <a:avLst/>
          </a:prstGeom>
          <a:ln w="0">
            <a:noFill/>
          </a:ln>
        </p:spPr>
      </p:sp>
      <p:sp>
        <p:nvSpPr>
          <p:cNvPr id="430"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31"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32" name="PlaceHolder 1"/>
          <p:cNvSpPr>
            <a:spLocks noGrp="1"/>
          </p:cNvSpPr>
          <p:nvPr>
            <p:ph type="sldImg"/>
          </p:nvPr>
        </p:nvSpPr>
        <p:spPr>
          <a:xfrm>
            <a:off x="685800" y="1143000"/>
            <a:ext cx="5486040" cy="3085920"/>
          </a:xfrm>
          <a:prstGeom prst="rect">
            <a:avLst/>
          </a:prstGeom>
          <a:ln w="0">
            <a:noFill/>
          </a:ln>
        </p:spPr>
      </p:sp>
      <p:sp>
        <p:nvSpPr>
          <p:cNvPr id="433"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34"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35" name="PlaceHolder 1"/>
          <p:cNvSpPr>
            <a:spLocks noGrp="1"/>
          </p:cNvSpPr>
          <p:nvPr>
            <p:ph type="sldImg"/>
          </p:nvPr>
        </p:nvSpPr>
        <p:spPr>
          <a:xfrm>
            <a:off x="685800" y="1143000"/>
            <a:ext cx="5486040" cy="3085920"/>
          </a:xfrm>
          <a:prstGeom prst="rect">
            <a:avLst/>
          </a:prstGeom>
          <a:ln w="0">
            <a:noFill/>
          </a:ln>
        </p:spPr>
      </p:sp>
      <p:sp>
        <p:nvSpPr>
          <p:cNvPr id="436"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37"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38" name="PlaceHolder 1"/>
          <p:cNvSpPr>
            <a:spLocks noGrp="1"/>
          </p:cNvSpPr>
          <p:nvPr>
            <p:ph type="sldImg"/>
          </p:nvPr>
        </p:nvSpPr>
        <p:spPr>
          <a:xfrm>
            <a:off x="685800" y="1143000"/>
            <a:ext cx="5486040" cy="3085920"/>
          </a:xfrm>
          <a:prstGeom prst="rect">
            <a:avLst/>
          </a:prstGeom>
          <a:ln w="0">
            <a:noFill/>
          </a:ln>
        </p:spPr>
      </p:sp>
      <p:sp>
        <p:nvSpPr>
          <p:cNvPr id="439" name="PlaceHolder 2"/>
          <p:cNvSpPr>
            <a:spLocks noGrp="1"/>
          </p:cNvSpPr>
          <p:nvPr>
            <p:ph type="body" idx="44"/>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40" name="PlaceHolder 3"/>
          <p:cNvSpPr>
            <a:spLocks noGrp="1"/>
          </p:cNvSpPr>
          <p:nvPr>
            <p:ph type="sldNum" idx="43"/>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92DA79D-43FD-443D-93DC-A3DB4E505E1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57B5186-1789-4A32-87F8-21BD4907DFB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6029A19-DAB9-4129-92CA-4236CFC0B54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AEC721E-DBA8-4C61-87F6-8E097133D85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879C009-1505-43E8-8D8B-933E0630EAA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F3248F9-AA69-41DE-906F-66BB8C7B5B2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614CDD9-2CA0-4172-9FFC-7769D7F72C3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6663C0A-16A7-4C8C-8CFF-081369459B5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1CDDFC0-3665-4F2F-855F-42222FE1D6F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10BD0D0-8010-4AA7-A3F9-D347BD0DF7C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A50AB53-5F5C-4BBB-9C8A-2176C2389EF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E8B2A1E8-52DB-4781-A41D-1121D8F62C94}"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46C56E92-B20A-4FEB-9B3B-32654D478BF3}"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1.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1.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1.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1.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1.jpeg"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7.xml" /><Relationship Id="rId3" Type="http://schemas.openxmlformats.org/officeDocument/2006/relationships/image" Target="../media/image1.jpeg"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750220110130111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企业风险管理风险管理付出</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10868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a:t>
            </a:r>
            <a:endParaRPr lang="en-US" sz="1800" b="0" strike="noStrike" spc="-1">
              <a:solidFill>
                <a:srgbClr val="000000"/>
              </a:solidFill>
              <a:latin typeface="Arial"/>
            </a:endParaRPr>
          </a:p>
          <a:p>
            <a:pPr defTabSz="914400">
              <a:lnSpc>
                <a:spcPct val="100000"/>
              </a:lnSpc>
            </a:pPr>
            <a:endParaRPr lang="en-US" sz="1800" b="0" strike="noStrike" spc="-1">
              <a:solidFill>
                <a:srgbClr val="000000"/>
              </a:solidFill>
              <a:latin typeface="Arial"/>
            </a:endParaRPr>
          </a:p>
          <a:p>
            <a:pPr defTabSz="914400">
              <a:lnSpc>
                <a:spcPct val="100000"/>
              </a:lnSpc>
            </a:pPr>
            <a:r>
              <a:rPr lang="zh-CN" sz="1800" b="0" strike="noStrike" spc="-1">
                <a:solidFill>
                  <a:schemeClr val="dk1"/>
                </a:solidFill>
                <a:latin typeface="Arial"/>
                <a:ea typeface="微软雅黑"/>
              </a:rPr>
              <a:t>制作时间：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X</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1</a:t>
            </a:r>
            <a:r>
              <a:rPr lang="zh-CN" sz="3000" b="0" strike="noStrike" spc="-1">
                <a:solidFill>
                  <a:schemeClr val="dk1"/>
                </a:solidFill>
                <a:latin typeface="微软雅黑"/>
                <a:ea typeface="微软雅黑"/>
              </a:rPr>
              <a:t>章  企业风险管理的重要性</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2</a:t>
            </a:r>
            <a:r>
              <a:rPr lang="zh-CN" sz="3000" b="0" strike="noStrike" spc="-1">
                <a:solidFill>
                  <a:schemeClr val="dk1"/>
                </a:solidFill>
                <a:latin typeface="微软雅黑"/>
                <a:ea typeface="微软雅黑"/>
              </a:rPr>
              <a:t>章  企业风险的分类</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3</a:t>
            </a:r>
            <a:r>
              <a:rPr lang="zh-CN" sz="3000" b="0" strike="noStrike" spc="-1">
                <a:solidFill>
                  <a:schemeClr val="dk1"/>
                </a:solidFill>
                <a:latin typeface="微软雅黑"/>
                <a:ea typeface="微软雅黑"/>
              </a:rPr>
              <a:t>章  风险管理工具和方法</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4</a:t>
            </a:r>
            <a:r>
              <a:rPr lang="zh-CN" sz="3000" b="0" strike="noStrike" spc="-1">
                <a:solidFill>
                  <a:schemeClr val="dk1"/>
                </a:solidFill>
                <a:latin typeface="微软雅黑"/>
                <a:ea typeface="微软雅黑"/>
              </a:rPr>
              <a:t>章  企业风险管理案例分析</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5</a:t>
            </a:r>
            <a:r>
              <a:rPr lang="zh-CN" sz="3000" b="0" strike="noStrike" spc="-1">
                <a:solidFill>
                  <a:schemeClr val="dk1"/>
                </a:solidFill>
                <a:latin typeface="微软雅黑"/>
                <a:ea typeface="微软雅黑"/>
              </a:rPr>
              <a:t>章  企业风险管理的挑战与展望</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6</a:t>
            </a:r>
            <a:r>
              <a:rPr lang="zh-CN" sz="3000" b="0" strike="noStrike" spc="-1">
                <a:solidFill>
                  <a:schemeClr val="dk1"/>
                </a:solidFill>
                <a:latin typeface="微软雅黑"/>
                <a:ea typeface="微软雅黑"/>
              </a:rPr>
              <a:t>章  总结与展望</a:t>
            </a:r>
            <a:endParaRPr lang="en-US" sz="3000" b="0" strike="noStrike" spc="-1">
              <a:solidFill>
                <a:srgbClr val="000000"/>
              </a:solidFill>
              <a:latin typeface="Arial"/>
            </a:endParaRPr>
          </a:p>
          <a:p>
            <a:pPr defTabSz="914400">
              <a:lnSpc>
                <a:spcPct val="100000"/>
              </a:lnSpc>
            </a:pPr>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7</a:t>
            </a:r>
            <a:r>
              <a:rPr lang="zh-CN" sz="3000" b="0" strike="noStrike" spc="-1">
                <a:solidFill>
                  <a:schemeClr val="dk1"/>
                </a:solidFill>
                <a:latin typeface="微软雅黑"/>
                <a:ea typeface="微软雅黑"/>
              </a:rPr>
              <a:t>章  结语</a:t>
            </a:r>
            <a:endParaRPr lang="en-US" sz="30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1</a:t>
            </a:r>
            <a:r>
              <a:rPr lang="zh-CN" sz="3600" b="1" strike="noStrike" spc="299">
                <a:solidFill>
                  <a:schemeClr val="dk1">
                    <a:lumMod val="85000"/>
                    <a:lumOff val="15000"/>
                  </a:schemeClr>
                </a:solidFill>
                <a:latin typeface="Arial"/>
                <a:ea typeface="微软雅黑"/>
              </a:rPr>
              <a:t>章 企业风险管理的重要性</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1"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企业风险管理概述</a:t>
            </a:r>
            <a:endParaRPr lang="en-US" sz="3500" b="0" strike="noStrike" spc="-1">
              <a:solidFill>
                <a:srgbClr val="000000"/>
              </a:solidFill>
              <a:latin typeface="Arial"/>
            </a:endParaRPr>
          </a:p>
        </p:txBody>
      </p:sp>
      <p:sp>
        <p:nvSpPr>
          <p:cNvPr id="82"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企业风险管理是指企业为了达成目标而系统性地识别、评估、监控和应对不确定事件的过程。通过有效的风险管理，企业可以更好地应对外部环境的变化，提升自身的竞争力。</a:t>
            </a:r>
            <a:endParaRPr lang="en-US" sz="2500" b="0" strike="noStrike" spc="-1">
              <a:solidFill>
                <a:srgbClr val="000000"/>
              </a:solidFill>
              <a:latin typeface="Arial"/>
            </a:endParaRPr>
          </a:p>
        </p:txBody>
      </p:sp>
      <p:sp>
        <p:nvSpPr>
          <p:cNvPr id="8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4"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企业风险管理的目的</a:t>
            </a:r>
            <a:endParaRPr lang="en-US" sz="3600" b="0" strike="noStrike" spc="-1">
              <a:solidFill>
                <a:schemeClr val="dk1"/>
              </a:solidFill>
              <a:latin typeface="Arial"/>
            </a:endParaRPr>
          </a:p>
        </p:txBody>
      </p:sp>
      <p:sp>
        <p:nvSpPr>
          <p:cNvPr id="85"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保障企业稳健经营</a:t>
            </a:r>
            <a:endParaRPr lang="en-US" sz="1500" b="0" strike="noStrike" spc="-1">
              <a:solidFill>
                <a:srgbClr val="000000"/>
              </a:solidFill>
              <a:latin typeface="Arial"/>
            </a:endParaRPr>
          </a:p>
        </p:txBody>
      </p:sp>
      <p:sp>
        <p:nvSpPr>
          <p:cNvPr id="86"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降低风险带来的负面影响</a:t>
            </a:r>
            <a:endParaRPr lang="en-US" sz="2200" b="0" strike="noStrike" spc="-1">
              <a:solidFill>
                <a:srgbClr val="000000"/>
              </a:solidFill>
              <a:latin typeface="Arial"/>
            </a:endParaRPr>
          </a:p>
        </p:txBody>
      </p:sp>
      <p:sp>
        <p:nvSpPr>
          <p:cNvPr id="87"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增强企业抵御危机的能力</a:t>
            </a:r>
            <a:endParaRPr lang="en-US" sz="1500" b="0" strike="noStrike" spc="-1">
              <a:solidFill>
                <a:srgbClr val="000000"/>
              </a:solidFill>
              <a:latin typeface="Arial"/>
            </a:endParaRPr>
          </a:p>
        </p:txBody>
      </p:sp>
      <p:sp>
        <p:nvSpPr>
          <p:cNvPr id="88"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提高企业的抗风险能力</a:t>
            </a:r>
            <a:endParaRPr lang="en-US" sz="2200" b="0" strike="noStrike" spc="-1">
              <a:solidFill>
                <a:srgbClr val="000000"/>
              </a:solidFill>
              <a:latin typeface="Arial"/>
            </a:endParaRPr>
          </a:p>
        </p:txBody>
      </p:sp>
      <p:sp>
        <p:nvSpPr>
          <p:cNvPr id="89"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确保企业长期发展路径的可持续性</a:t>
            </a:r>
            <a:endParaRPr lang="en-US" sz="1500" b="0" strike="noStrike" spc="-1">
              <a:solidFill>
                <a:srgbClr val="000000"/>
              </a:solidFill>
              <a:latin typeface="Arial"/>
            </a:endParaRPr>
          </a:p>
        </p:txBody>
      </p:sp>
      <p:sp>
        <p:nvSpPr>
          <p:cNvPr id="90"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保障企业可持续发展</a:t>
            </a:r>
            <a:endParaRPr lang="en-US" sz="2200" b="0" strike="noStrike" spc="-1">
              <a:solidFill>
                <a:srgbClr val="000000"/>
              </a:solidFill>
              <a:latin typeface="Arial"/>
            </a:endParaRPr>
          </a:p>
        </p:txBody>
      </p:sp>
      <p:sp>
        <p:nvSpPr>
          <p:cNvPr id="91"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92"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3"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4"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企业风险管理的好处</a:t>
            </a:r>
            <a:endParaRPr lang="en-US" sz="3500" b="0" strike="noStrike" spc="-1">
              <a:solidFill>
                <a:srgbClr val="000000"/>
              </a:solidFill>
              <a:latin typeface="Arial"/>
            </a:endParaRPr>
          </a:p>
        </p:txBody>
      </p:sp>
      <p:sp>
        <p:nvSpPr>
          <p:cNvPr id="95"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企业风险管理可以提升企业的价值，提高管理效率，进而提升企业在行业中的声誉和竞争力。通过有效的风险管理，企业可以更好地把握机遇，规避风险，实现可持续发展。</a:t>
            </a:r>
            <a:endParaRPr lang="en-US" sz="2500" b="0" strike="noStrike" spc="-1">
              <a:solidFill>
                <a:srgbClr val="000000"/>
              </a:solidFill>
              <a:latin typeface="Arial"/>
            </a:endParaRPr>
          </a:p>
        </p:txBody>
      </p:sp>
      <p:sp>
        <p:nvSpPr>
          <p:cNvPr id="96"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7"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8"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风险定性和定量相结合</a:t>
            </a:r>
            <a:endParaRPr lang="en-US" sz="2200" b="0" strike="noStrike" spc="-1">
              <a:solidFill>
                <a:srgbClr val="000000"/>
              </a:solidFill>
              <a:latin typeface="Arial"/>
            </a:endParaRPr>
          </a:p>
        </p:txBody>
      </p:sp>
      <p:sp>
        <p:nvSpPr>
          <p:cNvPr id="99"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通过定性和定量方法来全面评估风险</a:t>
            </a:r>
            <a:endParaRPr lang="en-US" sz="1500" b="0" strike="noStrike" spc="-1">
              <a:solidFill>
                <a:srgbClr val="000000"/>
              </a:solidFill>
              <a:latin typeface="Arial"/>
            </a:endParaRPr>
          </a:p>
        </p:txBody>
      </p:sp>
      <p:sp>
        <p:nvSpPr>
          <p:cNvPr id="100"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1"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风险和回报相匹配</a:t>
            </a:r>
            <a:endParaRPr lang="en-US" sz="2200" b="0" strike="noStrike" spc="-1">
              <a:solidFill>
                <a:srgbClr val="000000"/>
              </a:solidFill>
              <a:latin typeface="Arial"/>
            </a:endParaRPr>
          </a:p>
        </p:txBody>
      </p:sp>
      <p:sp>
        <p:nvSpPr>
          <p:cNvPr id="102"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风险与回报应保持一定的平衡关系</a:t>
            </a:r>
            <a:endParaRPr lang="en-US" sz="1500" b="0" strike="noStrike" spc="-1">
              <a:solidFill>
                <a:srgbClr val="000000"/>
              </a:solidFill>
              <a:latin typeface="Arial"/>
            </a:endParaRPr>
          </a:p>
        </p:txBody>
      </p:sp>
      <p:sp>
        <p:nvSpPr>
          <p:cNvPr id="103"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4"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05"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06"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企业风险管理的原则</a:t>
            </a:r>
            <a:endParaRPr lang="en-US" sz="3600" b="0" strike="noStrike" spc="-1">
              <a:solidFill>
                <a:schemeClr val="dk1"/>
              </a:solidFill>
              <a:latin typeface="Arial"/>
            </a:endParaRPr>
          </a:p>
        </p:txBody>
      </p:sp>
      <p:sp>
        <p:nvSpPr>
          <p:cNvPr id="107"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8"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综合性</a:t>
            </a:r>
            <a:endParaRPr lang="en-US" sz="2200" b="0" strike="noStrike" spc="-1">
              <a:solidFill>
                <a:srgbClr val="000000"/>
              </a:solidFill>
              <a:latin typeface="Arial"/>
            </a:endParaRPr>
          </a:p>
        </p:txBody>
      </p:sp>
      <p:sp>
        <p:nvSpPr>
          <p:cNvPr id="109"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综合考虑内外部因素及其相互关系</a:t>
            </a:r>
            <a:endParaRPr lang="en-US" sz="1500" b="0" strike="noStrike" spc="-1">
              <a:solidFill>
                <a:srgbClr val="000000"/>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10"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企业风险管理的框架</a:t>
            </a:r>
            <a:endParaRPr lang="en-US" sz="3600" b="0" strike="noStrike" spc="-1">
              <a:solidFill>
                <a:schemeClr val="dk1"/>
              </a:solidFill>
              <a:latin typeface="Arial"/>
            </a:endParaRPr>
          </a:p>
        </p:txBody>
      </p:sp>
      <p:sp>
        <p:nvSpPr>
          <p:cNvPr id="111"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根据企业发展战略确定风险管理方向</a:t>
            </a:r>
            <a:endParaRPr lang="en-US" sz="1500" b="0" strike="noStrike" spc="-1">
              <a:solidFill>
                <a:srgbClr val="000000"/>
              </a:solidFill>
              <a:latin typeface="Arial"/>
            </a:endParaRPr>
          </a:p>
        </p:txBody>
      </p:sp>
      <p:sp>
        <p:nvSpPr>
          <p:cNvPr id="112"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策略制定</a:t>
            </a:r>
            <a:endParaRPr lang="en-US" sz="2200" b="0" strike="noStrike" spc="-1">
              <a:solidFill>
                <a:srgbClr val="000000"/>
              </a:solidFill>
              <a:latin typeface="Arial"/>
            </a:endParaRPr>
          </a:p>
        </p:txBody>
      </p:sp>
      <p:sp>
        <p:nvSpPr>
          <p:cNvPr id="113"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全面梳理可能存在的风险因素</a:t>
            </a:r>
            <a:endParaRPr lang="en-US" sz="1500" b="0" strike="noStrike" spc="-1">
              <a:solidFill>
                <a:srgbClr val="000000"/>
              </a:solidFill>
              <a:latin typeface="Arial"/>
            </a:endParaRPr>
          </a:p>
        </p:txBody>
      </p:sp>
      <p:sp>
        <p:nvSpPr>
          <p:cNvPr id="114"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风险识别</a:t>
            </a:r>
            <a:endParaRPr lang="en-US" sz="2200" b="0" strike="noStrike" spc="-1">
              <a:solidFill>
                <a:srgbClr val="000000"/>
              </a:solidFill>
              <a:latin typeface="Arial"/>
            </a:endParaRPr>
          </a:p>
        </p:txBody>
      </p:sp>
      <p:sp>
        <p:nvSpPr>
          <p:cNvPr id="115"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对风险进行定性和定量评估</a:t>
            </a:r>
            <a:endParaRPr lang="en-US" sz="1500" b="0" strike="noStrike" spc="-1">
              <a:solidFill>
                <a:srgbClr val="000000"/>
              </a:solidFill>
              <a:latin typeface="Arial"/>
            </a:endParaRPr>
          </a:p>
        </p:txBody>
      </p:sp>
      <p:sp>
        <p:nvSpPr>
          <p:cNvPr id="116"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风险评估</a:t>
            </a:r>
            <a:endParaRPr lang="en-US" sz="2200" b="0" strike="noStrike" spc="-1">
              <a:solidFill>
                <a:srgbClr val="000000"/>
              </a:solidFill>
              <a:latin typeface="Arial"/>
            </a:endParaRPr>
          </a:p>
        </p:txBody>
      </p:sp>
      <p:sp>
        <p:nvSpPr>
          <p:cNvPr id="117"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采取有效措施降低和管理风险</a:t>
            </a:r>
            <a:endParaRPr lang="en-US" sz="1500" b="0" strike="noStrike" spc="-1">
              <a:solidFill>
                <a:srgbClr val="000000"/>
              </a:solidFill>
              <a:latin typeface="Arial"/>
            </a:endParaRPr>
          </a:p>
        </p:txBody>
      </p:sp>
      <p:sp>
        <p:nvSpPr>
          <p:cNvPr id="118"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风险应对</a:t>
            </a:r>
            <a:endParaRPr lang="en-US" sz="22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19"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企业风险管理的实施</a:t>
            </a:r>
            <a:endParaRPr lang="en-US" sz="3600" b="0" strike="noStrike" spc="-1">
              <a:solidFill>
                <a:schemeClr val="dk1"/>
              </a:solidFill>
              <a:latin typeface="Arial"/>
            </a:endParaRPr>
          </a:p>
        </p:txBody>
      </p:sp>
      <p:sp>
        <p:nvSpPr>
          <p:cNvPr id="120"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领导层需将风险管理纳入企业战略规划</a:t>
            </a:r>
            <a:endParaRPr lang="en-US" sz="2000" b="0" strike="noStrike" spc="-1">
              <a:solidFill>
                <a:srgbClr val="000000"/>
              </a:solidFill>
              <a:latin typeface="Arial"/>
            </a:endParaRPr>
          </a:p>
        </p:txBody>
      </p:sp>
      <p:sp>
        <p:nvSpPr>
          <p:cNvPr id="121"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管理层的重视</a:t>
            </a:r>
            <a:endParaRPr lang="en-US" sz="3000" b="0" strike="noStrike" spc="-1">
              <a:solidFill>
                <a:srgbClr val="000000"/>
              </a:solidFill>
              <a:latin typeface="Arial"/>
            </a:endParaRPr>
          </a:p>
        </p:txBody>
      </p:sp>
      <p:sp>
        <p:nvSpPr>
          <p:cNvPr id="122"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23"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加强员工风险意识培训和培养风险防范能力</a:t>
            </a:r>
            <a:endParaRPr lang="en-US" sz="2000" b="0" strike="noStrike" spc="-1">
              <a:solidFill>
                <a:srgbClr val="000000"/>
              </a:solidFill>
              <a:latin typeface="Arial"/>
            </a:endParaRPr>
          </a:p>
        </p:txBody>
      </p:sp>
      <p:sp>
        <p:nvSpPr>
          <p:cNvPr id="124"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员工培训和意识提升</a:t>
            </a:r>
            <a:endParaRPr lang="en-US" sz="3000" b="0" strike="noStrike" spc="-1">
              <a:solidFill>
                <a:srgbClr val="000000"/>
              </a:solidFill>
              <a:latin typeface="Arial"/>
            </a:endParaRPr>
          </a:p>
        </p:txBody>
      </p:sp>
      <p:sp>
        <p:nvSpPr>
          <p:cNvPr id="125"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26"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构建完备的风险管理机制和流程</a:t>
            </a:r>
            <a:endParaRPr lang="en-US" sz="2000" b="0" strike="noStrike" spc="-1">
              <a:solidFill>
                <a:srgbClr val="000000"/>
              </a:solidFill>
              <a:latin typeface="Arial"/>
            </a:endParaRPr>
          </a:p>
        </p:txBody>
      </p:sp>
      <p:sp>
        <p:nvSpPr>
          <p:cNvPr id="127"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建立完善的风险管理体系</a:t>
            </a:r>
            <a:endParaRPr lang="en-US" sz="3000" b="0" strike="noStrike" spc="-1">
              <a:solidFill>
                <a:srgbClr val="000000"/>
              </a:solidFill>
              <a:latin typeface="Arial"/>
            </a:endParaRPr>
          </a:p>
        </p:txBody>
      </p:sp>
      <p:sp>
        <p:nvSpPr>
          <p:cNvPr id="128" name="椭圆 1"/>
          <p:cNvSpPr/>
          <p:nvPr/>
        </p:nvSpPr>
        <p:spPr>
          <a:xfrm>
            <a:off x="669240" y="50706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29"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30"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第二章 企业风险的分类</a:t>
            </a:r>
            <a:endParaRPr lang="en-US" sz="3600" b="0" strike="noStrike" spc="-1">
              <a:solidFill>
                <a:schemeClr val="dk1"/>
              </a:solidFill>
              <a:latin typeface="Arial"/>
            </a:endParaRPr>
          </a:p>
        </p:txBody>
      </p:sp>
      <p:sp>
        <p:nvSpPr>
          <p:cNvPr id="131"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2"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3"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内部风险</a:t>
            </a:r>
            <a:endParaRPr lang="en-US" sz="3500" b="0" strike="noStrike" spc="-1">
              <a:solidFill>
                <a:srgbClr val="000000"/>
              </a:solidFill>
              <a:latin typeface="Arial"/>
            </a:endParaRPr>
          </a:p>
        </p:txBody>
      </p:sp>
      <p:sp>
        <p:nvSpPr>
          <p:cNvPr id="134"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内部风险是企业经营中常见的风险类型，主要包括人为造成的风险、经营风险和信息系统风险。人为造成的风险通常是由员工的错误行为或疏忽导致，经营风险涉及到市场、产品、管理等方面的挑战，信息系统风险则是指由信息技术系统可能导致的各种问题。</a:t>
            </a:r>
            <a:endParaRPr lang="en-US" sz="2500" b="0" strike="noStrike" spc="-1">
              <a:solidFill>
                <a:srgbClr val="000000"/>
              </a:solidFill>
              <a:latin typeface="Arial"/>
            </a:endParaRPr>
          </a:p>
        </p:txBody>
      </p:sp>
      <p:sp>
        <p:nvSpPr>
          <p:cNvPr id="135"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6"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外部风险</a:t>
            </a:r>
            <a:endParaRPr lang="en-US" sz="3600" b="0" strike="noStrike" spc="-1">
              <a:solidFill>
                <a:schemeClr val="dk1"/>
              </a:solidFill>
              <a:latin typeface="Arial"/>
            </a:endParaRPr>
          </a:p>
        </p:txBody>
      </p:sp>
      <p:sp>
        <p:nvSpPr>
          <p:cNvPr id="137"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政府政策、法规变化导致的风险</a:t>
            </a:r>
            <a:endParaRPr lang="en-US" sz="1500" b="0" strike="noStrike" spc="-1">
              <a:solidFill>
                <a:srgbClr val="000000"/>
              </a:solidFill>
              <a:latin typeface="Arial"/>
            </a:endParaRPr>
          </a:p>
        </p:txBody>
      </p:sp>
      <p:sp>
        <p:nvSpPr>
          <p:cNvPr id="138"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政治风险</a:t>
            </a:r>
            <a:endParaRPr lang="en-US" sz="2200" b="0" strike="noStrike" spc="-1">
              <a:solidFill>
                <a:srgbClr val="000000"/>
              </a:solidFill>
              <a:latin typeface="Arial"/>
            </a:endParaRPr>
          </a:p>
        </p:txBody>
      </p:sp>
      <p:sp>
        <p:nvSpPr>
          <p:cNvPr id="139"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市场、货币等经济因素带来的风险</a:t>
            </a:r>
            <a:endParaRPr lang="en-US" sz="1500" b="0" strike="noStrike" spc="-1">
              <a:solidFill>
                <a:srgbClr val="000000"/>
              </a:solidFill>
              <a:latin typeface="Arial"/>
            </a:endParaRPr>
          </a:p>
        </p:txBody>
      </p:sp>
      <p:sp>
        <p:nvSpPr>
          <p:cNvPr id="140"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经济风险</a:t>
            </a:r>
            <a:endParaRPr lang="en-US" sz="2200" b="0" strike="noStrike" spc="-1">
              <a:solidFill>
                <a:srgbClr val="000000"/>
              </a:solidFill>
              <a:latin typeface="Arial"/>
            </a:endParaRPr>
          </a:p>
        </p:txBody>
      </p:sp>
      <p:sp>
        <p:nvSpPr>
          <p:cNvPr id="141"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社会事件、舆论等带来的风险</a:t>
            </a:r>
            <a:endParaRPr lang="en-US" sz="1500" b="0" strike="noStrike" spc="-1">
              <a:solidFill>
                <a:srgbClr val="000000"/>
              </a:solidFill>
              <a:latin typeface="Arial"/>
            </a:endParaRPr>
          </a:p>
        </p:txBody>
      </p:sp>
      <p:sp>
        <p:nvSpPr>
          <p:cNvPr id="142"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社会风险</a:t>
            </a:r>
            <a:endParaRPr lang="en-US" sz="2200" b="0" strike="noStrike" spc="-1">
              <a:solidFill>
                <a:srgbClr val="000000"/>
              </a:solidFill>
              <a:latin typeface="Arial"/>
            </a:endParaRPr>
          </a:p>
        </p:txBody>
      </p:sp>
      <p:sp>
        <p:nvSpPr>
          <p:cNvPr id="143"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44"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5"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金融风险</a:t>
            </a:r>
            <a:endParaRPr lang="en-US" sz="3600" b="0" strike="noStrike" spc="-1">
              <a:solidFill>
                <a:schemeClr val="dk1"/>
              </a:solidFill>
              <a:latin typeface="Arial"/>
            </a:endParaRPr>
          </a:p>
        </p:txBody>
      </p:sp>
      <p:sp>
        <p:nvSpPr>
          <p:cNvPr id="146"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金融市场利率变动导致的风险</a:t>
            </a:r>
            <a:endParaRPr lang="en-US" sz="1500" b="0" strike="noStrike" spc="-1">
              <a:solidFill>
                <a:srgbClr val="000000"/>
              </a:solidFill>
              <a:latin typeface="Arial"/>
            </a:endParaRPr>
          </a:p>
        </p:txBody>
      </p:sp>
      <p:sp>
        <p:nvSpPr>
          <p:cNvPr id="147"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利率风险</a:t>
            </a:r>
            <a:endParaRPr lang="en-US" sz="2200" b="0" strike="noStrike" spc="-1">
              <a:solidFill>
                <a:srgbClr val="000000"/>
              </a:solidFill>
              <a:latin typeface="Arial"/>
            </a:endParaRPr>
          </a:p>
        </p:txBody>
      </p:sp>
      <p:sp>
        <p:nvSpPr>
          <p:cNvPr id="148"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汇率波动对企业财务的影响</a:t>
            </a:r>
            <a:endParaRPr lang="en-US" sz="1500" b="0" strike="noStrike" spc="-1">
              <a:solidFill>
                <a:srgbClr val="000000"/>
              </a:solidFill>
              <a:latin typeface="Arial"/>
            </a:endParaRPr>
          </a:p>
        </p:txBody>
      </p:sp>
      <p:sp>
        <p:nvSpPr>
          <p:cNvPr id="149"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汇率风险</a:t>
            </a:r>
            <a:endParaRPr lang="en-US" sz="2200" b="0" strike="noStrike" spc="-1">
              <a:solidFill>
                <a:srgbClr val="000000"/>
              </a:solidFill>
              <a:latin typeface="Arial"/>
            </a:endParaRPr>
          </a:p>
        </p:txBody>
      </p:sp>
      <p:sp>
        <p:nvSpPr>
          <p:cNvPr id="150"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交易对方违约带来的损失</a:t>
            </a:r>
            <a:endParaRPr lang="en-US" sz="1500" b="0" strike="noStrike" spc="-1">
              <a:solidFill>
                <a:srgbClr val="000000"/>
              </a:solidFill>
              <a:latin typeface="Arial"/>
            </a:endParaRPr>
          </a:p>
        </p:txBody>
      </p:sp>
      <p:sp>
        <p:nvSpPr>
          <p:cNvPr id="151"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信用风险</a:t>
            </a:r>
            <a:endParaRPr lang="en-US" sz="2200" b="0" strike="noStrike" spc="-1">
              <a:solidFill>
                <a:srgbClr val="000000"/>
              </a:solidFill>
              <a:latin typeface="Arial"/>
            </a:endParaRPr>
          </a:p>
        </p:txBody>
      </p:sp>
      <p:sp>
        <p:nvSpPr>
          <p:cNvPr id="152"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53"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54"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法律风险</a:t>
            </a:r>
            <a:endParaRPr lang="en-US" sz="3600" b="0" strike="noStrike" spc="-1">
              <a:solidFill>
                <a:schemeClr val="dk1"/>
              </a:solidFill>
              <a:latin typeface="Arial"/>
            </a:endParaRPr>
          </a:p>
        </p:txBody>
      </p:sp>
      <p:sp>
        <p:nvSpPr>
          <p:cNvPr id="155"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企业违反法规而导致的法律风险</a:t>
            </a:r>
            <a:endParaRPr lang="en-US" sz="2000" b="0" strike="noStrike" spc="-1">
              <a:solidFill>
                <a:srgbClr val="000000"/>
              </a:solidFill>
              <a:latin typeface="Arial"/>
            </a:endParaRPr>
          </a:p>
        </p:txBody>
      </p:sp>
      <p:sp>
        <p:nvSpPr>
          <p:cNvPr id="156"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合规风险</a:t>
            </a:r>
            <a:endParaRPr lang="en-US" sz="3000" b="0" strike="noStrike" spc="-1">
              <a:solidFill>
                <a:srgbClr val="000000"/>
              </a:solidFill>
              <a:latin typeface="Arial"/>
            </a:endParaRPr>
          </a:p>
        </p:txBody>
      </p:sp>
      <p:sp>
        <p:nvSpPr>
          <p:cNvPr id="157"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58"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未履行合同导致的法律责任</a:t>
            </a:r>
            <a:endParaRPr lang="en-US" sz="2000" b="0" strike="noStrike" spc="-1">
              <a:solidFill>
                <a:srgbClr val="000000"/>
              </a:solidFill>
              <a:latin typeface="Arial"/>
            </a:endParaRPr>
          </a:p>
        </p:txBody>
      </p:sp>
      <p:sp>
        <p:nvSpPr>
          <p:cNvPr id="159"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合同风险</a:t>
            </a:r>
            <a:endParaRPr lang="en-US" sz="3000" b="0" strike="noStrike" spc="-1">
              <a:solidFill>
                <a:srgbClr val="000000"/>
              </a:solidFill>
              <a:latin typeface="Arial"/>
            </a:endParaRPr>
          </a:p>
        </p:txBody>
      </p:sp>
      <p:sp>
        <p:nvSpPr>
          <p:cNvPr id="160"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61"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涉及法律诉讼的风险</a:t>
            </a:r>
            <a:endParaRPr lang="en-US" sz="2000" b="0" strike="noStrike" spc="-1">
              <a:solidFill>
                <a:srgbClr val="000000"/>
              </a:solidFill>
              <a:latin typeface="Arial"/>
            </a:endParaRPr>
          </a:p>
        </p:txBody>
      </p:sp>
      <p:sp>
        <p:nvSpPr>
          <p:cNvPr id="162"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诉讼风险</a:t>
            </a:r>
            <a:endParaRPr lang="en-US" sz="3000" b="0" strike="noStrike" spc="-1">
              <a:solidFill>
                <a:srgbClr val="000000"/>
              </a:solidFill>
              <a:latin typeface="Arial"/>
            </a:endParaRPr>
          </a:p>
        </p:txBody>
      </p:sp>
      <p:sp>
        <p:nvSpPr>
          <p:cNvPr id="163" name="椭圆 1"/>
          <p:cNvSpPr/>
          <p:nvPr/>
        </p:nvSpPr>
        <p:spPr>
          <a:xfrm>
            <a:off x="669240" y="50706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4"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5"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疫情风险</a:t>
            </a:r>
            <a:endParaRPr lang="en-US" sz="2200" b="0" strike="noStrike" spc="-1">
              <a:solidFill>
                <a:srgbClr val="000000"/>
              </a:solidFill>
              <a:latin typeface="Arial"/>
            </a:endParaRPr>
          </a:p>
        </p:txBody>
      </p:sp>
      <p:sp>
        <p:nvSpPr>
          <p:cNvPr id="166"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传染病爆发导致企业生产运营受阻</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需提前制定疫情应对方案</a:t>
            </a:r>
            <a:endParaRPr lang="en-US" sz="1500" b="0" strike="noStrike" spc="-1">
              <a:solidFill>
                <a:srgbClr val="000000"/>
              </a:solidFill>
              <a:latin typeface="Arial"/>
            </a:endParaRPr>
          </a:p>
        </p:txBody>
      </p:sp>
      <p:sp>
        <p:nvSpPr>
          <p:cNvPr id="167"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8"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气候变化风险</a:t>
            </a:r>
            <a:endParaRPr lang="en-US" sz="2200" b="0" strike="noStrike" spc="-1">
              <a:solidFill>
                <a:srgbClr val="000000"/>
              </a:solidFill>
              <a:latin typeface="Arial"/>
            </a:endParaRPr>
          </a:p>
        </p:txBody>
      </p:sp>
      <p:sp>
        <p:nvSpPr>
          <p:cNvPr id="169"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气候变暖、极端天气频发带来的挑战</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应制定可持续发展战略应对气候变化</a:t>
            </a:r>
            <a:endParaRPr lang="en-US" sz="1500" b="0" strike="noStrike" spc="-1">
              <a:solidFill>
                <a:srgbClr val="000000"/>
              </a:solidFill>
              <a:latin typeface="Arial"/>
            </a:endParaRPr>
          </a:p>
        </p:txBody>
      </p:sp>
      <p:sp>
        <p:nvSpPr>
          <p:cNvPr id="170"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1"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72"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73"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自然风险</a:t>
            </a:r>
            <a:endParaRPr lang="en-US" sz="3600" b="0" strike="noStrike" spc="-1">
              <a:solidFill>
                <a:schemeClr val="dk1"/>
              </a:solidFill>
              <a:latin typeface="Arial"/>
            </a:endParaRPr>
          </a:p>
        </p:txBody>
      </p:sp>
      <p:sp>
        <p:nvSpPr>
          <p:cNvPr id="174"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5"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自然灾害</a:t>
            </a:r>
            <a:endParaRPr lang="en-US" sz="2200" b="0" strike="noStrike" spc="-1">
              <a:solidFill>
                <a:srgbClr val="000000"/>
              </a:solidFill>
              <a:latin typeface="Arial"/>
            </a:endParaRPr>
          </a:p>
        </p:txBody>
      </p:sp>
      <p:sp>
        <p:nvSpPr>
          <p:cNvPr id="176"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地震、洪水、飓风等自然灾害带来的损失</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需要加强应急预案和保障措施</a:t>
            </a:r>
            <a:endParaRPr lang="en-US" sz="15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77"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总结</a:t>
            </a:r>
            <a:endParaRPr lang="en-US" sz="3600" b="0" strike="noStrike" spc="-1">
              <a:solidFill>
                <a:schemeClr val="dk1"/>
              </a:solidFill>
              <a:latin typeface="Arial"/>
            </a:endParaRPr>
          </a:p>
        </p:txBody>
      </p:sp>
      <p:sp>
        <p:nvSpPr>
          <p:cNvPr id="178"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企业风险管理需要全面考虑各种内部和外部因素，制定相应措施应对不同的风险类型。了解各种风险的特点及可能带来的影响，有助于企业有效降低风险，保障稳健经营。</a:t>
            </a:r>
            <a:endParaRPr lang="en-US" sz="2500" b="0" strike="noStrike" spc="-1">
              <a:solidFill>
                <a:srgbClr val="000000"/>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79"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80"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第三章 风险管理工具和方法</a:t>
            </a:r>
            <a:endParaRPr lang="en-US" sz="3600" b="0" strike="noStrike" spc="-1">
              <a:solidFill>
                <a:schemeClr val="dk1"/>
              </a:solidFill>
              <a:latin typeface="Arial"/>
            </a:endParaRPr>
          </a:p>
        </p:txBody>
      </p:sp>
      <p:sp>
        <p:nvSpPr>
          <p:cNvPr id="181"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82"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3"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风险评估</a:t>
            </a:r>
            <a:endParaRPr lang="en-US" sz="3500" b="0" strike="noStrike" spc="-1">
              <a:solidFill>
                <a:srgbClr val="000000"/>
              </a:solidFill>
              <a:latin typeface="Arial"/>
            </a:endParaRPr>
          </a:p>
        </p:txBody>
      </p:sp>
      <p:sp>
        <p:nvSpPr>
          <p:cNvPr id="184"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风险评估是企业风险管理的重要工具之一，通过概率论和统计学的方法，以风险矩阵和敏感性分析等技术手段来评估和量化风险的可能性和影响程度。</a:t>
            </a:r>
            <a:endParaRPr lang="en-US" sz="2500" b="0" strike="noStrike" spc="-1">
              <a:solidFill>
                <a:srgbClr val="000000"/>
              </a:solidFill>
              <a:latin typeface="Arial"/>
            </a:endParaRPr>
          </a:p>
        </p:txBody>
      </p:sp>
      <p:sp>
        <p:nvSpPr>
          <p:cNvPr id="185"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86"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风险矩阵</a:t>
            </a:r>
            <a:endParaRPr lang="en-US" sz="3600" b="0" strike="noStrike" spc="-1">
              <a:solidFill>
                <a:schemeClr val="dk1"/>
              </a:solidFill>
              <a:latin typeface="Arial"/>
            </a:endParaRPr>
          </a:p>
        </p:txBody>
      </p:sp>
      <p:sp>
        <p:nvSpPr>
          <p:cNvPr id="187"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明确具体的风险事件和可能性</a:t>
            </a:r>
            <a:endParaRPr lang="en-US" sz="1500" b="0" strike="noStrike" spc="-1">
              <a:solidFill>
                <a:srgbClr val="000000"/>
              </a:solidFill>
              <a:latin typeface="Arial"/>
            </a:endParaRPr>
          </a:p>
        </p:txBody>
      </p:sp>
      <p:sp>
        <p:nvSpPr>
          <p:cNvPr id="188"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确定风险事件</a:t>
            </a:r>
            <a:endParaRPr lang="en-US" sz="2200" b="0" strike="noStrike" spc="-1">
              <a:solidFill>
                <a:srgbClr val="000000"/>
              </a:solidFill>
              <a:latin typeface="Arial"/>
            </a:endParaRPr>
          </a:p>
        </p:txBody>
      </p:sp>
      <p:sp>
        <p:nvSpPr>
          <p:cNvPr id="189"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利用统计学方法计算风险发生的概率</a:t>
            </a:r>
            <a:endParaRPr lang="en-US" sz="1500" b="0" strike="noStrike" spc="-1">
              <a:solidFill>
                <a:srgbClr val="000000"/>
              </a:solidFill>
              <a:latin typeface="Arial"/>
            </a:endParaRPr>
          </a:p>
        </p:txBody>
      </p:sp>
      <p:sp>
        <p:nvSpPr>
          <p:cNvPr id="190"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评估风险概率</a:t>
            </a:r>
            <a:endParaRPr lang="en-US" sz="2200" b="0" strike="noStrike" spc="-1">
              <a:solidFill>
                <a:srgbClr val="000000"/>
              </a:solidFill>
              <a:latin typeface="Arial"/>
            </a:endParaRPr>
          </a:p>
        </p:txBody>
      </p:sp>
      <p:sp>
        <p:nvSpPr>
          <p:cNvPr id="191"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评估风险事件发生后可能对企业带来的影响程度</a:t>
            </a:r>
            <a:endParaRPr lang="en-US" sz="1500" b="0" strike="noStrike" spc="-1">
              <a:solidFill>
                <a:srgbClr val="000000"/>
              </a:solidFill>
              <a:latin typeface="Arial"/>
            </a:endParaRPr>
          </a:p>
        </p:txBody>
      </p:sp>
      <p:sp>
        <p:nvSpPr>
          <p:cNvPr id="192"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确定影响程度</a:t>
            </a:r>
            <a:endParaRPr lang="en-US" sz="2200" b="0" strike="noStrike" spc="-1">
              <a:solidFill>
                <a:srgbClr val="000000"/>
              </a:solidFill>
              <a:latin typeface="Arial"/>
            </a:endParaRPr>
          </a:p>
        </p:txBody>
      </p:sp>
      <p:sp>
        <p:nvSpPr>
          <p:cNvPr id="193"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94"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95"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风险控制</a:t>
            </a:r>
            <a:endParaRPr lang="en-US" sz="3600" b="0" strike="noStrike" spc="-1">
              <a:solidFill>
                <a:schemeClr val="dk1"/>
              </a:solidFill>
              <a:latin typeface="Arial"/>
            </a:endParaRPr>
          </a:p>
        </p:txBody>
      </p:sp>
      <p:sp>
        <p:nvSpPr>
          <p:cNvPr id="196"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通过保险等方式将风险转移给第三方</a:t>
            </a:r>
            <a:endParaRPr lang="en-US" sz="1500" b="0" strike="noStrike" spc="-1">
              <a:solidFill>
                <a:srgbClr val="000000"/>
              </a:solidFill>
              <a:latin typeface="Arial"/>
            </a:endParaRPr>
          </a:p>
        </p:txBody>
      </p:sp>
      <p:sp>
        <p:nvSpPr>
          <p:cNvPr id="197"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风险转移</a:t>
            </a:r>
            <a:endParaRPr lang="en-US" sz="2200" b="0" strike="noStrike" spc="-1">
              <a:solidFill>
                <a:srgbClr val="000000"/>
              </a:solidFill>
              <a:latin typeface="Arial"/>
            </a:endParaRPr>
          </a:p>
        </p:txBody>
      </p:sp>
      <p:sp>
        <p:nvSpPr>
          <p:cNvPr id="198"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采取措施降低风险发生的可能性</a:t>
            </a:r>
            <a:endParaRPr lang="en-US" sz="1500" b="0" strike="noStrike" spc="-1">
              <a:solidFill>
                <a:srgbClr val="000000"/>
              </a:solidFill>
              <a:latin typeface="Arial"/>
            </a:endParaRPr>
          </a:p>
        </p:txBody>
      </p:sp>
      <p:sp>
        <p:nvSpPr>
          <p:cNvPr id="199"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风险减少</a:t>
            </a:r>
            <a:endParaRPr lang="en-US" sz="2200" b="0" strike="noStrike" spc="-1">
              <a:solidFill>
                <a:srgbClr val="000000"/>
              </a:solidFill>
              <a:latin typeface="Arial"/>
            </a:endParaRPr>
          </a:p>
        </p:txBody>
      </p:sp>
      <p:sp>
        <p:nvSpPr>
          <p:cNvPr id="200"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接受某些风险，但意识到其带来的潜在影响</a:t>
            </a:r>
            <a:endParaRPr lang="en-US" sz="1500" b="0" strike="noStrike" spc="-1">
              <a:solidFill>
                <a:srgbClr val="000000"/>
              </a:solidFill>
              <a:latin typeface="Arial"/>
            </a:endParaRPr>
          </a:p>
        </p:txBody>
      </p:sp>
      <p:sp>
        <p:nvSpPr>
          <p:cNvPr id="201"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风险接受</a:t>
            </a:r>
            <a:endParaRPr lang="en-US" sz="2200" b="0" strike="noStrike" spc="-1">
              <a:solidFill>
                <a:srgbClr val="000000"/>
              </a:solidFill>
              <a:latin typeface="Arial"/>
            </a:endParaRPr>
          </a:p>
        </p:txBody>
      </p:sp>
      <p:sp>
        <p:nvSpPr>
          <p:cNvPr id="202"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203"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204"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风险监控</a:t>
            </a:r>
            <a:endParaRPr lang="en-US" sz="3600" b="0" strike="noStrike" spc="-1">
              <a:solidFill>
                <a:schemeClr val="dk1"/>
              </a:solidFill>
              <a:latin typeface="Arial"/>
            </a:endParaRPr>
          </a:p>
        </p:txBody>
      </p:sp>
      <p:sp>
        <p:nvSpPr>
          <p:cNvPr id="205"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设定监控指标以预警风险的发生</a:t>
            </a:r>
            <a:endParaRPr lang="en-US" sz="1500" b="0" strike="noStrike" spc="-1">
              <a:solidFill>
                <a:srgbClr val="000000"/>
              </a:solidFill>
              <a:latin typeface="Arial"/>
            </a:endParaRPr>
          </a:p>
        </p:txBody>
      </p:sp>
      <p:sp>
        <p:nvSpPr>
          <p:cNvPr id="206"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风险指标</a:t>
            </a:r>
            <a:endParaRPr lang="en-US" sz="2200" b="0" strike="noStrike" spc="-1">
              <a:solidFill>
                <a:srgbClr val="000000"/>
              </a:solidFill>
              <a:latin typeface="Arial"/>
            </a:endParaRPr>
          </a:p>
        </p:txBody>
      </p:sp>
      <p:sp>
        <p:nvSpPr>
          <p:cNvPr id="207"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定期生成风险报告，分析风险情况</a:t>
            </a:r>
            <a:endParaRPr lang="en-US" sz="1500" b="0" strike="noStrike" spc="-1">
              <a:solidFill>
                <a:srgbClr val="000000"/>
              </a:solidFill>
              <a:latin typeface="Arial"/>
            </a:endParaRPr>
          </a:p>
        </p:txBody>
      </p:sp>
      <p:sp>
        <p:nvSpPr>
          <p:cNvPr id="208"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风险报告</a:t>
            </a:r>
            <a:endParaRPr lang="en-US" sz="2200" b="0" strike="noStrike" spc="-1">
              <a:solidFill>
                <a:srgbClr val="000000"/>
              </a:solidFill>
              <a:latin typeface="Arial"/>
            </a:endParaRPr>
          </a:p>
        </p:txBody>
      </p:sp>
      <p:sp>
        <p:nvSpPr>
          <p:cNvPr id="209"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追溯风险发生的原因和背景</a:t>
            </a:r>
            <a:endParaRPr lang="en-US" sz="1500" b="0" strike="noStrike" spc="-1">
              <a:solidFill>
                <a:srgbClr val="000000"/>
              </a:solidFill>
              <a:latin typeface="Arial"/>
            </a:endParaRPr>
          </a:p>
        </p:txBody>
      </p:sp>
      <p:sp>
        <p:nvSpPr>
          <p:cNvPr id="210"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风险溯源</a:t>
            </a:r>
            <a:endParaRPr lang="en-US" sz="2200" b="0" strike="noStrike" spc="-1">
              <a:solidFill>
                <a:srgbClr val="000000"/>
              </a:solidFill>
              <a:latin typeface="Arial"/>
            </a:endParaRPr>
          </a:p>
        </p:txBody>
      </p:sp>
      <p:sp>
        <p:nvSpPr>
          <p:cNvPr id="211"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212"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213"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14"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审计委员会</a:t>
            </a:r>
            <a:endParaRPr lang="en-US" sz="2200" b="0" strike="noStrike" spc="-1">
              <a:solidFill>
                <a:srgbClr val="000000"/>
              </a:solidFill>
              <a:latin typeface="Arial"/>
            </a:endParaRPr>
          </a:p>
        </p:txBody>
      </p:sp>
      <p:sp>
        <p:nvSpPr>
          <p:cNvPr id="215"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审计风险管理体系的合规性和有效性</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推动风险管理制度的完善和执行</a:t>
            </a:r>
            <a:endParaRPr lang="en-US" sz="1500" b="0" strike="noStrike" spc="-1">
              <a:solidFill>
                <a:srgbClr val="000000"/>
              </a:solidFill>
              <a:latin typeface="Arial"/>
            </a:endParaRPr>
          </a:p>
        </p:txBody>
      </p:sp>
      <p:sp>
        <p:nvSpPr>
          <p:cNvPr id="216"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17"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专业委员会</a:t>
            </a:r>
            <a:endParaRPr lang="en-US" sz="2200" b="0" strike="noStrike" spc="-1">
              <a:solidFill>
                <a:srgbClr val="000000"/>
              </a:solidFill>
              <a:latin typeface="Arial"/>
            </a:endParaRPr>
          </a:p>
        </p:txBody>
      </p:sp>
      <p:sp>
        <p:nvSpPr>
          <p:cNvPr id="218"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整合专业资源，为企业提供风险管理咨询和服务</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指导企业在风险领域的创新和发展</a:t>
            </a:r>
            <a:endParaRPr lang="en-US" sz="1500" b="0" strike="noStrike" spc="-1">
              <a:solidFill>
                <a:srgbClr val="000000"/>
              </a:solidFill>
              <a:latin typeface="Arial"/>
            </a:endParaRPr>
          </a:p>
        </p:txBody>
      </p:sp>
      <p:sp>
        <p:nvSpPr>
          <p:cNvPr id="219"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20"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221"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222"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风险治理</a:t>
            </a:r>
            <a:endParaRPr lang="en-US" sz="3600" b="0" strike="noStrike" spc="-1">
              <a:solidFill>
                <a:schemeClr val="dk1"/>
              </a:solidFill>
              <a:latin typeface="Arial"/>
            </a:endParaRPr>
          </a:p>
        </p:txBody>
      </p:sp>
      <p:sp>
        <p:nvSpPr>
          <p:cNvPr id="223"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24"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风险委员会</a:t>
            </a:r>
            <a:endParaRPr lang="en-US" sz="2200" b="0" strike="noStrike" spc="-1">
              <a:solidFill>
                <a:srgbClr val="000000"/>
              </a:solidFill>
              <a:latin typeface="Arial"/>
            </a:endParaRPr>
          </a:p>
        </p:txBody>
      </p:sp>
      <p:sp>
        <p:nvSpPr>
          <p:cNvPr id="225"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负责企业风险管理策略的制定和监督</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评估风险管理的有效性和执行情况</a:t>
            </a:r>
            <a:endParaRPr lang="en-US" sz="1500" b="0" strike="noStrike" spc="-1">
              <a:solidFill>
                <a:srgbClr val="000000"/>
              </a:solidFill>
              <a:latin typeface="Arial"/>
            </a:endParaRPr>
          </a:p>
        </p:txBody>
      </p:sp>
    </p:spTree>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226"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总结</a:t>
            </a:r>
            <a:endParaRPr lang="en-US" sz="3600" b="0" strike="noStrike" spc="-1">
              <a:solidFill>
                <a:schemeClr val="dk1"/>
              </a:solidFill>
              <a:latin typeface="Arial"/>
            </a:endParaRPr>
          </a:p>
        </p:txBody>
      </p:sp>
      <p:sp>
        <p:nvSpPr>
          <p:cNvPr id="227"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风险管理工具和方法是企业实现风险控制和治理的重要手段，通过评估、控制、监控和治理风险，企业可以更好地防范风险，保障经营稳健。</a:t>
            </a:r>
            <a:endParaRPr lang="en-US" sz="2500" b="0" strike="noStrike" spc="-1">
              <a:solidFill>
                <a:srgbClr val="000000"/>
              </a:solidFill>
              <a:latin typeface="Arial"/>
            </a:endParaRPr>
          </a:p>
        </p:txBody>
      </p:sp>
    </p:spTree>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228"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04</a:t>
            </a:r>
            <a:endParaRPr lang="en-US" sz="1800" b="0" strike="noStrike" spc="148">
              <a:solidFill>
                <a:schemeClr val="dk1">
                  <a:lumMod val="65000"/>
                  <a:lumOff val="35000"/>
                </a:schemeClr>
              </a:solidFill>
              <a:latin typeface="Arial"/>
            </a:endParaRPr>
          </a:p>
        </p:txBody>
      </p:sp>
      <p:sp>
        <p:nvSpPr>
          <p:cNvPr id="229"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第四章 企业风险管理案例分析</a:t>
            </a:r>
            <a:endParaRPr lang="en-US" sz="3600" b="0" strike="noStrike" spc="-1">
              <a:solidFill>
                <a:schemeClr val="dk1"/>
              </a:solidFill>
              <a:latin typeface="Arial"/>
            </a:endParaRPr>
          </a:p>
        </p:txBody>
      </p:sp>
      <p:sp>
        <p:nvSpPr>
          <p:cNvPr id="230"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231"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Enron</a:t>
            </a:r>
            <a:r>
              <a:rPr lang="zh-CN" sz="3600" b="1" strike="noStrike" spc="299">
                <a:solidFill>
                  <a:schemeClr val="dk1">
                    <a:lumMod val="85000"/>
                    <a:lumOff val="15000"/>
                  </a:schemeClr>
                </a:solidFill>
                <a:latin typeface="Arial"/>
                <a:ea typeface="微软雅黑"/>
              </a:rPr>
              <a:t>公司会计丑闻</a:t>
            </a:r>
            <a:endParaRPr lang="en-US" sz="3600" b="0" strike="noStrike" spc="-1">
              <a:solidFill>
                <a:schemeClr val="dk1"/>
              </a:solidFill>
              <a:latin typeface="Arial"/>
            </a:endParaRPr>
          </a:p>
        </p:txBody>
      </p:sp>
      <p:sp>
        <p:nvSpPr>
          <p:cNvPr id="232"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2000" b="0" strike="noStrike" spc="-1">
                <a:solidFill>
                  <a:schemeClr val="dk1"/>
                </a:solidFill>
                <a:latin typeface="Arial"/>
                <a:ea typeface="微软雅黑"/>
              </a:rPr>
              <a:t>Enron</a:t>
            </a:r>
            <a:r>
              <a:rPr lang="zh-CN" sz="2000" b="0" strike="noStrike" spc="-1">
                <a:solidFill>
                  <a:schemeClr val="dk1"/>
                </a:solidFill>
                <a:latin typeface="Arial"/>
                <a:ea typeface="微软雅黑"/>
              </a:rPr>
              <a:t>公司背景</a:t>
            </a:r>
            <a:endParaRPr lang="en-US" sz="2000" b="0" strike="noStrike" spc="-1">
              <a:solidFill>
                <a:srgbClr val="000000"/>
              </a:solidFill>
              <a:latin typeface="Arial"/>
            </a:endParaRPr>
          </a:p>
        </p:txBody>
      </p:sp>
      <p:sp>
        <p:nvSpPr>
          <p:cNvPr id="233"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背景介绍</a:t>
            </a:r>
            <a:endParaRPr lang="en-US" sz="3000" b="0" strike="noStrike" spc="-1">
              <a:solidFill>
                <a:srgbClr val="000000"/>
              </a:solidFill>
              <a:latin typeface="Arial"/>
            </a:endParaRPr>
          </a:p>
        </p:txBody>
      </p:sp>
      <p:sp>
        <p:nvSpPr>
          <p:cNvPr id="234"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235"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2000" b="0" strike="noStrike" spc="-1">
                <a:solidFill>
                  <a:schemeClr val="dk1"/>
                </a:solidFill>
                <a:latin typeface="微软雅黑"/>
                <a:ea typeface="微软雅黑"/>
              </a:rPr>
              <a:t>Enron</a:t>
            </a:r>
            <a:r>
              <a:rPr lang="zh-CN" sz="2000" b="0" strike="noStrike" spc="-1">
                <a:solidFill>
                  <a:schemeClr val="dk1"/>
                </a:solidFill>
                <a:latin typeface="微软雅黑"/>
                <a:ea typeface="微软雅黑"/>
              </a:rPr>
              <a:t>公司破产影响</a:t>
            </a:r>
            <a:endParaRPr lang="en-US" sz="2000" b="0" strike="noStrike" spc="-1">
              <a:solidFill>
                <a:srgbClr val="000000"/>
              </a:solidFill>
              <a:latin typeface="Arial"/>
            </a:endParaRPr>
          </a:p>
        </p:txBody>
      </p:sp>
      <p:sp>
        <p:nvSpPr>
          <p:cNvPr id="236"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影响分析</a:t>
            </a:r>
            <a:endParaRPr lang="en-US" sz="3000" b="0" strike="noStrike" spc="-1">
              <a:solidFill>
                <a:srgbClr val="000000"/>
              </a:solidFill>
              <a:latin typeface="Arial"/>
            </a:endParaRPr>
          </a:p>
        </p:txBody>
      </p:sp>
      <p:sp>
        <p:nvSpPr>
          <p:cNvPr id="237"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238"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2000" b="0" strike="noStrike" spc="-1">
                <a:solidFill>
                  <a:schemeClr val="dk1">
                    <a:lumMod val="85000"/>
                    <a:lumOff val="15000"/>
                  </a:schemeClr>
                </a:solidFill>
                <a:latin typeface="微软雅黑"/>
                <a:ea typeface="微软雅黑"/>
              </a:rPr>
              <a:t>Enron</a:t>
            </a:r>
            <a:r>
              <a:rPr lang="zh-CN" sz="2000" b="0" strike="noStrike" spc="-1">
                <a:solidFill>
                  <a:schemeClr val="dk1">
                    <a:lumMod val="85000"/>
                    <a:lumOff val="15000"/>
                  </a:schemeClr>
                </a:solidFill>
                <a:latin typeface="微软雅黑"/>
                <a:ea typeface="微软雅黑"/>
              </a:rPr>
              <a:t>公司会计造假</a:t>
            </a:r>
            <a:endParaRPr lang="en-US" sz="2000" b="0" strike="noStrike" spc="-1">
              <a:solidFill>
                <a:srgbClr val="000000"/>
              </a:solidFill>
              <a:latin typeface="Arial"/>
            </a:endParaRPr>
          </a:p>
        </p:txBody>
      </p:sp>
      <p:sp>
        <p:nvSpPr>
          <p:cNvPr id="239"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事件经过</a:t>
            </a:r>
            <a:endParaRPr lang="en-US" sz="3000" b="0" strike="noStrike" spc="-1">
              <a:solidFill>
                <a:srgbClr val="000000"/>
              </a:solidFill>
              <a:latin typeface="Arial"/>
            </a:endParaRPr>
          </a:p>
        </p:txBody>
      </p:sp>
      <p:sp>
        <p:nvSpPr>
          <p:cNvPr id="240" name="椭圆 1"/>
          <p:cNvSpPr/>
          <p:nvPr/>
        </p:nvSpPr>
        <p:spPr>
          <a:xfrm>
            <a:off x="669240" y="50706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https://d.book118.com/175022011013011130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167</Paragraphs>
  <Slides>26</Slides>
  <Notes>7</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26</vt:i4>
      </vt:variant>
    </vt:vector>
  </HeadingPairs>
  <TitlesOfParts>
    <vt:vector baseType="lpstr" size="34">
      <vt:lpstr>Arial</vt:lpstr>
      <vt:lpstr>Calibri</vt:lpstr>
      <vt:lpstr>微软雅黑</vt:lpstr>
      <vt:lpstr>Times New Roman</vt:lpstr>
      <vt:lpstr>Wingdings</vt:lpstr>
      <vt:lpstr>Symbol</vt:lpstr>
      <vt:lpstr>DejaVu Sans</vt:lpstr>
      <vt:lpstr>Office Theme</vt:lpstr>
      <vt:lpstr>企业风险管理风险管理付出</vt:lpstr>
      <vt:lpstr>目录</vt:lpstr>
      <vt:lpstr>第1章 企业风险管理的重要性</vt:lpstr>
      <vt:lpstr> </vt:lpstr>
      <vt:lpstr>企业风险管理的目的</vt:lpstr>
      <vt:lpstr> </vt:lpstr>
      <vt:lpstr>企业风险管理的原则</vt:lpstr>
      <vt:lpstr>企业风险管理的框架</vt:lpstr>
      <vt:lpstr>企业风险管理的实施</vt:lpstr>
      <vt:lpstr>第二章 企业风险的分类</vt:lpstr>
      <vt:lpstr> </vt:lpstr>
      <vt:lpstr>外部风险</vt:lpstr>
      <vt:lpstr>金融风险</vt:lpstr>
      <vt:lpstr>法律风险</vt:lpstr>
      <vt:lpstr>自然风险</vt:lpstr>
      <vt:lpstr>总结</vt:lpstr>
      <vt:lpstr>第三章 风险管理工具和方法</vt:lpstr>
      <vt:lpstr> </vt:lpstr>
      <vt:lpstr>风险矩阵</vt:lpstr>
      <vt:lpstr>风险控制</vt:lpstr>
      <vt:lpstr>风险监控</vt:lpstr>
      <vt:lpstr>风险治理</vt:lpstr>
      <vt:lpstr>总结</vt:lpstr>
      <vt:lpstr>第四章 企业风险管理案例分析</vt:lpstr>
      <vt:lpstr>Enron公司会计丑闻</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2024-09-29T14:01:23.153</cp:lastPrinted>
  <dcterms:created xsi:type="dcterms:W3CDTF">2024-09-29T06:01:23Z</dcterms:created>
  <dcterms:modified xsi:type="dcterms:W3CDTF">2024-09-29T06:01:25Z</dcterms:modified>
</cp:coreProperties>
</file>