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30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3DAD9-BA7F-4C5A-A466-AFF5FEA46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2F6F1-C947-4ADF-B32B-AD37F9A82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6E0B2-B402-4043-8E48-1E4EFE110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736221-03F1-4A3A-B3C5-05B26484B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D98E83-AFFF-4F83-A0BD-135E608B5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9E7BF3-FCAD-4751-BA45-6C7EF4917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8D1D7F-AE19-4A10-9DF8-E122147AC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AA9B16-2C78-490D-92FA-23904160F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BF584D-F58B-48A5-BCA8-DD6C24503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7D1FF-E2AA-4003-81E3-18BACCC6E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B6475-5F56-48BA-AD3F-74B93B29E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18" Type="http://schemas.openxmlformats.org/officeDocument/2006/relationships/tags" Target="../tags/tag214.xml" /><Relationship Id="rId19" Type="http://schemas.openxmlformats.org/officeDocument/2006/relationships/tags" Target="../tags/tag215.xml" /><Relationship Id="rId2" Type="http://schemas.openxmlformats.org/officeDocument/2006/relationships/tags" Target="../tags/tag198.xml" /><Relationship Id="rId20" Type="http://schemas.openxmlformats.org/officeDocument/2006/relationships/tags" Target="../tags/tag216.xml" /><Relationship Id="rId21" Type="http://schemas.openxmlformats.org/officeDocument/2006/relationships/tags" Target="../tags/tag217.xml" /><Relationship Id="rId22" Type="http://schemas.openxmlformats.org/officeDocument/2006/relationships/tags" Target="../tags/tag218.xml" /><Relationship Id="rId23" Type="http://schemas.openxmlformats.org/officeDocument/2006/relationships/tags" Target="../tags/tag219.xml" /><Relationship Id="rId24" Type="http://schemas.openxmlformats.org/officeDocument/2006/relationships/tags" Target="../tags/tag220.xml" /><Relationship Id="rId25" Type="http://schemas.openxmlformats.org/officeDocument/2006/relationships/tags" Target="../tags/tag221.xml" /><Relationship Id="rId26" Type="http://schemas.openxmlformats.org/officeDocument/2006/relationships/tags" Target="../tags/tag222.xml" /><Relationship Id="rId27" Type="http://schemas.openxmlformats.org/officeDocument/2006/relationships/tags" Target="../tags/tag223.xml" /><Relationship Id="rId28" Type="http://schemas.openxmlformats.org/officeDocument/2006/relationships/tags" Target="../tags/tag224.xml" /><Relationship Id="rId29" Type="http://schemas.openxmlformats.org/officeDocument/2006/relationships/tags" Target="../tags/tag225.xml" /><Relationship Id="rId3" Type="http://schemas.openxmlformats.org/officeDocument/2006/relationships/tags" Target="../tags/tag199.xml" /><Relationship Id="rId30" Type="http://schemas.openxmlformats.org/officeDocument/2006/relationships/tags" Target="../tags/tag226.xml" /><Relationship Id="rId31" Type="http://schemas.openxmlformats.org/officeDocument/2006/relationships/tags" Target="../tags/tag227.xml" /><Relationship Id="rId32" Type="http://schemas.openxmlformats.org/officeDocument/2006/relationships/tags" Target="../tags/tag228.xml" /><Relationship Id="rId33" Type="http://schemas.openxmlformats.org/officeDocument/2006/relationships/tags" Target="../tags/tag22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14" Type="http://schemas.openxmlformats.org/officeDocument/2006/relationships/tags" Target="../tags/tag242.xml" /><Relationship Id="rId15" Type="http://schemas.openxmlformats.org/officeDocument/2006/relationships/tags" Target="../tags/tag243.xml" /><Relationship Id="rId16" Type="http://schemas.openxmlformats.org/officeDocument/2006/relationships/tags" Target="../tags/tag244.xml" /><Relationship Id="rId17" Type="http://schemas.openxmlformats.org/officeDocument/2006/relationships/tags" Target="../tags/tag245.xml" /><Relationship Id="rId18" Type="http://schemas.openxmlformats.org/officeDocument/2006/relationships/tags" Target="../tags/tag246.xml" /><Relationship Id="rId19" Type="http://schemas.openxmlformats.org/officeDocument/2006/relationships/tags" Target="../tags/tag247.xml" /><Relationship Id="rId2" Type="http://schemas.openxmlformats.org/officeDocument/2006/relationships/tags" Target="../tags/tag230.xml" /><Relationship Id="rId20" Type="http://schemas.openxmlformats.org/officeDocument/2006/relationships/tags" Target="../tags/tag248.xml" /><Relationship Id="rId21" Type="http://schemas.openxmlformats.org/officeDocument/2006/relationships/tags" Target="../tags/tag249.xml" /><Relationship Id="rId22" Type="http://schemas.openxmlformats.org/officeDocument/2006/relationships/tags" Target="../tags/tag250.xml" /><Relationship Id="rId23" Type="http://schemas.openxmlformats.org/officeDocument/2006/relationships/tags" Target="../tags/tag251.xml" /><Relationship Id="rId24" Type="http://schemas.openxmlformats.org/officeDocument/2006/relationships/tags" Target="../tags/tag252.xml" /><Relationship Id="rId25" Type="http://schemas.openxmlformats.org/officeDocument/2006/relationships/tags" Target="../tags/tag253.xml" /><Relationship Id="rId26" Type="http://schemas.openxmlformats.org/officeDocument/2006/relationships/tags" Target="../tags/tag254.xml" /><Relationship Id="rId27" Type="http://schemas.openxmlformats.org/officeDocument/2006/relationships/tags" Target="../tags/tag255.xml" /><Relationship Id="rId28" Type="http://schemas.openxmlformats.org/officeDocument/2006/relationships/tags" Target="../tags/tag256.xml" /><Relationship Id="rId29" Type="http://schemas.openxmlformats.org/officeDocument/2006/relationships/tags" Target="../tags/tag257.xml" /><Relationship Id="rId3" Type="http://schemas.openxmlformats.org/officeDocument/2006/relationships/tags" Target="../tags/tag231.xml" /><Relationship Id="rId30" Type="http://schemas.openxmlformats.org/officeDocument/2006/relationships/tags" Target="../tags/tag258.xml" /><Relationship Id="rId31" Type="http://schemas.openxmlformats.org/officeDocument/2006/relationships/tags" Target="../tags/tag259.xml" /><Relationship Id="rId32" Type="http://schemas.openxmlformats.org/officeDocument/2006/relationships/tags" Target="../tags/tag260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13" Type="http://schemas.openxmlformats.org/officeDocument/2006/relationships/tags" Target="../tags/tag272.xml" /><Relationship Id="rId14" Type="http://schemas.openxmlformats.org/officeDocument/2006/relationships/tags" Target="../tags/tag273.xml" /><Relationship Id="rId15" Type="http://schemas.openxmlformats.org/officeDocument/2006/relationships/tags" Target="../tags/tag274.xml" /><Relationship Id="rId16" Type="http://schemas.openxmlformats.org/officeDocument/2006/relationships/tags" Target="../tags/tag275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4.xml" /><Relationship Id="rId11" Type="http://schemas.openxmlformats.org/officeDocument/2006/relationships/tags" Target="../tags/tag285.xml" /><Relationship Id="rId12" Type="http://schemas.openxmlformats.org/officeDocument/2006/relationships/tags" Target="../tags/tag286.xml" /><Relationship Id="rId13" Type="http://schemas.openxmlformats.org/officeDocument/2006/relationships/tags" Target="../tags/tag287.xml" /><Relationship Id="rId2" Type="http://schemas.openxmlformats.org/officeDocument/2006/relationships/tags" Target="../tags/tag276.xml" /><Relationship Id="rId3" Type="http://schemas.openxmlformats.org/officeDocument/2006/relationships/tags" Target="../tags/tag277.xml" /><Relationship Id="rId4" Type="http://schemas.openxmlformats.org/officeDocument/2006/relationships/tags" Target="../tags/tag278.xml" /><Relationship Id="rId5" Type="http://schemas.openxmlformats.org/officeDocument/2006/relationships/tags" Target="../tags/tag279.xml" /><Relationship Id="rId6" Type="http://schemas.openxmlformats.org/officeDocument/2006/relationships/tags" Target="../tags/tag280.xml" /><Relationship Id="rId7" Type="http://schemas.openxmlformats.org/officeDocument/2006/relationships/tags" Target="../tags/tag281.xml" /><Relationship Id="rId8" Type="http://schemas.openxmlformats.org/officeDocument/2006/relationships/tags" Target="../tags/tag282.xml" /><Relationship Id="rId9" Type="http://schemas.openxmlformats.org/officeDocument/2006/relationships/tags" Target="../tags/tag28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6.xml" /><Relationship Id="rId11" Type="http://schemas.openxmlformats.org/officeDocument/2006/relationships/tags" Target="../tags/tag297.xml" /><Relationship Id="rId12" Type="http://schemas.openxmlformats.org/officeDocument/2006/relationships/tags" Target="../tags/tag298.xml" /><Relationship Id="rId13" Type="http://schemas.openxmlformats.org/officeDocument/2006/relationships/tags" Target="../tags/tag299.xml" /><Relationship Id="rId2" Type="http://schemas.openxmlformats.org/officeDocument/2006/relationships/tags" Target="../tags/tag288.xml" /><Relationship Id="rId3" Type="http://schemas.openxmlformats.org/officeDocument/2006/relationships/tags" Target="../tags/tag289.xml" /><Relationship Id="rId4" Type="http://schemas.openxmlformats.org/officeDocument/2006/relationships/tags" Target="../tags/tag290.xml" /><Relationship Id="rId5" Type="http://schemas.openxmlformats.org/officeDocument/2006/relationships/tags" Target="../tags/tag291.xml" /><Relationship Id="rId6" Type="http://schemas.openxmlformats.org/officeDocument/2006/relationships/tags" Target="../tags/tag292.xml" /><Relationship Id="rId7" Type="http://schemas.openxmlformats.org/officeDocument/2006/relationships/tags" Target="../tags/tag293.xml" /><Relationship Id="rId8" Type="http://schemas.openxmlformats.org/officeDocument/2006/relationships/tags" Target="../tags/tag294.xml" /><Relationship Id="rId9" Type="http://schemas.openxmlformats.org/officeDocument/2006/relationships/tags" Target="../tags/tag29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00.xml" /><Relationship Id="rId3" Type="http://schemas.openxmlformats.org/officeDocument/2006/relationships/tags" Target="../tags/tag301.xml" /><Relationship Id="rId4" Type="http://schemas.openxmlformats.org/officeDocument/2006/relationships/tags" Target="../tags/tag30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02421334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上消化道溃疡伴穿孔的护理查房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上消化道溃疡伴穿孔的相关知识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病例汇报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护理诊断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护理措施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健康宣教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上消化道溃疡伴穿孔的相关知识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定义及概述</a:t>
            </a:r>
            <a:endParaRPr lang="zh-CN" altLang="en-US"/>
          </a:p>
        </p:txBody>
      </p:sp>
      <p:sp>
        <p:nvSpPr>
          <p:cNvPr id="6" name="正文"/>
          <p:cNvSpPr txBox="1"/>
          <p:nvPr>
            <p:custDataLst>
              <p:tags r:id="rId2"/>
            </p:custDataLst>
          </p:nvPr>
        </p:nvSpPr>
        <p:spPr>
          <a:xfrm>
            <a:off x="3314423" y="1364400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上消化道溃疡：指发生在食管、胃、十二指肠等部位的溃疡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4" name="正文"/>
          <p:cNvSpPr txBox="1"/>
          <p:nvPr>
            <p:custDataLst>
              <p:tags r:id="rId3"/>
            </p:custDataLst>
          </p:nvPr>
        </p:nvSpPr>
        <p:spPr>
          <a:xfrm>
            <a:off x="3314423" y="217995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穿孔：指溃疡穿透黏膜肌层，导致胃肠道内容物进入腹腔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6" name="正文"/>
          <p:cNvSpPr txBox="1"/>
          <p:nvPr>
            <p:custDataLst>
              <p:tags r:id="rId4"/>
            </p:custDataLst>
          </p:nvPr>
        </p:nvSpPr>
        <p:spPr>
          <a:xfrm>
            <a:off x="3314423" y="299550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上消化道溃疡伴穿孔：指上消化道溃疡并发穿孔的病症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正文"/>
          <p:cNvSpPr txBox="1"/>
          <p:nvPr>
            <p:custDataLst>
              <p:tags r:id="rId5"/>
            </p:custDataLst>
          </p:nvPr>
        </p:nvSpPr>
        <p:spPr>
          <a:xfrm>
            <a:off x="3314423" y="3811052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病因：幽门螺杆菌感染、非甾体抗炎药、胃酸分泌过多等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6"/>
            </p:custDataLst>
          </p:nvPr>
        </p:nvSpPr>
        <p:spPr>
          <a:xfrm>
            <a:off x="3314423" y="4626603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症状：腹痛、腹胀、恶心、呕吐、发热等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正文"/>
          <p:cNvSpPr txBox="1"/>
          <p:nvPr>
            <p:custDataLst>
              <p:tags r:id="rId7"/>
            </p:custDataLst>
          </p:nvPr>
        </p:nvSpPr>
        <p:spPr>
          <a:xfrm>
            <a:off x="3314423" y="5442154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治疗：包括药物治疗、手术治疗等，需根据病情严重程度制定治疗方案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病因及发病机制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病因：幽门螺杆菌感染、非甾体抗炎药、胃酸分泌过多、遗传因素等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发病机制：胃酸和胃蛋白酶对胃黏膜的侵蚀、胃黏膜屏障的破坏、炎症反应等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临床表现：上腹部疼痛、恶心、呕吐、腹胀、发热等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诊断：胃镜检查、X线钡餐检查、实验室检查等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治疗：抗幽门螺杆菌治疗、抑制胃酸分泌、保护胃黏膜、手术治疗等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诊断标准与鉴别诊断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诊断标准：上消化道溃疡病史、突发剧烈腹痛、腹膜炎体征、X线检查等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鉴别诊断：与其他急腹症如急性阑尾炎、胆囊炎等相鉴别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诊断方法：包括病史询问、体格检查、实验室检查、影像学检查等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诊断流程：初步诊断、鉴别诊断、确诊、治疗方案制定等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治疗原则与方案</a:t>
            </a:r>
            <a:endParaRPr lang="zh-CN" altLang="en-US"/>
          </a:p>
        </p:txBody>
      </p:sp>
      <p:sp>
        <p:nvSpPr>
          <p:cNvPr id="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702202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16368" y="4246436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2902482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手术治疗：包括穿孔修补术、胃大部切除术等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7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59755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58" name="矩形 57"/>
          <p:cNvSpPr/>
          <p:nvPr>
            <p:custDataLst>
              <p:tags r:id="rId6"/>
            </p:custDataLst>
          </p:nvPr>
        </p:nvSpPr>
        <p:spPr>
          <a:xfrm>
            <a:off x="6173920" y="4246436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7"/>
            </p:custDataLst>
          </p:nvPr>
        </p:nvSpPr>
        <p:spPr>
          <a:xfrm>
            <a:off x="6460034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术后护理：包括监测生命体征、观察病情变化、预防并发症等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923425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9"/>
            </p:custDataLst>
          </p:nvPr>
        </p:nvSpPr>
        <p:spPr>
          <a:xfrm>
            <a:off x="838200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0"/>
            </p:custDataLst>
          </p:nvPr>
        </p:nvSpPr>
        <p:spPr>
          <a:xfrm>
            <a:off x="1124314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治疗原则：抗感染、补液、维持水电解质平衡、止痛、营养支持等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80978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12"/>
            </p:custDataLst>
          </p:nvPr>
        </p:nvSpPr>
        <p:spPr>
          <a:xfrm>
            <a:off x="4395144" y="1846123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13"/>
            </p:custDataLst>
          </p:nvPr>
        </p:nvSpPr>
        <p:spPr>
          <a:xfrm>
            <a:off x="4681258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治疗方案：根据病情严重程度选择保守治疗或手术治疗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038531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8238811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保守治疗：包括禁食、胃肠减压、抗感染、补液等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6"/>
            </p:custDataLst>
          </p:nvPr>
        </p:nvSpPr>
        <p:spPr>
          <a:xfrm>
            <a:off x="7952697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38912" y="2534372"/>
            <a:ext cx="3046" cy="115012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20275" y="3760035"/>
            <a:ext cx="609" cy="329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480316" y="3214822"/>
            <a:ext cx="3655" cy="5050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65942" y="3699726"/>
            <a:ext cx="1828" cy="14114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6846" y="2363194"/>
            <a:ext cx="3655" cy="12780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8461" y="3745415"/>
            <a:ext cx="0" cy="53729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49111" y="3388437"/>
            <a:ext cx="3655" cy="256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826209" y="3699726"/>
            <a:ext cx="3655" cy="107458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892951" y="2750021"/>
            <a:ext cx="609" cy="89488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58475" y="3719829"/>
            <a:ext cx="609" cy="1766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2029749" y="180092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年龄：50岁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887736" y="2440559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职业：教师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55470" y="1418361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家庭状况：有一子一女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18941" y="225963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饮食习惯：喜食辛辣食物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476928" y="1587712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现病史：上消化道溃疡伴穿孔，腹痛、呕吐、发热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1095272" y="4148080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964834" y="5011283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825258" y="4511149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婚姻状况：已婚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03349" y="5341456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居住地：北京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557072" y="4329005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病史：有胃病史，曾接受过胃镜检查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838200" y="3702772"/>
            <a:ext cx="1051620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276167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025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356311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41818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5471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2449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86975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764073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8289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894512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病史及病程概述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38912" y="2534372"/>
            <a:ext cx="3046" cy="115012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20275" y="3760035"/>
            <a:ext cx="609" cy="329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480316" y="3214822"/>
            <a:ext cx="3655" cy="5050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65942" y="3699726"/>
            <a:ext cx="1828" cy="14114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6846" y="2363194"/>
            <a:ext cx="3655" cy="12780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8461" y="3745415"/>
            <a:ext cx="0" cy="53729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49111" y="3388437"/>
            <a:ext cx="3655" cy="256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826209" y="3699726"/>
            <a:ext cx="3655" cy="107458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892951" y="2750021"/>
            <a:ext cx="609" cy="89488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58475" y="3719829"/>
            <a:ext cx="609" cy="1766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2029749" y="180092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主诉：上腹部疼痛、恶心、呕吐等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887736" y="2440559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既往史：是否有类似病史、药物过敏史等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55470" y="1418361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辅助检查：血常规、生化检查、影像学检查等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18941" y="225963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治疗方案：药物治疗、手术治疗等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476928" y="1587712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病程发展：病情变化、治疗效果等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1095272" y="4148080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患者基本信息：年龄、性别、职业等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964834" y="5011283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现病史：发病时间、持续时间、症状变化等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825258" y="4511149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体格检查：生命体征、腹部检查等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03349" y="5341456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诊断：上消化道溃疡伴穿孔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557072" y="4329005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护理措施：饮食护理、疼痛护理、心理护理等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838200" y="3702772"/>
            <a:ext cx="1051620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276167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025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356311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41818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5471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2449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86975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764073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8289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894512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辅助检查及结果分析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656142" y="1433258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实验室检查：血常规、肝功能、肾功能等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582693" y="1364400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379037" y="1775255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656142" y="2476080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影像学检查：X线、CT、MRI等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582693" y="2407222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379037" y="2818077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656142" y="3518902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内镜检查：胃镜、肠镜等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582693" y="3450043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379037" y="3860898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656142" y="4561724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病理学检查：组织活检、细胞学检查等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582693" y="4492865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379037" y="4903720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矩形 19"/>
          <p:cNvSpPr/>
          <p:nvPr>
            <p:custDataLst>
              <p:tags r:id="rId14"/>
            </p:custDataLst>
          </p:nvPr>
        </p:nvSpPr>
        <p:spPr>
          <a:xfrm>
            <a:off x="2656142" y="5604545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结果分析：根据检查结果，判断病情严重程度，制定治疗方案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任意多边形 21"/>
          <p:cNvSpPr/>
          <p:nvPr>
            <p:custDataLst>
              <p:tags r:id="rId15"/>
            </p:custDataLst>
          </p:nvPr>
        </p:nvSpPr>
        <p:spPr>
          <a:xfrm flipV="1">
            <a:off x="2582693" y="5535687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任意多边形 22"/>
          <p:cNvSpPr/>
          <p:nvPr>
            <p:custDataLst>
              <p:tags r:id="rId16"/>
            </p:custDataLst>
          </p:nvPr>
        </p:nvSpPr>
        <p:spPr>
          <a:xfrm flipH="1">
            <a:off x="8379037" y="5946542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诊断及鉴别诊断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鉴别诊断：与其他消化道疾病、腹部创伤等相鉴别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诊断依据：病史、临床表现、影像学检查等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上消化道溃疡：胃溃疡、十二指肠溃疡等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穿孔：胃穿孔、十二指肠穿孔等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治疗及效果评估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治疗方案：药物治疗、手术治疗、饮食调整等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治疗效果：溃疡愈合、穿孔闭合、症状缓解等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评估方法：临床症状、实验室检查、影像学检查等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效果评估：治愈率、复发率、并发症发生率等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https://d.book118.com/175024213343011111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0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9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9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4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4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4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4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4*l_h_f*1_5_1"/>
  <p:tag name="KSO_WM_UNIT_INDEX" val="1_5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1"/>
  <p:tag name="KSO_WM_UNIT_INDEX" val="1_5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302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3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Office Theme</vt:lpstr>
      <vt:lpstr>上消化道溃疡伴穿孔的护理查房</vt:lpstr>
      <vt:lpstr>目录</vt:lpstr>
      <vt:lpstr>上消化道溃疡伴穿孔的相关知识</vt:lpstr>
      <vt:lpstr>定义及概述</vt:lpstr>
      <vt:lpstr>病因及发病机制</vt:lpstr>
      <vt:lpstr>诊断标准与鉴别诊断</vt:lpstr>
      <vt:lpstr>治疗原则与方案</vt:lpstr>
      <vt:lpstr>病例汇报</vt:lpstr>
      <vt:lpstr>患者基本信息</vt:lpstr>
      <vt:lpstr>病史及病程概述</vt:lpstr>
      <vt:lpstr>辅助检查及结果分析</vt:lpstr>
      <vt:lpstr>诊断及鉴别诊断</vt:lpstr>
      <vt:lpstr>治疗及效果评估</vt:lpstr>
      <vt:lpstr>护理诊断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2024-09-18T01:29:22.718</cp:lastPrinted>
  <dcterms:created xsi:type="dcterms:W3CDTF">2024-09-17T17:29:22Z</dcterms:created>
  <dcterms:modified xsi:type="dcterms:W3CDTF">2024-09-17T17:29:24Z</dcterms:modified>
</cp:coreProperties>
</file>