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4C1CF44-2237-4DF7-9497-EAB70F5A81F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9EFA72C-2983-47F6-9161-DF7472E860F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C345CD3-F08C-4E9D-A30A-E010C88279B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A802C20-19F2-4BB0-A5A4-80B434952FF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9ABFAF81-B473-465A-BA65-BFA3A62DB82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34CCFD07-BECB-418B-909E-BC33B7CE680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7E7E1B6D-5301-4C3B-975E-35649311D52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56C25EB-C4DF-4073-9A84-A0FAFDCBD15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D466CFB-66FA-478B-B47F-1ADE32F3049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F3F141C-87C7-4659-809D-E75D03EF763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3715DA0-BA72-42C8-91D2-637111FF917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2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7504103101301112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02208" y="1560576"/>
            <a:ext cx="6682348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深入探讨医疗器械生产过程中的生产工艺和产品检验原则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医疗器械生产工艺概述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医疗器械生产工艺关键环节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产品检验原则与方法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医疗器械生产过程中的质量控制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案例分析：某医疗器械生产工艺优化实践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219200" y="1341120"/>
            <a:ext cx="7052881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19200" y="292608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医疗器械生产工艺概述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生产工艺定义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生产工艺是指将原材料、零部件等通过一系列加工、组装、调试等工序，转化为成品的过程和方法。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重要性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生产工艺是医疗器械生产的核心环节，直接影响产品的质量和性能。合理的生产工艺能够提高生产效率、降低成本、保证产品质量，从而满足市场需求和法规要求。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5000" r="250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生产工艺定义与重要性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>
                    <a:alpha val="100000"/>
                  </a:srgbClr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2557" b="2557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2638" b="2638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2638" b="2638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医疗器械生产工艺特点</a:t>
              </a:r>
            </a:p>
          </p:txBody>
        </p:sp>
      </p:grpSp>
      <p:sp>
        <p:nvSpPr>
          <p:cNvPr id="30" name="TextBox 30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多品种、小批量生产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医疗器械种类繁多，需求多样化，且多为小批量生产，要求生产工艺具有较高的灵活性和适应性。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高精度、高质量要求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医疗器械直接关系到患者的生命安全和健康，对产品的精度和质量要求极高，生产工艺必须严格控制各环节的质量。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涉及多学科知识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医疗器械生产工艺涉及机械、电子、生物医学等多学科知识，要求生产人员具备跨学科的专业素养。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7583" r="17583"/>
          <a:stretch>
            <a:fillRect/>
          </a:stretch>
        </p:blipFill>
        <p:spPr>
          <a:xfrm>
            <a:off x="3352886" y="2055085"/>
            <a:ext cx="2476500" cy="2476500"/>
          </a:xfrm>
          <a:prstGeom prst="ellipse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6750" r="16750"/>
          <a:stretch>
            <a:fillRect/>
          </a:stretch>
        </p:blipFill>
        <p:spPr>
          <a:xfrm>
            <a:off x="6374798" y="2055085"/>
            <a:ext cx="2476500" cy="2476500"/>
          </a:xfrm>
          <a:prstGeom prst="ellipse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3352886" y="2107432"/>
            <a:ext cx="665795" cy="665791"/>
            <a:chOff x="3352886" y="2107432"/>
            <a:chExt cx="665795" cy="665791"/>
          </a:xfrm>
        </p:grpSpPr>
        <p:sp>
          <p:nvSpPr>
            <p:cNvPr id="5" name="AutoShape 5"/>
            <p:cNvSpPr/>
            <p:nvPr/>
          </p:nvSpPr>
          <p:spPr>
            <a:xfrm>
              <a:off x="3352886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3532726" y="2292906"/>
              <a:ext cx="306115" cy="294843"/>
            </a:xfrm>
            <a:custGeom>
              <a:rect l="l" t="t" r="r" b="b"/>
              <a:pathLst>
                <a:path w="6825" h="6825">
                  <a:moveTo>
                    <a:pt x="1263" y="5234"/>
                  </a:moveTo>
                  <a:cubicBezTo>
                    <a:pt x="1316" y="5493"/>
                    <a:pt x="1546" y="5689"/>
                    <a:pt x="1820" y="5689"/>
                  </a:cubicBezTo>
                  <a:cubicBezTo>
                    <a:pt x="2114" y="5689"/>
                    <a:pt x="2354" y="5464"/>
                    <a:pt x="2383" y="5178"/>
                  </a:cubicBezTo>
                  <a:lnTo>
                    <a:pt x="3568" y="4191"/>
                  </a:lnTo>
                  <a:cubicBezTo>
                    <a:pt x="3652" y="4401"/>
                    <a:pt x="3856" y="4551"/>
                    <a:pt x="4096" y="4551"/>
                  </a:cubicBezTo>
                  <a:cubicBezTo>
                    <a:pt x="4348" y="4551"/>
                    <a:pt x="4560" y="4385"/>
                    <a:pt x="4635" y="4157"/>
                  </a:cubicBezTo>
                  <a:lnTo>
                    <a:pt x="5696" y="4736"/>
                  </a:lnTo>
                  <a:cubicBezTo>
                    <a:pt x="5732" y="5016"/>
                    <a:pt x="5969" y="5234"/>
                    <a:pt x="6258" y="5234"/>
                  </a:cubicBezTo>
                  <a:cubicBezTo>
                    <a:pt x="6571" y="5234"/>
                    <a:pt x="6827" y="4979"/>
                    <a:pt x="6827" y="4665"/>
                  </a:cubicBezTo>
                  <a:cubicBezTo>
                    <a:pt x="6827" y="4351"/>
                    <a:pt x="6571" y="4096"/>
                    <a:pt x="6258" y="4096"/>
                  </a:cubicBezTo>
                  <a:cubicBezTo>
                    <a:pt x="6006" y="4096"/>
                    <a:pt x="5794" y="4262"/>
                    <a:pt x="5719" y="4490"/>
                  </a:cubicBezTo>
                  <a:lnTo>
                    <a:pt x="4658" y="3911"/>
                  </a:lnTo>
                  <a:cubicBezTo>
                    <a:pt x="4622" y="3631"/>
                    <a:pt x="4385" y="3413"/>
                    <a:pt x="4096" y="3413"/>
                  </a:cubicBezTo>
                  <a:cubicBezTo>
                    <a:pt x="3802" y="3413"/>
                    <a:pt x="3563" y="3638"/>
                    <a:pt x="3533" y="3924"/>
                  </a:cubicBezTo>
                  <a:lnTo>
                    <a:pt x="2348" y="4911"/>
                  </a:lnTo>
                  <a:cubicBezTo>
                    <a:pt x="2265" y="4701"/>
                    <a:pt x="2060" y="4551"/>
                    <a:pt x="1820" y="4551"/>
                  </a:cubicBezTo>
                  <a:cubicBezTo>
                    <a:pt x="1546" y="4551"/>
                    <a:pt x="1316" y="4747"/>
                    <a:pt x="1263" y="5006"/>
                  </a:cubicBezTo>
                  <a:lnTo>
                    <a:pt x="455" y="5006"/>
                  </a:lnTo>
                  <a:lnTo>
                    <a:pt x="455" y="4551"/>
                  </a:lnTo>
                  <a:lnTo>
                    <a:pt x="569" y="4551"/>
                  </a:lnTo>
                  <a:cubicBezTo>
                    <a:pt x="632" y="4551"/>
                    <a:pt x="683" y="4500"/>
                    <a:pt x="683" y="4437"/>
                  </a:cubicBezTo>
                  <a:cubicBezTo>
                    <a:pt x="683" y="4374"/>
                    <a:pt x="632" y="4324"/>
                    <a:pt x="569" y="4324"/>
                  </a:cubicBezTo>
                  <a:lnTo>
                    <a:pt x="455" y="4324"/>
                  </a:lnTo>
                  <a:lnTo>
                    <a:pt x="455" y="3982"/>
                  </a:lnTo>
                  <a:lnTo>
                    <a:pt x="569" y="3982"/>
                  </a:lnTo>
                  <a:cubicBezTo>
                    <a:pt x="632" y="3982"/>
                    <a:pt x="683" y="3931"/>
                    <a:pt x="683" y="3868"/>
                  </a:cubicBezTo>
                  <a:cubicBezTo>
                    <a:pt x="683" y="3806"/>
                    <a:pt x="632" y="3755"/>
                    <a:pt x="569" y="3755"/>
                  </a:cubicBezTo>
                  <a:lnTo>
                    <a:pt x="480" y="3755"/>
                  </a:lnTo>
                  <a:lnTo>
                    <a:pt x="1407" y="2416"/>
                  </a:lnTo>
                  <a:cubicBezTo>
                    <a:pt x="1494" y="2470"/>
                    <a:pt x="1596" y="2503"/>
                    <a:pt x="1707" y="2503"/>
                  </a:cubicBezTo>
                  <a:cubicBezTo>
                    <a:pt x="1888" y="2503"/>
                    <a:pt x="2048" y="2416"/>
                    <a:pt x="2152" y="2284"/>
                  </a:cubicBezTo>
                  <a:lnTo>
                    <a:pt x="2752" y="2584"/>
                  </a:lnTo>
                  <a:cubicBezTo>
                    <a:pt x="2740" y="2631"/>
                    <a:pt x="2731" y="2680"/>
                    <a:pt x="2731" y="2731"/>
                  </a:cubicBezTo>
                  <a:cubicBezTo>
                    <a:pt x="2731" y="3044"/>
                    <a:pt x="2986" y="3300"/>
                    <a:pt x="3300" y="3300"/>
                  </a:cubicBezTo>
                  <a:cubicBezTo>
                    <a:pt x="3613" y="3300"/>
                    <a:pt x="3868" y="3044"/>
                    <a:pt x="3868" y="2731"/>
                  </a:cubicBezTo>
                  <a:cubicBezTo>
                    <a:pt x="3868" y="2608"/>
                    <a:pt x="3829" y="2496"/>
                    <a:pt x="3763" y="2403"/>
                  </a:cubicBezTo>
                  <a:lnTo>
                    <a:pt x="4488" y="1055"/>
                  </a:lnTo>
                  <a:cubicBezTo>
                    <a:pt x="4574" y="1107"/>
                    <a:pt x="4672" y="1138"/>
                    <a:pt x="4779" y="1138"/>
                  </a:cubicBezTo>
                  <a:cubicBezTo>
                    <a:pt x="4891" y="1138"/>
                    <a:pt x="4995" y="1104"/>
                    <a:pt x="5083" y="1048"/>
                  </a:cubicBezTo>
                  <a:lnTo>
                    <a:pt x="5827" y="2004"/>
                  </a:lnTo>
                  <a:cubicBezTo>
                    <a:pt x="5829" y="2007"/>
                    <a:pt x="5833" y="2009"/>
                    <a:pt x="5836" y="2011"/>
                  </a:cubicBezTo>
                  <a:cubicBezTo>
                    <a:pt x="5745" y="2112"/>
                    <a:pt x="5689" y="2244"/>
                    <a:pt x="5689" y="2389"/>
                  </a:cubicBezTo>
                  <a:cubicBezTo>
                    <a:pt x="5689" y="2703"/>
                    <a:pt x="5944" y="2958"/>
                    <a:pt x="6258" y="2958"/>
                  </a:cubicBezTo>
                  <a:cubicBezTo>
                    <a:pt x="6571" y="2958"/>
                    <a:pt x="6827" y="2703"/>
                    <a:pt x="6827" y="2389"/>
                  </a:cubicBezTo>
                  <a:cubicBezTo>
                    <a:pt x="6827" y="2076"/>
                    <a:pt x="6571" y="1820"/>
                    <a:pt x="6258" y="1820"/>
                  </a:cubicBezTo>
                  <a:cubicBezTo>
                    <a:pt x="6170" y="1820"/>
                    <a:pt x="6087" y="1842"/>
                    <a:pt x="6013" y="1878"/>
                  </a:cubicBezTo>
                  <a:cubicBezTo>
                    <a:pt x="6010" y="1874"/>
                    <a:pt x="6010" y="1869"/>
                    <a:pt x="6006" y="1864"/>
                  </a:cubicBezTo>
                  <a:lnTo>
                    <a:pt x="5248" y="890"/>
                  </a:lnTo>
                  <a:cubicBezTo>
                    <a:pt x="5311" y="798"/>
                    <a:pt x="5348" y="688"/>
                    <a:pt x="5348" y="569"/>
                  </a:cubicBezTo>
                  <a:cubicBezTo>
                    <a:pt x="5348" y="255"/>
                    <a:pt x="5092" y="0"/>
                    <a:pt x="4779" y="0"/>
                  </a:cubicBezTo>
                  <a:cubicBezTo>
                    <a:pt x="4465" y="0"/>
                    <a:pt x="4210" y="255"/>
                    <a:pt x="4210" y="569"/>
                  </a:cubicBezTo>
                  <a:cubicBezTo>
                    <a:pt x="4210" y="691"/>
                    <a:pt x="4249" y="804"/>
                    <a:pt x="4315" y="897"/>
                  </a:cubicBezTo>
                  <a:lnTo>
                    <a:pt x="3590" y="2244"/>
                  </a:lnTo>
                  <a:cubicBezTo>
                    <a:pt x="3505" y="2193"/>
                    <a:pt x="3406" y="2162"/>
                    <a:pt x="3300" y="2162"/>
                  </a:cubicBezTo>
                  <a:cubicBezTo>
                    <a:pt x="3118" y="2162"/>
                    <a:pt x="2959" y="2248"/>
                    <a:pt x="2854" y="2381"/>
                  </a:cubicBezTo>
                  <a:lnTo>
                    <a:pt x="2254" y="2081"/>
                  </a:lnTo>
                  <a:cubicBezTo>
                    <a:pt x="2267" y="2034"/>
                    <a:pt x="2276" y="1985"/>
                    <a:pt x="2276" y="1934"/>
                  </a:cubicBezTo>
                  <a:cubicBezTo>
                    <a:pt x="2276" y="1621"/>
                    <a:pt x="2020" y="1365"/>
                    <a:pt x="1707" y="1365"/>
                  </a:cubicBezTo>
                  <a:cubicBezTo>
                    <a:pt x="1393" y="1365"/>
                    <a:pt x="1138" y="1621"/>
                    <a:pt x="1138" y="1934"/>
                  </a:cubicBezTo>
                  <a:cubicBezTo>
                    <a:pt x="1138" y="2054"/>
                    <a:pt x="1176" y="2166"/>
                    <a:pt x="1239" y="2257"/>
                  </a:cubicBezTo>
                  <a:lnTo>
                    <a:pt x="593" y="3191"/>
                  </a:lnTo>
                  <a:cubicBezTo>
                    <a:pt x="585" y="3189"/>
                    <a:pt x="578" y="3186"/>
                    <a:pt x="569" y="3186"/>
                  </a:cubicBezTo>
                  <a:lnTo>
                    <a:pt x="455" y="3186"/>
                  </a:lnTo>
                  <a:lnTo>
                    <a:pt x="455" y="2844"/>
                  </a:lnTo>
                  <a:lnTo>
                    <a:pt x="569" y="2844"/>
                  </a:lnTo>
                  <a:cubicBezTo>
                    <a:pt x="632" y="2844"/>
                    <a:pt x="683" y="2794"/>
                    <a:pt x="683" y="2731"/>
                  </a:cubicBezTo>
                  <a:cubicBezTo>
                    <a:pt x="683" y="2668"/>
                    <a:pt x="632" y="2617"/>
                    <a:pt x="569" y="2617"/>
                  </a:cubicBezTo>
                  <a:lnTo>
                    <a:pt x="455" y="2617"/>
                  </a:lnTo>
                  <a:lnTo>
                    <a:pt x="455" y="2276"/>
                  </a:lnTo>
                  <a:lnTo>
                    <a:pt x="569" y="2276"/>
                  </a:lnTo>
                  <a:cubicBezTo>
                    <a:pt x="632" y="2276"/>
                    <a:pt x="683" y="2225"/>
                    <a:pt x="683" y="2162"/>
                  </a:cubicBezTo>
                  <a:cubicBezTo>
                    <a:pt x="683" y="2099"/>
                    <a:pt x="632" y="2048"/>
                    <a:pt x="569" y="2048"/>
                  </a:cubicBezTo>
                  <a:lnTo>
                    <a:pt x="455" y="2048"/>
                  </a:lnTo>
                  <a:lnTo>
                    <a:pt x="455" y="1707"/>
                  </a:lnTo>
                  <a:lnTo>
                    <a:pt x="569" y="1707"/>
                  </a:lnTo>
                  <a:cubicBezTo>
                    <a:pt x="632" y="1707"/>
                    <a:pt x="683" y="1656"/>
                    <a:pt x="683" y="1593"/>
                  </a:cubicBezTo>
                  <a:cubicBezTo>
                    <a:pt x="683" y="1530"/>
                    <a:pt x="632" y="1479"/>
                    <a:pt x="569" y="1479"/>
                  </a:cubicBezTo>
                  <a:lnTo>
                    <a:pt x="455" y="1479"/>
                  </a:lnTo>
                  <a:lnTo>
                    <a:pt x="455" y="1138"/>
                  </a:lnTo>
                  <a:lnTo>
                    <a:pt x="569" y="1138"/>
                  </a:lnTo>
                  <a:cubicBezTo>
                    <a:pt x="632" y="1138"/>
                    <a:pt x="683" y="1087"/>
                    <a:pt x="683" y="1024"/>
                  </a:cubicBezTo>
                  <a:cubicBezTo>
                    <a:pt x="683" y="961"/>
                    <a:pt x="632" y="910"/>
                    <a:pt x="569" y="910"/>
                  </a:cubicBezTo>
                  <a:lnTo>
                    <a:pt x="455" y="910"/>
                  </a:lnTo>
                  <a:lnTo>
                    <a:pt x="455" y="569"/>
                  </a:lnTo>
                  <a:lnTo>
                    <a:pt x="569" y="569"/>
                  </a:lnTo>
                  <a:cubicBezTo>
                    <a:pt x="632" y="569"/>
                    <a:pt x="683" y="518"/>
                    <a:pt x="683" y="455"/>
                  </a:cubicBezTo>
                  <a:cubicBezTo>
                    <a:pt x="683" y="392"/>
                    <a:pt x="632" y="341"/>
                    <a:pt x="569" y="341"/>
                  </a:cubicBezTo>
                  <a:lnTo>
                    <a:pt x="455" y="341"/>
                  </a:lnTo>
                  <a:lnTo>
                    <a:pt x="455" y="114"/>
                  </a:lnTo>
                  <a:cubicBezTo>
                    <a:pt x="455" y="51"/>
                    <a:pt x="404" y="0"/>
                    <a:pt x="341" y="0"/>
                  </a:cubicBezTo>
                  <a:cubicBezTo>
                    <a:pt x="278" y="0"/>
                    <a:pt x="228" y="51"/>
                    <a:pt x="228" y="114"/>
                  </a:cubicBezTo>
                  <a:lnTo>
                    <a:pt x="228" y="341"/>
                  </a:lnTo>
                  <a:lnTo>
                    <a:pt x="114" y="341"/>
                  </a:lnTo>
                  <a:cubicBezTo>
                    <a:pt x="51" y="341"/>
                    <a:pt x="0" y="392"/>
                    <a:pt x="0" y="455"/>
                  </a:cubicBezTo>
                  <a:cubicBezTo>
                    <a:pt x="0" y="518"/>
                    <a:pt x="51" y="569"/>
                    <a:pt x="114" y="569"/>
                  </a:cubicBezTo>
                  <a:lnTo>
                    <a:pt x="228" y="569"/>
                  </a:lnTo>
                  <a:lnTo>
                    <a:pt x="228" y="910"/>
                  </a:lnTo>
                  <a:lnTo>
                    <a:pt x="114" y="910"/>
                  </a:lnTo>
                  <a:cubicBezTo>
                    <a:pt x="51" y="910"/>
                    <a:pt x="0" y="961"/>
                    <a:pt x="0" y="1024"/>
                  </a:cubicBezTo>
                  <a:cubicBezTo>
                    <a:pt x="0" y="1087"/>
                    <a:pt x="51" y="1138"/>
                    <a:pt x="114" y="1138"/>
                  </a:cubicBezTo>
                  <a:lnTo>
                    <a:pt x="228" y="1138"/>
                  </a:lnTo>
                  <a:lnTo>
                    <a:pt x="228" y="1479"/>
                  </a:lnTo>
                  <a:lnTo>
                    <a:pt x="114" y="1479"/>
                  </a:lnTo>
                  <a:cubicBezTo>
                    <a:pt x="51" y="1479"/>
                    <a:pt x="0" y="1530"/>
                    <a:pt x="0" y="1593"/>
                  </a:cubicBezTo>
                  <a:cubicBezTo>
                    <a:pt x="0" y="1656"/>
                    <a:pt x="51" y="1707"/>
                    <a:pt x="114" y="1707"/>
                  </a:cubicBezTo>
                  <a:lnTo>
                    <a:pt x="228" y="1707"/>
                  </a:lnTo>
                  <a:lnTo>
                    <a:pt x="228" y="2048"/>
                  </a:lnTo>
                  <a:lnTo>
                    <a:pt x="114" y="2048"/>
                  </a:lnTo>
                  <a:cubicBezTo>
                    <a:pt x="51" y="2048"/>
                    <a:pt x="0" y="2099"/>
                    <a:pt x="0" y="2162"/>
                  </a:cubicBezTo>
                  <a:cubicBezTo>
                    <a:pt x="0" y="2225"/>
                    <a:pt x="51" y="2276"/>
                    <a:pt x="114" y="2276"/>
                  </a:cubicBezTo>
                  <a:lnTo>
                    <a:pt x="228" y="2276"/>
                  </a:lnTo>
                  <a:lnTo>
                    <a:pt x="228" y="2617"/>
                  </a:lnTo>
                  <a:lnTo>
                    <a:pt x="114" y="2617"/>
                  </a:lnTo>
                  <a:cubicBezTo>
                    <a:pt x="51" y="2617"/>
                    <a:pt x="0" y="2668"/>
                    <a:pt x="0" y="2731"/>
                  </a:cubicBezTo>
                  <a:cubicBezTo>
                    <a:pt x="0" y="2794"/>
                    <a:pt x="51" y="2844"/>
                    <a:pt x="114" y="2844"/>
                  </a:cubicBezTo>
                  <a:lnTo>
                    <a:pt x="228" y="2844"/>
                  </a:lnTo>
                  <a:lnTo>
                    <a:pt x="228" y="3186"/>
                  </a:lnTo>
                  <a:lnTo>
                    <a:pt x="114" y="3186"/>
                  </a:lnTo>
                  <a:cubicBezTo>
                    <a:pt x="51" y="3186"/>
                    <a:pt x="0" y="3237"/>
                    <a:pt x="0" y="3300"/>
                  </a:cubicBezTo>
                  <a:cubicBezTo>
                    <a:pt x="0" y="3362"/>
                    <a:pt x="51" y="3413"/>
                    <a:pt x="114" y="3413"/>
                  </a:cubicBezTo>
                  <a:lnTo>
                    <a:pt x="228" y="3413"/>
                  </a:lnTo>
                  <a:lnTo>
                    <a:pt x="228" y="3755"/>
                  </a:lnTo>
                  <a:lnTo>
                    <a:pt x="114" y="3755"/>
                  </a:lnTo>
                  <a:cubicBezTo>
                    <a:pt x="51" y="3755"/>
                    <a:pt x="0" y="3806"/>
                    <a:pt x="0" y="3868"/>
                  </a:cubicBezTo>
                  <a:cubicBezTo>
                    <a:pt x="0" y="3931"/>
                    <a:pt x="51" y="3982"/>
                    <a:pt x="114" y="3982"/>
                  </a:cubicBezTo>
                  <a:lnTo>
                    <a:pt x="228" y="3982"/>
                  </a:lnTo>
                  <a:lnTo>
                    <a:pt x="228" y="4324"/>
                  </a:lnTo>
                  <a:lnTo>
                    <a:pt x="114" y="4324"/>
                  </a:lnTo>
                  <a:cubicBezTo>
                    <a:pt x="51" y="4324"/>
                    <a:pt x="0" y="4374"/>
                    <a:pt x="0" y="4437"/>
                  </a:cubicBezTo>
                  <a:cubicBezTo>
                    <a:pt x="0" y="4500"/>
                    <a:pt x="51" y="4551"/>
                    <a:pt x="114" y="4551"/>
                  </a:cubicBezTo>
                  <a:lnTo>
                    <a:pt x="228" y="4551"/>
                  </a:lnTo>
                  <a:lnTo>
                    <a:pt x="228" y="4892"/>
                  </a:lnTo>
                  <a:lnTo>
                    <a:pt x="114" y="4892"/>
                  </a:lnTo>
                  <a:cubicBezTo>
                    <a:pt x="51" y="4892"/>
                    <a:pt x="0" y="4943"/>
                    <a:pt x="0" y="5006"/>
                  </a:cubicBezTo>
                  <a:cubicBezTo>
                    <a:pt x="0" y="5069"/>
                    <a:pt x="51" y="5120"/>
                    <a:pt x="114" y="5120"/>
                  </a:cubicBezTo>
                  <a:lnTo>
                    <a:pt x="228" y="5120"/>
                  </a:lnTo>
                  <a:lnTo>
                    <a:pt x="228" y="5461"/>
                  </a:lnTo>
                  <a:lnTo>
                    <a:pt x="114" y="5461"/>
                  </a:lnTo>
                  <a:cubicBezTo>
                    <a:pt x="51" y="5461"/>
                    <a:pt x="0" y="5512"/>
                    <a:pt x="0" y="5575"/>
                  </a:cubicBezTo>
                  <a:cubicBezTo>
                    <a:pt x="0" y="5638"/>
                    <a:pt x="51" y="5689"/>
                    <a:pt x="114" y="5689"/>
                  </a:cubicBezTo>
                  <a:lnTo>
                    <a:pt x="228" y="5689"/>
                  </a:lnTo>
                  <a:lnTo>
                    <a:pt x="228" y="6030"/>
                  </a:lnTo>
                  <a:lnTo>
                    <a:pt x="114" y="6030"/>
                  </a:lnTo>
                  <a:cubicBezTo>
                    <a:pt x="51" y="6030"/>
                    <a:pt x="0" y="6081"/>
                    <a:pt x="0" y="6144"/>
                  </a:cubicBezTo>
                  <a:cubicBezTo>
                    <a:pt x="0" y="6207"/>
                    <a:pt x="51" y="6258"/>
                    <a:pt x="114" y="6258"/>
                  </a:cubicBezTo>
                  <a:lnTo>
                    <a:pt x="228" y="6258"/>
                  </a:lnTo>
                  <a:lnTo>
                    <a:pt x="228" y="6485"/>
                  </a:lnTo>
                  <a:cubicBezTo>
                    <a:pt x="228" y="6548"/>
                    <a:pt x="278" y="6599"/>
                    <a:pt x="341" y="6599"/>
                  </a:cubicBezTo>
                  <a:lnTo>
                    <a:pt x="683" y="6599"/>
                  </a:lnTo>
                  <a:lnTo>
                    <a:pt x="683" y="6713"/>
                  </a:lnTo>
                  <a:cubicBezTo>
                    <a:pt x="683" y="6776"/>
                    <a:pt x="734" y="6827"/>
                    <a:pt x="796" y="6827"/>
                  </a:cubicBezTo>
                  <a:cubicBezTo>
                    <a:pt x="859" y="6827"/>
                    <a:pt x="910" y="6776"/>
                    <a:pt x="910" y="6713"/>
                  </a:cubicBezTo>
                  <a:lnTo>
                    <a:pt x="910" y="6599"/>
                  </a:lnTo>
                  <a:lnTo>
                    <a:pt x="1252" y="6599"/>
                  </a:lnTo>
                  <a:lnTo>
                    <a:pt x="1252" y="6713"/>
                  </a:lnTo>
                  <a:cubicBezTo>
                    <a:pt x="1252" y="6776"/>
                    <a:pt x="1302" y="6827"/>
                    <a:pt x="1365" y="6827"/>
                  </a:cubicBezTo>
                  <a:cubicBezTo>
                    <a:pt x="1428" y="6827"/>
                    <a:pt x="1479" y="6776"/>
                    <a:pt x="1479" y="6713"/>
                  </a:cubicBezTo>
                  <a:lnTo>
                    <a:pt x="1479" y="6599"/>
                  </a:lnTo>
                  <a:lnTo>
                    <a:pt x="1820" y="6599"/>
                  </a:lnTo>
                  <a:lnTo>
                    <a:pt x="1820" y="6713"/>
                  </a:lnTo>
                  <a:cubicBezTo>
                    <a:pt x="1820" y="6776"/>
                    <a:pt x="1871" y="6827"/>
                    <a:pt x="1934" y="6827"/>
                  </a:cubicBezTo>
                  <a:cubicBezTo>
                    <a:pt x="1997" y="6827"/>
                    <a:pt x="2048" y="6776"/>
                    <a:pt x="2048" y="6713"/>
                  </a:cubicBezTo>
                  <a:lnTo>
                    <a:pt x="2048" y="6599"/>
                  </a:lnTo>
                  <a:lnTo>
                    <a:pt x="2389" y="6599"/>
                  </a:lnTo>
                  <a:lnTo>
                    <a:pt x="2389" y="6713"/>
                  </a:lnTo>
                  <a:cubicBezTo>
                    <a:pt x="2389" y="6776"/>
                    <a:pt x="2440" y="6827"/>
                    <a:pt x="2503" y="6827"/>
                  </a:cubicBezTo>
                  <a:cubicBezTo>
                    <a:pt x="2566" y="6827"/>
                    <a:pt x="2617" y="6776"/>
                    <a:pt x="2617" y="6713"/>
                  </a:cubicBezTo>
                  <a:lnTo>
                    <a:pt x="2617" y="6599"/>
                  </a:lnTo>
                  <a:lnTo>
                    <a:pt x="2958" y="6599"/>
                  </a:lnTo>
                  <a:lnTo>
                    <a:pt x="2958" y="6713"/>
                  </a:lnTo>
                  <a:cubicBezTo>
                    <a:pt x="2958" y="6776"/>
                    <a:pt x="3009" y="6827"/>
                    <a:pt x="3072" y="6827"/>
                  </a:cubicBezTo>
                  <a:cubicBezTo>
                    <a:pt x="3135" y="6827"/>
                    <a:pt x="3186" y="6776"/>
                    <a:pt x="3186" y="6713"/>
                  </a:cubicBezTo>
                  <a:lnTo>
                    <a:pt x="3186" y="6599"/>
                  </a:lnTo>
                  <a:lnTo>
                    <a:pt x="3527" y="6599"/>
                  </a:lnTo>
                  <a:lnTo>
                    <a:pt x="3527" y="6713"/>
                  </a:lnTo>
                  <a:cubicBezTo>
                    <a:pt x="3527" y="6776"/>
                    <a:pt x="3578" y="6827"/>
                    <a:pt x="3641" y="6827"/>
                  </a:cubicBezTo>
                  <a:cubicBezTo>
                    <a:pt x="3704" y="6827"/>
                    <a:pt x="3755" y="6776"/>
                    <a:pt x="3755" y="6713"/>
                  </a:cubicBezTo>
                  <a:lnTo>
                    <a:pt x="3755" y="6599"/>
                  </a:lnTo>
                  <a:lnTo>
                    <a:pt x="4096" y="6599"/>
                  </a:lnTo>
                  <a:lnTo>
                    <a:pt x="4096" y="6713"/>
                  </a:lnTo>
                  <a:cubicBezTo>
                    <a:pt x="4096" y="6776"/>
                    <a:pt x="4147" y="6827"/>
                    <a:pt x="4210" y="6827"/>
                  </a:cubicBezTo>
                  <a:cubicBezTo>
                    <a:pt x="4273" y="6827"/>
                    <a:pt x="4323" y="6776"/>
                    <a:pt x="4323" y="6713"/>
                  </a:cubicBezTo>
                  <a:lnTo>
                    <a:pt x="4323" y="6599"/>
                  </a:lnTo>
                  <a:lnTo>
                    <a:pt x="4665" y="6599"/>
                  </a:lnTo>
                  <a:lnTo>
                    <a:pt x="4665" y="6713"/>
                  </a:lnTo>
                  <a:cubicBezTo>
                    <a:pt x="4665" y="6776"/>
                    <a:pt x="4716" y="6827"/>
                    <a:pt x="4779" y="6827"/>
                  </a:cubicBezTo>
                  <a:cubicBezTo>
                    <a:pt x="4842" y="6827"/>
                    <a:pt x="4892" y="6776"/>
                    <a:pt x="4892" y="6713"/>
                  </a:cubicBezTo>
                  <a:lnTo>
                    <a:pt x="4892" y="6599"/>
                  </a:lnTo>
                  <a:lnTo>
                    <a:pt x="5234" y="6599"/>
                  </a:lnTo>
                  <a:lnTo>
                    <a:pt x="5234" y="6713"/>
                  </a:lnTo>
                  <a:cubicBezTo>
                    <a:pt x="5234" y="6776"/>
                    <a:pt x="5285" y="6827"/>
                    <a:pt x="5347" y="6827"/>
                  </a:cubicBezTo>
                  <a:cubicBezTo>
                    <a:pt x="5410" y="6827"/>
                    <a:pt x="5461" y="6776"/>
                    <a:pt x="5461" y="6713"/>
                  </a:cubicBezTo>
                  <a:lnTo>
                    <a:pt x="5461" y="6599"/>
                  </a:lnTo>
                  <a:lnTo>
                    <a:pt x="5803" y="6599"/>
                  </a:lnTo>
                  <a:lnTo>
                    <a:pt x="5803" y="6713"/>
                  </a:lnTo>
                  <a:cubicBezTo>
                    <a:pt x="5803" y="6776"/>
                    <a:pt x="5853" y="6827"/>
                    <a:pt x="5916" y="6827"/>
                  </a:cubicBezTo>
                  <a:cubicBezTo>
                    <a:pt x="5979" y="6827"/>
                    <a:pt x="6030" y="6776"/>
                    <a:pt x="6030" y="6713"/>
                  </a:cubicBezTo>
                  <a:lnTo>
                    <a:pt x="6030" y="6599"/>
                  </a:lnTo>
                  <a:lnTo>
                    <a:pt x="6371" y="6599"/>
                  </a:lnTo>
                  <a:lnTo>
                    <a:pt x="6371" y="6713"/>
                  </a:lnTo>
                  <a:cubicBezTo>
                    <a:pt x="6371" y="6776"/>
                    <a:pt x="6422" y="6827"/>
                    <a:pt x="6485" y="6827"/>
                  </a:cubicBezTo>
                  <a:cubicBezTo>
                    <a:pt x="6548" y="6827"/>
                    <a:pt x="6599" y="6776"/>
                    <a:pt x="6599" y="6713"/>
                  </a:cubicBezTo>
                  <a:lnTo>
                    <a:pt x="6599" y="6599"/>
                  </a:lnTo>
                  <a:lnTo>
                    <a:pt x="6713" y="6599"/>
                  </a:lnTo>
                  <a:cubicBezTo>
                    <a:pt x="6776" y="6599"/>
                    <a:pt x="6827" y="6548"/>
                    <a:pt x="6827" y="6485"/>
                  </a:cubicBezTo>
                  <a:cubicBezTo>
                    <a:pt x="6827" y="6422"/>
                    <a:pt x="6776" y="6372"/>
                    <a:pt x="6713" y="6372"/>
                  </a:cubicBezTo>
                  <a:lnTo>
                    <a:pt x="6599" y="6372"/>
                  </a:lnTo>
                  <a:lnTo>
                    <a:pt x="6599" y="6258"/>
                  </a:lnTo>
                  <a:cubicBezTo>
                    <a:pt x="6599" y="6195"/>
                    <a:pt x="6548" y="6144"/>
                    <a:pt x="6485" y="6144"/>
                  </a:cubicBezTo>
                  <a:cubicBezTo>
                    <a:pt x="6422" y="6144"/>
                    <a:pt x="6371" y="6195"/>
                    <a:pt x="6371" y="6258"/>
                  </a:cubicBezTo>
                  <a:lnTo>
                    <a:pt x="6371" y="6372"/>
                  </a:lnTo>
                  <a:lnTo>
                    <a:pt x="6030" y="6372"/>
                  </a:lnTo>
                  <a:lnTo>
                    <a:pt x="6030" y="6258"/>
                  </a:lnTo>
                  <a:cubicBezTo>
                    <a:pt x="6030" y="6195"/>
                    <a:pt x="5979" y="6144"/>
                    <a:pt x="5916" y="6144"/>
                  </a:cubicBezTo>
                  <a:cubicBezTo>
                    <a:pt x="5853" y="6144"/>
                    <a:pt x="5803" y="6195"/>
                    <a:pt x="5803" y="6258"/>
                  </a:cubicBezTo>
                  <a:lnTo>
                    <a:pt x="5803" y="6372"/>
                  </a:lnTo>
                  <a:lnTo>
                    <a:pt x="5461" y="6372"/>
                  </a:lnTo>
                  <a:lnTo>
                    <a:pt x="5461" y="6258"/>
                  </a:lnTo>
                  <a:cubicBezTo>
                    <a:pt x="5461" y="6195"/>
                    <a:pt x="5410" y="6144"/>
                    <a:pt x="5347" y="6144"/>
                  </a:cubicBezTo>
                  <a:cubicBezTo>
                    <a:pt x="5285" y="6144"/>
                    <a:pt x="5234" y="6195"/>
                    <a:pt x="5234" y="6258"/>
                  </a:cubicBezTo>
                  <a:lnTo>
                    <a:pt x="5234" y="6372"/>
                  </a:lnTo>
                  <a:lnTo>
                    <a:pt x="4892" y="6372"/>
                  </a:lnTo>
                  <a:lnTo>
                    <a:pt x="4892" y="6258"/>
                  </a:lnTo>
                  <a:cubicBezTo>
                    <a:pt x="4892" y="6195"/>
                    <a:pt x="4842" y="6144"/>
                    <a:pt x="4779" y="6144"/>
                  </a:cubicBezTo>
                  <a:cubicBezTo>
                    <a:pt x="4716" y="6144"/>
                    <a:pt x="4665" y="6195"/>
                    <a:pt x="4665" y="6258"/>
                  </a:cubicBezTo>
                  <a:lnTo>
                    <a:pt x="4665" y="6372"/>
                  </a:lnTo>
                  <a:lnTo>
                    <a:pt x="4323" y="6372"/>
                  </a:lnTo>
                  <a:lnTo>
                    <a:pt x="4323" y="6258"/>
                  </a:lnTo>
                  <a:cubicBezTo>
                    <a:pt x="4323" y="6195"/>
                    <a:pt x="4273" y="6144"/>
                    <a:pt x="4210" y="6144"/>
                  </a:cubicBezTo>
                  <a:cubicBezTo>
                    <a:pt x="4147" y="6144"/>
                    <a:pt x="4096" y="6195"/>
                    <a:pt x="4096" y="6258"/>
                  </a:cubicBezTo>
                  <a:lnTo>
                    <a:pt x="4096" y="6372"/>
                  </a:lnTo>
                  <a:lnTo>
                    <a:pt x="3755" y="6372"/>
                  </a:lnTo>
                  <a:lnTo>
                    <a:pt x="3755" y="6258"/>
                  </a:lnTo>
                  <a:cubicBezTo>
                    <a:pt x="3755" y="6195"/>
                    <a:pt x="3704" y="6144"/>
                    <a:pt x="3641" y="6144"/>
                  </a:cubicBezTo>
                  <a:cubicBezTo>
                    <a:pt x="3578" y="6144"/>
                    <a:pt x="3527" y="6195"/>
                    <a:pt x="3527" y="6258"/>
                  </a:cubicBezTo>
                  <a:lnTo>
                    <a:pt x="3527" y="6372"/>
                  </a:lnTo>
                  <a:lnTo>
                    <a:pt x="3186" y="6372"/>
                  </a:lnTo>
                  <a:lnTo>
                    <a:pt x="3186" y="6258"/>
                  </a:lnTo>
                  <a:cubicBezTo>
                    <a:pt x="3186" y="6195"/>
                    <a:pt x="3135" y="6144"/>
                    <a:pt x="3072" y="6144"/>
                  </a:cubicBezTo>
                  <a:cubicBezTo>
                    <a:pt x="3009" y="6144"/>
                    <a:pt x="2958" y="6195"/>
                    <a:pt x="2958" y="6258"/>
                  </a:cubicBezTo>
                  <a:lnTo>
                    <a:pt x="2958" y="6372"/>
                  </a:lnTo>
                  <a:lnTo>
                    <a:pt x="2617" y="6372"/>
                  </a:lnTo>
                  <a:lnTo>
                    <a:pt x="2617" y="6258"/>
                  </a:lnTo>
                  <a:cubicBezTo>
                    <a:pt x="2617" y="6195"/>
                    <a:pt x="2566" y="6144"/>
                    <a:pt x="2503" y="6144"/>
                  </a:cubicBezTo>
                  <a:cubicBezTo>
                    <a:pt x="2440" y="6144"/>
                    <a:pt x="2389" y="6195"/>
                    <a:pt x="2389" y="6258"/>
                  </a:cubicBezTo>
                  <a:lnTo>
                    <a:pt x="2389" y="6372"/>
                  </a:lnTo>
                  <a:lnTo>
                    <a:pt x="2048" y="6372"/>
                  </a:lnTo>
                  <a:lnTo>
                    <a:pt x="2048" y="6258"/>
                  </a:lnTo>
                  <a:cubicBezTo>
                    <a:pt x="2048" y="6195"/>
                    <a:pt x="1997" y="6144"/>
                    <a:pt x="1934" y="6144"/>
                  </a:cubicBezTo>
                  <a:cubicBezTo>
                    <a:pt x="1871" y="6144"/>
                    <a:pt x="1820" y="6195"/>
                    <a:pt x="1820" y="6258"/>
                  </a:cubicBezTo>
                  <a:lnTo>
                    <a:pt x="1820" y="6372"/>
                  </a:lnTo>
                  <a:lnTo>
                    <a:pt x="1479" y="6372"/>
                  </a:lnTo>
                  <a:lnTo>
                    <a:pt x="1479" y="6258"/>
                  </a:lnTo>
                  <a:cubicBezTo>
                    <a:pt x="1479" y="6195"/>
                    <a:pt x="1428" y="6144"/>
                    <a:pt x="1365" y="6144"/>
                  </a:cubicBezTo>
                  <a:cubicBezTo>
                    <a:pt x="1302" y="6144"/>
                    <a:pt x="1252" y="6195"/>
                    <a:pt x="1252" y="6258"/>
                  </a:cubicBezTo>
                  <a:lnTo>
                    <a:pt x="1252" y="6372"/>
                  </a:lnTo>
                  <a:lnTo>
                    <a:pt x="910" y="6372"/>
                  </a:lnTo>
                  <a:lnTo>
                    <a:pt x="910" y="6258"/>
                  </a:lnTo>
                  <a:cubicBezTo>
                    <a:pt x="910" y="6195"/>
                    <a:pt x="859" y="6144"/>
                    <a:pt x="796" y="6144"/>
                  </a:cubicBezTo>
                  <a:cubicBezTo>
                    <a:pt x="734" y="6144"/>
                    <a:pt x="683" y="6195"/>
                    <a:pt x="683" y="6258"/>
                  </a:cubicBezTo>
                  <a:lnTo>
                    <a:pt x="683" y="6372"/>
                  </a:lnTo>
                  <a:lnTo>
                    <a:pt x="455" y="6372"/>
                  </a:lnTo>
                  <a:lnTo>
                    <a:pt x="455" y="5234"/>
                  </a:lnTo>
                  <a:lnTo>
                    <a:pt x="1263" y="523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8174522" y="2107432"/>
            <a:ext cx="665795" cy="665791"/>
            <a:chOff x="8174522" y="2107432"/>
            <a:chExt cx="665795" cy="665791"/>
          </a:xfrm>
        </p:grpSpPr>
        <p:sp>
          <p:nvSpPr>
            <p:cNvPr id="8" name="AutoShape 8"/>
            <p:cNvSpPr/>
            <p:nvPr/>
          </p:nvSpPr>
          <p:spPr>
            <a:xfrm>
              <a:off x="8174522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8354362" y="2273856"/>
              <a:ext cx="306115" cy="294843"/>
            </a:xfrm>
            <a:custGeom>
              <a:rect l="l" t="t" r="r" b="b"/>
              <a:pathLst>
                <a:path w="6825" h="5912">
                  <a:moveTo>
                    <a:pt x="3413" y="0"/>
                  </a:moveTo>
                  <a:lnTo>
                    <a:pt x="0" y="5912"/>
                  </a:lnTo>
                  <a:lnTo>
                    <a:pt x="6827" y="5912"/>
                  </a:lnTo>
                  <a:lnTo>
                    <a:pt x="3413" y="0"/>
                  </a:lnTo>
                  <a:close/>
                  <a:moveTo>
                    <a:pt x="3413" y="972"/>
                  </a:moveTo>
                  <a:lnTo>
                    <a:pt x="4489" y="2835"/>
                  </a:lnTo>
                  <a:lnTo>
                    <a:pt x="2338" y="2835"/>
                  </a:lnTo>
                  <a:lnTo>
                    <a:pt x="3413" y="972"/>
                  </a:lnTo>
                  <a:close/>
                  <a:moveTo>
                    <a:pt x="842" y="5426"/>
                  </a:moveTo>
                  <a:lnTo>
                    <a:pt x="1917" y="3564"/>
                  </a:lnTo>
                  <a:lnTo>
                    <a:pt x="2993" y="5426"/>
                  </a:lnTo>
                  <a:lnTo>
                    <a:pt x="842" y="5426"/>
                  </a:lnTo>
                  <a:close/>
                  <a:moveTo>
                    <a:pt x="2338" y="3321"/>
                  </a:moveTo>
                  <a:lnTo>
                    <a:pt x="4489" y="3321"/>
                  </a:lnTo>
                  <a:lnTo>
                    <a:pt x="3413" y="5183"/>
                  </a:lnTo>
                  <a:lnTo>
                    <a:pt x="2338" y="3321"/>
                  </a:lnTo>
                  <a:close/>
                  <a:moveTo>
                    <a:pt x="4910" y="3564"/>
                  </a:moveTo>
                  <a:lnTo>
                    <a:pt x="5985" y="5426"/>
                  </a:lnTo>
                  <a:lnTo>
                    <a:pt x="3834" y="5426"/>
                  </a:lnTo>
                  <a:lnTo>
                    <a:pt x="4910" y="356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4252748" y="4178300"/>
            <a:ext cx="665795" cy="665791"/>
            <a:chOff x="4252748" y="4178300"/>
            <a:chExt cx="665795" cy="665791"/>
          </a:xfrm>
        </p:grpSpPr>
        <p:sp>
          <p:nvSpPr>
            <p:cNvPr id="11" name="AutoShape 11"/>
            <p:cNvSpPr/>
            <p:nvPr/>
          </p:nvSpPr>
          <p:spPr>
            <a:xfrm>
              <a:off x="4252748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4432588" y="4363773"/>
              <a:ext cx="306115" cy="294843"/>
            </a:xfrm>
            <a:custGeom>
              <a:rect l="l" t="t" r="r" b="b"/>
              <a:pathLst>
                <a:path w="597921" h="598324">
                  <a:moveTo>
                    <a:pt x="297615" y="96957"/>
                  </a:moveTo>
                  <a:cubicBezTo>
                    <a:pt x="311959" y="96957"/>
                    <a:pt x="323434" y="108416"/>
                    <a:pt x="323434" y="122740"/>
                  </a:cubicBezTo>
                  <a:lnTo>
                    <a:pt x="323434" y="289852"/>
                  </a:lnTo>
                  <a:lnTo>
                    <a:pt x="462572" y="289852"/>
                  </a:lnTo>
                  <a:cubicBezTo>
                    <a:pt x="476438" y="289852"/>
                    <a:pt x="487913" y="301311"/>
                    <a:pt x="487913" y="315157"/>
                  </a:cubicBezTo>
                  <a:cubicBezTo>
                    <a:pt x="487913" y="329004"/>
                    <a:pt x="476438" y="340463"/>
                    <a:pt x="462572" y="340463"/>
                  </a:cubicBezTo>
                  <a:lnTo>
                    <a:pt x="297615" y="340463"/>
                  </a:lnTo>
                  <a:cubicBezTo>
                    <a:pt x="283749" y="340463"/>
                    <a:pt x="272274" y="329004"/>
                    <a:pt x="272274" y="315157"/>
                  </a:cubicBezTo>
                  <a:lnTo>
                    <a:pt x="272274" y="122740"/>
                  </a:lnTo>
                  <a:cubicBezTo>
                    <a:pt x="272274" y="108416"/>
                    <a:pt x="283749" y="96957"/>
                    <a:pt x="297615" y="96957"/>
                  </a:cubicBezTo>
                  <a:close/>
                  <a:moveTo>
                    <a:pt x="298127" y="0"/>
                  </a:moveTo>
                  <a:cubicBezTo>
                    <a:pt x="463564" y="0"/>
                    <a:pt x="597921" y="134181"/>
                    <a:pt x="597921" y="299401"/>
                  </a:cubicBezTo>
                  <a:cubicBezTo>
                    <a:pt x="597921" y="464143"/>
                    <a:pt x="463564" y="598324"/>
                    <a:pt x="298127" y="598324"/>
                  </a:cubicBezTo>
                  <a:cubicBezTo>
                    <a:pt x="188155" y="598324"/>
                    <a:pt x="87268" y="538635"/>
                    <a:pt x="35150" y="442177"/>
                  </a:cubicBezTo>
                  <a:cubicBezTo>
                    <a:pt x="33238" y="438835"/>
                    <a:pt x="32760" y="435492"/>
                    <a:pt x="34194" y="432149"/>
                  </a:cubicBezTo>
                  <a:cubicBezTo>
                    <a:pt x="35150" y="428807"/>
                    <a:pt x="37541" y="425942"/>
                    <a:pt x="40410" y="424509"/>
                  </a:cubicBezTo>
                  <a:lnTo>
                    <a:pt x="74836" y="407796"/>
                  </a:lnTo>
                  <a:cubicBezTo>
                    <a:pt x="81052" y="404931"/>
                    <a:pt x="88702" y="407319"/>
                    <a:pt x="91571" y="413049"/>
                  </a:cubicBezTo>
                  <a:cubicBezTo>
                    <a:pt x="133169" y="488018"/>
                    <a:pt x="212540" y="534815"/>
                    <a:pt x="298127" y="534815"/>
                  </a:cubicBezTo>
                  <a:cubicBezTo>
                    <a:pt x="428181" y="534815"/>
                    <a:pt x="534328" y="429284"/>
                    <a:pt x="534328" y="299401"/>
                  </a:cubicBezTo>
                  <a:cubicBezTo>
                    <a:pt x="534328" y="169517"/>
                    <a:pt x="428181" y="63509"/>
                    <a:pt x="298127" y="63509"/>
                  </a:cubicBezTo>
                  <a:cubicBezTo>
                    <a:pt x="242185" y="63509"/>
                    <a:pt x="187677" y="83565"/>
                    <a:pt x="145123" y="120333"/>
                  </a:cubicBezTo>
                  <a:lnTo>
                    <a:pt x="200587" y="142299"/>
                  </a:lnTo>
                  <a:cubicBezTo>
                    <a:pt x="204890" y="144209"/>
                    <a:pt x="207759" y="148029"/>
                    <a:pt x="208237" y="152327"/>
                  </a:cubicBezTo>
                  <a:cubicBezTo>
                    <a:pt x="208715" y="157102"/>
                    <a:pt x="207281" y="161399"/>
                    <a:pt x="203456" y="164265"/>
                  </a:cubicBezTo>
                  <a:lnTo>
                    <a:pt x="48060" y="285553"/>
                  </a:lnTo>
                  <a:cubicBezTo>
                    <a:pt x="44235" y="288418"/>
                    <a:pt x="39454" y="289373"/>
                    <a:pt x="35150" y="287463"/>
                  </a:cubicBezTo>
                  <a:cubicBezTo>
                    <a:pt x="31325" y="285553"/>
                    <a:pt x="27978" y="281733"/>
                    <a:pt x="27500" y="277435"/>
                  </a:cubicBezTo>
                  <a:lnTo>
                    <a:pt x="246" y="82132"/>
                  </a:lnTo>
                  <a:cubicBezTo>
                    <a:pt x="-710" y="77835"/>
                    <a:pt x="1203" y="73060"/>
                    <a:pt x="4550" y="70194"/>
                  </a:cubicBezTo>
                  <a:cubicBezTo>
                    <a:pt x="8375" y="67807"/>
                    <a:pt x="13156" y="66852"/>
                    <a:pt x="17459" y="68762"/>
                  </a:cubicBezTo>
                  <a:lnTo>
                    <a:pt x="80574" y="94070"/>
                  </a:lnTo>
                  <a:cubicBezTo>
                    <a:pt x="137472" y="33426"/>
                    <a:pt x="214931" y="0"/>
                    <a:pt x="29812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7274660" y="4178300"/>
            <a:ext cx="665795" cy="665791"/>
            <a:chOff x="7274660" y="4178300"/>
            <a:chExt cx="665795" cy="665791"/>
          </a:xfrm>
        </p:grpSpPr>
        <p:sp>
          <p:nvSpPr>
            <p:cNvPr id="14" name="AutoShape 14"/>
            <p:cNvSpPr/>
            <p:nvPr/>
          </p:nvSpPr>
          <p:spPr>
            <a:xfrm>
              <a:off x="7274660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7469003" y="4363774"/>
              <a:ext cx="306115" cy="294843"/>
            </a:xfrm>
            <a:custGeom>
              <a:rect l="l" t="t" r="r" b="b"/>
              <a:pathLst>
                <a:path w="582235" h="606722">
                  <a:moveTo>
                    <a:pt x="0" y="404481"/>
                  </a:moveTo>
                  <a:lnTo>
                    <a:pt x="101261" y="404481"/>
                  </a:lnTo>
                  <a:lnTo>
                    <a:pt x="101261" y="606722"/>
                  </a:lnTo>
                  <a:lnTo>
                    <a:pt x="0" y="606722"/>
                  </a:lnTo>
                  <a:close/>
                  <a:moveTo>
                    <a:pt x="151927" y="328623"/>
                  </a:moveTo>
                  <a:lnTo>
                    <a:pt x="253188" y="328623"/>
                  </a:lnTo>
                  <a:lnTo>
                    <a:pt x="253188" y="606722"/>
                  </a:lnTo>
                  <a:lnTo>
                    <a:pt x="151927" y="606722"/>
                  </a:lnTo>
                  <a:close/>
                  <a:moveTo>
                    <a:pt x="303855" y="252766"/>
                  </a:moveTo>
                  <a:lnTo>
                    <a:pt x="405046" y="252766"/>
                  </a:lnTo>
                  <a:lnTo>
                    <a:pt x="405046" y="606722"/>
                  </a:lnTo>
                  <a:lnTo>
                    <a:pt x="303855" y="606722"/>
                  </a:lnTo>
                  <a:close/>
                  <a:moveTo>
                    <a:pt x="455711" y="202241"/>
                  </a:moveTo>
                  <a:lnTo>
                    <a:pt x="556972" y="202241"/>
                  </a:lnTo>
                  <a:lnTo>
                    <a:pt x="556972" y="606722"/>
                  </a:lnTo>
                  <a:lnTo>
                    <a:pt x="455711" y="606722"/>
                  </a:lnTo>
                  <a:close/>
                  <a:moveTo>
                    <a:pt x="455697" y="0"/>
                  </a:moveTo>
                  <a:lnTo>
                    <a:pt x="556785" y="0"/>
                  </a:lnTo>
                  <a:lnTo>
                    <a:pt x="556874" y="0"/>
                  </a:lnTo>
                  <a:lnTo>
                    <a:pt x="556963" y="0"/>
                  </a:lnTo>
                  <a:cubicBezTo>
                    <a:pt x="557230" y="0"/>
                    <a:pt x="557408" y="0"/>
                    <a:pt x="557675" y="0"/>
                  </a:cubicBezTo>
                  <a:cubicBezTo>
                    <a:pt x="558298" y="89"/>
                    <a:pt x="558832" y="89"/>
                    <a:pt x="559366" y="89"/>
                  </a:cubicBezTo>
                  <a:cubicBezTo>
                    <a:pt x="559811" y="178"/>
                    <a:pt x="560256" y="267"/>
                    <a:pt x="560611" y="267"/>
                  </a:cubicBezTo>
                  <a:cubicBezTo>
                    <a:pt x="561056" y="356"/>
                    <a:pt x="561412" y="444"/>
                    <a:pt x="561857" y="444"/>
                  </a:cubicBezTo>
                  <a:cubicBezTo>
                    <a:pt x="562302" y="533"/>
                    <a:pt x="562747" y="711"/>
                    <a:pt x="563192" y="800"/>
                  </a:cubicBezTo>
                  <a:cubicBezTo>
                    <a:pt x="563548" y="889"/>
                    <a:pt x="563904" y="978"/>
                    <a:pt x="564171" y="1067"/>
                  </a:cubicBezTo>
                  <a:cubicBezTo>
                    <a:pt x="564616" y="1156"/>
                    <a:pt x="565061" y="1333"/>
                    <a:pt x="565506" y="1511"/>
                  </a:cubicBezTo>
                  <a:cubicBezTo>
                    <a:pt x="565862" y="1600"/>
                    <a:pt x="566218" y="1778"/>
                    <a:pt x="566574" y="1867"/>
                  </a:cubicBezTo>
                  <a:cubicBezTo>
                    <a:pt x="566929" y="2044"/>
                    <a:pt x="567285" y="2222"/>
                    <a:pt x="567730" y="2400"/>
                  </a:cubicBezTo>
                  <a:cubicBezTo>
                    <a:pt x="568086" y="2578"/>
                    <a:pt x="568442" y="2755"/>
                    <a:pt x="568798" y="2933"/>
                  </a:cubicBezTo>
                  <a:cubicBezTo>
                    <a:pt x="569154" y="3111"/>
                    <a:pt x="569421" y="3289"/>
                    <a:pt x="569777" y="3467"/>
                  </a:cubicBezTo>
                  <a:cubicBezTo>
                    <a:pt x="570133" y="3733"/>
                    <a:pt x="570578" y="4000"/>
                    <a:pt x="570934" y="4178"/>
                  </a:cubicBezTo>
                  <a:cubicBezTo>
                    <a:pt x="571201" y="4444"/>
                    <a:pt x="571557" y="4622"/>
                    <a:pt x="571824" y="4800"/>
                  </a:cubicBezTo>
                  <a:cubicBezTo>
                    <a:pt x="572180" y="5155"/>
                    <a:pt x="572536" y="5422"/>
                    <a:pt x="572891" y="5689"/>
                  </a:cubicBezTo>
                  <a:cubicBezTo>
                    <a:pt x="573247" y="5955"/>
                    <a:pt x="573514" y="6222"/>
                    <a:pt x="573781" y="6489"/>
                  </a:cubicBezTo>
                  <a:cubicBezTo>
                    <a:pt x="574137" y="6755"/>
                    <a:pt x="574493" y="7022"/>
                    <a:pt x="574760" y="7289"/>
                  </a:cubicBezTo>
                  <a:cubicBezTo>
                    <a:pt x="575205" y="7733"/>
                    <a:pt x="575561" y="8178"/>
                    <a:pt x="575917" y="8533"/>
                  </a:cubicBezTo>
                  <a:cubicBezTo>
                    <a:pt x="576095" y="8711"/>
                    <a:pt x="576273" y="8889"/>
                    <a:pt x="576451" y="9066"/>
                  </a:cubicBezTo>
                  <a:cubicBezTo>
                    <a:pt x="576451" y="9155"/>
                    <a:pt x="576451" y="9155"/>
                    <a:pt x="576451" y="9155"/>
                  </a:cubicBezTo>
                  <a:cubicBezTo>
                    <a:pt x="576985" y="9777"/>
                    <a:pt x="577519" y="10489"/>
                    <a:pt x="577964" y="11200"/>
                  </a:cubicBezTo>
                  <a:cubicBezTo>
                    <a:pt x="577964" y="11200"/>
                    <a:pt x="578053" y="11289"/>
                    <a:pt x="578053" y="11289"/>
                  </a:cubicBezTo>
                  <a:cubicBezTo>
                    <a:pt x="578498" y="12000"/>
                    <a:pt x="578854" y="12622"/>
                    <a:pt x="579209" y="13244"/>
                  </a:cubicBezTo>
                  <a:cubicBezTo>
                    <a:pt x="579387" y="13600"/>
                    <a:pt x="579565" y="13955"/>
                    <a:pt x="579743" y="14222"/>
                  </a:cubicBezTo>
                  <a:cubicBezTo>
                    <a:pt x="579921" y="14666"/>
                    <a:pt x="580099" y="15111"/>
                    <a:pt x="580277" y="15555"/>
                  </a:cubicBezTo>
                  <a:cubicBezTo>
                    <a:pt x="580455" y="15911"/>
                    <a:pt x="580633" y="16266"/>
                    <a:pt x="580722" y="16711"/>
                  </a:cubicBezTo>
                  <a:cubicBezTo>
                    <a:pt x="580900" y="17066"/>
                    <a:pt x="581078" y="17422"/>
                    <a:pt x="581167" y="17866"/>
                  </a:cubicBezTo>
                  <a:cubicBezTo>
                    <a:pt x="581256" y="18311"/>
                    <a:pt x="581434" y="18755"/>
                    <a:pt x="581523" y="19199"/>
                  </a:cubicBezTo>
                  <a:cubicBezTo>
                    <a:pt x="581612" y="19555"/>
                    <a:pt x="581701" y="19910"/>
                    <a:pt x="581790" y="20266"/>
                  </a:cubicBezTo>
                  <a:cubicBezTo>
                    <a:pt x="581879" y="20977"/>
                    <a:pt x="582057" y="21777"/>
                    <a:pt x="582146" y="22488"/>
                  </a:cubicBezTo>
                  <a:cubicBezTo>
                    <a:pt x="582146" y="22577"/>
                    <a:pt x="582146" y="22666"/>
                    <a:pt x="582146" y="22666"/>
                  </a:cubicBezTo>
                  <a:cubicBezTo>
                    <a:pt x="582235" y="23555"/>
                    <a:pt x="582235" y="24355"/>
                    <a:pt x="582235" y="25244"/>
                  </a:cubicBezTo>
                  <a:lnTo>
                    <a:pt x="582235" y="126396"/>
                  </a:lnTo>
                  <a:cubicBezTo>
                    <a:pt x="582235" y="140351"/>
                    <a:pt x="570934" y="151728"/>
                    <a:pt x="556963" y="151728"/>
                  </a:cubicBezTo>
                  <a:cubicBezTo>
                    <a:pt x="542992" y="151728"/>
                    <a:pt x="531691" y="140351"/>
                    <a:pt x="531691" y="126396"/>
                  </a:cubicBezTo>
                  <a:lnTo>
                    <a:pt x="531691" y="79286"/>
                  </a:lnTo>
                  <a:lnTo>
                    <a:pt x="421260" y="171106"/>
                  </a:lnTo>
                  <a:cubicBezTo>
                    <a:pt x="410582" y="180083"/>
                    <a:pt x="394564" y="178572"/>
                    <a:pt x="385666" y="167906"/>
                  </a:cubicBezTo>
                  <a:cubicBezTo>
                    <a:pt x="376678" y="157150"/>
                    <a:pt x="378191" y="141240"/>
                    <a:pt x="388869" y="132262"/>
                  </a:cubicBezTo>
                  <a:lnTo>
                    <a:pt x="487020" y="50576"/>
                  </a:lnTo>
                  <a:lnTo>
                    <a:pt x="455697" y="50576"/>
                  </a:lnTo>
                  <a:cubicBezTo>
                    <a:pt x="441727" y="50576"/>
                    <a:pt x="430425" y="39288"/>
                    <a:pt x="430425" y="25244"/>
                  </a:cubicBezTo>
                  <a:cubicBezTo>
                    <a:pt x="430425" y="11289"/>
                    <a:pt x="441727" y="0"/>
                    <a:pt x="45569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6" name="AutoShape 16"/>
          <p:cNvSpPr/>
          <p:nvPr/>
        </p:nvSpPr>
        <p:spPr>
          <a:xfrm>
            <a:off x="633036" y="2037683"/>
            <a:ext cx="2553871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原材料准备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加工制造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9015108" y="2037683"/>
            <a:ext cx="2569478" cy="44168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组装调试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包装入库</a:t>
            </a:r>
            <a:endParaRPr lang="en-US" sz="1100"/>
          </a:p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生产工艺流程简介</a:t>
              </a:r>
            </a:p>
          </p:txBody>
        </p:sp>
      </p:grpSp>
      <p:sp>
        <p:nvSpPr>
          <p:cNvPr id="42" name="TextBox 42"/>
          <p:cNvSpPr txBox="1"/>
          <p:nvPr/>
        </p:nvSpPr>
        <p:spPr>
          <a:xfrm>
            <a:off x="633255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根据产品设计要求，准备相应的原材料和零部件，并进行入库检验和分类管理。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9015108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将加工好的零部件进行组装，并进行初步的调试和检测，确保产品功能正常。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1940528" y="5112856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按照工艺流程图进行机械加工、热处理、表面处理等操作，制造出符合设计要求的零部件。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7845361" y="5065527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对产品进行清洗、烘干、包装等操作，并放入指定仓库等待出厂检验。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219200" y="1341120"/>
            <a:ext cx="7052881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19200" y="292608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医疗器械生产工艺关键环节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2546" r="32546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2546" r="32546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2568" r="32568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根据医疗器械的设计要求和性能标准，选择符合相关法规要求的优质原材料，如医用不锈钢、钛合金、硅胶等。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原材料选择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对原材料进行清洗、除油、除锈等预处理，确保原材料表面干净、无杂质，为后续加工提供良好基础。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预处理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原材料选择与预处理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加工设备与工艺参数设定</a:t>
              </a:r>
            </a:p>
          </p:txBody>
        </p:sp>
      </p:grpSp>
      <p:sp>
        <p:nvSpPr>
          <p:cNvPr id="43" name="TextBox 43"/>
          <p:cNvSpPr txBox="1"/>
          <p:nvPr/>
        </p:nvSpPr>
        <p:spPr>
          <a:xfrm>
            <a:off x="7809821" y="1388973"/>
            <a:ext cx="2987778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加工设备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7809821" y="1823726"/>
            <a:ext cx="3286271" cy="187509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选用高精度、高稳定性的加工设备，如数控机床、激光切割机、注塑机等，确保加工精度和产品质量。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7809821" y="3814445"/>
            <a:ext cx="2987778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工艺参数设定</a:t>
            </a:r>
          </a:p>
        </p:txBody>
      </p:sp>
      <p:sp>
        <p:nvSpPr>
          <p:cNvPr id="46" name="TextBox 46"/>
          <p:cNvSpPr txBox="1"/>
          <p:nvPr/>
        </p:nvSpPr>
        <p:spPr>
          <a:xfrm>
            <a:off x="7809821" y="4249198"/>
            <a:ext cx="3286271" cy="187509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根据医疗器械的设计要求和加工设备的性能，设定合理的工艺参数，如切削速度、进给量、切削深度、注塑温度等，以确保加工过程的稳定性和产品的一致性。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25031" r="25031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过程监控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在医疗器械生产过程中，对关键工序和特殊过程进行实时监控，如金属材料的热处理过程、塑料件的注塑过程等，确保生产过程的可控性和产品质量的稳定性。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记录要求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对生产过程进行详细记录，包括原材料批次、加工设备编号、工艺参数、操作人员等信息，以便后续质量追溯和问题分析。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过程监控与记录要求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加工精度不足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通过优化工艺参数、提高设备精度、加强操作人员培训等措施，提高加工精度和产品质量。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原材料质量问题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加强原材料入库检验和供应商管理，确保原材料质量符合相关法规要求。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生产过程不稳定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加强过程监控和记录要求，及时发现并解决问题，确保生产过程的稳定性和产品质量的稳定性。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常见问题及解决方案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219200" y="1341120"/>
            <a:ext cx="7052881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19200" y="292608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产品检验原则与方法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31631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05998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662092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196862" y="1742733"/>
            <a:ext cx="3798277" cy="3798277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170411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确保产品质量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170411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通过检验确保医疗器械符合相关标准和规定，保证产品的安全性和有效性。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707422" y="2510291"/>
            <a:ext cx="2800350" cy="1076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防止不良品流出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707422" y="3541108"/>
            <a:ext cx="2924175" cy="12477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及时发现并处理不合格品，防止其流入市场，保护患者和使用者的权益。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226846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提升生产工艺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226846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通过检验结果反馈，改进和优化生产工艺，提高产品质量和生产效率。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312666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07874" y="6318935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7715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>
            <a:off x="1209343" y="6393165"/>
            <a:ext cx="10991852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检验目的与意义阐述</a:t>
              </a:r>
            </a:p>
          </p:txBody>
        </p:sp>
      </p:grpSp>
      <p:sp>
        <p:nvSpPr>
          <p:cNvPr id="39" name="AutoShape 39"/>
          <p:cNvSpPr/>
          <p:nvPr/>
        </p:nvSpPr>
        <p:spPr>
          <a:xfrm>
            <a:off x="680115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686783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10237651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10304326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TextBox 43"/>
          <p:cNvSpPr txBox="1"/>
          <p:nvPr/>
        </p:nvSpPr>
        <p:spPr>
          <a:xfrm>
            <a:off x="10207807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6761790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3030145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5583" r="15583"/>
          <a:stretch>
            <a:fillRect/>
          </a:stretch>
        </p:blipFill>
        <p:spPr>
          <a:xfrm>
            <a:off x="-276408" y="1784333"/>
            <a:ext cx="3774096" cy="377409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853566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853566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054790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通过目视或借助简单工具检查产品外观，如尺寸、颜色、表面缺陷等。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066852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外观检验</a:t>
            </a:r>
          </a:p>
        </p:txBody>
      </p:sp>
      <p:sp>
        <p:nvSpPr>
          <p:cNvPr id="7" name="AutoShape 7"/>
          <p:cNvSpPr/>
          <p:nvPr/>
        </p:nvSpPr>
        <p:spPr>
          <a:xfrm>
            <a:off x="7873179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873179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8086465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性能检验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853566" y="4213236"/>
            <a:ext cx="3657600" cy="1989696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853566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066852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无损检测</a:t>
            </a:r>
          </a:p>
        </p:txBody>
      </p:sp>
      <p:sp>
        <p:nvSpPr>
          <p:cNvPr id="13" name="AutoShape 13"/>
          <p:cNvSpPr/>
          <p:nvPr/>
        </p:nvSpPr>
        <p:spPr>
          <a:xfrm>
            <a:off x="7873179" y="4213236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873179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8086465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化学分析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8074403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使用专业设备或方法测试产品的性能指标，如电气安全、机械性能、耐用性等。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4054790" y="46755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利用声、光、磁等物理现象对产品进行非破坏性检测，如超声检测、X射线检测等。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8074403" y="46791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通过化学方法对产品的材料成分、有害物质等进行定性和定量分析。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常见检验方法及原理介绍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07497" y="2686653"/>
            <a:ext cx="2748437" cy="2355803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014310" y="1448346"/>
            <a:ext cx="3186374" cy="4832416"/>
          </a:xfrm>
          <a:prstGeom prst="homePlat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085580" y="1448346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085580" y="3849453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537025" y="2686653"/>
            <a:ext cx="1797055" cy="2355803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727185" y="2291057"/>
            <a:ext cx="574252" cy="57425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682521" y="4710666"/>
            <a:ext cx="663580" cy="663580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35666" y="3564667"/>
            <a:ext cx="599774" cy="599774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1702239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1071515" y="154168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确定抽样方案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71515" y="2035834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根据产品特性、生产批量和检验要求等因素，制定合理的抽样方案。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71515" y="308535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抽样实施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071515" y="357950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按照抽样方案从生产批次中随机抽取样品，确保样品的代表性和公正性。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071515" y="4649506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样品处理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071515" y="514365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对抽取的样品进行登记、标识和保管，确保样品的可追溯性和安全性。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904945" y="3245910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808202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抽样方案制定及实施步骤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https://d.book118.com/175041031013011120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86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0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2024-09-22T09:53:19.980</cp:lastPrinted>
  <dcterms:created xsi:type="dcterms:W3CDTF">2024-09-22T01:53:20Z</dcterms:created>
  <dcterms:modified xsi:type="dcterms:W3CDTF">2024-09-22T01:53:22Z</dcterms:modified>
</cp:coreProperties>
</file>