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10" r:id="rId20"/>
    <p:sldId id="312" r:id="rId21"/>
  </p:sldIdLst>
  <p:sldSz cx="12192000" cy="6858000"/>
  <p:notesSz cx="6858000" cy="9144000"/>
  <p:custDataLst>
    <p:tags r:id="rId22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slide" Target="slides/slide19.xml" /><Relationship Id="rId22" Type="http://schemas.openxmlformats.org/officeDocument/2006/relationships/tags" Target="tags/tag1.xml" /><Relationship Id="rId23" Type="http://schemas.openxmlformats.org/officeDocument/2006/relationships/presProps" Target="presProps.xml" /><Relationship Id="rId24" Type="http://schemas.openxmlformats.org/officeDocument/2006/relationships/viewProps" Target="viewProps.xml" /><Relationship Id="rId25" Type="http://schemas.openxmlformats.org/officeDocument/2006/relationships/theme" Target="theme/theme1.xml" /><Relationship Id="rId26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FBD1F4C-1019-4A2E-AFA2-CCA333FDFD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D143A12-F399-4B11-80FD-BB3F2C3CB1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0FF35A4-D104-46BC-B5EB-436751A0AE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0D68815-0334-4A44-8C51-08214201F2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B843814-3F96-4436-8D44-860D8CD68B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AC4EE9E-B20D-43CB-9A9A-C8D9D0B7BA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10EF144-A4AA-4821-B97B-BEFBEA995F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79D77AD-EDBA-4AA4-B6C5-C9C8DCE41C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8ACE6C5-5BAC-4FF9-83BD-59D439D83B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3982DDC-40E9-40CD-8BFC-09276BF8FA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18D3926-C78E-4BF4-B6F1-847566B977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1.png" /><Relationship Id="rId4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4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4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7512102130001111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741420" y="1127760"/>
            <a:ext cx="4236720" cy="4236720"/>
          </a:xfrm>
          <a:prstGeom prst="ellipse">
            <a:avLst/>
          </a:prstGeom>
          <a:noFill/>
          <a:ln w="38100">
            <a:solidFill>
              <a:srgbClr val="60858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797775" y="1881829"/>
            <a:ext cx="5701617" cy="1840881"/>
          </a:xfrm>
          <a:prstGeom prst="rect">
            <a:avLst/>
          </a:prstGeom>
          <a:solidFill>
            <a:srgbClr val="D2EBED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80000" r="4500" b="14923"/>
          <a:stretch>
            <a:fillRect/>
          </a:stretch>
        </p:blipFill>
        <p:spPr>
          <a:xfrm>
            <a:off x="9631680" y="0"/>
            <a:ext cx="2240281" cy="4162886"/>
          </a:xfrm>
          <a:prstGeom prst="rect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2106772" y="2383155"/>
            <a:ext cx="7537749" cy="8629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固定资产需要量的预测</a:t>
            </a:r>
          </a:p>
        </p:txBody>
      </p:sp>
      <p:cxnSp>
        <p:nvCxnSpPr>
          <p:cNvPr id="8" name="Connector 8"/>
          <p:cNvCxnSpPr/>
          <p:nvPr/>
        </p:nvCxnSpPr>
        <p:spPr>
          <a:xfrm flipH="1">
            <a:off x="6747999" y="827557"/>
            <a:ext cx="894873" cy="843737"/>
          </a:xfrm>
          <a:prstGeom prst="line">
            <a:avLst/>
          </a:prstGeom>
          <a:ln w="19050">
            <a:solidFill>
              <a:srgbClr val="60858D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9" name="Connector 9"/>
          <p:cNvCxnSpPr/>
          <p:nvPr/>
        </p:nvCxnSpPr>
        <p:spPr>
          <a:xfrm flipH="1">
            <a:off x="6677058" y="1459731"/>
            <a:ext cx="894873" cy="843737"/>
          </a:xfrm>
          <a:prstGeom prst="line">
            <a:avLst/>
          </a:prstGeom>
          <a:ln w="19050">
            <a:solidFill>
              <a:srgbClr val="60858D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10" name="Connector 10"/>
          <p:cNvCxnSpPr/>
          <p:nvPr/>
        </p:nvCxnSpPr>
        <p:spPr>
          <a:xfrm flipH="1">
            <a:off x="3741420" y="4038877"/>
            <a:ext cx="894873" cy="843737"/>
          </a:xfrm>
          <a:prstGeom prst="line">
            <a:avLst/>
          </a:prstGeom>
          <a:ln w="19050">
            <a:solidFill>
              <a:srgbClr val="60858D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11" name="Connector 11"/>
          <p:cNvCxnSpPr/>
          <p:nvPr/>
        </p:nvCxnSpPr>
        <p:spPr>
          <a:xfrm flipH="1">
            <a:off x="3640254" y="4687035"/>
            <a:ext cx="894873" cy="843737"/>
          </a:xfrm>
          <a:prstGeom prst="line">
            <a:avLst/>
          </a:prstGeom>
          <a:ln w="19050">
            <a:solidFill>
              <a:srgbClr val="60858D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31916" y="1278557"/>
            <a:ext cx="2830542" cy="117475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5700" b="1">
                <a:solidFill>
                  <a:srgbClr val="42656C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 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4487772" y="907139"/>
            <a:ext cx="6821696" cy="5454353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固定资产需要量预测方法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影响因素分析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预测流程与步骤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预测结果的应用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预测中存在的问题与风险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结论与建议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80000" r="4500" b="14923"/>
          <a:stretch>
            <a:fillRect/>
          </a:stretch>
        </p:blipFill>
        <p:spPr>
          <a:xfrm>
            <a:off x="9631680" y="0"/>
            <a:ext cx="2240281" cy="4162886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238315" y="1654104"/>
            <a:ext cx="1715371" cy="1710856"/>
          </a:xfrm>
          <a:prstGeom prst="ellipse">
            <a:avLst/>
          </a:prstGeom>
          <a:solidFill>
            <a:srgbClr val="42656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262869" y="1841925"/>
            <a:ext cx="1666262" cy="133521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575" b="1">
                <a:solidFill>
                  <a:schemeClr val="l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201" y="3647100"/>
            <a:ext cx="11309760" cy="22857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80000" r="4500" b="14923"/>
          <a:stretch>
            <a:fillRect/>
          </a:stretch>
        </p:blipFill>
        <p:spPr>
          <a:xfrm>
            <a:off x="9631680" y="0"/>
            <a:ext cx="2240281" cy="4162886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预测固定资产需要量，为企业或组织的战略规划和决策提供重要依据。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随着经济的发展和技术的进步，企业或组织对固定资产的需求不断增加，准确预测固定资产需要量成为企业或组织管理的重要任务。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背景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8125" r="812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降低风险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预测固定资产需要量有助于企业或组织提前识别和应对潜在风险，降低因固定资产不足或过剩而带来的风险。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优化资源配置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通过预测固定资产需要量，企业或组织可以更加合理地配置资源，避免资源的浪费和短缺。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提高决策效率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准确的预测结果可以为企业或组织的决策提供有力支持，提高决策效率和准确性。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预测的重要性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范围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预测固定资产需要量的范围包括企业或组织内部各个部门、各个项目以及不同时间段的固定资产需求。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对象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预测的对象包括各类固定资产，如土地、建筑物、机器设备、交通工具等，以及与之相关的配套设施和服务。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预测的范围和对象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238315" y="1654104"/>
            <a:ext cx="1715371" cy="1710856"/>
          </a:xfrm>
          <a:prstGeom prst="ellipse">
            <a:avLst/>
          </a:prstGeom>
          <a:solidFill>
            <a:srgbClr val="42656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262869" y="1841925"/>
            <a:ext cx="1666262" cy="133521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575" b="1">
                <a:solidFill>
                  <a:schemeClr val="l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201" y="3647100"/>
            <a:ext cx="11309760" cy="22857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固定资产需要量预测方法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80000" r="4500" b="14923"/>
          <a:stretch>
            <a:fillRect/>
          </a:stretch>
        </p:blipFill>
        <p:spPr>
          <a:xfrm>
            <a:off x="9631680" y="0"/>
            <a:ext cx="2240281" cy="4162886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依靠专家的知识和经验，对固定资产需要量进行预测。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专家判断法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采用匿名方式征求专家意见，经过多轮反馈和修正，最终得出预测结果。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德尔菲法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对不同场景下固定资产的需求进行分析和预测。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场景分析法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定性预测方法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根据历史数据，拟合出一条趋势线，据此预测未来固定资产需求量。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趋势外推法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3833" r="13833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回归分析法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5875" r="158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时间序列分析法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0000" r="100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通过建立自变量和因变量之间的回归方程，预测固定资产需求量。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根据时间序列数据，分析并预测未来固定资产需求量。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定量预测方法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3417" r="13417"/>
          <a:stretch>
            <a:fillRect/>
          </a:stretch>
        </p:blipFill>
        <p:spPr>
          <a:xfrm>
            <a:off x="454963" y="1569535"/>
            <a:ext cx="4219248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定性与定量相结合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将定性预测方法和定量预测方法相结合，提高预测精度和可靠性。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组合多种定量方法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采用多种定量预测方法，对预测结果进行加权平均或优化组合，得出最终预测结果。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动态调整预测模型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根据实际情况，动态调整预测模型，提高预测适应性和准确性。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组合预测方法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不同的预测目的和要求需要采用不同的预测方法。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根据预测目的和要求选择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数据的质量和数量对预测方法的选择有重要影响。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根据数据情况选择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在选择预测方法时，需要充分考虑实际情况，包括企业规模、行业特点、市场环境等因素。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根据实际情况选择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预测方法的选择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238315" y="1654104"/>
            <a:ext cx="1715371" cy="1710856"/>
          </a:xfrm>
          <a:prstGeom prst="ellipse">
            <a:avLst/>
          </a:prstGeom>
          <a:solidFill>
            <a:srgbClr val="42656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262869" y="1841925"/>
            <a:ext cx="1666262" cy="133521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575" b="1">
                <a:solidFill>
                  <a:schemeClr val="l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201" y="3647100"/>
            <a:ext cx="11309760" cy="22857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影响因素分析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80000" r="4500" b="14923"/>
          <a:stretch>
            <a:fillRect/>
          </a:stretch>
        </p:blipFill>
        <p:spPr>
          <a:xfrm>
            <a:off x="9631680" y="0"/>
            <a:ext cx="2240281" cy="4162886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反映国家经济整体发展状况，对固定资产需求有重要影响。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GDP增长率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影响企业融资成本，进而影响固定资产投资决策。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利率水平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导致资产价值波动，影响企业固定资产购置计划。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通货膨胀率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宏观经济因素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70591"/>
            <a:ext cx="5783287" cy="1172718"/>
            <a:chOff x="5982796" y="3170591"/>
            <a:chExt cx="5783287" cy="1172718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70591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技术进步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641126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新技术、新设备的出现可能导致原有固定资产的淘汰，增加新的固定资产需求。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823246"/>
            <a:ext cx="5783287" cy="1172718"/>
            <a:chOff x="5982796" y="4823246"/>
            <a:chExt cx="5783287" cy="1172718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823246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政策法规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93781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国家对行业的政策法规调整，如环保、安全等标准提高，可能增加企业对相关固定资产的投入。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982796" y="1521950"/>
            <a:ext cx="5687135" cy="1172718"/>
            <a:chOff x="5982796" y="1521950"/>
            <a:chExt cx="5687135" cy="1172718"/>
          </a:xfrm>
        </p:grpSpPr>
        <p:sp>
          <p:nvSpPr>
            <p:cNvPr id="10" name="TextBox 10"/>
            <p:cNvSpPr txBox="1"/>
            <p:nvPr/>
          </p:nvSpPr>
          <p:spPr>
            <a:xfrm>
              <a:off x="5982796" y="152195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行业景气度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982796" y="1992485"/>
              <a:ext cx="5687135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反映行业繁荣程度，影响企业对该行业固定资产的投资意愿。</a:t>
              </a:r>
            </a:p>
          </p:txBody>
        </p:sp>
      </p:grpSp>
      <p:sp>
        <p:nvSpPr>
          <p:cNvPr id="12" name="AutoShape 12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8" name="Picture 18"/>
          <p:cNvPicPr>
            <a:picLocks noChangeAspect="1"/>
          </p:cNvPicPr>
          <p:nvPr/>
        </p:nvPicPr>
        <p:blipFill>
          <a:blip r:embed="rId2">
            <a:alphaModFix/>
          </a:blip>
          <a:srcRect l="16197" r="16197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行业发展趋势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78786" y="3346403"/>
            <a:ext cx="2702514" cy="2702514"/>
          </a:xfrm>
          <a:prstGeom prst="donut">
            <a:avLst>
              <a:gd name="adj" fmla="val 6114"/>
            </a:avLst>
          </a:prstGeom>
          <a:solidFill>
            <a:schemeClr val="accent1">
              <a:lumMod val="75000"/>
              <a:alpha val="2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511044" y="2788639"/>
            <a:ext cx="1219200" cy="12192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740703" y="3074788"/>
            <a:ext cx="778679" cy="77867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3869496" y="1257010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企业规模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177126" y="1812889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企业规模扩大通常伴随着固定资产需求的增加。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064328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财务状况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8064328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企业财务状况良好时，更有可能增加对固定资产的投资。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-279124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经营策略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36137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企业调整经营策略，如多元化、专业化等，会影响固定资产的配置需求。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21503" y="4625262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599104" y="4625262"/>
            <a:ext cx="1219200" cy="121920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 rot="-2700000">
            <a:off x="4825398" y="4929157"/>
            <a:ext cx="611410" cy="611410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6933514" y="4923096"/>
            <a:ext cx="550379" cy="550379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企业内部因素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自然灾害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自然灾害可能导致固定资产损毁，增加企业重建或购置新资产的需求。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国际市场变化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国际市场变化如原材料价格波动、汇率变动等，可能影响企业固定资产购置成本及需求。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社会文化因素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社会文化变迁可能导致新的消费需求，进而引发固定资产需求变化。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其他影响因素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238315" y="1654104"/>
            <a:ext cx="1715371" cy="1710856"/>
          </a:xfrm>
          <a:prstGeom prst="ellipse">
            <a:avLst/>
          </a:prstGeom>
          <a:solidFill>
            <a:srgbClr val="42656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262869" y="1841925"/>
            <a:ext cx="1666262" cy="133521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575" b="1">
                <a:solidFill>
                  <a:schemeClr val="l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04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201" y="3647100"/>
            <a:ext cx="11309760" cy="22857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预测流程与步骤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80000" r="4500" b="14923"/>
          <a:stretch>
            <a:fillRect/>
          </a:stretch>
        </p:blipFill>
        <p:spPr>
          <a:xfrm>
            <a:off x="9631680" y="0"/>
            <a:ext cx="2240281" cy="4162886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明确需要预测的固定资产类型，如设备、房产等。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确定预测对象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确定预测的时间范围，如长期、中期或短期。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设定预测期限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了解预测结果将用于何种决策或规划，以便有针对性地收集数据和分析。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明确预测目的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明确预测目标</a:t>
              </a:r>
            </a:p>
          </p:txBody>
        </p:sp>
      </p:grp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https://d.book118.com/175121021300011110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107</Paragraphs>
  <Slides>19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baseType="lpstr" size="24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2024-09-16T04:16:29.256</cp:lastPrinted>
  <dcterms:created xsi:type="dcterms:W3CDTF">2024-09-15T20:16:29Z</dcterms:created>
  <dcterms:modified xsi:type="dcterms:W3CDTF">2024-09-15T20:16:31Z</dcterms:modified>
</cp:coreProperties>
</file>