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614E54-5790-412B-81FC-8AA4E51FB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8621A6-ABA0-499D-BDF9-E653FA96B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2BA672-7950-4329-82D7-8727E46F9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65013B-C6C7-4AB3-BC24-4EF7F394C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FB7A99-8406-419B-B6DA-F5D6BDDAD8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2EDF58-F927-4F30-8F4B-44DB32D11A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AB0092-6E3C-458D-94D1-314AE836E9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6982E6-A4ED-4282-8145-5F1DC0AA9C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CD1F2-919E-49B7-85B9-0FBD870BF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E100E-90B8-4941-8F70-00176BA38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81C71-1A68-4E76-AEC9-5C9F14756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0212130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 name="文本框 3"/>
          <p:cNvSpPr txBox="1"/>
          <p:nvPr/>
        </p:nvSpPr>
        <p:spPr>
          <a:xfrm>
            <a:off x="1137920" y="2706370"/>
            <a:ext cx="991552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a:solidFill>
                  <a:schemeClr val="tx1">
                    <a:lumMod val="50000"/>
                    <a:lumOff val="50000"/>
                  </a:schemeClr>
                </a:solidFill>
                <a:latin typeface="华文新魏" panose="02010800040101010101" charset="-122"/>
                <a:ea typeface="华文新魏" panose="02010800040101010101" charset="-122"/>
              </a:rPr>
              <a:t>抗菌药物培训</a:t>
            </a:r>
            <a:endParaRPr lang="zh-CN" altLang="en-US" sz="8800">
              <a:solidFill>
                <a:schemeClr val="tx1">
                  <a:lumMod val="50000"/>
                  <a:lumOff val="50000"/>
                </a:schemeClr>
              </a:solidFill>
              <a:latin typeface="华文新魏" panose="02010800040101010101" charset="-122"/>
              <a:ea typeface="华文新魏" panose="0201080004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2530" name="标题 1"/>
          <p:cNvSpPr>
            <a:spLocks noGrp="1"/>
          </p:cNvSpPr>
          <p:nvPr>
            <p:ph type="title" idx="4294967295"/>
          </p:nvPr>
        </p:nvSpPr>
        <p:spPr>
          <a:xfrm>
            <a:off x="1007533" y="0"/>
            <a:ext cx="7831667" cy="941917"/>
          </a:xfrm>
        </p:spPr>
        <p:txBody>
          <a:bodyPr lIns="121920" tIns="60960" rIns="121920" bIns="60960"/>
          <a:lstStyle/>
          <a:p>
            <a:r>
              <a:rPr lang="zh-CN" altLang="en-US" sz="3735" b="0" smtClean="0">
                <a:latin typeface="FrutigerNext LT Medium" pitchFamily="34" charset="0"/>
                <a:ea typeface="黑体" panose="02010609060101010101" pitchFamily="49" charset="-122"/>
              </a:rPr>
              <a:t>下发</a:t>
            </a:r>
            <a:r>
              <a:rPr lang="en-US" altLang="zh-CN" sz="3735" b="0" smtClean="0">
                <a:latin typeface="FrutigerNext LT Medium" pitchFamily="34" charset="0"/>
                <a:ea typeface="黑体" panose="02010609060101010101" pitchFamily="49" charset="-122"/>
              </a:rPr>
              <a:t>《</a:t>
            </a:r>
            <a:r>
              <a:rPr lang="zh-CN" altLang="en-US" sz="3735" b="0" smtClean="0">
                <a:latin typeface="FrutigerNext LT Medium" pitchFamily="34" charset="0"/>
                <a:ea typeface="黑体" panose="02010609060101010101" pitchFamily="49" charset="-122"/>
              </a:rPr>
              <a:t>抗菌药物临床应用管理办法</a:t>
            </a:r>
            <a:r>
              <a:rPr lang="en-US" altLang="zh-CN" sz="3735" b="0" smtClean="0">
                <a:latin typeface="FrutigerNext LT Medium" pitchFamily="34" charset="0"/>
                <a:ea typeface="黑体" panose="02010609060101010101" pitchFamily="49" charset="-122"/>
              </a:rPr>
              <a:t>》</a:t>
            </a:r>
            <a:endParaRPr lang="zh-CN" altLang="en-US" sz="3735" b="0" smtClean="0">
              <a:latin typeface="FrutigerNext LT Medium" pitchFamily="34" charset="0"/>
              <a:ea typeface="黑体" panose="02010609060101010101" pitchFamily="49" charset="-122"/>
            </a:endParaRPr>
          </a:p>
        </p:txBody>
      </p:sp>
      <p:sp>
        <p:nvSpPr>
          <p:cNvPr id="22531" name="灯片编号占位符 3"/>
          <p:cNvSpPr txBox="1">
            <a:spLocks noGrp="1"/>
          </p:cNvSpPr>
          <p:nvPr/>
        </p:nvSpPr>
        <p:spPr bwMode="auto">
          <a:xfrm>
            <a:off x="10765367" y="6356351"/>
            <a:ext cx="817033" cy="366183"/>
          </a:xfrm>
          <a:prstGeom prst="rect">
            <a:avLst/>
          </a:prstGeom>
          <a:noFill/>
          <a:ln w="9525">
            <a:no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4926047-66C3-483D-A86A-F0EB1BEA8B58}" type="slidenum">
              <a:rPr lang="zh-CN" altLang="en-US" sz="1600">
                <a:solidFill>
                  <a:srgbClr val="898989"/>
                </a:solidFill>
                <a:latin typeface="华文细黑" panose="02010600040101010101" pitchFamily="2" charset="-122"/>
                <a:ea typeface="华文细黑" panose="02010600040101010101" pitchFamily="2" charset="-122"/>
              </a:rPr>
              <a:t>2</a:t>
            </a:fld>
            <a:endParaRPr lang="en-US" altLang="zh-CN" sz="1600">
              <a:solidFill>
                <a:srgbClr val="898989"/>
              </a:solidFill>
              <a:latin typeface="华文细黑" panose="02010600040101010101" pitchFamily="2" charset="-122"/>
              <a:ea typeface="华文细黑" panose="02010600040101010101" pitchFamily="2" charset="-122"/>
            </a:endParaRPr>
          </a:p>
        </p:txBody>
      </p:sp>
      <p:sp>
        <p:nvSpPr>
          <p:cNvPr id="22532" name="矩形 4"/>
          <p:cNvSpPr>
            <a:spLocks noChangeArrowheads="1"/>
          </p:cNvSpPr>
          <p:nvPr/>
        </p:nvSpPr>
        <p:spPr bwMode="auto">
          <a:xfrm>
            <a:off x="334433" y="1236133"/>
            <a:ext cx="1541780" cy="501650"/>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65" b="1">
                <a:solidFill>
                  <a:srgbClr val="FF0000"/>
                </a:solidFill>
                <a:latin typeface="FrutigerNext LT Medium" pitchFamily="34" charset="0"/>
                <a:ea typeface="华文细黑" panose="02010600040101010101" pitchFamily="2" charset="-122"/>
              </a:rPr>
              <a:t>主要内容</a:t>
            </a:r>
            <a:endParaRPr lang="zh-CN" altLang="en-US" sz="2665" b="1">
              <a:solidFill>
                <a:srgbClr val="FF0000"/>
              </a:solidFill>
              <a:latin typeface="FrutigerNext LT Medium" pitchFamily="34" charset="0"/>
              <a:ea typeface="华文细黑" panose="02010600040101010101" pitchFamily="2" charset="-122"/>
            </a:endParaRPr>
          </a:p>
        </p:txBody>
      </p:sp>
      <p:sp>
        <p:nvSpPr>
          <p:cNvPr id="22533" name="Rectangle 1"/>
          <p:cNvSpPr>
            <a:spLocks noChangeArrowheads="1"/>
          </p:cNvSpPr>
          <p:nvPr/>
        </p:nvSpPr>
        <p:spPr bwMode="auto">
          <a:xfrm>
            <a:off x="463551" y="1782128"/>
            <a:ext cx="11106149" cy="829945"/>
          </a:xfrm>
          <a:prstGeom prst="rect">
            <a:avLst/>
          </a:prstGeom>
          <a:noFill/>
          <a:ln w="9525">
            <a:noFill/>
            <a:miter lim="800000"/>
          </a:ln>
          <a:effectLst>
            <a:prstShdw prst="shdw17" dist="17961" dir="2700000">
              <a:srgbClr val="2F4D71"/>
            </a:prstShdw>
          </a:effectLst>
        </p:spPr>
        <p:txBody>
          <a:bodyPr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81000" eaLnBrk="0" hangingPunct="0"/>
            <a:endParaRPr lang="zh-CN" altLang="en-US" sz="2400">
              <a:ea typeface="华文细黑" panose="02010600040101010101" pitchFamily="2" charset="-122"/>
            </a:endParaRPr>
          </a:p>
          <a:p>
            <a:pPr indent="381000" eaLnBrk="0" hangingPunct="0"/>
            <a:endParaRPr lang="zh-CN" altLang="en-US" sz="2400">
              <a:ea typeface="华文细黑" panose="02010600040101010101" pitchFamily="2" charset="-122"/>
            </a:endParaRPr>
          </a:p>
        </p:txBody>
      </p:sp>
      <p:sp>
        <p:nvSpPr>
          <p:cNvPr id="22534" name="Rectangle 1"/>
          <p:cNvSpPr>
            <a:spLocks noChangeArrowheads="1"/>
          </p:cNvSpPr>
          <p:nvPr/>
        </p:nvSpPr>
        <p:spPr bwMode="auto">
          <a:xfrm>
            <a:off x="317500" y="1703388"/>
            <a:ext cx="3869267" cy="4225925"/>
          </a:xfrm>
          <a:prstGeom prst="rect">
            <a:avLst/>
          </a:prstGeom>
          <a:noFill/>
          <a:ln w="9525">
            <a:noFill/>
            <a:miter lim="800000"/>
          </a:ln>
          <a:effectLst>
            <a:prstShdw prst="shdw17" dist="17961" dir="2700000">
              <a:srgbClr val="2F4D71"/>
            </a:prstShdw>
          </a:effectLst>
        </p:spPr>
        <p:txBody>
          <a:bodyPr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81000" eaLnBrk="0" hangingPunct="0"/>
            <a:endParaRPr lang="zh-CN" altLang="zh-CN" sz="1200">
              <a:ea typeface="华文细黑" panose="02010600040101010101" pitchFamily="2" charset="-122"/>
            </a:endParaRPr>
          </a:p>
          <a:p>
            <a:pPr indent="381000" eaLnBrk="0" hangingPunct="0">
              <a:lnSpc>
                <a:spcPct val="150000"/>
              </a:lnSpc>
            </a:pPr>
            <a:r>
              <a:rPr lang="zh-CN" altLang="zh-CN" sz="2135" b="1">
                <a:latin typeface="楷体_GB2312" pitchFamily="49" charset="-122"/>
                <a:ea typeface="楷体_GB2312" pitchFamily="49" charset="-122"/>
                <a:cs typeface="华文细黑" panose="02010600040101010101" pitchFamily="2" charset="-122"/>
              </a:rPr>
              <a:t>《</a:t>
            </a:r>
            <a:r>
              <a:rPr lang="zh-CN" altLang="en-US" sz="2135" b="1">
                <a:latin typeface="楷体_GB2312" pitchFamily="49" charset="-122"/>
                <a:ea typeface="楷体_GB2312" pitchFamily="49" charset="-122"/>
                <a:cs typeface="华文细黑" panose="02010600040101010101" pitchFamily="2" charset="-122"/>
              </a:rPr>
              <a:t>抗菌药物临床应用管理办法</a:t>
            </a:r>
            <a:r>
              <a:rPr lang="zh-CN" altLang="ja-JP" sz="2135" b="1">
                <a:latin typeface="楷体_GB2312" pitchFamily="49" charset="-122"/>
                <a:ea typeface="楷体_GB2312" pitchFamily="49" charset="-122"/>
                <a:cs typeface="华文细黑" panose="02010600040101010101" pitchFamily="2" charset="-122"/>
              </a:rPr>
              <a:t>》</a:t>
            </a:r>
            <a:r>
              <a:rPr lang="en-US" altLang="zh-CN" sz="2135" b="1">
                <a:solidFill>
                  <a:srgbClr val="FF0000"/>
                </a:solidFill>
                <a:latin typeface="楷体_GB2312" pitchFamily="49" charset="-122"/>
                <a:ea typeface="楷体_GB2312" pitchFamily="49" charset="-122"/>
                <a:cs typeface="华文细黑" panose="02010600040101010101" pitchFamily="2" charset="-122"/>
              </a:rPr>
              <a:t>2012</a:t>
            </a:r>
            <a:r>
              <a:rPr lang="zh-CN" altLang="en-US" sz="2135" b="1">
                <a:solidFill>
                  <a:srgbClr val="FF0000"/>
                </a:solidFill>
                <a:latin typeface="楷体_GB2312" pitchFamily="49" charset="-122"/>
                <a:ea typeface="楷体_GB2312" pitchFamily="49" charset="-122"/>
                <a:cs typeface="华文细黑" panose="02010600040101010101" pitchFamily="2" charset="-122"/>
              </a:rPr>
              <a:t>年</a:t>
            </a:r>
            <a:r>
              <a:rPr lang="en-US" altLang="zh-CN" sz="2135" b="1">
                <a:solidFill>
                  <a:srgbClr val="FF0000"/>
                </a:solidFill>
                <a:latin typeface="楷体_GB2312" pitchFamily="49" charset="-122"/>
                <a:ea typeface="楷体_GB2312" pitchFamily="49" charset="-122"/>
                <a:cs typeface="华文细黑" panose="02010600040101010101" pitchFamily="2" charset="-122"/>
              </a:rPr>
              <a:t>4</a:t>
            </a:r>
            <a:r>
              <a:rPr lang="zh-CN" altLang="en-US" sz="2135" b="1">
                <a:solidFill>
                  <a:srgbClr val="FF0000"/>
                </a:solidFill>
                <a:latin typeface="楷体_GB2312" pitchFamily="49" charset="-122"/>
                <a:ea typeface="楷体_GB2312" pitchFamily="49" charset="-122"/>
                <a:cs typeface="华文细黑" panose="02010600040101010101" pitchFamily="2" charset="-122"/>
              </a:rPr>
              <a:t>月</a:t>
            </a:r>
            <a:r>
              <a:rPr lang="en-US" altLang="zh-CN" sz="2135" b="1">
                <a:solidFill>
                  <a:srgbClr val="FF0000"/>
                </a:solidFill>
                <a:latin typeface="楷体_GB2312" pitchFamily="49" charset="-122"/>
                <a:ea typeface="楷体_GB2312" pitchFamily="49" charset="-122"/>
                <a:cs typeface="华文细黑" panose="02010600040101010101" pitchFamily="2" charset="-122"/>
              </a:rPr>
              <a:t>24</a:t>
            </a:r>
            <a:r>
              <a:rPr lang="zh-CN" altLang="en-US" sz="2135" b="1">
                <a:solidFill>
                  <a:srgbClr val="FF0000"/>
                </a:solidFill>
                <a:latin typeface="楷体_GB2312" pitchFamily="49" charset="-122"/>
                <a:ea typeface="楷体_GB2312" pitchFamily="49" charset="-122"/>
                <a:cs typeface="华文细黑" panose="02010600040101010101" pitchFamily="2" charset="-122"/>
              </a:rPr>
              <a:t>日</a:t>
            </a:r>
            <a:r>
              <a:rPr lang="zh-CN" altLang="en-US" sz="2135" b="1">
                <a:latin typeface="楷体_GB2312" pitchFamily="49" charset="-122"/>
                <a:ea typeface="楷体_GB2312" pitchFamily="49" charset="-122"/>
                <a:cs typeface="华文细黑" panose="02010600040101010101" pitchFamily="2" charset="-122"/>
              </a:rPr>
              <a:t>正式下发</a:t>
            </a:r>
            <a:r>
              <a:rPr lang="en-US" altLang="zh-CN" sz="2135" b="1">
                <a:latin typeface="楷体_GB2312" pitchFamily="49" charset="-122"/>
                <a:ea typeface="楷体_GB2312" pitchFamily="49" charset="-122"/>
                <a:cs typeface="华文细黑" panose="02010600040101010101" pitchFamily="2" charset="-122"/>
              </a:rPr>
              <a:t>,</a:t>
            </a:r>
            <a:r>
              <a:rPr lang="zh-CN" altLang="en-US" sz="2135" b="1">
                <a:latin typeface="楷体_GB2312" pitchFamily="49" charset="-122"/>
                <a:ea typeface="楷体_GB2312" pitchFamily="49" charset="-122"/>
                <a:cs typeface="华文细黑" panose="02010600040101010101" pitchFamily="2" charset="-122"/>
              </a:rPr>
              <a:t>共</a:t>
            </a:r>
            <a:r>
              <a:rPr lang="en-US" altLang="zh-CN" sz="2135" b="1">
                <a:latin typeface="楷体_GB2312" pitchFamily="49" charset="-122"/>
                <a:ea typeface="楷体_GB2312" pitchFamily="49" charset="-122"/>
                <a:cs typeface="华文细黑" panose="02010600040101010101" pitchFamily="2" charset="-122"/>
              </a:rPr>
              <a:t>6</a:t>
            </a:r>
            <a:r>
              <a:rPr lang="zh-CN" altLang="en-US" sz="2135" b="1">
                <a:latin typeface="楷体_GB2312" pitchFamily="49" charset="-122"/>
                <a:ea typeface="楷体_GB2312" pitchFamily="49" charset="-122"/>
                <a:cs typeface="华文细黑" panose="02010600040101010101" pitchFamily="2" charset="-122"/>
              </a:rPr>
              <a:t>章</a:t>
            </a:r>
            <a:r>
              <a:rPr lang="en-US" altLang="zh-CN" sz="2135" b="1">
                <a:latin typeface="楷体_GB2312" pitchFamily="49" charset="-122"/>
                <a:ea typeface="楷体_GB2312" pitchFamily="49" charset="-122"/>
                <a:cs typeface="华文细黑" panose="02010600040101010101" pitchFamily="2" charset="-122"/>
              </a:rPr>
              <a:t>59</a:t>
            </a:r>
            <a:r>
              <a:rPr lang="zh-CN" altLang="en-US" sz="2135" b="1">
                <a:latin typeface="楷体_GB2312" pitchFamily="49" charset="-122"/>
                <a:ea typeface="楷体_GB2312" pitchFamily="49" charset="-122"/>
                <a:cs typeface="华文细黑" panose="02010600040101010101" pitchFamily="2" charset="-122"/>
              </a:rPr>
              <a:t>条，包括总则、组织机构和职责、抗菌药物临床应用管理、监督管理、法律责任和附则。起草过程中紧紧围绕国家药物政策和临床合理用药工作，重点规定了以下内容：</a:t>
            </a:r>
            <a:endParaRPr lang="zh-CN" altLang="en-US" sz="2400" b="1">
              <a:latin typeface="楷体_GB2312" pitchFamily="49" charset="-122"/>
              <a:ea typeface="楷体_GB2312" pitchFamily="49" charset="-122"/>
              <a:cs typeface="华文细黑" panose="02010600040101010101" pitchFamily="2" charset="-122"/>
            </a:endParaRPr>
          </a:p>
        </p:txBody>
      </p:sp>
      <p:grpSp>
        <p:nvGrpSpPr>
          <p:cNvPr id="22535" name="Group 2"/>
          <p:cNvGrpSpPr/>
          <p:nvPr/>
        </p:nvGrpSpPr>
        <p:grpSpPr>
          <a:xfrm>
            <a:off x="4163484" y="1284817"/>
            <a:ext cx="8028516" cy="5348816"/>
            <a:chOff x="-71" y="0"/>
            <a:chExt cx="4330" cy="2495"/>
          </a:xfrm>
        </p:grpSpPr>
        <p:sp>
          <p:nvSpPr>
            <p:cNvPr id="22541" name="Oval 3"/>
            <p:cNvSpPr>
              <a:spLocks noChangeArrowheads="1"/>
            </p:cNvSpPr>
            <p:nvPr/>
          </p:nvSpPr>
          <p:spPr bwMode="auto">
            <a:xfrm>
              <a:off x="516" y="1604"/>
              <a:ext cx="3743" cy="891"/>
            </a:xfrm>
            <a:prstGeom prst="ellipse">
              <a:avLst/>
            </a:prstGeom>
            <a:solidFill>
              <a:srgbClr val="333333"/>
            </a:solidFill>
            <a:ln w="9525">
              <a:noFill/>
              <a:round/>
            </a:ln>
          </p:spPr>
          <p:txBody>
            <a:bodyPr vert="eaVert" wrap="none" lIns="122766" tIns="61384" rIns="122766" bIns="61384"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2" name="Oval 4"/>
            <p:cNvSpPr>
              <a:spLocks noChangeArrowheads="1"/>
            </p:cNvSpPr>
            <p:nvPr/>
          </p:nvSpPr>
          <p:spPr bwMode="auto">
            <a:xfrm rot="-998298">
              <a:off x="28" y="184"/>
              <a:ext cx="3877" cy="2027"/>
            </a:xfrm>
            <a:prstGeom prst="ellipse">
              <a:avLst/>
            </a:prstGeom>
            <a:gradFill rotWithShape="0">
              <a:gsLst>
                <a:gs pos="0">
                  <a:srgbClr val="AEAEAE"/>
                </a:gs>
                <a:gs pos="50000">
                  <a:srgbClr val="808080"/>
                </a:gs>
                <a:gs pos="100000">
                  <a:srgbClr val="AEAEAE"/>
                </a:gs>
              </a:gsLst>
              <a:lin ang="0" scaled="1"/>
            </a:gra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3" name="Arc 5"/>
            <p:cNvSpPr>
              <a:spLocks noChangeArrowheads="1"/>
            </p:cNvSpPr>
            <p:nvPr/>
          </p:nvSpPr>
          <p:spPr bwMode="auto">
            <a:xfrm rot="-998298">
              <a:off x="1853" y="0"/>
              <a:ext cx="1918" cy="1322"/>
            </a:xfrm>
            <a:custGeom>
              <a:gdLst>
                <a:gd name="T0" fmla="*/ 0 w 21600"/>
                <a:gd name="T1" fmla="*/ 0 h 29046"/>
                <a:gd name="T2" fmla="*/ 0 w 21600"/>
                <a:gd name="T3" fmla="*/ 0 h 29046"/>
                <a:gd name="T4" fmla="*/ 0 w 21600"/>
                <a:gd name="T5" fmla="*/ 0 h 29046"/>
                <a:gd name="T6" fmla="*/ 0 60000 65536"/>
                <a:gd name="T7" fmla="*/ 0 60000 65536"/>
                <a:gd name="T8" fmla="*/ 0 60000 65536"/>
                <a:gd name="T9" fmla="*/ 0 w 21600"/>
                <a:gd name="T10" fmla="*/ 0 h 29046"/>
                <a:gd name="T11" fmla="*/ 21600 w 21600"/>
                <a:gd name="T12" fmla="*/ 29046 h 29046"/>
              </a:gdLst>
              <a:cxnLst>
                <a:cxn ang="T6">
                  <a:pos x="T0" y="T1"/>
                </a:cxn>
                <a:cxn ang="T7">
                  <a:pos x="T2" y="T3"/>
                </a:cxn>
                <a:cxn ang="T8">
                  <a:pos x="T4" y="T5"/>
                </a:cxn>
              </a:cxnLst>
              <a:rect l="T9" t="T10" r="T11" b="T12"/>
              <a:pathLst>
                <a:path w="21600" h="29046" fill="none" extrusionOk="0">
                  <a:moveTo>
                    <a:pt x="13190" y="-1"/>
                  </a:moveTo>
                  <a:cubicBezTo>
                    <a:pt x="18493" y="4089"/>
                    <a:pt x="21600" y="10407"/>
                    <a:pt x="21600" y="17105"/>
                  </a:cubicBezTo>
                  <a:cubicBezTo>
                    <a:pt x="21600" y="21352"/>
                    <a:pt x="20347" y="25506"/>
                    <a:pt x="17999" y="29046"/>
                  </a:cubicBezTo>
                </a:path>
                <a:path w="21600" h="29046" stroke="0" extrusionOk="0">
                  <a:moveTo>
                    <a:pt x="13190" y="-1"/>
                  </a:moveTo>
                  <a:cubicBezTo>
                    <a:pt x="18493" y="4089"/>
                    <a:pt x="21600" y="10407"/>
                    <a:pt x="21600" y="17105"/>
                  </a:cubicBezTo>
                  <a:cubicBezTo>
                    <a:pt x="21600" y="21352"/>
                    <a:pt x="20347" y="25506"/>
                    <a:pt x="17999" y="29046"/>
                  </a:cubicBezTo>
                  <a:lnTo>
                    <a:pt x="0" y="17105"/>
                  </a:lnTo>
                  <a:lnTo>
                    <a:pt x="13190" y="-1"/>
                  </a:lnTo>
                  <a:close/>
                </a:path>
              </a:pathLst>
            </a:custGeom>
            <a:gradFill rotWithShape="1">
              <a:gsLst>
                <a:gs pos="0">
                  <a:schemeClr val="hlink"/>
                </a:gs>
                <a:gs pos="100000">
                  <a:srgbClr val="DFDFFF"/>
                </a:gs>
              </a:gsLst>
              <a:lin ang="54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4" name="Arc 6"/>
            <p:cNvSpPr>
              <a:spLocks noChangeArrowheads="1"/>
            </p:cNvSpPr>
            <p:nvPr/>
          </p:nvSpPr>
          <p:spPr bwMode="auto">
            <a:xfrm rot="20601703" flipH="1">
              <a:off x="231" y="1260"/>
              <a:ext cx="2208" cy="993"/>
            </a:xfrm>
            <a:custGeom>
              <a:gdLst>
                <a:gd name="T0" fmla="*/ 0 w 25114"/>
                <a:gd name="T1" fmla="*/ 0 h 21600"/>
                <a:gd name="T2" fmla="*/ 0 w 25114"/>
                <a:gd name="T3" fmla="*/ 0 h 21600"/>
                <a:gd name="T4" fmla="*/ 0 w 25114"/>
                <a:gd name="T5" fmla="*/ 0 h 21600"/>
                <a:gd name="T6" fmla="*/ 0 60000 65536"/>
                <a:gd name="T7" fmla="*/ 0 60000 65536"/>
                <a:gd name="T8" fmla="*/ 0 60000 65536"/>
                <a:gd name="T9" fmla="*/ 0 w 25114"/>
                <a:gd name="T10" fmla="*/ 0 h 21600"/>
                <a:gd name="T11" fmla="*/ 25114 w 25114"/>
                <a:gd name="T12" fmla="*/ 21600 h 21600"/>
              </a:gdLst>
              <a:cxnLst>
                <a:cxn ang="T6">
                  <a:pos x="T0" y="T1"/>
                </a:cxn>
                <a:cxn ang="T7">
                  <a:pos x="T2" y="T3"/>
                </a:cxn>
                <a:cxn ang="T8">
                  <a:pos x="T4" y="T5"/>
                </a:cxn>
              </a:cxnLst>
              <a:rect l="T9" t="T10" r="T11" b="T12"/>
              <a:pathLst>
                <a:path w="25114" h="21600" fill="none" extrusionOk="0">
                  <a:moveTo>
                    <a:pt x="25114" y="2497"/>
                  </a:moveTo>
                  <a:cubicBezTo>
                    <a:pt x="23846" y="13386"/>
                    <a:pt x="14622" y="21599"/>
                    <a:pt x="3659" y="21600"/>
                  </a:cubicBezTo>
                  <a:cubicBezTo>
                    <a:pt x="2432" y="21600"/>
                    <a:pt x="1208" y="21495"/>
                    <a:pt x="0" y="21287"/>
                  </a:cubicBezTo>
                </a:path>
                <a:path w="25114" h="21600" stroke="0" extrusionOk="0">
                  <a:moveTo>
                    <a:pt x="25114" y="2497"/>
                  </a:moveTo>
                  <a:cubicBezTo>
                    <a:pt x="23846" y="13386"/>
                    <a:pt x="14622" y="21599"/>
                    <a:pt x="3659" y="21600"/>
                  </a:cubicBezTo>
                  <a:cubicBezTo>
                    <a:pt x="2432" y="21600"/>
                    <a:pt x="1208" y="21495"/>
                    <a:pt x="0" y="21287"/>
                  </a:cubicBezTo>
                  <a:lnTo>
                    <a:pt x="3659" y="0"/>
                  </a:lnTo>
                  <a:lnTo>
                    <a:pt x="25114" y="2497"/>
                  </a:lnTo>
                  <a:close/>
                </a:path>
              </a:pathLst>
            </a:custGeom>
            <a:gradFill rotWithShape="1">
              <a:gsLst>
                <a:gs pos="0">
                  <a:srgbClr val="008E6B"/>
                </a:gs>
                <a:gs pos="100000">
                  <a:schemeClr val="accent1"/>
                </a:gs>
              </a:gsLst>
              <a:lin ang="189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5" name="Arc 7"/>
            <p:cNvSpPr>
              <a:spLocks noChangeArrowheads="1"/>
            </p:cNvSpPr>
            <p:nvPr/>
          </p:nvSpPr>
          <p:spPr bwMode="auto">
            <a:xfrm rot="-998298">
              <a:off x="895" y="0"/>
              <a:ext cx="2173" cy="953"/>
            </a:xfrm>
            <a:custGeom>
              <a:gdLst>
                <a:gd name="T0" fmla="*/ 0 w 24549"/>
                <a:gd name="T1" fmla="*/ 0 h 21600"/>
                <a:gd name="T2" fmla="*/ 0 w 24549"/>
                <a:gd name="T3" fmla="*/ 0 h 21600"/>
                <a:gd name="T4" fmla="*/ 0 w 24549"/>
                <a:gd name="T5" fmla="*/ 0 h 21600"/>
                <a:gd name="T6" fmla="*/ 0 60000 65536"/>
                <a:gd name="T7" fmla="*/ 0 60000 65536"/>
                <a:gd name="T8" fmla="*/ 0 60000 65536"/>
                <a:gd name="T9" fmla="*/ 0 w 24549"/>
                <a:gd name="T10" fmla="*/ 0 h 21600"/>
                <a:gd name="T11" fmla="*/ 24549 w 24549"/>
                <a:gd name="T12" fmla="*/ 21600 h 21600"/>
              </a:gdLst>
              <a:cxnLst>
                <a:cxn ang="T6">
                  <a:pos x="T0" y="T1"/>
                </a:cxn>
                <a:cxn ang="T7">
                  <a:pos x="T2" y="T3"/>
                </a:cxn>
                <a:cxn ang="T8">
                  <a:pos x="T4" y="T5"/>
                </a:cxn>
              </a:cxnLst>
              <a:rect l="T9" t="T10" r="T11" b="T12"/>
              <a:pathLst>
                <a:path w="24549" h="21600" fill="none" extrusionOk="0">
                  <a:moveTo>
                    <a:pt x="0" y="2373"/>
                  </a:moveTo>
                  <a:cubicBezTo>
                    <a:pt x="3046" y="813"/>
                    <a:pt x="6420" y="-1"/>
                    <a:pt x="9843" y="0"/>
                  </a:cubicBezTo>
                  <a:cubicBezTo>
                    <a:pt x="15299" y="0"/>
                    <a:pt x="20553" y="2064"/>
                    <a:pt x="24549" y="5779"/>
                  </a:cubicBezTo>
                </a:path>
                <a:path w="24549" h="21600" stroke="0" extrusionOk="0">
                  <a:moveTo>
                    <a:pt x="0" y="2373"/>
                  </a:moveTo>
                  <a:cubicBezTo>
                    <a:pt x="3046" y="813"/>
                    <a:pt x="6420" y="-1"/>
                    <a:pt x="9843" y="0"/>
                  </a:cubicBezTo>
                  <a:cubicBezTo>
                    <a:pt x="15299" y="0"/>
                    <a:pt x="20553" y="2064"/>
                    <a:pt x="24549" y="5779"/>
                  </a:cubicBezTo>
                  <a:lnTo>
                    <a:pt x="9843" y="21600"/>
                  </a:lnTo>
                  <a:lnTo>
                    <a:pt x="0" y="2373"/>
                  </a:lnTo>
                  <a:close/>
                </a:path>
              </a:pathLst>
            </a:custGeom>
            <a:gradFill rotWithShape="1">
              <a:gsLst>
                <a:gs pos="0">
                  <a:schemeClr val="hlink"/>
                </a:gs>
                <a:gs pos="100000">
                  <a:srgbClr val="9494B9"/>
                </a:gs>
              </a:gsLst>
              <a:lin ang="189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6" name="Arc 8"/>
            <p:cNvSpPr>
              <a:spLocks noChangeArrowheads="1"/>
            </p:cNvSpPr>
            <p:nvPr/>
          </p:nvSpPr>
          <p:spPr bwMode="auto">
            <a:xfrm rot="20601703" flipH="1">
              <a:off x="-71" y="387"/>
              <a:ext cx="1919" cy="1389"/>
            </a:xfrm>
            <a:custGeom>
              <a:gdLst>
                <a:gd name="T0" fmla="*/ 0 w 21600"/>
                <a:gd name="T1" fmla="*/ 0 h 30468"/>
                <a:gd name="T2" fmla="*/ 0 w 21600"/>
                <a:gd name="T3" fmla="*/ 0 h 30468"/>
                <a:gd name="T4" fmla="*/ 0 w 21600"/>
                <a:gd name="T5" fmla="*/ 0 h 30468"/>
                <a:gd name="T6" fmla="*/ 0 60000 65536"/>
                <a:gd name="T7" fmla="*/ 0 60000 65536"/>
                <a:gd name="T8" fmla="*/ 0 60000 65536"/>
                <a:gd name="T9" fmla="*/ 0 w 21600"/>
                <a:gd name="T10" fmla="*/ 0 h 30468"/>
                <a:gd name="T11" fmla="*/ 21600 w 21600"/>
                <a:gd name="T12" fmla="*/ 30468 h 30468"/>
              </a:gdLst>
              <a:cxnLst>
                <a:cxn ang="T6">
                  <a:pos x="T0" y="T1"/>
                </a:cxn>
                <a:cxn ang="T7">
                  <a:pos x="T2" y="T3"/>
                </a:cxn>
                <a:cxn ang="T8">
                  <a:pos x="T4" y="T5"/>
                </a:cxn>
              </a:cxnLst>
              <a:rect l="T9" t="T10" r="T11" b="T12"/>
              <a:pathLst>
                <a:path w="21600" h="30468" fill="none" extrusionOk="0">
                  <a:moveTo>
                    <a:pt x="8291" y="0"/>
                  </a:moveTo>
                  <a:cubicBezTo>
                    <a:pt x="16349" y="3349"/>
                    <a:pt x="21600" y="11218"/>
                    <a:pt x="21600" y="19945"/>
                  </a:cubicBezTo>
                  <a:cubicBezTo>
                    <a:pt x="21600" y="23628"/>
                    <a:pt x="20657" y="27251"/>
                    <a:pt x="18863" y="30468"/>
                  </a:cubicBezTo>
                </a:path>
                <a:path w="21600" h="30468" stroke="0" extrusionOk="0">
                  <a:moveTo>
                    <a:pt x="8291" y="0"/>
                  </a:moveTo>
                  <a:cubicBezTo>
                    <a:pt x="16349" y="3349"/>
                    <a:pt x="21600" y="11218"/>
                    <a:pt x="21600" y="19945"/>
                  </a:cubicBezTo>
                  <a:cubicBezTo>
                    <a:pt x="21600" y="23628"/>
                    <a:pt x="20657" y="27251"/>
                    <a:pt x="18863" y="30468"/>
                  </a:cubicBezTo>
                  <a:lnTo>
                    <a:pt x="0" y="19945"/>
                  </a:lnTo>
                  <a:lnTo>
                    <a:pt x="8291" y="0"/>
                  </a:lnTo>
                  <a:close/>
                </a:path>
              </a:pathLst>
            </a:custGeom>
            <a:gradFill rotWithShape="1">
              <a:gsLst>
                <a:gs pos="0">
                  <a:schemeClr val="accent2"/>
                </a:gs>
                <a:gs pos="100000">
                  <a:srgbClr val="18185E"/>
                </a:gs>
              </a:gsLst>
              <a:lin ang="189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7" name="Freeform 9"/>
            <p:cNvSpPr>
              <a:spLocks noChangeArrowheads="1"/>
            </p:cNvSpPr>
            <p:nvPr/>
          </p:nvSpPr>
          <p:spPr bwMode="auto">
            <a:xfrm>
              <a:off x="2754" y="1068"/>
              <a:ext cx="1180" cy="215"/>
            </a:xfrm>
            <a:custGeom>
              <a:gdLst>
                <a:gd name="T0" fmla="*/ 20 w 1105"/>
                <a:gd name="T1" fmla="*/ 1812 h 1120"/>
                <a:gd name="T2" fmla="*/ 2276 w 1105"/>
                <a:gd name="T3" fmla="*/ 0 h 1120"/>
                <a:gd name="T4" fmla="*/ 2224 w 1105"/>
                <a:gd name="T5" fmla="*/ 522 h 1120"/>
                <a:gd name="T6" fmla="*/ 1451 w 1105"/>
                <a:gd name="T7" fmla="*/ 1435 h 1120"/>
                <a:gd name="T8" fmla="*/ 33 w 1105"/>
                <a:gd name="T9" fmla="*/ 2284 h 1120"/>
                <a:gd name="T10" fmla="*/ 20 w 1105"/>
                <a:gd name="T11" fmla="*/ 1812 h 1120"/>
                <a:gd name="T12" fmla="*/ 0 60000 65536"/>
                <a:gd name="T13" fmla="*/ 0 60000 65536"/>
                <a:gd name="T14" fmla="*/ 0 60000 65536"/>
                <a:gd name="T15" fmla="*/ 0 60000 65536"/>
                <a:gd name="T16" fmla="*/ 0 60000 65536"/>
                <a:gd name="T17" fmla="*/ 0 60000 65536"/>
                <a:gd name="T18" fmla="*/ 0 w 1105"/>
                <a:gd name="T19" fmla="*/ 0 h 1120"/>
                <a:gd name="T20" fmla="*/ 1105 w 1105"/>
                <a:gd name="T21" fmla="*/ 1120 h 1120"/>
              </a:gdLst>
              <a:cxnLst>
                <a:cxn ang="T12">
                  <a:pos x="T0" y="T1"/>
                </a:cxn>
                <a:cxn ang="T13">
                  <a:pos x="T2" y="T3"/>
                </a:cxn>
                <a:cxn ang="T14">
                  <a:pos x="T4" y="T5"/>
                </a:cxn>
                <a:cxn ang="T15">
                  <a:pos x="T6" y="T7"/>
                </a:cxn>
                <a:cxn ang="T16">
                  <a:pos x="T8" y="T9"/>
                </a:cxn>
                <a:cxn ang="T17">
                  <a:pos x="T10" y="T11"/>
                </a:cxn>
              </a:cxnLst>
              <a:rect l="T18" t="T19" r="T20" b="T21"/>
              <a:pathLst>
                <a:path w="1105" h="1120">
                  <a:moveTo>
                    <a:pt x="9" y="888"/>
                  </a:moveTo>
                  <a:lnTo>
                    <a:pt x="1105" y="0"/>
                  </a:lnTo>
                  <a:lnTo>
                    <a:pt x="1081" y="256"/>
                  </a:lnTo>
                  <a:cubicBezTo>
                    <a:pt x="1014" y="373"/>
                    <a:pt x="882" y="560"/>
                    <a:pt x="705" y="704"/>
                  </a:cubicBezTo>
                  <a:cubicBezTo>
                    <a:pt x="528" y="848"/>
                    <a:pt x="133" y="1089"/>
                    <a:pt x="17" y="1120"/>
                  </a:cubicBezTo>
                  <a:cubicBezTo>
                    <a:pt x="0" y="1038"/>
                    <a:pt x="9" y="888"/>
                    <a:pt x="9" y="888"/>
                  </a:cubicBezTo>
                  <a:close/>
                </a:path>
              </a:pathLst>
            </a:custGeom>
            <a:gradFill rotWithShape="0">
              <a:gsLst>
                <a:gs pos="0">
                  <a:srgbClr val="DCDCDC"/>
                </a:gs>
                <a:gs pos="100000">
                  <a:schemeClr val="folHlink"/>
                </a:gs>
              </a:gsLst>
              <a:lin ang="0" scaled="1"/>
            </a:grad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8" name="Arc 10"/>
            <p:cNvSpPr>
              <a:spLocks noChangeArrowheads="1"/>
            </p:cNvSpPr>
            <p:nvPr/>
          </p:nvSpPr>
          <p:spPr bwMode="auto">
            <a:xfrm rot="-1060796">
              <a:off x="2111" y="626"/>
              <a:ext cx="1834" cy="1250"/>
            </a:xfrm>
            <a:custGeom>
              <a:gdLst>
                <a:gd name="T0" fmla="*/ 0 w 18016"/>
                <a:gd name="T1" fmla="*/ 0 h 21282"/>
                <a:gd name="T2" fmla="*/ 0 w 18016"/>
                <a:gd name="T3" fmla="*/ 0 h 21282"/>
                <a:gd name="T4" fmla="*/ 0 w 18016"/>
                <a:gd name="T5" fmla="*/ 0 h 21282"/>
                <a:gd name="T6" fmla="*/ 0 60000 65536"/>
                <a:gd name="T7" fmla="*/ 0 60000 65536"/>
                <a:gd name="T8" fmla="*/ 0 60000 65536"/>
                <a:gd name="T9" fmla="*/ 0 w 18016"/>
                <a:gd name="T10" fmla="*/ 0 h 21282"/>
                <a:gd name="T11" fmla="*/ 18016 w 18016"/>
                <a:gd name="T12" fmla="*/ 21282 h 21282"/>
              </a:gdLst>
              <a:cxnLst>
                <a:cxn ang="T6">
                  <a:pos x="T0" y="T1"/>
                </a:cxn>
                <a:cxn ang="T7">
                  <a:pos x="T2" y="T3"/>
                </a:cxn>
                <a:cxn ang="T8">
                  <a:pos x="T4" y="T5"/>
                </a:cxn>
              </a:cxnLst>
              <a:rect l="T9" t="T10" r="T11" b="T12"/>
              <a:pathLst>
                <a:path w="18016" h="21282" fill="none" extrusionOk="0">
                  <a:moveTo>
                    <a:pt x="18016" y="11915"/>
                  </a:moveTo>
                  <a:cubicBezTo>
                    <a:pt x="14735" y="16875"/>
                    <a:pt x="9554" y="20264"/>
                    <a:pt x="3694" y="21281"/>
                  </a:cubicBezTo>
                </a:path>
                <a:path w="18016" h="21282" stroke="0" extrusionOk="0">
                  <a:moveTo>
                    <a:pt x="18016" y="11915"/>
                  </a:moveTo>
                  <a:cubicBezTo>
                    <a:pt x="14735" y="16875"/>
                    <a:pt x="9554" y="20264"/>
                    <a:pt x="3694" y="21281"/>
                  </a:cubicBezTo>
                  <a:lnTo>
                    <a:pt x="0" y="0"/>
                  </a:lnTo>
                  <a:lnTo>
                    <a:pt x="18016" y="11915"/>
                  </a:lnTo>
                  <a:close/>
                </a:path>
              </a:pathLst>
            </a:custGeom>
            <a:gradFill rotWithShape="1">
              <a:gsLst>
                <a:gs pos="0">
                  <a:srgbClr val="525252"/>
                </a:gs>
                <a:gs pos="100000">
                  <a:schemeClr val="folHlink"/>
                </a:gs>
              </a:gsLst>
              <a:lin ang="189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49" name="Freeform 11"/>
            <p:cNvSpPr>
              <a:spLocks noChangeArrowheads="1"/>
            </p:cNvSpPr>
            <p:nvPr/>
          </p:nvSpPr>
          <p:spPr bwMode="auto">
            <a:xfrm>
              <a:off x="2088" y="1266"/>
              <a:ext cx="693" cy="215"/>
            </a:xfrm>
            <a:custGeom>
              <a:gdLst>
                <a:gd name="T0" fmla="*/ 1355 w 648"/>
                <a:gd name="T1" fmla="*/ 1286 h 928"/>
                <a:gd name="T2" fmla="*/ 1355 w 648"/>
                <a:gd name="T3" fmla="*/ 1889 h 928"/>
                <a:gd name="T4" fmla="*/ 0 w 648"/>
                <a:gd name="T5" fmla="*/ 131 h 928"/>
                <a:gd name="T6" fmla="*/ 201 w 648"/>
                <a:gd name="T7" fmla="*/ 0 h 928"/>
                <a:gd name="T8" fmla="*/ 1355 w 648"/>
                <a:gd name="T9" fmla="*/ 1286 h 928"/>
                <a:gd name="T10" fmla="*/ 0 60000 65536"/>
                <a:gd name="T11" fmla="*/ 0 60000 65536"/>
                <a:gd name="T12" fmla="*/ 0 60000 65536"/>
                <a:gd name="T13" fmla="*/ 0 60000 65536"/>
                <a:gd name="T14" fmla="*/ 0 60000 65536"/>
                <a:gd name="T15" fmla="*/ 0 w 648"/>
                <a:gd name="T16" fmla="*/ 0 h 928"/>
                <a:gd name="T17" fmla="*/ 648 w 648"/>
                <a:gd name="T18" fmla="*/ 928 h 928"/>
              </a:gdLst>
              <a:cxnLst>
                <a:cxn ang="T10">
                  <a:pos x="T0" y="T1"/>
                </a:cxn>
                <a:cxn ang="T11">
                  <a:pos x="T2" y="T3"/>
                </a:cxn>
                <a:cxn ang="T12">
                  <a:pos x="T4" y="T5"/>
                </a:cxn>
                <a:cxn ang="T13">
                  <a:pos x="T6" y="T7"/>
                </a:cxn>
                <a:cxn ang="T14">
                  <a:pos x="T8" y="T9"/>
                </a:cxn>
              </a:cxnLst>
              <a:rect l="T15" t="T16" r="T17" b="T18"/>
              <a:pathLst>
                <a:path w="648" h="926">
                  <a:moveTo>
                    <a:pt x="648" y="632"/>
                  </a:moveTo>
                  <a:lnTo>
                    <a:pt x="648" y="928"/>
                  </a:lnTo>
                  <a:lnTo>
                    <a:pt x="0" y="64"/>
                  </a:lnTo>
                  <a:lnTo>
                    <a:pt x="96" y="0"/>
                  </a:lnTo>
                  <a:lnTo>
                    <a:pt x="648" y="632"/>
                  </a:lnTo>
                  <a:close/>
                </a:path>
              </a:pathLst>
            </a:custGeom>
            <a:gradFill rotWithShape="1">
              <a:gsLst>
                <a:gs pos="0">
                  <a:srgbClr val="DCDCDC"/>
                </a:gs>
                <a:gs pos="100000">
                  <a:schemeClr val="folHlink"/>
                </a:gs>
              </a:gsLst>
              <a:lin ang="18900000" scaled="1"/>
            </a:grad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50" name="Oval 12"/>
            <p:cNvSpPr>
              <a:spLocks noChangeArrowheads="1"/>
            </p:cNvSpPr>
            <p:nvPr/>
          </p:nvSpPr>
          <p:spPr bwMode="auto">
            <a:xfrm rot="-998298">
              <a:off x="1049" y="555"/>
              <a:ext cx="1814" cy="901"/>
            </a:xfrm>
            <a:prstGeom prst="ellipse">
              <a:avLst/>
            </a:prstGeom>
            <a:gradFill rotWithShape="0">
              <a:gsLst>
                <a:gs pos="0">
                  <a:srgbClr val="C1C1C1"/>
                </a:gs>
                <a:gs pos="50000">
                  <a:srgbClr val="000000"/>
                </a:gs>
                <a:gs pos="100000">
                  <a:srgbClr val="C1C1C1"/>
                </a:gs>
              </a:gsLst>
              <a:lin ang="0" scaled="1"/>
            </a:gra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51" name="Text Box 13"/>
            <p:cNvSpPr txBox="1">
              <a:spLocks noChangeArrowheads="1"/>
            </p:cNvSpPr>
            <p:nvPr/>
          </p:nvSpPr>
          <p:spPr bwMode="auto">
            <a:xfrm>
              <a:off x="101" y="849"/>
              <a:ext cx="1129" cy="59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20000"/>
                </a:spcBef>
              </a:pPr>
              <a:r>
                <a:rPr lang="zh-CN" altLang="en-US" sz="2135" b="1">
                  <a:solidFill>
                    <a:schemeClr val="bg1"/>
                  </a:solidFill>
                  <a:latin typeface="FrutigerNext LT Medium" pitchFamily="34" charset="0"/>
                  <a:ea typeface="华文细黑" panose="02010600040101010101" pitchFamily="2" charset="-122"/>
                </a:rPr>
                <a:t>四、加大对不合理用药现象的干预力度，建立细菌耐药预警机制</a:t>
              </a:r>
              <a:endParaRPr lang="zh-CN" altLang="en-US" sz="2135">
                <a:solidFill>
                  <a:schemeClr val="bg1"/>
                </a:solidFill>
                <a:latin typeface="FrutigerNext LT Medium" pitchFamily="34" charset="0"/>
                <a:ea typeface="华文细黑" panose="02010600040101010101" pitchFamily="2" charset="-122"/>
              </a:endParaRPr>
            </a:p>
          </p:txBody>
        </p:sp>
        <p:sp>
          <p:nvSpPr>
            <p:cNvPr id="22552" name="Text Box 14"/>
            <p:cNvSpPr txBox="1">
              <a:spLocks noChangeArrowheads="1"/>
            </p:cNvSpPr>
            <p:nvPr/>
          </p:nvSpPr>
          <p:spPr bwMode="auto">
            <a:xfrm>
              <a:off x="1307" y="82"/>
              <a:ext cx="1422" cy="50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135" b="1">
                  <a:solidFill>
                    <a:schemeClr val="bg1"/>
                  </a:solidFill>
                  <a:latin typeface="FrutigerNext LT Medium" pitchFamily="34" charset="0"/>
                  <a:ea typeface="华文细黑" panose="02010600040101010101" pitchFamily="2" charset="-122"/>
                </a:rPr>
                <a:t>三、加强抗菌药物临床应用监测和细菌耐药监测体系建设</a:t>
              </a:r>
              <a:endParaRPr lang="en-US" sz="2135">
                <a:solidFill>
                  <a:schemeClr val="bg1"/>
                </a:solidFill>
                <a:latin typeface="FrutigerNext LT Medium" pitchFamily="34" charset="0"/>
                <a:ea typeface="华文细黑" panose="02010600040101010101" pitchFamily="2" charset="-122"/>
              </a:endParaRPr>
            </a:p>
          </p:txBody>
        </p:sp>
        <p:sp>
          <p:nvSpPr>
            <p:cNvPr id="22553" name="Text Box 15"/>
            <p:cNvSpPr txBox="1">
              <a:spLocks noChangeArrowheads="1"/>
            </p:cNvSpPr>
            <p:nvPr/>
          </p:nvSpPr>
          <p:spPr bwMode="auto">
            <a:xfrm>
              <a:off x="2694" y="161"/>
              <a:ext cx="1079" cy="73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20000"/>
                </a:spcBef>
              </a:pPr>
              <a:r>
                <a:rPr lang="zh-CN" altLang="en-US" sz="2135" b="1">
                  <a:solidFill>
                    <a:schemeClr val="bg1"/>
                  </a:solidFill>
                  <a:latin typeface="FrutigerNext LT Medium" pitchFamily="34" charset="0"/>
                  <a:ea typeface="华文细黑" panose="02010600040101010101" pitchFamily="2" charset="-122"/>
                </a:rPr>
                <a:t>二、明确了</a:t>
              </a:r>
              <a:r>
                <a:rPr lang="en-US" altLang="zh-CN" sz="2135" b="1">
                  <a:solidFill>
                    <a:schemeClr val="bg1"/>
                  </a:solidFill>
                  <a:latin typeface="FrutigerNext LT Medium" pitchFamily="34" charset="0"/>
                  <a:ea typeface="华文细黑" panose="02010600040101010101" pitchFamily="2" charset="-122"/>
                </a:rPr>
                <a:t>《</a:t>
              </a:r>
              <a:r>
                <a:rPr lang="zh-CN" altLang="en-US" sz="2135" b="1">
                  <a:solidFill>
                    <a:schemeClr val="bg1"/>
                  </a:solidFill>
                  <a:latin typeface="FrutigerNext LT Medium" pitchFamily="34" charset="0"/>
                  <a:ea typeface="华文细黑" panose="02010600040101010101" pitchFamily="2" charset="-122"/>
                </a:rPr>
                <a:t>抗菌药物临床应用分级管理目录</a:t>
              </a:r>
              <a:r>
                <a:rPr lang="en-US" altLang="zh-CN" sz="2135" b="1">
                  <a:solidFill>
                    <a:schemeClr val="bg1"/>
                  </a:solidFill>
                  <a:latin typeface="FrutigerNext LT Medium" pitchFamily="34" charset="0"/>
                  <a:ea typeface="华文细黑" panose="02010600040101010101" pitchFamily="2" charset="-122"/>
                </a:rPr>
                <a:t>》</a:t>
              </a:r>
              <a:r>
                <a:rPr lang="zh-CN" altLang="en-US" sz="2135" b="1">
                  <a:solidFill>
                    <a:schemeClr val="bg1"/>
                  </a:solidFill>
                  <a:latin typeface="FrutigerNext LT Medium" pitchFamily="34" charset="0"/>
                  <a:ea typeface="华文细黑" panose="02010600040101010101" pitchFamily="2" charset="-122"/>
                </a:rPr>
                <a:t>的制定主体</a:t>
              </a:r>
              <a:endParaRPr lang="zh-CN" altLang="en-US" sz="2135">
                <a:solidFill>
                  <a:schemeClr val="bg1"/>
                </a:solidFill>
                <a:latin typeface="FrutigerNext LT Medium" pitchFamily="34" charset="0"/>
                <a:ea typeface="华文细黑" panose="02010600040101010101" pitchFamily="2" charset="-122"/>
              </a:endParaRPr>
            </a:p>
          </p:txBody>
        </p:sp>
        <p:sp>
          <p:nvSpPr>
            <p:cNvPr id="22554" name="Text Box 16"/>
            <p:cNvSpPr txBox="1">
              <a:spLocks noChangeArrowheads="1"/>
            </p:cNvSpPr>
            <p:nvPr/>
          </p:nvSpPr>
          <p:spPr bwMode="auto">
            <a:xfrm>
              <a:off x="2575" y="1080"/>
              <a:ext cx="1262" cy="50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135" b="1">
                  <a:solidFill>
                    <a:schemeClr val="bg1"/>
                  </a:solidFill>
                  <a:latin typeface="FrutigerNext LT Medium" pitchFamily="34" charset="0"/>
                  <a:ea typeface="华文细黑" panose="02010600040101010101" pitchFamily="2" charset="-122"/>
                </a:rPr>
                <a:t>一、建立抗菌药物临床应用分级管理制度</a:t>
              </a:r>
              <a:endParaRPr lang="zh-CN" altLang="en-US" sz="2135">
                <a:solidFill>
                  <a:schemeClr val="bg1"/>
                </a:solidFill>
                <a:latin typeface="FrutigerNext LT Medium" pitchFamily="34" charset="0"/>
                <a:ea typeface="华文细黑" panose="02010600040101010101" pitchFamily="2" charset="-122"/>
              </a:endParaRPr>
            </a:p>
          </p:txBody>
        </p:sp>
        <p:sp>
          <p:nvSpPr>
            <p:cNvPr id="22555" name="Text Box 17"/>
            <p:cNvSpPr txBox="1">
              <a:spLocks noChangeArrowheads="1"/>
            </p:cNvSpPr>
            <p:nvPr/>
          </p:nvSpPr>
          <p:spPr bwMode="auto">
            <a:xfrm>
              <a:off x="821" y="1596"/>
              <a:ext cx="1344" cy="579"/>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135" b="1">
                  <a:solidFill>
                    <a:schemeClr val="bg1"/>
                  </a:solidFill>
                  <a:latin typeface="FrutigerNext LT Medium" pitchFamily="34" charset="0"/>
                  <a:ea typeface="华文细黑" panose="02010600040101010101" pitchFamily="2" charset="-122"/>
                </a:rPr>
                <a:t>五、明确监督管理和法律责任</a:t>
              </a:r>
              <a:endParaRPr lang="zh-CN" altLang="en-US" sz="2135">
                <a:solidFill>
                  <a:schemeClr val="bg1"/>
                </a:solidFill>
                <a:latin typeface="FrutigerNext LT Medium" pitchFamily="34" charset="0"/>
                <a:ea typeface="华文细黑" panose="02010600040101010101" pitchFamily="2" charset="-122"/>
              </a:endParaRPr>
            </a:p>
            <a:p>
              <a:pPr eaLnBrk="0" hangingPunct="0"/>
              <a:endParaRPr lang="en-US" altLang="zh-CN" sz="3200">
                <a:solidFill>
                  <a:schemeClr val="hlink"/>
                </a:solidFill>
                <a:latin typeface="Times New Roman" panose="02020603050405020304" pitchFamily="18" charset="0"/>
                <a:ea typeface="华文细黑" panose="02010600040101010101" pitchFamily="2" charset="-122"/>
              </a:endParaRPr>
            </a:p>
          </p:txBody>
        </p:sp>
        <p:sp>
          <p:nvSpPr>
            <p:cNvPr id="22556" name="Freeform 18"/>
            <p:cNvSpPr>
              <a:spLocks noChangeArrowheads="1"/>
            </p:cNvSpPr>
            <p:nvPr/>
          </p:nvSpPr>
          <p:spPr bwMode="auto">
            <a:xfrm>
              <a:off x="2034" y="1411"/>
              <a:ext cx="581" cy="725"/>
            </a:xfrm>
            <a:custGeom>
              <a:gdLst>
                <a:gd name="T0" fmla="*/ 0 w 544"/>
                <a:gd name="T1" fmla="*/ 31 h 680"/>
                <a:gd name="T2" fmla="*/ 530 w 544"/>
                <a:gd name="T3" fmla="*/ 1067 h 680"/>
                <a:gd name="T4" fmla="*/ 543 w 544"/>
                <a:gd name="T5" fmla="*/ 1375 h 680"/>
                <a:gd name="T6" fmla="*/ 924 w 544"/>
                <a:gd name="T7" fmla="*/ 1263 h 680"/>
                <a:gd name="T8" fmla="*/ 1122 w 544"/>
                <a:gd name="T9" fmla="*/ 1165 h 680"/>
                <a:gd name="T10" fmla="*/ 232 w 544"/>
                <a:gd name="T11" fmla="*/ 0 h 680"/>
                <a:gd name="T12" fmla="*/ 0 w 544"/>
                <a:gd name="T13" fmla="*/ 31 h 680"/>
                <a:gd name="T14" fmla="*/ 0 60000 65536"/>
                <a:gd name="T15" fmla="*/ 0 60000 65536"/>
                <a:gd name="T16" fmla="*/ 0 60000 65536"/>
                <a:gd name="T17" fmla="*/ 0 60000 65536"/>
                <a:gd name="T18" fmla="*/ 0 60000 65536"/>
                <a:gd name="T19" fmla="*/ 0 60000 65536"/>
                <a:gd name="T20" fmla="*/ 0 60000 65536"/>
                <a:gd name="T21" fmla="*/ 0 w 544"/>
                <a:gd name="T22" fmla="*/ 0 h 680"/>
                <a:gd name="T23" fmla="*/ 544 w 544"/>
                <a:gd name="T24" fmla="*/ 680 h 68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544" h="680">
                  <a:moveTo>
                    <a:pt x="0" y="16"/>
                  </a:moveTo>
                  <a:lnTo>
                    <a:pt x="256" y="528"/>
                  </a:lnTo>
                  <a:lnTo>
                    <a:pt x="264" y="680"/>
                  </a:lnTo>
                  <a:lnTo>
                    <a:pt x="448" y="624"/>
                  </a:lnTo>
                  <a:lnTo>
                    <a:pt x="544" y="576"/>
                  </a:lnTo>
                  <a:lnTo>
                    <a:pt x="112" y="0"/>
                  </a:lnTo>
                  <a:lnTo>
                    <a:pt x="0" y="16"/>
                  </a:lnTo>
                  <a:close/>
                </a:path>
              </a:pathLst>
            </a:custGeom>
            <a:gradFill rotWithShape="1">
              <a:gsLst>
                <a:gs pos="0">
                  <a:schemeClr val="hlink">
                    <a:alpha val="18999"/>
                  </a:schemeClr>
                </a:gs>
                <a:gs pos="100000">
                  <a:srgbClr val="DDDDFF"/>
                </a:gs>
              </a:gsLst>
              <a:lin ang="54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sp>
          <p:nvSpPr>
            <p:cNvPr id="22557" name="Oval 19"/>
            <p:cNvSpPr>
              <a:spLocks noChangeArrowheads="1"/>
            </p:cNvSpPr>
            <p:nvPr/>
          </p:nvSpPr>
          <p:spPr bwMode="auto">
            <a:xfrm rot="-998298">
              <a:off x="1117" y="725"/>
              <a:ext cx="1740" cy="733"/>
            </a:xfrm>
            <a:prstGeom prst="ellipse">
              <a:avLst/>
            </a:prstGeom>
            <a:no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ea typeface="华文细黑" panose="02010600040101010101" pitchFamily="2" charset="-122"/>
              </a:endParaRPr>
            </a:p>
          </p:txBody>
        </p:sp>
      </p:grpSp>
      <p:sp>
        <p:nvSpPr>
          <p:cNvPr id="28" name="五角星 27"/>
          <p:cNvSpPr/>
          <p:nvPr/>
        </p:nvSpPr>
        <p:spPr>
          <a:xfrm>
            <a:off x="7169151" y="2518833"/>
            <a:ext cx="385233" cy="35771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2400">
              <a:solidFill>
                <a:srgbClr val="FFFFFF"/>
              </a:solidFill>
              <a:ea typeface="宋体" panose="02010600030101010101" pitchFamily="2" charset="-122"/>
            </a:endParaRPr>
          </a:p>
        </p:txBody>
      </p:sp>
      <p:sp>
        <p:nvSpPr>
          <p:cNvPr id="29" name="五角星 28"/>
          <p:cNvSpPr/>
          <p:nvPr/>
        </p:nvSpPr>
        <p:spPr>
          <a:xfrm>
            <a:off x="10274300" y="2853267"/>
            <a:ext cx="385233" cy="35771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2400">
              <a:solidFill>
                <a:srgbClr val="FFFFFF"/>
              </a:solidFill>
              <a:ea typeface="宋体" panose="02010600030101010101" pitchFamily="2" charset="-122"/>
            </a:endParaRPr>
          </a:p>
        </p:txBody>
      </p:sp>
      <p:sp>
        <p:nvSpPr>
          <p:cNvPr id="30" name="五角星 29"/>
          <p:cNvSpPr/>
          <p:nvPr/>
        </p:nvSpPr>
        <p:spPr>
          <a:xfrm>
            <a:off x="5808133" y="4311651"/>
            <a:ext cx="385233" cy="35771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2400">
              <a:solidFill>
                <a:srgbClr val="FFFFFF"/>
              </a:solidFill>
              <a:ea typeface="宋体" panose="02010600030101010101" pitchFamily="2" charset="-122"/>
            </a:endParaRPr>
          </a:p>
        </p:txBody>
      </p:sp>
      <p:sp>
        <p:nvSpPr>
          <p:cNvPr id="31" name="五角星 30"/>
          <p:cNvSpPr/>
          <p:nvPr/>
        </p:nvSpPr>
        <p:spPr>
          <a:xfrm>
            <a:off x="10363200" y="4279900"/>
            <a:ext cx="385233" cy="35771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2400">
              <a:solidFill>
                <a:srgbClr val="FFFFFF"/>
              </a:solidFill>
              <a:ea typeface="宋体" panose="02010600030101010101" pitchFamily="2" charset="-122"/>
            </a:endParaRPr>
          </a:p>
        </p:txBody>
      </p:sp>
      <p:sp>
        <p:nvSpPr>
          <p:cNvPr id="32" name="五角星 31">
            <a:hlinkClick action="ppaction://noaction"/>
          </p:cNvPr>
          <p:cNvSpPr/>
          <p:nvPr/>
        </p:nvSpPr>
        <p:spPr>
          <a:xfrm>
            <a:off x="7425267" y="5132917"/>
            <a:ext cx="385233" cy="35771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2400">
              <a:solidFill>
                <a:srgbClr val="FFFFFF"/>
              </a:solidFill>
              <a:ea typeface="宋体" panose="02010600030101010101" pitchFamily="2" charset="-122"/>
            </a:endParaRPr>
          </a:p>
        </p:txBody>
      </p:sp>
    </p:spTree>
  </p:cSld>
  <p:clrMapOvr>
    <a:masterClrMapping/>
  </p:clrMapOvr>
  <p:transition advClick="0" advTm="8000"/>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3554"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第一章　总　则</a:t>
            </a:r>
            <a:endParaRPr lang="zh-CN" altLang="en-US" smtClean="0">
              <a:ea typeface="黑体" panose="02010609060101010101" pitchFamily="49" charset="-122"/>
            </a:endParaRPr>
          </a:p>
        </p:txBody>
      </p:sp>
      <p:sp>
        <p:nvSpPr>
          <p:cNvPr id="23555" name="Rectangle 3"/>
          <p:cNvSpPr>
            <a:spLocks noGrp="1"/>
          </p:cNvSpPr>
          <p:nvPr>
            <p:ph type="body" idx="4294967295"/>
          </p:nvPr>
        </p:nvSpPr>
        <p:spPr>
          <a:xfrm>
            <a:off x="609600" y="1289051"/>
            <a:ext cx="11233151" cy="4836583"/>
          </a:xfrm>
        </p:spPr>
        <p:txBody>
          <a:bodyPr lIns="121920" tIns="60960" rIns="121920" bIns="60960"/>
          <a:lstStyle/>
          <a:p>
            <a:r>
              <a:rPr lang="zh-CN" altLang="en-US" b="0" smtClean="0">
                <a:latin typeface="楷体_GB2312" pitchFamily="49" charset="-122"/>
                <a:ea typeface="楷体_GB2312" pitchFamily="49" charset="-122"/>
              </a:rPr>
              <a:t>第一条　</a:t>
            </a:r>
            <a:r>
              <a:rPr lang="zh-CN" altLang="en-US" b="0" smtClean="0">
                <a:solidFill>
                  <a:srgbClr val="FF0000"/>
                </a:solidFill>
                <a:latin typeface="楷体_GB2312" pitchFamily="49" charset="-122"/>
                <a:ea typeface="楷体_GB2312" pitchFamily="49" charset="-122"/>
              </a:rPr>
              <a:t>（目的和意义）</a:t>
            </a:r>
            <a:endParaRPr lang="zh-CN" altLang="en-US"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为加强医疗机构抗菌药物临床应用管理，规范抗菌药物临床应用行为，提高抗菌药物临床应用水平，促进临床合理应用抗菌药物，控制细菌耐药，保障医疗质量和医疗安全，根据相关卫生法律法规，制定本办法。</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第二条</a:t>
            </a:r>
            <a:r>
              <a:rPr lang="zh-CN" altLang="en-US" sz="2400" b="0" smtClean="0">
                <a:solidFill>
                  <a:srgbClr val="FF0000"/>
                </a:solidFill>
                <a:latin typeface="楷体_GB2312" pitchFamily="49" charset="-122"/>
                <a:ea typeface="楷体_GB2312" pitchFamily="49" charset="-122"/>
              </a:rPr>
              <a:t>　（抗菌药物的范围）</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本办法所称抗菌药物是指治疗细菌、支原体、衣原体、立克次体、螺旋体、真菌等病原微生物所致感染性疾病病原的药物，不包括治疗结核病、寄生虫病和各种病毒所致感染性疾病的药物以及具有抗菌作用的中药制剂。</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4578"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第一章　总　则</a:t>
            </a:r>
            <a:endParaRPr lang="zh-CN" altLang="en-US" smtClean="0">
              <a:ea typeface="黑体" panose="02010609060101010101" pitchFamily="49" charset="-122"/>
            </a:endParaRPr>
          </a:p>
        </p:txBody>
      </p:sp>
      <p:sp>
        <p:nvSpPr>
          <p:cNvPr id="24579" name="Rectangle 3"/>
          <p:cNvSpPr>
            <a:spLocks noGrp="1"/>
          </p:cNvSpPr>
          <p:nvPr>
            <p:ph type="body" idx="4294967295"/>
          </p:nvPr>
        </p:nvSpPr>
        <p:spPr>
          <a:xfrm>
            <a:off x="838200" y="1825625"/>
            <a:ext cx="10515600" cy="4351338"/>
          </a:xfrm>
        </p:spPr>
        <p:txBody>
          <a:bodyPr lIns="121920" tIns="60960" rIns="121920" bIns="60960"/>
          <a:lstStyle/>
          <a:p>
            <a:r>
              <a:rPr lang="zh-CN" altLang="en-US" b="0" smtClean="0">
                <a:latin typeface="楷体_GB2312" pitchFamily="49" charset="-122"/>
                <a:ea typeface="楷体_GB2312" pitchFamily="49" charset="-122"/>
              </a:rPr>
              <a:t>第三条　</a:t>
            </a:r>
            <a:r>
              <a:rPr lang="zh-CN" altLang="en-US" b="0" smtClean="0">
                <a:solidFill>
                  <a:srgbClr val="FF0000"/>
                </a:solidFill>
                <a:latin typeface="楷体_GB2312" pitchFamily="49" charset="-122"/>
                <a:ea typeface="楷体_GB2312" pitchFamily="49" charset="-122"/>
              </a:rPr>
              <a:t>（组织管理）</a:t>
            </a:r>
            <a:endParaRPr lang="zh-CN" altLang="en-US"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卫生部负责全国医疗机构抗菌药物临床应用的监督管理。</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县级以上地方卫生行政部门负责本行政区域内医疗机构抗菌药物临床应用的监督管理。</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第四条　</a:t>
            </a:r>
            <a:r>
              <a:rPr lang="zh-CN" altLang="en-US" sz="2400" b="0" smtClean="0">
                <a:solidFill>
                  <a:srgbClr val="FF0000"/>
                </a:solidFill>
                <a:latin typeface="楷体_GB2312" pitchFamily="49" charset="-122"/>
                <a:ea typeface="楷体_GB2312" pitchFamily="49" charset="-122"/>
              </a:rPr>
              <a:t>（适用范围）</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本办法适用于各级各类医疗机构抗菌药物临床应用管理工作。</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第五条　</a:t>
            </a:r>
            <a:r>
              <a:rPr lang="zh-CN" altLang="en-US" sz="2400" b="0" smtClean="0">
                <a:solidFill>
                  <a:srgbClr val="FF0000"/>
                </a:solidFill>
                <a:latin typeface="楷体_GB2312" pitchFamily="49" charset="-122"/>
                <a:ea typeface="楷体_GB2312" pitchFamily="49" charset="-122"/>
              </a:rPr>
              <a:t>（基本原则）</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抗菌药物临床应用应当遵循安全、有效、经济的原则。</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5602"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第一章　总　则</a:t>
            </a:r>
            <a:endParaRPr lang="zh-CN" altLang="en-US" smtClean="0">
              <a:ea typeface="黑体" panose="02010609060101010101" pitchFamily="49" charset="-122"/>
            </a:endParaRPr>
          </a:p>
        </p:txBody>
      </p:sp>
      <p:sp>
        <p:nvSpPr>
          <p:cNvPr id="25603" name="Rectangle 3"/>
          <p:cNvSpPr>
            <a:spLocks noGrp="1"/>
          </p:cNvSpPr>
          <p:nvPr>
            <p:ph type="body" idx="4294967295"/>
          </p:nvPr>
        </p:nvSpPr>
        <p:spPr>
          <a:xfrm>
            <a:off x="609600" y="1289051"/>
            <a:ext cx="10987617" cy="5223933"/>
          </a:xfrm>
        </p:spPr>
        <p:txBody>
          <a:bodyPr lIns="121920" tIns="60960" rIns="121920" bIns="60960"/>
          <a:lstStyle/>
          <a:p>
            <a:pPr>
              <a:lnSpc>
                <a:spcPct val="80000"/>
              </a:lnSpc>
            </a:pPr>
            <a:r>
              <a:rPr lang="zh-CN" altLang="en-US" sz="2000" b="0" smtClean="0">
                <a:latin typeface="楷体_GB2312" pitchFamily="49" charset="-122"/>
                <a:ea typeface="楷体_GB2312" pitchFamily="49" charset="-122"/>
              </a:rPr>
              <a:t>第六条　</a:t>
            </a:r>
            <a:r>
              <a:rPr lang="zh-CN" altLang="en-US" sz="2000" b="0" smtClean="0">
                <a:solidFill>
                  <a:srgbClr val="FF0000"/>
                </a:solidFill>
                <a:latin typeface="楷体_GB2312" pitchFamily="49" charset="-122"/>
                <a:ea typeface="楷体_GB2312" pitchFamily="49" charset="-122"/>
              </a:rPr>
              <a:t>（分级管理原则）</a:t>
            </a:r>
            <a:endParaRPr lang="zh-CN" altLang="en-US" sz="2000" b="0" smtClean="0">
              <a:solidFill>
                <a:srgbClr val="FF0000"/>
              </a:solidFill>
              <a:latin typeface="楷体_GB2312" pitchFamily="49" charset="-122"/>
              <a:ea typeface="楷体_GB2312" pitchFamily="49" charset="-122"/>
            </a:endParaRPr>
          </a:p>
          <a:p>
            <a:pPr lvl="1">
              <a:lnSpc>
                <a:spcPct val="80000"/>
              </a:lnSpc>
            </a:pPr>
            <a:r>
              <a:rPr kumimoji="0" lang="zh-CN" altLang="en-US" sz="3335" b="1" smtClean="0">
                <a:latin typeface="楷体_GB2312" pitchFamily="49" charset="-122"/>
                <a:ea typeface="楷体_GB2312" pitchFamily="49" charset="-122"/>
              </a:rPr>
              <a:t>抗菌药物临床应用实行分级管理。根据安全性、疗效、细菌耐药性、价格等因素，将抗菌药物分为三级：</a:t>
            </a:r>
            <a:r>
              <a:rPr kumimoji="0" lang="zh-CN" altLang="en-US" sz="3335" b="1" smtClean="0">
                <a:solidFill>
                  <a:srgbClr val="FF0000"/>
                </a:solidFill>
                <a:latin typeface="楷体_GB2312" pitchFamily="49" charset="-122"/>
                <a:ea typeface="楷体_GB2312" pitchFamily="49" charset="-122"/>
              </a:rPr>
              <a:t>非限制使用级、限制使用级与特殊使用级</a:t>
            </a:r>
            <a:r>
              <a:rPr kumimoji="0" lang="zh-CN" altLang="en-US" sz="3335" b="1" smtClean="0">
                <a:latin typeface="楷体_GB2312" pitchFamily="49" charset="-122"/>
                <a:ea typeface="楷体_GB2312" pitchFamily="49" charset="-122"/>
              </a:rPr>
              <a:t>。具体划分标准如下：</a:t>
            </a:r>
            <a:endParaRPr kumimoji="0" lang="zh-CN" altLang="en-US" sz="3335" b="1" smtClean="0">
              <a:latin typeface="楷体_GB2312" pitchFamily="49" charset="-122"/>
              <a:ea typeface="楷体_GB2312" pitchFamily="49" charset="-122"/>
            </a:endParaRPr>
          </a:p>
          <a:p>
            <a:pPr lvl="2">
              <a:lnSpc>
                <a:spcPct val="80000"/>
              </a:lnSpc>
            </a:pPr>
            <a:r>
              <a:rPr kumimoji="0" lang="zh-CN" altLang="en-US" sz="1600" b="1" smtClean="0">
                <a:latin typeface="楷体_GB2312" pitchFamily="49" charset="-122"/>
                <a:ea typeface="楷体_GB2312" pitchFamily="49" charset="-122"/>
              </a:rPr>
              <a:t>（一）非限制使用级抗菌药物是指经长期临床应用证明安全、有效，对细菌耐药性影响较小，价格相对较低的抗菌药物；</a:t>
            </a:r>
            <a:endParaRPr kumimoji="0" lang="zh-CN" altLang="en-US" sz="1600" b="1" smtClean="0">
              <a:latin typeface="楷体_GB2312" pitchFamily="49" charset="-122"/>
              <a:ea typeface="楷体_GB2312" pitchFamily="49" charset="-122"/>
            </a:endParaRPr>
          </a:p>
          <a:p>
            <a:pPr lvl="2">
              <a:lnSpc>
                <a:spcPct val="80000"/>
              </a:lnSpc>
            </a:pPr>
            <a:r>
              <a:rPr kumimoji="0" lang="zh-CN" altLang="en-US" sz="1600" b="1" smtClean="0">
                <a:latin typeface="楷体_GB2312" pitchFamily="49" charset="-122"/>
                <a:ea typeface="楷体_GB2312" pitchFamily="49" charset="-122"/>
              </a:rPr>
              <a:t>（二）限制使用级抗菌药物是指经长期临床应用证明安全、有效，对细菌耐药性影响较大，或者价格相对较高的抗菌药物；</a:t>
            </a:r>
            <a:endParaRPr kumimoji="0" lang="zh-CN" altLang="en-US" sz="1600" b="1" smtClean="0">
              <a:latin typeface="楷体_GB2312" pitchFamily="49" charset="-122"/>
              <a:ea typeface="楷体_GB2312" pitchFamily="49" charset="-122"/>
            </a:endParaRPr>
          </a:p>
          <a:p>
            <a:pPr lvl="2">
              <a:lnSpc>
                <a:spcPct val="80000"/>
              </a:lnSpc>
            </a:pPr>
            <a:r>
              <a:rPr kumimoji="0" lang="zh-CN" altLang="en-US" sz="1600" b="1" smtClean="0">
                <a:latin typeface="楷体_GB2312" pitchFamily="49" charset="-122"/>
                <a:ea typeface="楷体_GB2312" pitchFamily="49" charset="-122"/>
              </a:rPr>
              <a:t>（三）特殊使用级抗菌药物是指具有以下情形之一的抗菌药物：</a:t>
            </a:r>
            <a:endParaRPr kumimoji="0" lang="zh-CN" altLang="en-US" sz="1600" b="1" smtClean="0">
              <a:latin typeface="楷体_GB2312" pitchFamily="49" charset="-122"/>
              <a:ea typeface="楷体_GB2312" pitchFamily="49" charset="-122"/>
            </a:endParaRPr>
          </a:p>
          <a:p>
            <a:pPr lvl="3">
              <a:lnSpc>
                <a:spcPct val="80000"/>
              </a:lnSpc>
            </a:pPr>
            <a:r>
              <a:rPr kumimoji="0" lang="zh-CN" altLang="en-US" sz="1335" b="1" smtClean="0">
                <a:latin typeface="楷体_GB2312" pitchFamily="49" charset="-122"/>
                <a:ea typeface="楷体_GB2312" pitchFamily="49" charset="-122"/>
              </a:rPr>
              <a:t>１．具有明显或者严重不良反应，不宜随意使用的抗菌药物；</a:t>
            </a:r>
            <a:endParaRPr kumimoji="0" lang="zh-CN" altLang="en-US" sz="1335" b="1" smtClean="0">
              <a:latin typeface="楷体_GB2312" pitchFamily="49" charset="-122"/>
              <a:ea typeface="楷体_GB2312" pitchFamily="49" charset="-122"/>
            </a:endParaRPr>
          </a:p>
          <a:p>
            <a:pPr lvl="3">
              <a:lnSpc>
                <a:spcPct val="80000"/>
              </a:lnSpc>
            </a:pPr>
            <a:r>
              <a:rPr kumimoji="0" lang="zh-CN" altLang="en-US" sz="1335" b="1" smtClean="0">
                <a:latin typeface="楷体_GB2312" pitchFamily="49" charset="-122"/>
                <a:ea typeface="楷体_GB2312" pitchFamily="49" charset="-122"/>
              </a:rPr>
              <a:t>２．需要严格控制使用，避免细菌过快产生耐药的抗菌药物；</a:t>
            </a:r>
            <a:endParaRPr kumimoji="0" lang="zh-CN" altLang="en-US" sz="1335" b="1" smtClean="0">
              <a:latin typeface="楷体_GB2312" pitchFamily="49" charset="-122"/>
              <a:ea typeface="楷体_GB2312" pitchFamily="49" charset="-122"/>
            </a:endParaRPr>
          </a:p>
          <a:p>
            <a:pPr lvl="3">
              <a:lnSpc>
                <a:spcPct val="80000"/>
              </a:lnSpc>
            </a:pPr>
            <a:r>
              <a:rPr kumimoji="0" lang="zh-CN" altLang="en-US" sz="1335" b="1" smtClean="0">
                <a:latin typeface="楷体_GB2312" pitchFamily="49" charset="-122"/>
                <a:ea typeface="楷体_GB2312" pitchFamily="49" charset="-122"/>
              </a:rPr>
              <a:t>３．疗效、安全性方面的临床资料较少的抗菌药物；</a:t>
            </a:r>
            <a:endParaRPr kumimoji="0" lang="zh-CN" altLang="en-US" sz="1335" b="1" smtClean="0">
              <a:latin typeface="楷体_GB2312" pitchFamily="49" charset="-122"/>
              <a:ea typeface="楷体_GB2312" pitchFamily="49" charset="-122"/>
            </a:endParaRPr>
          </a:p>
          <a:p>
            <a:pPr lvl="3">
              <a:lnSpc>
                <a:spcPct val="80000"/>
              </a:lnSpc>
            </a:pPr>
            <a:r>
              <a:rPr kumimoji="0" lang="zh-CN" altLang="en-US" sz="1335" b="1" smtClean="0">
                <a:latin typeface="楷体_GB2312" pitchFamily="49" charset="-122"/>
                <a:ea typeface="楷体_GB2312" pitchFamily="49" charset="-122"/>
              </a:rPr>
              <a:t>４．价格昂贵的抗菌药物。</a:t>
            </a:r>
            <a:endParaRPr kumimoji="0" lang="zh-CN" altLang="en-US" sz="1335" b="1" smtClean="0">
              <a:latin typeface="楷体_GB2312" pitchFamily="49" charset="-122"/>
              <a:ea typeface="楷体_GB2312" pitchFamily="49" charset="-122"/>
            </a:endParaRPr>
          </a:p>
          <a:p>
            <a:pPr lvl="1">
              <a:lnSpc>
                <a:spcPct val="80000"/>
              </a:lnSpc>
            </a:pPr>
            <a:r>
              <a:rPr kumimoji="0" lang="zh-CN" altLang="en-US" sz="3335" b="1" smtClean="0">
                <a:solidFill>
                  <a:schemeClr val="hlink"/>
                </a:solidFill>
                <a:latin typeface="楷体_GB2312" pitchFamily="49" charset="-122"/>
                <a:ea typeface="楷体_GB2312" pitchFamily="49" charset="-122"/>
              </a:rPr>
              <a:t>抗菌药物分级管理目录由各省级卫生行政部门制定，报卫生部备案。</a:t>
            </a:r>
            <a:endParaRPr kumimoji="0" lang="zh-CN" altLang="en-US" sz="3335" b="1" smtClean="0">
              <a:solidFill>
                <a:schemeClr val="hlink"/>
              </a:solidFill>
              <a:latin typeface="楷体_GB2312" pitchFamily="49" charset="-122"/>
              <a:ea typeface="楷体_GB2312" pitchFamily="49" charset="-122"/>
            </a:endParaRPr>
          </a:p>
        </p:txBody>
      </p:sp>
    </p:spTree>
  </p:cSld>
  <p:clrMapOvr>
    <a:masterClrMapping/>
  </p:clrMapOvr>
  <p:transition advClick="0" advTm="8000"/>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18787" name="Rectangle 3"/>
          <p:cNvSpPr>
            <a:spLocks noGrp="1" noChangeArrowheads="1"/>
          </p:cNvSpPr>
          <p:nvPr>
            <p:ph type="body" idx="4294967295"/>
          </p:nvPr>
        </p:nvSpPr>
        <p:spPr>
          <a:xfrm>
            <a:off x="876300" y="1629833"/>
            <a:ext cx="10437284" cy="4193117"/>
          </a:xfrm>
        </p:spPr>
        <p:txBody>
          <a:bodyPr/>
          <a:lstStyle/>
          <a:p>
            <a:pPr>
              <a:lnSpc>
                <a:spcPct val="130000"/>
              </a:lnSpc>
            </a:pPr>
            <a:r>
              <a:rPr lang="zh-CN" altLang="en-US" sz="2400" smtClean="0">
                <a:solidFill>
                  <a:srgbClr val="000099"/>
                </a:solidFill>
                <a:ea typeface="黑体" panose="02010609060101010101" pitchFamily="49" charset="-122"/>
              </a:rPr>
              <a:t>非限制级：</a:t>
            </a:r>
            <a:r>
              <a:rPr lang="zh-CN" altLang="en-US" sz="2400" smtClean="0">
                <a:ea typeface="黑体" panose="02010609060101010101" pitchFamily="49" charset="-122"/>
              </a:rPr>
              <a:t>青霉素  苄星青霉素  阿莫西林 </a:t>
            </a:r>
            <a:endParaRPr lang="zh-CN" altLang="en-US" sz="2400" smtClean="0">
              <a:ea typeface="黑体" panose="02010609060101010101" pitchFamily="49" charset="-122"/>
            </a:endParaRPr>
          </a:p>
          <a:p>
            <a:pPr>
              <a:lnSpc>
                <a:spcPct val="130000"/>
              </a:lnSpc>
              <a:buFont typeface="Wingdings" panose="05000000000000000000" pitchFamily="2" charset="2"/>
              <a:buNone/>
            </a:pPr>
            <a:r>
              <a:rPr lang="zh-CN" altLang="en-US" sz="2400" smtClean="0">
                <a:ea typeface="黑体" panose="02010609060101010101" pitchFamily="49" charset="-122"/>
              </a:rPr>
              <a:t>            头孢拉定  头孢曲松</a:t>
            </a:r>
            <a:endParaRPr lang="zh-CN" altLang="en-US" sz="2400" smtClean="0">
              <a:ea typeface="黑体" panose="02010609060101010101" pitchFamily="49" charset="-122"/>
            </a:endParaRPr>
          </a:p>
          <a:p>
            <a:pPr>
              <a:lnSpc>
                <a:spcPct val="130000"/>
              </a:lnSpc>
              <a:buFont typeface="Wingdings" panose="05000000000000000000" pitchFamily="2" charset="2"/>
              <a:buNone/>
            </a:pPr>
            <a:r>
              <a:rPr lang="zh-CN" altLang="en-US" sz="2400" smtClean="0">
                <a:ea typeface="黑体" panose="02010609060101010101" pitchFamily="49" charset="-122"/>
              </a:rPr>
              <a:t>            庆大霉素  阿米卡星  红霉素  罗红霉素             阿奇霉素（口服）  克林霉素 </a:t>
            </a:r>
            <a:endParaRPr lang="zh-CN" altLang="en-US" sz="2400" smtClean="0">
              <a:ea typeface="黑体" panose="02010609060101010101" pitchFamily="49" charset="-122"/>
            </a:endParaRPr>
          </a:p>
          <a:p>
            <a:pPr>
              <a:lnSpc>
                <a:spcPct val="130000"/>
              </a:lnSpc>
              <a:buFont typeface="Wingdings" panose="05000000000000000000" pitchFamily="2" charset="2"/>
              <a:buNone/>
            </a:pPr>
            <a:r>
              <a:rPr lang="zh-CN" altLang="en-US" sz="2400" smtClean="0">
                <a:ea typeface="黑体" panose="02010609060101010101" pitchFamily="49" charset="-122"/>
              </a:rPr>
              <a:t>             诺氟沙星  环丙沙星  左氧氟沙星   </a:t>
            </a:r>
            <a:endParaRPr lang="zh-CN" altLang="en-US" sz="2400" smtClean="0">
              <a:ea typeface="黑体" panose="02010609060101010101" pitchFamily="49" charset="-122"/>
            </a:endParaRPr>
          </a:p>
          <a:p>
            <a:pPr>
              <a:lnSpc>
                <a:spcPct val="130000"/>
              </a:lnSpc>
              <a:buFont typeface="Wingdings" panose="05000000000000000000" pitchFamily="2" charset="2"/>
              <a:buNone/>
            </a:pPr>
            <a:r>
              <a:rPr lang="zh-CN" altLang="en-US" sz="2400" smtClean="0">
                <a:ea typeface="黑体" panose="02010609060101010101" pitchFamily="49" charset="-122"/>
              </a:rPr>
              <a:t>             甲硝唑    替硝唑   复方磺胺甲噁唑呋喃唑酮 </a:t>
            </a:r>
            <a:endParaRPr lang="zh-CN" altLang="en-US" sz="2400" smtClean="0">
              <a:ea typeface="黑体" panose="02010609060101010101" pitchFamily="49" charset="-122"/>
            </a:endParaRPr>
          </a:p>
          <a:p>
            <a:pPr>
              <a:lnSpc>
                <a:spcPct val="130000"/>
              </a:lnSpc>
              <a:buFont typeface="Wingdings" panose="05000000000000000000" pitchFamily="2" charset="2"/>
              <a:buNone/>
            </a:pPr>
            <a:r>
              <a:rPr lang="zh-CN" altLang="en-US" sz="2400" smtClean="0">
                <a:ea typeface="黑体" panose="02010609060101010101" pitchFamily="49" charset="-122"/>
              </a:rPr>
              <a:t>            制霉菌素氟康唑（口服）   特比奈芬</a:t>
            </a:r>
            <a:endParaRPr lang="zh-CN" altLang="en-US" sz="2400" smtClean="0">
              <a:ea typeface="黑体" panose="02010609060101010101" pitchFamily="49" charset="-122"/>
            </a:endParaRPr>
          </a:p>
        </p:txBody>
      </p:sp>
    </p:spTree>
  </p:cSld>
  <p:clrMapOvr>
    <a:masterClrMapping/>
  </p:clrMapOvr>
  <p:transition advClick="0" advTm="8000"/>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19810" name="Rectangle 2"/>
          <p:cNvSpPr>
            <a:spLocks noGrp="1" noChangeArrowheads="1"/>
          </p:cNvSpPr>
          <p:nvPr>
            <p:ph type="title"/>
          </p:nvPr>
        </p:nvSpPr>
        <p:spPr>
          <a:xfrm>
            <a:off x="876300" y="325967"/>
            <a:ext cx="10437284" cy="872067"/>
          </a:xfrm>
        </p:spPr>
        <p:txBody>
          <a:bodyPr/>
          <a:lstStyle/>
          <a:p>
            <a:endParaRPr lang="zh-CN" altLang="en-US" smtClean="0">
              <a:ea typeface="黑体" panose="02010609060101010101" pitchFamily="49" charset="-122"/>
            </a:endParaRPr>
          </a:p>
        </p:txBody>
      </p:sp>
      <p:sp>
        <p:nvSpPr>
          <p:cNvPr id="119811" name="Rectangle 3"/>
          <p:cNvSpPr>
            <a:spLocks noGrp="1" noChangeArrowheads="1"/>
          </p:cNvSpPr>
          <p:nvPr>
            <p:ph type="body" idx="4294967295"/>
          </p:nvPr>
        </p:nvSpPr>
        <p:spPr>
          <a:xfrm>
            <a:off x="876300" y="1629833"/>
            <a:ext cx="10437284" cy="4193117"/>
          </a:xfrm>
        </p:spPr>
        <p:txBody>
          <a:bodyPr>
            <a:normAutofit lnSpcReduction="20000"/>
          </a:bodyPr>
          <a:lstStyle/>
          <a:p>
            <a:pPr>
              <a:lnSpc>
                <a:spcPct val="120000"/>
              </a:lnSpc>
            </a:pPr>
            <a:r>
              <a:rPr lang="zh-CN" altLang="en-US" sz="2400" smtClean="0">
                <a:solidFill>
                  <a:srgbClr val="000099"/>
                </a:solidFill>
                <a:ea typeface="黑体" panose="02010609060101010101" pitchFamily="49" charset="-122"/>
              </a:rPr>
              <a:t>限制级</a:t>
            </a:r>
            <a:r>
              <a:rPr lang="zh-CN" altLang="en-US" sz="2400" smtClean="0">
                <a:ea typeface="黑体" panose="02010609060101010101" pitchFamily="49" charset="-122"/>
              </a:rPr>
              <a:t>：</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头孢硫脒  </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头孢丙烯  头孢替安 头孢孟多  头孢噻肟  </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头孢克肟  头孢他啶  头孢地尼  头孢唑肟  头孢泊肟酯   头孢哌酮</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头孢西丁</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头孢哌酮</a:t>
            </a:r>
            <a:r>
              <a:rPr lang="en-US" altLang="zh-CN" sz="2400" smtClean="0">
                <a:ea typeface="黑体" panose="02010609060101010101" pitchFamily="49" charset="-122"/>
              </a:rPr>
              <a:t>/</a:t>
            </a:r>
            <a:r>
              <a:rPr lang="zh-CN" altLang="en-US" sz="2400" smtClean="0">
                <a:ea typeface="黑体" panose="02010609060101010101" pitchFamily="49" charset="-122"/>
              </a:rPr>
              <a:t>舒巴坦  头孢哌酮</a:t>
            </a:r>
            <a:r>
              <a:rPr lang="en-US" altLang="zh-CN" sz="2400" smtClean="0">
                <a:ea typeface="黑体" panose="02010609060101010101" pitchFamily="49" charset="-122"/>
              </a:rPr>
              <a:t>/</a:t>
            </a:r>
            <a:r>
              <a:rPr lang="zh-CN" altLang="en-US" sz="2400" smtClean="0">
                <a:ea typeface="黑体" panose="02010609060101010101" pitchFamily="49" charset="-122"/>
              </a:rPr>
              <a:t>他唑巴坦  拉氧头孢  </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阿奇霉素（注射）  氯霉素  米诺环素  莫西沙星</a:t>
            </a:r>
            <a:endParaRPr lang="zh-CN" altLang="en-US" sz="2400" smtClean="0">
              <a:ea typeface="黑体" panose="02010609060101010101" pitchFamily="49" charset="-122"/>
            </a:endParaRPr>
          </a:p>
          <a:p>
            <a:pPr>
              <a:lnSpc>
                <a:spcPct val="120000"/>
              </a:lnSpc>
              <a:buFont typeface="Wingdings" panose="05000000000000000000" pitchFamily="2" charset="2"/>
              <a:buNone/>
            </a:pPr>
            <a:r>
              <a:rPr lang="zh-CN" altLang="en-US" sz="2400" smtClean="0">
                <a:ea typeface="黑体" panose="02010609060101010101" pitchFamily="49" charset="-122"/>
              </a:rPr>
              <a:t>    氟康唑（注射）  伊曲康唑（口服）  伏立康唑（口服）</a:t>
            </a:r>
            <a:endParaRPr lang="zh-CN" altLang="en-US" sz="2400" smtClean="0">
              <a:ea typeface="黑体" panose="02010609060101010101" pitchFamily="49" charset="-122"/>
            </a:endParaRPr>
          </a:p>
        </p:txBody>
      </p:sp>
    </p:spTree>
  </p:cSld>
  <p:clrMapOvr>
    <a:masterClrMapping/>
  </p:clrMapOvr>
  <p:transition advClick="0" advTm="8000"/>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0834" name="Rectangle 2"/>
          <p:cNvSpPr>
            <a:spLocks noGrp="1" noChangeArrowheads="1"/>
          </p:cNvSpPr>
          <p:nvPr>
            <p:ph type="title"/>
          </p:nvPr>
        </p:nvSpPr>
        <p:spPr>
          <a:xfrm>
            <a:off x="876300" y="325967"/>
            <a:ext cx="10437284" cy="872067"/>
          </a:xfrm>
        </p:spPr>
        <p:txBody>
          <a:bodyPr/>
          <a:lstStyle/>
          <a:p>
            <a:endParaRPr lang="zh-CN" altLang="en-US" smtClean="0">
              <a:ea typeface="黑体" panose="02010609060101010101" pitchFamily="49" charset="-122"/>
            </a:endParaRPr>
          </a:p>
        </p:txBody>
      </p:sp>
      <p:sp>
        <p:nvSpPr>
          <p:cNvPr id="120835" name="Rectangle 3"/>
          <p:cNvSpPr>
            <a:spLocks noGrp="1" noChangeArrowheads="1"/>
          </p:cNvSpPr>
          <p:nvPr>
            <p:ph type="body" idx="4294967295"/>
          </p:nvPr>
        </p:nvSpPr>
        <p:spPr>
          <a:xfrm>
            <a:off x="876300" y="1629833"/>
            <a:ext cx="10437284" cy="4193117"/>
          </a:xfrm>
        </p:spPr>
        <p:txBody>
          <a:bodyPr/>
          <a:lstStyle/>
          <a:p>
            <a:r>
              <a:rPr lang="zh-CN" altLang="en-US" smtClean="0">
                <a:solidFill>
                  <a:srgbClr val="000099"/>
                </a:solidFill>
                <a:ea typeface="黑体" panose="02010609060101010101" pitchFamily="49" charset="-122"/>
              </a:rPr>
              <a:t>特殊使用级：</a:t>
            </a:r>
            <a:endParaRPr lang="zh-CN" altLang="en-US" smtClean="0">
              <a:solidFill>
                <a:srgbClr val="000099"/>
              </a:solidFill>
              <a:ea typeface="黑体" panose="02010609060101010101" pitchFamily="49" charset="-122"/>
            </a:endParaRPr>
          </a:p>
          <a:p>
            <a:pPr>
              <a:buFont typeface="Wingdings" panose="05000000000000000000" pitchFamily="2" charset="2"/>
              <a:buNone/>
            </a:pPr>
            <a:r>
              <a:rPr lang="zh-CN" altLang="en-US" smtClean="0">
                <a:ea typeface="黑体" panose="02010609060101010101" pitchFamily="49" charset="-122"/>
              </a:rPr>
              <a:t>       头孢吡肟</a:t>
            </a:r>
            <a:endParaRPr lang="zh-CN" altLang="en-US" smtClean="0">
              <a:ea typeface="黑体" panose="02010609060101010101" pitchFamily="49" charset="-122"/>
            </a:endParaRPr>
          </a:p>
          <a:p>
            <a:pPr>
              <a:buFont typeface="Wingdings" panose="05000000000000000000" pitchFamily="2" charset="2"/>
              <a:buNone/>
            </a:pPr>
            <a:r>
              <a:rPr lang="zh-CN" altLang="en-US" smtClean="0">
                <a:ea typeface="黑体" panose="02010609060101010101" pitchFamily="49" charset="-122"/>
              </a:rPr>
              <a:t>       美罗培南  亚胺培南</a:t>
            </a:r>
            <a:r>
              <a:rPr lang="en-US" altLang="zh-CN" smtClean="0">
                <a:ea typeface="黑体" panose="02010609060101010101" pitchFamily="49" charset="-122"/>
              </a:rPr>
              <a:t>/</a:t>
            </a:r>
            <a:r>
              <a:rPr lang="zh-CN" altLang="en-US" smtClean="0">
                <a:ea typeface="黑体" panose="02010609060101010101" pitchFamily="49" charset="-122"/>
              </a:rPr>
              <a:t>西司他丁</a:t>
            </a:r>
            <a:endParaRPr lang="zh-CN" altLang="en-US" smtClean="0">
              <a:ea typeface="黑体" panose="02010609060101010101" pitchFamily="49" charset="-122"/>
            </a:endParaRPr>
          </a:p>
          <a:p>
            <a:pPr>
              <a:buFont typeface="Wingdings" panose="05000000000000000000" pitchFamily="2" charset="2"/>
              <a:buNone/>
            </a:pPr>
            <a:r>
              <a:rPr lang="zh-CN" altLang="en-US" smtClean="0">
                <a:ea typeface="黑体" panose="02010609060101010101" pitchFamily="49" charset="-122"/>
              </a:rPr>
              <a:t>       氨曲南  万古霉素  替考拉宁  利奈唑胺</a:t>
            </a:r>
            <a:endParaRPr lang="zh-CN" altLang="en-US" smtClean="0">
              <a:ea typeface="黑体" panose="02010609060101010101" pitchFamily="49" charset="-122"/>
            </a:endParaRPr>
          </a:p>
          <a:p>
            <a:pPr>
              <a:buFont typeface="Wingdings" panose="05000000000000000000" pitchFamily="2" charset="2"/>
              <a:buNone/>
            </a:pPr>
            <a:r>
              <a:rPr lang="zh-CN" altLang="en-US" smtClean="0">
                <a:ea typeface="黑体" panose="02010609060101010101" pitchFamily="49" charset="-122"/>
              </a:rPr>
              <a:t>       伏立康唑（注射）  卡泊芬净</a:t>
            </a:r>
            <a:endParaRPr lang="zh-CN" altLang="en-US" smtClean="0">
              <a:ea typeface="黑体" panose="02010609060101010101" pitchFamily="49" charset="-122"/>
            </a:endParaRPr>
          </a:p>
        </p:txBody>
      </p:sp>
    </p:spTree>
  </p:cSld>
  <p:clrMapOvr>
    <a:masterClrMapping/>
  </p:clrMapOvr>
  <p:transition advClick="0" advTm="8000"/>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1858" name="Rectangle 2"/>
          <p:cNvSpPr>
            <a:spLocks noGrp="1" noChangeArrowheads="1"/>
          </p:cNvSpPr>
          <p:nvPr>
            <p:ph type="title"/>
          </p:nvPr>
        </p:nvSpPr>
        <p:spPr>
          <a:xfrm>
            <a:off x="876300" y="325967"/>
            <a:ext cx="10437284" cy="872067"/>
          </a:xfrm>
        </p:spPr>
        <p:txBody>
          <a:bodyPr/>
          <a:lstStyle/>
          <a:p>
            <a:endParaRPr lang="zh-CN" altLang="en-US" smtClean="0">
              <a:ea typeface="黑体" panose="02010609060101010101" pitchFamily="49" charset="-122"/>
            </a:endParaRPr>
          </a:p>
        </p:txBody>
      </p:sp>
      <p:sp>
        <p:nvSpPr>
          <p:cNvPr id="121859" name="Rectangle 3"/>
          <p:cNvSpPr>
            <a:spLocks noGrp="1" noChangeArrowheads="1"/>
          </p:cNvSpPr>
          <p:nvPr>
            <p:ph type="body" idx="4294967295"/>
          </p:nvPr>
        </p:nvSpPr>
        <p:spPr>
          <a:xfrm>
            <a:off x="876300" y="1629833"/>
            <a:ext cx="10437284" cy="4193117"/>
          </a:xfrm>
        </p:spPr>
        <p:txBody>
          <a:bodyPr/>
          <a:lstStyle/>
          <a:p>
            <a:pPr marL="419100" indent="-419100">
              <a:lnSpc>
                <a:spcPct val="110000"/>
              </a:lnSpc>
            </a:pPr>
            <a:r>
              <a:rPr lang="zh-CN" altLang="en-US" sz="2135" b="0" smtClean="0">
                <a:ea typeface="黑体" panose="02010609060101010101" pitchFamily="49" charset="-122"/>
              </a:rPr>
              <a:t>门诊处方不得开具特殊使用的抗菌药物</a:t>
            </a:r>
            <a:endParaRPr lang="zh-CN" altLang="en-US" sz="2135" b="0" smtClean="0">
              <a:ea typeface="黑体" panose="02010609060101010101" pitchFamily="49" charset="-122"/>
            </a:endParaRPr>
          </a:p>
          <a:p>
            <a:pPr marL="419100" indent="-419100">
              <a:lnSpc>
                <a:spcPct val="110000"/>
              </a:lnSpc>
            </a:pPr>
            <a:endParaRPr lang="zh-CN" altLang="en-US" sz="2135" b="0" smtClean="0">
              <a:ea typeface="黑体" panose="02010609060101010101" pitchFamily="49" charset="-122"/>
            </a:endParaRPr>
          </a:p>
          <a:p>
            <a:pPr marL="419100" indent="-419100">
              <a:lnSpc>
                <a:spcPct val="110000"/>
              </a:lnSpc>
            </a:pPr>
            <a:r>
              <a:rPr lang="zh-CN" altLang="en-US" sz="2135" b="0" smtClean="0">
                <a:ea typeface="黑体" panose="02010609060101010101" pitchFamily="49" charset="-122"/>
              </a:rPr>
              <a:t>各临床科室对严重、难治性感染性疾病及用药出现严重不良反应、二重感染等，应及时向医院提出会诊申请。对患有严重感染性疾病需使用特殊使用类抗菌药物的患者，患者收治科室或主管医师不得擅自使用，应先填写</a:t>
            </a:r>
            <a:r>
              <a:rPr lang="zh-CN" altLang="en-US" sz="2135" b="0" smtClean="0">
                <a:solidFill>
                  <a:srgbClr val="FF0000"/>
                </a:solidFill>
                <a:ea typeface="黑体" panose="02010609060101010101" pitchFamily="49" charset="-122"/>
              </a:rPr>
              <a:t>特殊使用类抗菌药物会诊申请单</a:t>
            </a:r>
            <a:r>
              <a:rPr lang="zh-CN" altLang="en-US" sz="2135" b="0" smtClean="0">
                <a:ea typeface="黑体" panose="02010609060101010101" pitchFamily="49" charset="-122"/>
              </a:rPr>
              <a:t>，由医务处组织经抗菌药物管理组认定的、具有高级专业技术职务任职资格的医师进行</a:t>
            </a:r>
            <a:r>
              <a:rPr lang="zh-CN" altLang="en-US" sz="2135" b="0" smtClean="0">
                <a:solidFill>
                  <a:srgbClr val="FF0000"/>
                </a:solidFill>
                <a:ea typeface="黑体" panose="02010609060101010101" pitchFamily="49" charset="-122"/>
              </a:rPr>
              <a:t>会诊，讨论、决定抗菌药物使用的品种、使用方法、使用时间</a:t>
            </a:r>
            <a:r>
              <a:rPr lang="zh-CN" altLang="en-US" sz="2135" b="0" smtClean="0">
                <a:ea typeface="黑体" panose="02010609060101010101" pitchFamily="49" charset="-122"/>
              </a:rPr>
              <a:t>以及其他事项，患者收治科室或</a:t>
            </a:r>
            <a:r>
              <a:rPr lang="zh-CN" altLang="en-US" sz="2135" b="0" smtClean="0">
                <a:solidFill>
                  <a:srgbClr val="FF0000"/>
                </a:solidFill>
                <a:ea typeface="黑体" panose="02010609060101010101" pitchFamily="49" charset="-122"/>
              </a:rPr>
              <a:t>高级职称医师</a:t>
            </a:r>
            <a:r>
              <a:rPr lang="zh-CN" altLang="en-US" sz="2135" b="0" smtClean="0">
                <a:ea typeface="黑体" panose="02010609060101010101" pitchFamily="49" charset="-122"/>
              </a:rPr>
              <a:t>对会诊意见应严格遵照执行，在病程记录中详细记录，并及时将治疗情况向医务处汇报，以确保抗菌药物使用的安全可靠。</a:t>
            </a:r>
            <a:endParaRPr lang="zh-CN" altLang="en-US" sz="2135" b="0" smtClean="0">
              <a:ea typeface="黑体" panose="02010609060101010101" pitchFamily="49" charset="-122"/>
            </a:endParaRPr>
          </a:p>
        </p:txBody>
      </p:sp>
    </p:spTree>
  </p:cSld>
  <p:clrMapOvr>
    <a:masterClrMapping/>
  </p:clrMapOvr>
  <p:transition advClick="0" advTm="8000"/>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2882" name="Rectangle 2"/>
          <p:cNvSpPr>
            <a:spLocks noGrp="1" noChangeArrowheads="1"/>
          </p:cNvSpPr>
          <p:nvPr>
            <p:ph type="title"/>
          </p:nvPr>
        </p:nvSpPr>
        <p:spPr>
          <a:xfrm>
            <a:off x="876300" y="325967"/>
            <a:ext cx="10437284" cy="872067"/>
          </a:xfrm>
        </p:spPr>
        <p:txBody>
          <a:bodyPr/>
          <a:lstStyle/>
          <a:p>
            <a:endParaRPr lang="zh-CN" altLang="en-US" smtClean="0">
              <a:ea typeface="黑体" panose="02010609060101010101" pitchFamily="49" charset="-122"/>
            </a:endParaRPr>
          </a:p>
        </p:txBody>
      </p:sp>
      <p:sp>
        <p:nvSpPr>
          <p:cNvPr id="122883" name="Rectangle 3"/>
          <p:cNvSpPr>
            <a:spLocks noGrp="1" noChangeArrowheads="1"/>
          </p:cNvSpPr>
          <p:nvPr>
            <p:ph type="body" idx="4294967295"/>
          </p:nvPr>
        </p:nvSpPr>
        <p:spPr>
          <a:xfrm>
            <a:off x="876300" y="1629833"/>
            <a:ext cx="10437284" cy="4193117"/>
          </a:xfrm>
        </p:spPr>
        <p:txBody>
          <a:bodyPr/>
          <a:lstStyle/>
          <a:p>
            <a:pPr marL="419100" indent="-419100">
              <a:lnSpc>
                <a:spcPct val="120000"/>
              </a:lnSpc>
            </a:pPr>
            <a:r>
              <a:rPr lang="zh-CN" altLang="en-US" sz="2400" smtClean="0">
                <a:ea typeface="黑体" panose="02010609060101010101" pitchFamily="49" charset="-122"/>
              </a:rPr>
              <a:t>紧急情况及节假日先电话报告医务处或分管院长同意方可使用，但仅能使用单日剂量，后再及时补办手续。</a:t>
            </a:r>
            <a:endParaRPr lang="zh-CN" altLang="en-US" sz="2400" smtClean="0">
              <a:ea typeface="黑体" panose="02010609060101010101" pitchFamily="49" charset="-122"/>
            </a:endParaRPr>
          </a:p>
          <a:p>
            <a:pPr marL="419100" indent="-419100">
              <a:lnSpc>
                <a:spcPct val="120000"/>
              </a:lnSpc>
            </a:pPr>
            <a:endParaRPr lang="zh-CN" altLang="en-US" sz="2400" smtClean="0">
              <a:ea typeface="黑体" panose="02010609060101010101" pitchFamily="49" charset="-122"/>
            </a:endParaRPr>
          </a:p>
          <a:p>
            <a:pPr marL="419100" indent="-419100">
              <a:lnSpc>
                <a:spcPct val="120000"/>
              </a:lnSpc>
            </a:pPr>
            <a:r>
              <a:rPr lang="zh-CN" altLang="en-US" sz="2400" smtClean="0">
                <a:ea typeface="黑体" panose="02010609060101010101" pitchFamily="49" charset="-122"/>
              </a:rPr>
              <a:t>特殊使用级抗菌药物会诊人员由具有丰富抗菌药物临床应用</a:t>
            </a:r>
            <a:r>
              <a:rPr lang="zh-CN" altLang="en-US" sz="2400" smtClean="0">
                <a:solidFill>
                  <a:srgbClr val="FF0000"/>
                </a:solidFill>
                <a:ea typeface="黑体" panose="02010609060101010101" pitchFamily="49" charset="-122"/>
              </a:rPr>
              <a:t>经验的副高级及以上技术职务任职资格的医师和抗感染专业临床药师担任</a:t>
            </a:r>
            <a:r>
              <a:rPr lang="zh-CN" altLang="en-US" sz="2400" smtClean="0">
                <a:ea typeface="黑体" panose="02010609060101010101" pitchFamily="49" charset="-122"/>
              </a:rPr>
              <a:t>，资格由抗菌药物管理组负责认定。</a:t>
            </a:r>
            <a:endParaRPr lang="zh-CN" altLang="en-US" sz="2400" smtClean="0">
              <a:ea typeface="黑体" panose="02010609060101010101" pitchFamily="49" charset="-122"/>
            </a:endParaRPr>
          </a:p>
        </p:txBody>
      </p:sp>
    </p:spTree>
  </p:cSld>
  <p:clrMapOvr>
    <a:masterClrMapping/>
  </p:clrMapOvr>
  <p:transition advClick="0" advTm="8000"/>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6626"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第二章　组织机构和职责</a:t>
            </a:r>
            <a:endParaRPr lang="zh-CN" altLang="en-US" smtClean="0">
              <a:ea typeface="黑体" panose="02010609060101010101" pitchFamily="49" charset="-122"/>
            </a:endParaRPr>
          </a:p>
        </p:txBody>
      </p:sp>
      <p:sp>
        <p:nvSpPr>
          <p:cNvPr id="26627" name="Rectangle 3"/>
          <p:cNvSpPr>
            <a:spLocks noGrp="1"/>
          </p:cNvSpPr>
          <p:nvPr>
            <p:ph type="body" idx="4294967295"/>
          </p:nvPr>
        </p:nvSpPr>
        <p:spPr>
          <a:xfrm>
            <a:off x="889000" y="1286933"/>
            <a:ext cx="10437284" cy="4193117"/>
          </a:xfrm>
        </p:spPr>
        <p:txBody>
          <a:bodyPr lIns="121920" tIns="60960" rIns="121920" bIns="60960"/>
          <a:lstStyle/>
          <a:p>
            <a:r>
              <a:rPr lang="zh-CN" altLang="en-US" b="0" smtClean="0">
                <a:latin typeface="楷体_GB2312" pitchFamily="49" charset="-122"/>
                <a:ea typeface="楷体_GB2312" pitchFamily="49" charset="-122"/>
              </a:rPr>
              <a:t>第九条至第十三条</a:t>
            </a:r>
            <a:endParaRPr lang="zh-CN" altLang="en-US" b="0" smtClean="0">
              <a:latin typeface="楷体_GB2312" pitchFamily="49" charset="-122"/>
              <a:ea typeface="楷体_GB2312" pitchFamily="49" charset="-122"/>
            </a:endParaRPr>
          </a:p>
          <a:p>
            <a:r>
              <a:rPr lang="zh-CN" altLang="en-US" b="0" smtClean="0">
                <a:latin typeface="楷体_GB2312" pitchFamily="49" charset="-122"/>
                <a:ea typeface="楷体_GB2312" pitchFamily="49" charset="-122"/>
              </a:rPr>
              <a:t>明确医疗机构应当建立的抗菌药物组织管理机构</a:t>
            </a:r>
            <a:endParaRPr lang="zh-CN" altLang="en-US" b="0"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第九条　医疗机构应当设立</a:t>
            </a:r>
            <a:r>
              <a:rPr kumimoji="0" lang="zh-CN" altLang="en-US" b="1" smtClean="0">
                <a:solidFill>
                  <a:srgbClr val="FF0000"/>
                </a:solidFill>
                <a:latin typeface="楷体_GB2312" pitchFamily="49" charset="-122"/>
                <a:ea typeface="楷体_GB2312" pitchFamily="49" charset="-122"/>
              </a:rPr>
              <a:t>抗菌药物管理工作机构或者配备专（兼）职人员</a:t>
            </a:r>
            <a:r>
              <a:rPr kumimoji="0" lang="zh-CN" altLang="en-US" b="1" smtClean="0">
                <a:latin typeface="楷体_GB2312" pitchFamily="49" charset="-122"/>
                <a:ea typeface="楷体_GB2312" pitchFamily="49" charset="-122"/>
              </a:rPr>
              <a:t>负责本机构的抗菌药物管理工作。</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第十一条　二级以上医院应当设置</a:t>
            </a:r>
            <a:r>
              <a:rPr kumimoji="0" lang="zh-CN" altLang="en-US" b="1" smtClean="0">
                <a:solidFill>
                  <a:srgbClr val="FF0000"/>
                </a:solidFill>
                <a:latin typeface="楷体_GB2312" pitchFamily="49" charset="-122"/>
                <a:ea typeface="楷体_GB2312" pitchFamily="49" charset="-122"/>
              </a:rPr>
              <a:t>感染性疾病科</a:t>
            </a:r>
            <a:r>
              <a:rPr kumimoji="0" lang="zh-CN" altLang="en-US" b="1" smtClean="0">
                <a:latin typeface="楷体_GB2312" pitchFamily="49" charset="-122"/>
                <a:ea typeface="楷体_GB2312" pitchFamily="49" charset="-122"/>
              </a:rPr>
              <a:t>，配备感染性疾病专业医师。</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第十二条　二级以上医院应当配备抗菌药物等相关专业的</a:t>
            </a:r>
            <a:r>
              <a:rPr kumimoji="0" lang="zh-CN" altLang="en-US" b="1" smtClean="0">
                <a:solidFill>
                  <a:srgbClr val="FF0000"/>
                </a:solidFill>
                <a:latin typeface="楷体_GB2312" pitchFamily="49" charset="-122"/>
                <a:ea typeface="楷体_GB2312" pitchFamily="49" charset="-122"/>
              </a:rPr>
              <a:t>临床药师</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第十三条　二级以上医院应当根据实际需要，建立符合实验室生物安全要求的</a:t>
            </a:r>
            <a:r>
              <a:rPr kumimoji="0" lang="zh-CN" altLang="en-US" b="1" smtClean="0">
                <a:solidFill>
                  <a:srgbClr val="FF0000"/>
                </a:solidFill>
                <a:latin typeface="楷体_GB2312" pitchFamily="49" charset="-122"/>
                <a:ea typeface="楷体_GB2312" pitchFamily="49" charset="-122"/>
              </a:rPr>
              <a:t>临床微生物室</a:t>
            </a:r>
            <a:r>
              <a:rPr kumimoji="0" lang="zh-CN" altLang="en-US" b="1" smtClean="0">
                <a:latin typeface="楷体_GB2312" pitchFamily="49" charset="-122"/>
                <a:ea typeface="楷体_GB2312" pitchFamily="49" charset="-122"/>
              </a:rPr>
              <a:t>。</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7650"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第二章　组织机构和职责</a:t>
            </a:r>
            <a:endParaRPr lang="zh-CN" altLang="en-US" smtClean="0">
              <a:ea typeface="黑体" panose="02010609060101010101" pitchFamily="49" charset="-122"/>
            </a:endParaRPr>
          </a:p>
        </p:txBody>
      </p:sp>
      <p:sp>
        <p:nvSpPr>
          <p:cNvPr id="27651" name="Rectangle 3"/>
          <p:cNvSpPr>
            <a:spLocks noGrp="1"/>
          </p:cNvSpPr>
          <p:nvPr>
            <p:ph type="body" idx="4294967295"/>
          </p:nvPr>
        </p:nvSpPr>
        <p:spPr>
          <a:xfrm>
            <a:off x="609600" y="1289051"/>
            <a:ext cx="11245851" cy="4764616"/>
          </a:xfrm>
        </p:spPr>
        <p:txBody>
          <a:bodyPr lIns="121920" tIns="60960" rIns="121920" bIns="60960"/>
          <a:lstStyle/>
          <a:p>
            <a:pPr>
              <a:lnSpc>
                <a:spcPct val="80000"/>
              </a:lnSpc>
            </a:pPr>
            <a:r>
              <a:rPr lang="zh-CN" altLang="en-US" b="0" smtClean="0">
                <a:latin typeface="楷体_GB2312" pitchFamily="49" charset="-122"/>
                <a:ea typeface="楷体_GB2312" pitchFamily="49" charset="-122"/>
              </a:rPr>
              <a:t>第七条　</a:t>
            </a:r>
            <a:endParaRPr lang="zh-CN" altLang="en-US" b="0" smtClean="0">
              <a:latin typeface="楷体_GB2312" pitchFamily="49" charset="-122"/>
              <a:ea typeface="楷体_GB2312" pitchFamily="49" charset="-122"/>
            </a:endParaRPr>
          </a:p>
          <a:p>
            <a:pPr lvl="1">
              <a:lnSpc>
                <a:spcPct val="80000"/>
              </a:lnSpc>
            </a:pPr>
            <a:r>
              <a:rPr kumimoji="0" lang="zh-CN" altLang="en-US" b="1" smtClean="0">
                <a:latin typeface="楷体_GB2312" pitchFamily="49" charset="-122"/>
                <a:ea typeface="楷体_GB2312" pitchFamily="49" charset="-122"/>
              </a:rPr>
              <a:t>医疗机构</a:t>
            </a:r>
            <a:r>
              <a:rPr kumimoji="0" lang="zh-CN" altLang="en-US" b="1" smtClean="0">
                <a:solidFill>
                  <a:srgbClr val="FF0000"/>
                </a:solidFill>
                <a:latin typeface="楷体_GB2312" pitchFamily="49" charset="-122"/>
                <a:ea typeface="楷体_GB2312" pitchFamily="49" charset="-122"/>
              </a:rPr>
              <a:t>主要负责人</a:t>
            </a:r>
            <a:r>
              <a:rPr kumimoji="0" lang="zh-CN" altLang="en-US" b="1" smtClean="0">
                <a:latin typeface="楷体_GB2312" pitchFamily="49" charset="-122"/>
                <a:ea typeface="楷体_GB2312" pitchFamily="49" charset="-122"/>
              </a:rPr>
              <a:t>是本机构抗菌药物临床应用管理的</a:t>
            </a:r>
            <a:r>
              <a:rPr kumimoji="0" lang="zh-CN" altLang="en-US" b="1" smtClean="0">
                <a:solidFill>
                  <a:srgbClr val="FF0000"/>
                </a:solidFill>
                <a:latin typeface="楷体_GB2312" pitchFamily="49" charset="-122"/>
                <a:ea typeface="楷体_GB2312" pitchFamily="49" charset="-122"/>
              </a:rPr>
              <a:t>第一责任人</a:t>
            </a:r>
            <a:r>
              <a:rPr kumimoji="0" lang="zh-CN" altLang="en-US" b="1" smtClean="0">
                <a:latin typeface="楷体_GB2312" pitchFamily="49" charset="-122"/>
                <a:ea typeface="楷体_GB2312" pitchFamily="49" charset="-122"/>
              </a:rPr>
              <a:t>。</a:t>
            </a:r>
            <a:endParaRPr kumimoji="0" lang="zh-CN" altLang="en-US" b="1" smtClean="0">
              <a:latin typeface="楷体_GB2312" pitchFamily="49" charset="-122"/>
              <a:ea typeface="楷体_GB2312" pitchFamily="49" charset="-122"/>
            </a:endParaRPr>
          </a:p>
          <a:p>
            <a:pPr>
              <a:lnSpc>
                <a:spcPct val="80000"/>
              </a:lnSpc>
            </a:pPr>
            <a:r>
              <a:rPr lang="zh-CN" altLang="en-US" sz="2400" b="0" smtClean="0">
                <a:latin typeface="楷体_GB2312" pitchFamily="49" charset="-122"/>
                <a:ea typeface="楷体_GB2312" pitchFamily="49" charset="-122"/>
              </a:rPr>
              <a:t>第八条　</a:t>
            </a:r>
            <a:endParaRPr lang="zh-CN" altLang="en-US" sz="2400" b="0" smtClean="0">
              <a:latin typeface="楷体_GB2312" pitchFamily="49" charset="-122"/>
              <a:ea typeface="楷体_GB2312" pitchFamily="49" charset="-122"/>
            </a:endParaRPr>
          </a:p>
          <a:p>
            <a:pPr lvl="1">
              <a:lnSpc>
                <a:spcPct val="80000"/>
              </a:lnSpc>
            </a:pPr>
            <a:r>
              <a:rPr kumimoji="0" lang="zh-CN" altLang="en-US" b="1" smtClean="0">
                <a:latin typeface="楷体_GB2312" pitchFamily="49" charset="-122"/>
                <a:ea typeface="楷体_GB2312" pitchFamily="49" charset="-122"/>
              </a:rPr>
              <a:t>医疗机构应当建立本机构抗菌药物管理工作制度。</a:t>
            </a:r>
            <a:endParaRPr kumimoji="0" lang="zh-CN" altLang="en-US" b="1" smtClean="0">
              <a:latin typeface="楷体_GB2312" pitchFamily="49" charset="-122"/>
              <a:ea typeface="楷体_GB2312" pitchFamily="49" charset="-122"/>
            </a:endParaRPr>
          </a:p>
          <a:p>
            <a:pPr>
              <a:lnSpc>
                <a:spcPct val="80000"/>
              </a:lnSpc>
            </a:pPr>
            <a:r>
              <a:rPr lang="zh-CN" altLang="en-US" sz="2400" b="0" smtClean="0">
                <a:latin typeface="楷体_GB2312" pitchFamily="49" charset="-122"/>
                <a:ea typeface="楷体_GB2312" pitchFamily="49" charset="-122"/>
              </a:rPr>
              <a:t>第九条　</a:t>
            </a:r>
            <a:endParaRPr lang="zh-CN" altLang="en-US" sz="2400" b="0" smtClean="0">
              <a:latin typeface="楷体_GB2312" pitchFamily="49" charset="-122"/>
              <a:ea typeface="楷体_GB2312" pitchFamily="49" charset="-122"/>
            </a:endParaRPr>
          </a:p>
          <a:p>
            <a:pPr lvl="1">
              <a:lnSpc>
                <a:spcPct val="80000"/>
              </a:lnSpc>
            </a:pPr>
            <a:r>
              <a:rPr kumimoji="0" lang="zh-CN" altLang="en-US" b="1" smtClean="0">
                <a:latin typeface="楷体_GB2312" pitchFamily="49" charset="-122"/>
                <a:ea typeface="楷体_GB2312" pitchFamily="49" charset="-122"/>
              </a:rPr>
              <a:t>医疗机构应当设立</a:t>
            </a:r>
            <a:r>
              <a:rPr kumimoji="0" lang="zh-CN" altLang="en-US" b="1" smtClean="0">
                <a:solidFill>
                  <a:srgbClr val="FF0000"/>
                </a:solidFill>
                <a:latin typeface="楷体_GB2312" pitchFamily="49" charset="-122"/>
                <a:ea typeface="楷体_GB2312" pitchFamily="49" charset="-122"/>
              </a:rPr>
              <a:t>抗菌药物管理工作机构或者配备专（兼）职人员</a:t>
            </a:r>
            <a:r>
              <a:rPr kumimoji="0" lang="zh-CN" altLang="en-US" b="1" smtClean="0">
                <a:latin typeface="楷体_GB2312" pitchFamily="49" charset="-122"/>
                <a:ea typeface="楷体_GB2312" pitchFamily="49" charset="-122"/>
              </a:rPr>
              <a:t>负责本机构的抗菌药物管理工作。</a:t>
            </a:r>
            <a:endParaRPr kumimoji="0" lang="zh-CN" altLang="en-US" b="1" smtClean="0">
              <a:latin typeface="楷体_GB2312" pitchFamily="49" charset="-122"/>
              <a:ea typeface="楷体_GB2312" pitchFamily="49" charset="-122"/>
            </a:endParaRPr>
          </a:p>
          <a:p>
            <a:pPr lvl="1">
              <a:lnSpc>
                <a:spcPct val="80000"/>
              </a:lnSpc>
            </a:pPr>
            <a:r>
              <a:rPr kumimoji="0" lang="zh-CN" altLang="en-US" b="1" smtClean="0">
                <a:latin typeface="楷体_GB2312" pitchFamily="49" charset="-122"/>
                <a:ea typeface="楷体_GB2312" pitchFamily="49" charset="-122"/>
              </a:rPr>
              <a:t>二级以上的医院、妇幼保健院及专科疾病防治机构（以下简称二级以上医院）应当在药事管理与药物治疗学委员会下设立抗菌药物管理工作组。抗菌药物管理工作组由医务、药学、感染性疾病、临床微生物、护理、医院感染管理等部门负责人和具有相关专业高级技术职务任职资格的人员组成，医务、药学等部门共同负责日常管理工作。其他医疗机构设立抗菌药物管理工作小组或者指定专（兼）职人员，负责具体管理工作。</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8674"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第二章　组织机构和职责</a:t>
            </a:r>
            <a:endParaRPr lang="zh-CN" altLang="en-US" smtClean="0">
              <a:ea typeface="黑体" panose="02010609060101010101" pitchFamily="49" charset="-122"/>
            </a:endParaRPr>
          </a:p>
        </p:txBody>
      </p:sp>
      <p:sp>
        <p:nvSpPr>
          <p:cNvPr id="28675" name="Rectangle 3"/>
          <p:cNvSpPr>
            <a:spLocks noGrp="1"/>
          </p:cNvSpPr>
          <p:nvPr>
            <p:ph type="body" idx="4294967295"/>
          </p:nvPr>
        </p:nvSpPr>
        <p:spPr>
          <a:xfrm>
            <a:off x="609600" y="1289051"/>
            <a:ext cx="11059584" cy="4836583"/>
          </a:xfrm>
        </p:spPr>
        <p:txBody>
          <a:bodyPr lIns="121920" tIns="60960" rIns="121920" bIns="60960"/>
          <a:lstStyle/>
          <a:p>
            <a:r>
              <a:rPr lang="zh-CN" altLang="en-US" b="0" smtClean="0">
                <a:latin typeface="楷体_GB2312" pitchFamily="49" charset="-122"/>
                <a:ea typeface="楷体_GB2312" pitchFamily="49" charset="-122"/>
              </a:rPr>
              <a:t>第十条　</a:t>
            </a:r>
            <a:r>
              <a:rPr lang="zh-CN" altLang="en-US" b="0" smtClean="0">
                <a:solidFill>
                  <a:srgbClr val="FF0000"/>
                </a:solidFill>
                <a:latin typeface="楷体_GB2312" pitchFamily="49" charset="-122"/>
                <a:ea typeface="楷体_GB2312" pitchFamily="49" charset="-122"/>
              </a:rPr>
              <a:t>（职责）</a:t>
            </a:r>
            <a:endParaRPr lang="zh-CN" altLang="en-US" b="0" smtClean="0">
              <a:solidFill>
                <a:srgbClr val="FF0000"/>
              </a:solidFill>
              <a:latin typeface="楷体_GB2312" pitchFamily="49" charset="-122"/>
              <a:ea typeface="楷体_GB2312" pitchFamily="49" charset="-122"/>
            </a:endParaRPr>
          </a:p>
          <a:p>
            <a:r>
              <a:rPr lang="zh-CN" altLang="en-US" b="0" smtClean="0">
                <a:latin typeface="楷体_GB2312" pitchFamily="49" charset="-122"/>
                <a:ea typeface="楷体_GB2312" pitchFamily="49" charset="-122"/>
              </a:rPr>
              <a:t>医疗机构抗菌药物管理工作机构或者专（兼）职人员的主要职责是：</a:t>
            </a:r>
            <a:endParaRPr lang="zh-CN" altLang="en-US" b="0"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（一）</a:t>
            </a:r>
            <a:r>
              <a:rPr kumimoji="0" lang="zh-CN" altLang="en-US" b="1" smtClean="0">
                <a:solidFill>
                  <a:schemeClr val="hlink"/>
                </a:solidFill>
                <a:latin typeface="楷体_GB2312" pitchFamily="49" charset="-122"/>
                <a:ea typeface="楷体_GB2312" pitchFamily="49" charset="-122"/>
              </a:rPr>
              <a:t>贯彻执行</a:t>
            </a:r>
            <a:r>
              <a:rPr kumimoji="0" lang="zh-CN" altLang="en-US" b="1" smtClean="0">
                <a:latin typeface="楷体_GB2312" pitchFamily="49" charset="-122"/>
                <a:ea typeface="楷体_GB2312" pitchFamily="49" charset="-122"/>
              </a:rPr>
              <a:t>抗菌药物管理相关的法律、法规、规章，制定本机构抗菌药物管理制度并组织实施；</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（二）</a:t>
            </a:r>
            <a:r>
              <a:rPr kumimoji="0" lang="zh-CN" altLang="en-US" b="1" smtClean="0">
                <a:solidFill>
                  <a:schemeClr val="hlink"/>
                </a:solidFill>
                <a:latin typeface="楷体_GB2312" pitchFamily="49" charset="-122"/>
                <a:ea typeface="楷体_GB2312" pitchFamily="49" charset="-122"/>
              </a:rPr>
              <a:t>审议</a:t>
            </a:r>
            <a:r>
              <a:rPr kumimoji="0" lang="zh-CN" altLang="en-US" b="1" smtClean="0">
                <a:latin typeface="楷体_GB2312" pitchFamily="49" charset="-122"/>
                <a:ea typeface="楷体_GB2312" pitchFamily="49" charset="-122"/>
              </a:rPr>
              <a:t>本机构抗菌药物供应目录，制定抗菌药物临床应用相关技术性文件，并组织实施；</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（三）对本机构抗菌药物临床应用与细菌耐药情况进行监测，定期</a:t>
            </a:r>
            <a:r>
              <a:rPr kumimoji="0" lang="zh-CN" altLang="en-US" b="1" smtClean="0">
                <a:solidFill>
                  <a:schemeClr val="hlink"/>
                </a:solidFill>
                <a:latin typeface="楷体_GB2312" pitchFamily="49" charset="-122"/>
                <a:ea typeface="楷体_GB2312" pitchFamily="49" charset="-122"/>
              </a:rPr>
              <a:t>分析、评估、上报</a:t>
            </a:r>
            <a:r>
              <a:rPr kumimoji="0" lang="zh-CN" altLang="en-US" b="1" smtClean="0">
                <a:latin typeface="楷体_GB2312" pitchFamily="49" charset="-122"/>
                <a:ea typeface="楷体_GB2312" pitchFamily="49" charset="-122"/>
              </a:rPr>
              <a:t>监测数据并发布相关信息，提出干预和改进措施；</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（四）对医务人员进行抗菌药物管理相关法律、法规、规章制度和技术规范</a:t>
            </a:r>
            <a:r>
              <a:rPr kumimoji="0" lang="zh-CN" altLang="en-US" b="1" smtClean="0">
                <a:solidFill>
                  <a:schemeClr val="hlink"/>
                </a:solidFill>
                <a:latin typeface="楷体_GB2312" pitchFamily="49" charset="-122"/>
                <a:ea typeface="楷体_GB2312" pitchFamily="49" charset="-122"/>
              </a:rPr>
              <a:t>培训</a:t>
            </a:r>
            <a:r>
              <a:rPr kumimoji="0" lang="zh-CN" altLang="en-US" b="1" smtClean="0">
                <a:latin typeface="楷体_GB2312" pitchFamily="49" charset="-122"/>
                <a:ea typeface="楷体_GB2312" pitchFamily="49" charset="-122"/>
              </a:rPr>
              <a:t>，组织对患者合理使用抗菌药物的宣传</a:t>
            </a:r>
            <a:r>
              <a:rPr kumimoji="0" lang="zh-CN" altLang="en-US" b="1" smtClean="0">
                <a:solidFill>
                  <a:schemeClr val="hlink"/>
                </a:solidFill>
                <a:latin typeface="楷体_GB2312" pitchFamily="49" charset="-122"/>
                <a:ea typeface="楷体_GB2312" pitchFamily="49" charset="-122"/>
              </a:rPr>
              <a:t>教育</a:t>
            </a:r>
            <a:r>
              <a:rPr kumimoji="0" lang="zh-CN" altLang="en-US" b="1" smtClean="0">
                <a:latin typeface="楷体_GB2312" pitchFamily="49" charset="-122"/>
                <a:ea typeface="楷体_GB2312" pitchFamily="49" charset="-122"/>
              </a:rPr>
              <a:t>。</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9698"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第二章　组织机构和职责</a:t>
            </a:r>
            <a:endParaRPr lang="zh-CN" altLang="en-US" smtClean="0">
              <a:ea typeface="黑体" panose="02010609060101010101" pitchFamily="49" charset="-122"/>
            </a:endParaRPr>
          </a:p>
        </p:txBody>
      </p:sp>
      <p:sp>
        <p:nvSpPr>
          <p:cNvPr id="29699" name="Rectangle 3"/>
          <p:cNvSpPr>
            <a:spLocks noGrp="1"/>
          </p:cNvSpPr>
          <p:nvPr>
            <p:ph type="body" idx="4294967295"/>
          </p:nvPr>
        </p:nvSpPr>
        <p:spPr>
          <a:xfrm>
            <a:off x="609600" y="1289051"/>
            <a:ext cx="11260667" cy="4836583"/>
          </a:xfrm>
        </p:spPr>
        <p:txBody>
          <a:bodyPr lIns="121920" tIns="60960" rIns="121920" bIns="60960"/>
          <a:lstStyle/>
          <a:p>
            <a:r>
              <a:rPr lang="zh-CN" altLang="en-US" b="0" smtClean="0">
                <a:latin typeface="楷体_GB2312" pitchFamily="49" charset="-122"/>
                <a:ea typeface="楷体_GB2312" pitchFamily="49" charset="-122"/>
              </a:rPr>
              <a:t>第十一条　</a:t>
            </a:r>
            <a:r>
              <a:rPr lang="zh-CN" altLang="en-US" b="0" smtClean="0">
                <a:solidFill>
                  <a:srgbClr val="FF0000"/>
                </a:solidFill>
                <a:latin typeface="楷体_GB2312" pitchFamily="49" charset="-122"/>
                <a:ea typeface="楷体_GB2312" pitchFamily="49" charset="-122"/>
              </a:rPr>
              <a:t>（感染性疾病科）</a:t>
            </a:r>
            <a:endParaRPr lang="zh-CN" altLang="en-US"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二级以上医院应当设置感染性疾病科，配备感染性疾病专业医师。</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感染性疾病科和感染性疾病专业医师负责对本机构各临床科室抗菌药物临床应用进行</a:t>
            </a:r>
            <a:r>
              <a:rPr kumimoji="0" lang="zh-CN" altLang="en-US" b="1" smtClean="0">
                <a:solidFill>
                  <a:schemeClr val="hlink"/>
                </a:solidFill>
                <a:latin typeface="楷体_GB2312" pitchFamily="49" charset="-122"/>
                <a:ea typeface="楷体_GB2312" pitchFamily="49" charset="-122"/>
              </a:rPr>
              <a:t>技术指导</a:t>
            </a:r>
            <a:r>
              <a:rPr kumimoji="0" lang="zh-CN" altLang="en-US" b="1" smtClean="0">
                <a:latin typeface="楷体_GB2312" pitchFamily="49" charset="-122"/>
                <a:ea typeface="楷体_GB2312" pitchFamily="49" charset="-122"/>
              </a:rPr>
              <a:t>，参与抗菌药物临床应用管理工作。</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第十二条　</a:t>
            </a:r>
            <a:r>
              <a:rPr lang="zh-CN" altLang="en-US" sz="2400" b="0" smtClean="0">
                <a:solidFill>
                  <a:srgbClr val="FF0000"/>
                </a:solidFill>
                <a:latin typeface="楷体_GB2312" pitchFamily="49" charset="-122"/>
                <a:ea typeface="楷体_GB2312" pitchFamily="49" charset="-122"/>
              </a:rPr>
              <a:t>（临床药师）</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二级以上医院应当配备抗菌药物等相关专业的临床药师。</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临床药师负责对本机构抗菌药物临床应用提供</a:t>
            </a:r>
            <a:r>
              <a:rPr kumimoji="0" lang="zh-CN" altLang="en-US" b="1" smtClean="0">
                <a:solidFill>
                  <a:schemeClr val="hlink"/>
                </a:solidFill>
                <a:latin typeface="楷体_GB2312" pitchFamily="49" charset="-122"/>
                <a:ea typeface="楷体_GB2312" pitchFamily="49" charset="-122"/>
              </a:rPr>
              <a:t>技术支持</a:t>
            </a:r>
            <a:r>
              <a:rPr kumimoji="0" lang="zh-CN" altLang="en-US" b="1" smtClean="0">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指导患者合理使用抗菌药物</a:t>
            </a:r>
            <a:r>
              <a:rPr kumimoji="0" lang="zh-CN" altLang="en-US" b="1" smtClean="0">
                <a:latin typeface="楷体_GB2312" pitchFamily="49" charset="-122"/>
                <a:ea typeface="楷体_GB2312" pitchFamily="49" charset="-122"/>
              </a:rPr>
              <a:t>，参与抗菌药物临床应用管理工作。</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0722"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第二章　组织机构和职责</a:t>
            </a:r>
            <a:endParaRPr lang="zh-CN" altLang="en-US" smtClean="0">
              <a:ea typeface="黑体" panose="02010609060101010101" pitchFamily="49" charset="-122"/>
            </a:endParaRPr>
          </a:p>
        </p:txBody>
      </p:sp>
      <p:sp>
        <p:nvSpPr>
          <p:cNvPr id="30723" name="Rectangle 3"/>
          <p:cNvSpPr>
            <a:spLocks noGrp="1"/>
          </p:cNvSpPr>
          <p:nvPr>
            <p:ph type="body" idx="4294967295"/>
          </p:nvPr>
        </p:nvSpPr>
        <p:spPr>
          <a:xfrm>
            <a:off x="639233" y="1310217"/>
            <a:ext cx="10437284" cy="4193116"/>
          </a:xfrm>
        </p:spPr>
        <p:txBody>
          <a:bodyPr lIns="121920" tIns="60960" rIns="121920" bIns="60960"/>
          <a:lstStyle/>
          <a:p>
            <a:r>
              <a:rPr lang="zh-CN" altLang="en-US" b="0" smtClean="0">
                <a:latin typeface="楷体_GB2312" pitchFamily="49" charset="-122"/>
                <a:ea typeface="楷体_GB2312" pitchFamily="49" charset="-122"/>
              </a:rPr>
              <a:t>第十三条　</a:t>
            </a:r>
            <a:r>
              <a:rPr lang="zh-CN" altLang="en-US" b="0" smtClean="0">
                <a:solidFill>
                  <a:srgbClr val="FF0000"/>
                </a:solidFill>
                <a:latin typeface="楷体_GB2312" pitchFamily="49" charset="-122"/>
                <a:ea typeface="楷体_GB2312" pitchFamily="49" charset="-122"/>
              </a:rPr>
              <a:t>（临床微生物室）</a:t>
            </a:r>
            <a:endParaRPr lang="zh-CN" altLang="en-US"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二级以上医院应当</a:t>
            </a:r>
            <a:r>
              <a:rPr kumimoji="0" lang="zh-CN" altLang="en-US" b="1" smtClean="0">
                <a:solidFill>
                  <a:schemeClr val="hlink"/>
                </a:solidFill>
                <a:latin typeface="楷体_GB2312" pitchFamily="49" charset="-122"/>
                <a:ea typeface="楷体_GB2312" pitchFamily="49" charset="-122"/>
              </a:rPr>
              <a:t>根据实际需要</a:t>
            </a:r>
            <a:r>
              <a:rPr kumimoji="0" lang="zh-CN" altLang="en-US" b="1" smtClean="0">
                <a:latin typeface="楷体_GB2312" pitchFamily="49" charset="-122"/>
                <a:ea typeface="楷体_GB2312" pitchFamily="49" charset="-122"/>
              </a:rPr>
              <a:t>，建立符合实验室生物安全要求的临床微生物室。</a:t>
            </a:r>
            <a:endParaRPr kumimoji="0" lang="zh-CN" altLang="en-US" b="1" smtClean="0">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临床微生物室开展微生物培养、分离、鉴定和药物敏感试验等工作，提供</a:t>
            </a:r>
            <a:r>
              <a:rPr kumimoji="0" lang="zh-CN" altLang="en-US" b="1" smtClean="0">
                <a:solidFill>
                  <a:schemeClr val="hlink"/>
                </a:solidFill>
                <a:latin typeface="楷体_GB2312" pitchFamily="49" charset="-122"/>
                <a:ea typeface="楷体_GB2312" pitchFamily="49" charset="-122"/>
              </a:rPr>
              <a:t>病原学诊断和细菌耐药技术支持</a:t>
            </a:r>
            <a:r>
              <a:rPr kumimoji="0" lang="zh-CN" altLang="en-US" b="1" smtClean="0">
                <a:latin typeface="楷体_GB2312" pitchFamily="49" charset="-122"/>
                <a:ea typeface="楷体_GB2312" pitchFamily="49" charset="-122"/>
              </a:rPr>
              <a:t>，参与抗菌药物临床应用管理工作。</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第十四条　</a:t>
            </a:r>
            <a:r>
              <a:rPr lang="zh-CN" altLang="en-US" sz="2400" b="0" smtClean="0">
                <a:solidFill>
                  <a:srgbClr val="FF0000"/>
                </a:solidFill>
                <a:latin typeface="楷体_GB2312" pitchFamily="49" charset="-122"/>
                <a:ea typeface="楷体_GB2312" pitchFamily="49" charset="-122"/>
              </a:rPr>
              <a:t>（相关学科建设）</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卫生行政部门和医疗机构加强涉及抗菌药物临床应用管理的相关学科建设，建立专业人才培养和考核制度，充分发挥相关专业技术人员在抗菌药物临床应用管理工作中的作用。</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1746"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第三章　抗菌药物临床应用管理</a:t>
            </a:r>
            <a:endParaRPr lang="zh-CN" altLang="en-US" smtClean="0">
              <a:ea typeface="黑体" panose="02010609060101010101" pitchFamily="49" charset="-122"/>
            </a:endParaRPr>
          </a:p>
        </p:txBody>
      </p:sp>
      <p:sp>
        <p:nvSpPr>
          <p:cNvPr id="31747" name="Rectangle 3"/>
          <p:cNvSpPr>
            <a:spLocks noGrp="1"/>
          </p:cNvSpPr>
          <p:nvPr>
            <p:ph type="body" idx="4294967295"/>
          </p:nvPr>
        </p:nvSpPr>
        <p:spPr>
          <a:xfrm>
            <a:off x="838200" y="1825625"/>
            <a:ext cx="10515600" cy="4351338"/>
          </a:xfrm>
        </p:spPr>
        <p:txBody>
          <a:bodyPr lIns="121920" tIns="60960" rIns="121920" bIns="60960"/>
          <a:lstStyle/>
          <a:p>
            <a:pPr>
              <a:lnSpc>
                <a:spcPct val="90000"/>
              </a:lnSpc>
            </a:pPr>
            <a:r>
              <a:rPr lang="zh-CN" altLang="en-US" b="0" smtClean="0">
                <a:latin typeface="楷体_GB2312" pitchFamily="49" charset="-122"/>
                <a:ea typeface="楷体_GB2312" pitchFamily="49" charset="-122"/>
              </a:rPr>
              <a:t>第十五条　</a:t>
            </a:r>
            <a:r>
              <a:rPr lang="zh-CN" altLang="en-US" b="0" smtClean="0">
                <a:solidFill>
                  <a:srgbClr val="FF0000"/>
                </a:solidFill>
                <a:latin typeface="楷体_GB2312" pitchFamily="49" charset="-122"/>
                <a:ea typeface="楷体_GB2312" pitchFamily="49" charset="-122"/>
              </a:rPr>
              <a:t>（规定及技术规范）</a:t>
            </a:r>
            <a:endParaRPr lang="zh-CN" altLang="en-US" b="0" smtClean="0">
              <a:solidFill>
                <a:srgbClr val="FF0000"/>
              </a:solidFill>
              <a:latin typeface="楷体_GB2312" pitchFamily="49" charset="-122"/>
              <a:ea typeface="楷体_GB2312" pitchFamily="49" charset="-122"/>
            </a:endParaRPr>
          </a:p>
          <a:p>
            <a:pPr lvl="1">
              <a:lnSpc>
                <a:spcPct val="90000"/>
              </a:lnSpc>
            </a:pPr>
            <a:r>
              <a:rPr kumimoji="0" lang="zh-CN" altLang="en-US" b="1" smtClean="0">
                <a:latin typeface="楷体_GB2312" pitchFamily="49" charset="-122"/>
                <a:ea typeface="楷体_GB2312" pitchFamily="49" charset="-122"/>
              </a:rPr>
              <a:t>医疗机构应当严格执行</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处方管理办法</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医疗机构药事管理规定</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抗菌药物临床应用指导原则</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国家处方集</a:t>
            </a:r>
            <a:r>
              <a:rPr kumimoji="0" lang="en-US" altLang="zh-CN" b="1" smtClean="0">
                <a:solidFill>
                  <a:schemeClr val="hlink"/>
                </a:solidFill>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等相关规定及技术规范，加强对抗菌药物遴选、采购、处方、调剂、临床应用和药物评价的管理。</a:t>
            </a:r>
            <a:endParaRPr kumimoji="0" lang="zh-CN" altLang="en-US" b="1" smtClean="0">
              <a:latin typeface="楷体_GB2312" pitchFamily="49" charset="-122"/>
              <a:ea typeface="楷体_GB2312" pitchFamily="49" charset="-122"/>
            </a:endParaRPr>
          </a:p>
          <a:p>
            <a:pPr>
              <a:lnSpc>
                <a:spcPct val="90000"/>
              </a:lnSpc>
            </a:pPr>
            <a:r>
              <a:rPr lang="zh-CN" altLang="en-US" sz="2400" b="0" smtClean="0">
                <a:latin typeface="楷体_GB2312" pitchFamily="49" charset="-122"/>
                <a:ea typeface="楷体_GB2312" pitchFamily="49" charset="-122"/>
              </a:rPr>
              <a:t>第十六条　</a:t>
            </a:r>
            <a:r>
              <a:rPr lang="zh-CN" altLang="en-US" sz="2400" b="0" smtClean="0">
                <a:solidFill>
                  <a:srgbClr val="FF0000"/>
                </a:solidFill>
                <a:latin typeface="楷体_GB2312" pitchFamily="49" charset="-122"/>
                <a:ea typeface="楷体_GB2312" pitchFamily="49" charset="-122"/>
              </a:rPr>
              <a:t>（分级管理目录）</a:t>
            </a:r>
            <a:endParaRPr lang="zh-CN" altLang="en-US" sz="2400" b="0" smtClean="0">
              <a:solidFill>
                <a:srgbClr val="FF0000"/>
              </a:solidFill>
              <a:latin typeface="楷体_GB2312" pitchFamily="49" charset="-122"/>
              <a:ea typeface="楷体_GB2312" pitchFamily="49" charset="-122"/>
            </a:endParaRPr>
          </a:p>
          <a:p>
            <a:pPr lvl="1">
              <a:lnSpc>
                <a:spcPct val="90000"/>
              </a:lnSpc>
            </a:pPr>
            <a:r>
              <a:rPr kumimoji="0" lang="zh-CN" altLang="en-US" b="1" smtClean="0">
                <a:latin typeface="楷体_GB2312" pitchFamily="49" charset="-122"/>
                <a:ea typeface="楷体_GB2312" pitchFamily="49" charset="-122"/>
              </a:rPr>
              <a:t>医疗机构应当按照省级卫生行政部门制定的抗菌药物分级管理目录，</a:t>
            </a:r>
            <a:r>
              <a:rPr kumimoji="0" lang="zh-CN" altLang="en-US" b="1" smtClean="0">
                <a:solidFill>
                  <a:schemeClr val="hlink"/>
                </a:solidFill>
                <a:latin typeface="楷体_GB2312" pitchFamily="49" charset="-122"/>
                <a:ea typeface="楷体_GB2312" pitchFamily="49" charset="-122"/>
              </a:rPr>
              <a:t>制定本机构抗菌药物供应目录，并向核发其</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医疗机构执业许可证</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的卫生行政部门备案</a:t>
            </a:r>
            <a:r>
              <a:rPr kumimoji="0" lang="zh-CN" altLang="en-US" b="1" smtClean="0">
                <a:latin typeface="楷体_GB2312" pitchFamily="49" charset="-122"/>
                <a:ea typeface="楷体_GB2312" pitchFamily="49" charset="-122"/>
              </a:rPr>
              <a:t>。医疗机构抗菌药物供应目录包括采购抗菌药物的品种、品规。未经备案的抗菌药物品种、品规，医疗机构不得采购。</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2770"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第三章　抗菌药物临床应用管理</a:t>
            </a:r>
            <a:endParaRPr lang="zh-CN" altLang="en-US" smtClean="0">
              <a:ea typeface="黑体" panose="02010609060101010101" pitchFamily="49" charset="-122"/>
            </a:endParaRPr>
          </a:p>
        </p:txBody>
      </p:sp>
      <p:sp>
        <p:nvSpPr>
          <p:cNvPr id="32771" name="Rectangle 3"/>
          <p:cNvSpPr>
            <a:spLocks noGrp="1"/>
          </p:cNvSpPr>
          <p:nvPr>
            <p:ph type="body" idx="4294967295"/>
          </p:nvPr>
        </p:nvSpPr>
        <p:spPr>
          <a:xfrm>
            <a:off x="838200" y="1825625"/>
            <a:ext cx="10515600" cy="4351338"/>
          </a:xfrm>
        </p:spPr>
        <p:txBody>
          <a:bodyPr lIns="121920" tIns="60960" rIns="121920" bIns="60960"/>
          <a:lstStyle/>
          <a:p>
            <a:r>
              <a:rPr lang="zh-CN" altLang="en-US" b="0" smtClean="0">
                <a:latin typeface="楷体_GB2312" pitchFamily="49" charset="-122"/>
                <a:ea typeface="楷体_GB2312" pitchFamily="49" charset="-122"/>
              </a:rPr>
              <a:t>第十七条　</a:t>
            </a:r>
            <a:r>
              <a:rPr lang="zh-CN" altLang="en-US" b="0" smtClean="0">
                <a:solidFill>
                  <a:srgbClr val="FF0000"/>
                </a:solidFill>
                <a:latin typeface="楷体_GB2312" pitchFamily="49" charset="-122"/>
                <a:ea typeface="楷体_GB2312" pitchFamily="49" charset="-122"/>
              </a:rPr>
              <a:t>（一品两规）</a:t>
            </a:r>
            <a:endParaRPr lang="zh-CN" altLang="en-US"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医疗机构应当严格控制本机构抗菌药物供应目录的品种数量。同一通用名称抗菌药物品种，注射剂型和口服剂型各不得超过２种。具有相似或者相同药理学特征的抗菌药物不得重复列入供应目录。</a:t>
            </a:r>
            <a:endParaRPr kumimoji="0" lang="zh-CN" altLang="en-US" b="1" smtClean="0">
              <a:latin typeface="楷体_GB2312" pitchFamily="49" charset="-122"/>
              <a:ea typeface="楷体_GB2312" pitchFamily="49" charset="-122"/>
            </a:endParaRPr>
          </a:p>
          <a:p>
            <a:r>
              <a:rPr lang="zh-CN" altLang="en-US" sz="2400" b="0" smtClean="0">
                <a:latin typeface="楷体_GB2312" pitchFamily="49" charset="-122"/>
                <a:ea typeface="楷体_GB2312" pitchFamily="49" charset="-122"/>
              </a:rPr>
              <a:t>第十八条　</a:t>
            </a:r>
            <a:r>
              <a:rPr lang="zh-CN" altLang="en-US" sz="2400" b="0" smtClean="0">
                <a:solidFill>
                  <a:srgbClr val="FF0000"/>
                </a:solidFill>
                <a:latin typeface="楷体_GB2312" pitchFamily="49" charset="-122"/>
                <a:ea typeface="楷体_GB2312" pitchFamily="49" charset="-122"/>
              </a:rPr>
              <a:t>（特殊情况的处理）</a:t>
            </a:r>
            <a:endParaRPr lang="zh-CN" altLang="en-US" sz="2400" b="0" smtClean="0">
              <a:solidFill>
                <a:srgbClr val="FF0000"/>
              </a:solidFill>
              <a:latin typeface="楷体_GB2312" pitchFamily="49" charset="-122"/>
              <a:ea typeface="楷体_GB2312" pitchFamily="49" charset="-122"/>
            </a:endParaRPr>
          </a:p>
          <a:p>
            <a:pPr lvl="1"/>
            <a:r>
              <a:rPr kumimoji="0" lang="zh-CN" altLang="en-US" b="1" smtClean="0">
                <a:latin typeface="楷体_GB2312" pitchFamily="49" charset="-122"/>
                <a:ea typeface="楷体_GB2312" pitchFamily="49" charset="-122"/>
              </a:rPr>
              <a:t>医疗机构确因临床工作需要，抗菌药物品种和品规数量超过规定的，应当向核发其</a:t>
            </a:r>
            <a:r>
              <a:rPr kumimoji="0" lang="en-US" altLang="zh-CN" b="1" smtClean="0">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医疗机构执业许可证</a:t>
            </a:r>
            <a:r>
              <a:rPr kumimoji="0" lang="en-US" altLang="zh-CN" b="1" smtClean="0">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的卫生行政部门详细说明原因和理由；说明不充分或者理由不成立的，卫生行政部门不得接受其抗菌药物品种和品规数量的备案。</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3794" name="Rectangle 2"/>
          <p:cNvSpPr>
            <a:spLocks noGrp="1"/>
          </p:cNvSpPr>
          <p:nvPr>
            <p:ph type="title" idx="4294967295"/>
          </p:nvPr>
        </p:nvSpPr>
        <p:spPr>
          <a:xfrm>
            <a:off x="838200" y="365125"/>
            <a:ext cx="10515600" cy="1325563"/>
          </a:xfrm>
        </p:spPr>
        <p:txBody>
          <a:bodyPr lIns="121920" tIns="60960" rIns="121920" bIns="60960"/>
          <a:lstStyle/>
          <a:p>
            <a:r>
              <a:rPr lang="zh-CN" altLang="en-US" smtClean="0">
                <a:ea typeface="黑体" panose="02010609060101010101" pitchFamily="49" charset="-122"/>
              </a:rPr>
              <a:t>第三章　抗菌药物临床应用管理</a:t>
            </a:r>
            <a:endParaRPr lang="zh-CN" altLang="en-US" smtClean="0">
              <a:ea typeface="黑体" panose="02010609060101010101" pitchFamily="49" charset="-122"/>
            </a:endParaRPr>
          </a:p>
        </p:txBody>
      </p:sp>
      <p:sp>
        <p:nvSpPr>
          <p:cNvPr id="33795" name="Rectangle 3"/>
          <p:cNvSpPr>
            <a:spLocks noGrp="1"/>
          </p:cNvSpPr>
          <p:nvPr>
            <p:ph type="body" idx="4294967295"/>
          </p:nvPr>
        </p:nvSpPr>
        <p:spPr>
          <a:xfrm>
            <a:off x="838200" y="1825625"/>
            <a:ext cx="10515600" cy="4351338"/>
          </a:xfrm>
        </p:spPr>
        <p:txBody>
          <a:bodyPr lIns="121920" tIns="60960" rIns="121920" bIns="60960"/>
          <a:lstStyle/>
          <a:p>
            <a:pPr>
              <a:lnSpc>
                <a:spcPct val="90000"/>
              </a:lnSpc>
            </a:pPr>
            <a:r>
              <a:rPr lang="zh-CN" altLang="en-US" b="0" smtClean="0">
                <a:latin typeface="楷体_GB2312" pitchFamily="49" charset="-122"/>
                <a:ea typeface="楷体_GB2312" pitchFamily="49" charset="-122"/>
              </a:rPr>
              <a:t>第十九条　</a:t>
            </a:r>
            <a:r>
              <a:rPr lang="zh-CN" altLang="en-US" b="0" smtClean="0">
                <a:solidFill>
                  <a:srgbClr val="FF0000"/>
                </a:solidFill>
                <a:latin typeface="楷体_GB2312" pitchFamily="49" charset="-122"/>
                <a:ea typeface="楷体_GB2312" pitchFamily="49" charset="-122"/>
              </a:rPr>
              <a:t>（抗菌药物供应目录的调整）</a:t>
            </a:r>
            <a:endParaRPr lang="zh-CN" altLang="en-US" b="0" smtClean="0">
              <a:solidFill>
                <a:srgbClr val="FF0000"/>
              </a:solidFill>
              <a:latin typeface="楷体_GB2312" pitchFamily="49" charset="-122"/>
              <a:ea typeface="楷体_GB2312" pitchFamily="49" charset="-122"/>
            </a:endParaRPr>
          </a:p>
          <a:p>
            <a:pPr lvl="1">
              <a:lnSpc>
                <a:spcPct val="90000"/>
              </a:lnSpc>
            </a:pPr>
            <a:r>
              <a:rPr kumimoji="0" lang="zh-CN" altLang="en-US" b="1" smtClean="0">
                <a:latin typeface="楷体_GB2312" pitchFamily="49" charset="-122"/>
                <a:ea typeface="楷体_GB2312" pitchFamily="49" charset="-122"/>
              </a:rPr>
              <a:t>医疗机构应当</a:t>
            </a:r>
            <a:r>
              <a:rPr kumimoji="0" lang="zh-CN" altLang="en-US" b="1" smtClean="0">
                <a:solidFill>
                  <a:schemeClr val="hlink"/>
                </a:solidFill>
                <a:latin typeface="楷体_GB2312" pitchFamily="49" charset="-122"/>
                <a:ea typeface="楷体_GB2312" pitchFamily="49" charset="-122"/>
              </a:rPr>
              <a:t>定期调整</a:t>
            </a:r>
            <a:r>
              <a:rPr kumimoji="0" lang="zh-CN" altLang="en-US" b="1" smtClean="0">
                <a:latin typeface="楷体_GB2312" pitchFamily="49" charset="-122"/>
                <a:ea typeface="楷体_GB2312" pitchFamily="49" charset="-122"/>
              </a:rPr>
              <a:t>抗菌药物供应目录品种结构，并于每次调整后</a:t>
            </a:r>
            <a:r>
              <a:rPr kumimoji="0" lang="en-US" altLang="zh-CN" b="1" smtClean="0">
                <a:latin typeface="楷体_GB2312" pitchFamily="49" charset="-122"/>
                <a:ea typeface="楷体_GB2312" pitchFamily="49" charset="-122"/>
              </a:rPr>
              <a:t>15</a:t>
            </a:r>
            <a:r>
              <a:rPr kumimoji="0" lang="zh-CN" altLang="en-US" b="1" smtClean="0">
                <a:latin typeface="楷体_GB2312" pitchFamily="49" charset="-122"/>
                <a:ea typeface="楷体_GB2312" pitchFamily="49" charset="-122"/>
              </a:rPr>
              <a:t>个工作日内向核发其</a:t>
            </a:r>
            <a:r>
              <a:rPr kumimoji="0" lang="en-US" altLang="zh-CN" b="1" smtClean="0">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医疗机构执业许可证</a:t>
            </a:r>
            <a:r>
              <a:rPr kumimoji="0" lang="en-US" altLang="zh-CN" b="1" smtClean="0">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的卫生行政部门备案。</a:t>
            </a:r>
            <a:r>
              <a:rPr kumimoji="0" lang="zh-CN" altLang="en-US" b="1" smtClean="0">
                <a:solidFill>
                  <a:schemeClr val="hlink"/>
                </a:solidFill>
                <a:latin typeface="楷体_GB2312" pitchFamily="49" charset="-122"/>
                <a:ea typeface="楷体_GB2312" pitchFamily="49" charset="-122"/>
              </a:rPr>
              <a:t>调整周期原则上为</a:t>
            </a:r>
            <a:r>
              <a:rPr kumimoji="0" lang="en-US" altLang="zh-CN" b="1" smtClean="0">
                <a:solidFill>
                  <a:schemeClr val="hlink"/>
                </a:solidFill>
                <a:latin typeface="楷体_GB2312" pitchFamily="49" charset="-122"/>
                <a:ea typeface="楷体_GB2312" pitchFamily="49" charset="-122"/>
              </a:rPr>
              <a:t>2</a:t>
            </a:r>
            <a:r>
              <a:rPr kumimoji="0" lang="zh-CN" altLang="en-US" b="1" smtClean="0">
                <a:solidFill>
                  <a:schemeClr val="hlink"/>
                </a:solidFill>
                <a:latin typeface="楷体_GB2312" pitchFamily="49" charset="-122"/>
                <a:ea typeface="楷体_GB2312" pitchFamily="49" charset="-122"/>
              </a:rPr>
              <a:t>年，最短不得少于</a:t>
            </a:r>
            <a:r>
              <a:rPr kumimoji="0" lang="en-US" altLang="zh-CN" b="1" smtClean="0">
                <a:solidFill>
                  <a:schemeClr val="hlink"/>
                </a:solidFill>
                <a:latin typeface="楷体_GB2312" pitchFamily="49" charset="-122"/>
                <a:ea typeface="楷体_GB2312" pitchFamily="49" charset="-122"/>
              </a:rPr>
              <a:t>1</a:t>
            </a:r>
            <a:r>
              <a:rPr kumimoji="0" lang="zh-CN" altLang="en-US" b="1" smtClean="0">
                <a:solidFill>
                  <a:schemeClr val="hlink"/>
                </a:solidFill>
                <a:latin typeface="楷体_GB2312" pitchFamily="49" charset="-122"/>
                <a:ea typeface="楷体_GB2312" pitchFamily="49" charset="-122"/>
              </a:rPr>
              <a:t>年</a:t>
            </a:r>
            <a:r>
              <a:rPr kumimoji="0" lang="zh-CN" altLang="en-US" b="1" smtClean="0">
                <a:latin typeface="楷体_GB2312" pitchFamily="49" charset="-122"/>
                <a:ea typeface="楷体_GB2312" pitchFamily="49" charset="-122"/>
              </a:rPr>
              <a:t>。</a:t>
            </a:r>
            <a:endParaRPr kumimoji="0" lang="zh-CN" altLang="en-US" b="1" smtClean="0">
              <a:latin typeface="楷体_GB2312" pitchFamily="49" charset="-122"/>
              <a:ea typeface="楷体_GB2312" pitchFamily="49" charset="-122"/>
            </a:endParaRPr>
          </a:p>
          <a:p>
            <a:pPr>
              <a:lnSpc>
                <a:spcPct val="90000"/>
              </a:lnSpc>
            </a:pPr>
            <a:r>
              <a:rPr lang="zh-CN" altLang="en-US" sz="2400" b="0" smtClean="0">
                <a:latin typeface="楷体_GB2312" pitchFamily="49" charset="-122"/>
                <a:ea typeface="楷体_GB2312" pitchFamily="49" charset="-122"/>
              </a:rPr>
              <a:t>第二十条　</a:t>
            </a:r>
            <a:r>
              <a:rPr lang="zh-CN" altLang="en-US" sz="2400" b="0" smtClean="0">
                <a:solidFill>
                  <a:srgbClr val="FF0000"/>
                </a:solidFill>
                <a:latin typeface="楷体_GB2312" pitchFamily="49" charset="-122"/>
                <a:ea typeface="楷体_GB2312" pitchFamily="49" charset="-122"/>
              </a:rPr>
              <a:t>（购进抗菌药物的原则）</a:t>
            </a:r>
            <a:endParaRPr lang="zh-CN" altLang="en-US" sz="2400" b="0" smtClean="0">
              <a:solidFill>
                <a:srgbClr val="FF0000"/>
              </a:solidFill>
              <a:latin typeface="楷体_GB2312" pitchFamily="49" charset="-122"/>
              <a:ea typeface="楷体_GB2312" pitchFamily="49" charset="-122"/>
            </a:endParaRPr>
          </a:p>
          <a:p>
            <a:pPr lvl="1">
              <a:lnSpc>
                <a:spcPct val="90000"/>
              </a:lnSpc>
            </a:pPr>
            <a:r>
              <a:rPr kumimoji="0" lang="zh-CN" altLang="en-US" b="1" smtClean="0">
                <a:latin typeface="楷体_GB2312" pitchFamily="49" charset="-122"/>
                <a:ea typeface="楷体_GB2312" pitchFamily="49" charset="-122"/>
              </a:rPr>
              <a:t>医疗机构应当按照国家药品监督管理部门批准并公布的药品通用名称购进抗菌药物，优先选用</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国家基本药物目录</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国家处方集</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和</a:t>
            </a:r>
            <a:r>
              <a:rPr kumimoji="0" lang="en-US" altLang="zh-CN" b="1" smtClean="0">
                <a:solidFill>
                  <a:schemeClr val="hlink"/>
                </a:solidFill>
                <a:latin typeface="楷体_GB2312" pitchFamily="49" charset="-122"/>
                <a:ea typeface="楷体_GB2312" pitchFamily="49" charset="-122"/>
              </a:rPr>
              <a:t>《</a:t>
            </a:r>
            <a:r>
              <a:rPr kumimoji="0" lang="zh-CN" altLang="en-US" b="1" smtClean="0">
                <a:solidFill>
                  <a:schemeClr val="hlink"/>
                </a:solidFill>
                <a:latin typeface="楷体_GB2312" pitchFamily="49" charset="-122"/>
                <a:ea typeface="楷体_GB2312" pitchFamily="49" charset="-122"/>
              </a:rPr>
              <a:t>国家基本医疗保险、工伤保险和生育保险药品目录</a:t>
            </a:r>
            <a:r>
              <a:rPr kumimoji="0" lang="en-US" altLang="zh-CN" b="1" smtClean="0">
                <a:solidFill>
                  <a:schemeClr val="hlink"/>
                </a:solidFill>
                <a:latin typeface="楷体_GB2312" pitchFamily="49" charset="-122"/>
                <a:ea typeface="楷体_GB2312" pitchFamily="49" charset="-122"/>
              </a:rPr>
              <a:t>》</a:t>
            </a:r>
            <a:r>
              <a:rPr kumimoji="0" lang="zh-CN" altLang="en-US" b="1" smtClean="0">
                <a:latin typeface="楷体_GB2312" pitchFamily="49" charset="-122"/>
                <a:ea typeface="楷体_GB2312" pitchFamily="49" charset="-122"/>
              </a:rPr>
              <a:t>收录的抗菌药物品种。</a:t>
            </a:r>
            <a:endParaRPr kumimoji="0" lang="zh-CN" altLang="en-US" b="1" smtClean="0">
              <a:latin typeface="楷体_GB2312" pitchFamily="49" charset="-122"/>
              <a:ea typeface="楷体_GB2312" pitchFamily="49" charset="-122"/>
            </a:endParaRPr>
          </a:p>
          <a:p>
            <a:pPr lvl="1">
              <a:lnSpc>
                <a:spcPct val="90000"/>
              </a:lnSpc>
            </a:pPr>
            <a:r>
              <a:rPr kumimoji="0" lang="zh-CN" altLang="en-US" b="1" smtClean="0">
                <a:latin typeface="楷体_GB2312" pitchFamily="49" charset="-122"/>
                <a:ea typeface="楷体_GB2312" pitchFamily="49" charset="-122"/>
              </a:rPr>
              <a:t>基层医疗卫生机构只能选用</a:t>
            </a:r>
            <a:r>
              <a:rPr kumimoji="0" lang="zh-CN" altLang="en-US" b="1" smtClean="0">
                <a:solidFill>
                  <a:schemeClr val="hlink"/>
                </a:solidFill>
                <a:latin typeface="楷体_GB2312" pitchFamily="49" charset="-122"/>
                <a:ea typeface="楷体_GB2312" pitchFamily="49" charset="-122"/>
              </a:rPr>
              <a:t>基本药物</a:t>
            </a:r>
            <a:r>
              <a:rPr kumimoji="0" lang="zh-CN" altLang="en-US" b="1" smtClean="0">
                <a:latin typeface="楷体_GB2312" pitchFamily="49" charset="-122"/>
                <a:ea typeface="楷体_GB2312" pitchFamily="49" charset="-122"/>
              </a:rPr>
              <a:t>（包括各省区市增补品种）中的抗菌药物品种。</a:t>
            </a:r>
            <a:endParaRPr kumimoji="0" lang="zh-CN" altLang="en-US" b="1" smtClean="0">
              <a:latin typeface="楷体_GB2312" pitchFamily="49" charset="-122"/>
              <a:ea typeface="楷体_GB2312" pitchFamily="49" charset="-122"/>
            </a:endParaRPr>
          </a:p>
        </p:txBody>
      </p:sp>
    </p:spTree>
  </p:cSld>
  <p:clrMapOvr>
    <a:masterClrMapping/>
  </p:clrMapOvr>
  <p:transition advClick="0" advTm="8000"/>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https://d.book118.com/175202121301011122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19</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19</vt:i4>
      </vt:variant>
    </vt:vector>
  </HeadingPairs>
  <TitlesOfParts>
    <vt:vector baseType="lpstr" size="31">
      <vt:lpstr>Arial</vt:lpstr>
      <vt:lpstr>Calibri</vt:lpstr>
      <vt:lpstr>微软雅黑</vt:lpstr>
      <vt:lpstr>华文新魏</vt:lpstr>
      <vt:lpstr>FrutigerNext LT Medium</vt:lpstr>
      <vt:lpstr>黑体</vt:lpstr>
      <vt:lpstr>华文细黑</vt:lpstr>
      <vt:lpstr>楷体_GB2312</vt:lpstr>
      <vt:lpstr>Times New Roman</vt:lpstr>
      <vt:lpstr>宋体</vt:lpstr>
      <vt:lpstr>Wingdings</vt:lpstr>
      <vt:lpstr>Office Theme</vt:lpstr>
      <vt:lpstr>PowerPoint Presentation</vt:lpstr>
      <vt:lpstr>下发《抗菌药物临床应用管理办法》</vt:lpstr>
      <vt:lpstr>第一章　总　则</vt:lpstr>
      <vt:lpstr>第一章　总　则</vt:lpstr>
      <vt:lpstr>第一章　总　则</vt:lpstr>
      <vt:lpstr>PowerPoint Presentation</vt:lpstr>
      <vt:lpstr>PowerPoint Presentation</vt:lpstr>
      <vt:lpstr>PowerPoint Presentation</vt:lpstr>
      <vt:lpstr>PowerPoint Presentation</vt:lpstr>
      <vt:lpstr>PowerPoint Presentation</vt:lpstr>
      <vt:lpstr>第二章　组织机构和职责</vt:lpstr>
      <vt:lpstr>第二章　组织机构和职责</vt:lpstr>
      <vt:lpstr>第二章　组织机构和职责</vt:lpstr>
      <vt:lpstr>第二章　组织机构和职责</vt:lpstr>
      <vt:lpstr>第二章　组织机构和职责</vt:lpstr>
      <vt:lpstr>第三章　抗菌药物临床应用管理</vt:lpstr>
      <vt:lpstr>第三章　抗菌药物临床应用管理</vt:lpstr>
      <vt:lpstr>第三章　抗菌药物临床应用管理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2024-09-26T08:20:10.995</cp:lastPrinted>
  <dcterms:created xsi:type="dcterms:W3CDTF">2024-09-26T00:20:11Z</dcterms:created>
  <dcterms:modified xsi:type="dcterms:W3CDTF">2024-09-26T00:20:12Z</dcterms:modified>
</cp:coreProperties>
</file>