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69FFEDD-4890-4AE5-A468-FF93AEF937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DDFDA2C-D59C-4116-8203-372F64731D3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733FC97-EE1A-4C69-BBCF-88447DCA40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130BEEC-1BEE-4178-8913-0231131197B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8A0C2E8-A6D0-42C2-A030-66981135D2C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415C6C9-AB94-49E7-8538-114B6B607DD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C931E05-E7A5-4C38-81DE-7747D25007E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C4BE76E-63EE-4740-A3B9-8D092803DD0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AAB71E8-CCAB-4EF3-9ED8-A68ABFDB4CC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35B7054-5523-4E47-8E87-DE397E06BAE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FD8D28-857B-456A-BD55-FFDCFE83E74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75211224011011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88841" y="1601801"/>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lt1">
                    <a:lumMod val="65000"/>
                    <a:alpha val="100000"/>
                  </a:schemeClr>
                </a:solidFill>
                <a:latin typeface="Microsoft Yahei"/>
                <a:ea typeface="Microsoft Yahei"/>
                <a:cs typeface="Microsoft Yahei"/>
              </a:rPr>
              <a:t>概率论与数理统计离散型随机变量和连续型随机变量及其分布律</a:t>
            </a:r>
          </a:p>
        </p:txBody>
      </p:sp>
      <p:sp>
        <p:nvSpPr>
          <p:cNvPr id="3" name="TextBox 3"/>
          <p:cNvSpPr txBox="1"/>
          <p:nvPr/>
        </p:nvSpPr>
        <p:spPr>
          <a:xfrm>
            <a:off x="861803" y="4908978"/>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lt1">
                    <a:lumMod val="65000"/>
                    <a:alpha val="100000"/>
                  </a:schemeClr>
                </a:solidFill>
                <a:latin typeface="Microsoft Yahei"/>
                <a:ea typeface="Microsoft Yahei"/>
                <a:cs typeface="Microsoft Yahei"/>
              </a:rPr>
              <a:t>汇报人：AA</a:t>
            </a:r>
          </a:p>
        </p:txBody>
      </p:sp>
      <p:sp>
        <p:nvSpPr>
          <p:cNvPr id="4" name="TextBox 4"/>
          <p:cNvSpPr txBox="1"/>
          <p:nvPr/>
        </p:nvSpPr>
        <p:spPr>
          <a:xfrm>
            <a:off x="898379" y="5391781"/>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lt1">
                    <a:lumMod val="65000"/>
                    <a:alpha val="100000"/>
                  </a:schemeClr>
                </a:solidFill>
                <a:latin typeface="Microsoft Yahei"/>
                <a:ea typeface="Microsoft Yahei"/>
                <a:cs typeface="Microsoft Yahei"/>
              </a:rPr>
              <a:t>2024-01-19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离散型随机变量及其分布律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连续型随机变量及其分布律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离散型与连续型随机变量的关系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多元随机变量及其分布律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随机变量的数字特征</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大数定律与中心极限定理</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离散型随机变量及其分布律</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定义与性质</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定义</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离散型随机变量是指其取值只能是有限个或可列个的随机变量。</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性质</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离散型随机变量具有可列可加性，即如果事件是互不相容的，那么这些事件的和事件的概率等于各事件概率的和。</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二项分布</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在n次独立重复的伯努利试验中，成功的次数X服从参数为n和p的二项分布。</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泊松分布</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描述单位时间内随机事件发生的次数，参数λ表示单位时间内随机事件的平均发生率。</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0-1分布</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随机变量只有两个可能的取值，0和1，且取1的概率为p，取0的概率为1-p。</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常见离散型随机变量</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离散型随机变量的概率分布可以用分布律来描述，即列出随机变量所有可能取值的概率。</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概率质量函数</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描述离散型随机变量在各特定取值上的概率，通常记为p(x)。</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分布律</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分布律与概率质量函数</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期望</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离散型随机变量的期望值是其所有可能取值与其对应概率的乘积之和，反映了随机变量取值的平均水平。</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方差</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衡量离散型随机变量取值与其期望值的偏离程度，方差越小，说明随机变量取值越集中；方差越大，说明随机变量取值越分散。</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期望与方差</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连续型随机变量及其分布律</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78786" y="3346403"/>
            <a:ext cx="2702514" cy="2702514"/>
          </a:xfrm>
          <a:prstGeom prst="donut">
            <a:avLst>
              <a:gd name="adj" fmla="val 6114"/>
            </a:avLst>
          </a:prstGeom>
          <a:solidFill>
            <a:schemeClr val="accent1">
              <a:lumMod val="75000"/>
              <a:alpha val="2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511044" y="2788639"/>
            <a:ext cx="1219200" cy="121920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740703" y="3074788"/>
            <a:ext cx="778679" cy="77867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869496" y="1257010"/>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连续型随机变量</a:t>
            </a:r>
          </a:p>
        </p:txBody>
      </p:sp>
      <p:sp>
        <p:nvSpPr>
          <p:cNvPr id="6" name="TextBox 6"/>
          <p:cNvSpPr txBox="1"/>
          <p:nvPr/>
        </p:nvSpPr>
        <p:spPr>
          <a:xfrm>
            <a:off x="4177126" y="1812889"/>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可以在某个区间内取任意实数值的随机变量。</a:t>
            </a:r>
          </a:p>
        </p:txBody>
      </p:sp>
      <p:sp>
        <p:nvSpPr>
          <p:cNvPr id="7" name="TextBox 7"/>
          <p:cNvSpPr txBox="1"/>
          <p:nvPr/>
        </p:nvSpPr>
        <p:spPr>
          <a:xfrm>
            <a:off x="8064328"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概率密度函数</a:t>
            </a:r>
          </a:p>
        </p:txBody>
      </p:sp>
      <p:sp>
        <p:nvSpPr>
          <p:cNvPr id="8" name="TextBox 8"/>
          <p:cNvSpPr txBox="1"/>
          <p:nvPr/>
        </p:nvSpPr>
        <p:spPr>
          <a:xfrm>
            <a:off x="8064328"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分布函数的导数，表示随机变量在某一点取值的概率密度。</a:t>
            </a:r>
          </a:p>
        </p:txBody>
      </p:sp>
      <p:sp>
        <p:nvSpPr>
          <p:cNvPr id="9" name="TextBox 9"/>
          <p:cNvSpPr txBox="1"/>
          <p:nvPr/>
        </p:nvSpPr>
        <p:spPr>
          <a:xfrm>
            <a:off x="-279124"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分布函数</a:t>
            </a:r>
          </a:p>
        </p:txBody>
      </p:sp>
      <p:sp>
        <p:nvSpPr>
          <p:cNvPr id="10" name="TextBox 10"/>
          <p:cNvSpPr txBox="1"/>
          <p:nvPr/>
        </p:nvSpPr>
        <p:spPr>
          <a:xfrm>
            <a:off x="336137"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描述连续型随机变量取值概率的函数，具有单调不减、右连续等性质。</a:t>
            </a:r>
          </a:p>
        </p:txBody>
      </p:sp>
      <p:sp>
        <p:nvSpPr>
          <p:cNvPr id="11" name="AutoShape 11"/>
          <p:cNvSpPr/>
          <p:nvPr/>
        </p:nvSpPr>
        <p:spPr>
          <a:xfrm>
            <a:off x="4521503" y="4625262"/>
            <a:ext cx="1219200" cy="12192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599104" y="4625262"/>
            <a:ext cx="1219200" cy="12192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2700000">
            <a:off x="4825398" y="4929157"/>
            <a:ext cx="611410" cy="611410"/>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6933514" y="4923096"/>
            <a:ext cx="550379" cy="550379"/>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定义与性质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在某一区间内，随机变量取任意值的概率相等。</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均匀分布</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描述某些事件发生的时间间隔，具有无记忆性等性质。</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指数分布</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描述许多自然现象的概率分布，具有对称性、集中性等性质。</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正态分布</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常见连续型随机变量</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6200000">
            <a:off x="2007200" y="2256367"/>
            <a:ext cx="2931584" cy="2931584"/>
          </a:xfrm>
          <a:custGeom>
            <a:rect l="l" t="t" r="r" b="b"/>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1"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6426183">
            <a:off x="2243210" y="2494492"/>
            <a:ext cx="2432049" cy="2434167"/>
          </a:xfrm>
          <a:custGeom>
            <a:rect l="l" t="t" r="r" b="b"/>
            <a:pathLst>
              <a:path w="21600" h="21600">
                <a:moveTo>
                  <a:pt x="2643" y="7715"/>
                </a:moveTo>
                <a:cubicBezTo>
                  <a:pt x="3926" y="4323"/>
                  <a:pt x="7173" y="2080"/>
                  <a:pt x="10799" y="2080"/>
                </a:cubicBezTo>
                <a:cubicBezTo>
                  <a:pt x="14426" y="2080"/>
                  <a:pt x="17673" y="4323"/>
                  <a:pt x="18956" y="7715"/>
                </a:cubicBezTo>
                <a:lnTo>
                  <a:pt x="20901" y="6979"/>
                </a:lnTo>
                <a:cubicBezTo>
                  <a:pt x="19313" y="2779"/>
                  <a:pt x="15290" y="-1"/>
                  <a:pt x="10800" y="-1"/>
                </a:cubicBezTo>
                <a:cubicBezTo>
                  <a:pt x="6309" y="-1"/>
                  <a:pt x="2286" y="2779"/>
                  <a:pt x="698" y="6979"/>
                </a:cubicBez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1752143" y="2015067"/>
            <a:ext cx="3414183" cy="3414184"/>
          </a:xfrm>
          <a:custGeom>
            <a:rect l="l" t="t" r="r" b="b"/>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802998" y="2871591"/>
            <a:ext cx="1701137" cy="1701137"/>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分布律与概率密度函数</a:t>
              </a:r>
            </a:p>
          </p:txBody>
        </p:sp>
      </p:grpSp>
      <p:sp>
        <p:nvSpPr>
          <p:cNvPr id="31" name="TextBox 31"/>
          <p:cNvSpPr txBox="1"/>
          <p:nvPr/>
        </p:nvSpPr>
        <p:spPr>
          <a:xfrm>
            <a:off x="6384512" y="2015068"/>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描述离散型随机变量取值概率的规律，通常以表格或公式形式给出。</a:t>
            </a:r>
          </a:p>
        </p:txBody>
      </p:sp>
      <p:sp>
        <p:nvSpPr>
          <p:cNvPr id="32" name="TextBox 32"/>
          <p:cNvSpPr txBox="1"/>
          <p:nvPr/>
        </p:nvSpPr>
        <p:spPr>
          <a:xfrm>
            <a:off x="7116604" y="3155950"/>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概率密度函数</a:t>
            </a:r>
          </a:p>
        </p:txBody>
      </p:sp>
      <p:sp>
        <p:nvSpPr>
          <p:cNvPr id="33" name="TextBox 33"/>
          <p:cNvSpPr txBox="1"/>
          <p:nvPr/>
        </p:nvSpPr>
        <p:spPr>
          <a:xfrm>
            <a:off x="6510528" y="3652633"/>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描述连续型随机变量取值概率的函数，通常以图形或公式形式给出。</a:t>
            </a:r>
          </a:p>
        </p:txBody>
      </p:sp>
      <p:sp>
        <p:nvSpPr>
          <p:cNvPr id="34" name="TextBox 34"/>
          <p:cNvSpPr txBox="1"/>
          <p:nvPr/>
        </p:nvSpPr>
        <p:spPr>
          <a:xfrm>
            <a:off x="7116604" y="4743284"/>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二者关系</a:t>
            </a:r>
          </a:p>
        </p:txBody>
      </p:sp>
      <p:sp>
        <p:nvSpPr>
          <p:cNvPr id="35" name="TextBox 35"/>
          <p:cNvSpPr txBox="1"/>
          <p:nvPr/>
        </p:nvSpPr>
        <p:spPr>
          <a:xfrm>
            <a:off x="6510528" y="5239966"/>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离散型随机变量的分布律可以看作是连续型随机变量概率密度函数的特殊情况，当概率密度函数在某一点取值为正时，表示随机变量在该点有取值的可能性。</a:t>
            </a:r>
          </a:p>
        </p:txBody>
      </p:sp>
      <p:sp>
        <p:nvSpPr>
          <p:cNvPr id="36" name="TextBox 36"/>
          <p:cNvSpPr txBox="1"/>
          <p:nvPr/>
        </p:nvSpPr>
        <p:spPr>
          <a:xfrm>
            <a:off x="7116604" y="1472796"/>
            <a:ext cx="4476083"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分布律</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期望</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描述随机变量平均取值水平的量，对于连续型随机变量，期望等于概率密度函数与自变量乘积在整个取值范围内的积分。</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方差</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描述随机变量取值波动程度的量，等于随机变量与期望之差的平方的期望。</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二者关系</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期望和方差是刻画连续型随机变量取值特征的两个重要指标，期望反映了随机变量的平均水平，而方差则反映了随机变量的波动程度。在实际应用中，可以根据具体问题的需求选择合适的指标进行分析和决策。</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期望与方差</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离散型与连续型随机变量的关系</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03</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离散型随机变量和连续型随机变量都是描述随机现象的数学工具，它们都可以用来刻画随机事件的不确定性。</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联系</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离散型随机变量只能取有限个或可数个值，而连续型随机变量可以在一个区间内取任意值。此外，离散型随机变量的概率分布可以用概率质量函数来描述，而连续型随机变量的概率分布则用概率密度函数来描述。</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区别</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联系与区别</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9632" y="2076770"/>
            <a:ext cx="1303226" cy="130322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05045" y="2076770"/>
            <a:ext cx="1347972" cy="13479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a:off x="2099221"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5" name="TextBox 5"/>
          <p:cNvSpPr txBox="1"/>
          <p:nvPr/>
        </p:nvSpPr>
        <p:spPr>
          <a:xfrm>
            <a:off x="1964092"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通过将连续型随机变量的取值范围划分为一系列不相交的区间，然后将每个区间内的概率质量集中到该区间的某个代表点上，从而将连续型随机变量转化为离散型随机变量。</a:t>
            </a:r>
          </a:p>
        </p:txBody>
      </p:sp>
      <p:cxnSp>
        <p:nvCxnSpPr>
          <p:cNvPr id="6" name="Connector 6"/>
          <p:cNvCxnSpPr/>
          <p:nvPr/>
        </p:nvCxnSpPr>
        <p:spPr>
          <a:xfrm>
            <a:off x="6516784"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7" name="TextBox 7"/>
          <p:cNvSpPr txBox="1"/>
          <p:nvPr/>
        </p:nvSpPr>
        <p:spPr>
          <a:xfrm>
            <a:off x="6381655"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对于离散型随机变量，可以通过引入一个连续型的辅助变量，使得离散型随机变量可以表示为该辅助变量的函数，从而将离散型随机变量转化为连续型随机变量。</a:t>
            </a:r>
          </a:p>
        </p:txBody>
      </p:sp>
      <p:sp>
        <p:nvSpPr>
          <p:cNvPr id="8" name="TextBox 8"/>
          <p:cNvSpPr txBox="1"/>
          <p:nvPr/>
        </p:nvSpPr>
        <p:spPr>
          <a:xfrm>
            <a:off x="1964092"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离散化连续型随机变量</a:t>
            </a:r>
          </a:p>
        </p:txBody>
      </p:sp>
      <p:sp>
        <p:nvSpPr>
          <p:cNvPr id="9" name="TextBox 9"/>
          <p:cNvSpPr txBox="1"/>
          <p:nvPr/>
        </p:nvSpPr>
        <p:spPr>
          <a:xfrm>
            <a:off x="6381655"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连续化离散型随机变量</a:t>
            </a:r>
          </a:p>
        </p:txBody>
      </p:sp>
      <p:sp>
        <p:nvSpPr>
          <p:cNvPr id="10" name="Freeform 10"/>
          <p:cNvSpPr/>
          <p:nvPr/>
        </p:nvSpPr>
        <p:spPr>
          <a:xfrm>
            <a:off x="10761443" y="2433168"/>
            <a:ext cx="635177" cy="635177"/>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94451" y="2401589"/>
            <a:ext cx="653588" cy="65358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相互转化方法</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https://d.book118.com/175211224011011101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2024-09-09T06:08:57.469</cp:lastPrinted>
  <dcterms:created xsi:type="dcterms:W3CDTF">2024-09-08T22:08:57Z</dcterms:created>
  <dcterms:modified xsi:type="dcterms:W3CDTF">2024-09-08T22:08:59Z</dcterms:modified>
</cp:coreProperties>
</file>