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7EE3B5-EE3C-4338-803D-6D17FDBF5C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1795AF-D854-438D-839A-F96747E416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1445C8A-42D1-4E1F-A3C2-01FEF6A30A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1CFEC9-4389-4369-985B-0737D94F4D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308461-6495-41DE-8FDB-876420A86E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F578B45-554E-401A-94D7-3F0230997A6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8A3A61D-E308-497A-876C-8E41260BC1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D5A524-6C68-4123-BB55-F4937F475D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51743F9-FE54-4367-BDBB-B4DACE1742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478F89-FD4B-4807-B6D6-84BAB5646B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7426F2-706A-49C0-92F9-A7EC0D4075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75221334012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2023年中小学生垃圾分类专题教育课座课件</a:t>
            </a:r>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汇报时间：2024-01-18</a:t>
            </a:r>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垃圾分类概述与意义</a:t>
            </a:r>
          </a:p>
          <a:p>
            <a:r>
              <a:t>垃圾分类基础知识普及</a:t>
            </a:r>
          </a:p>
          <a:p>
            <a:r>
              <a:t>学校场景下垃圾分类实践指导</a:t>
            </a:r>
          </a:p>
          <a:p>
            <a:r>
              <a:t>家庭场景下垃圾分类延伸教育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社会实践活动助力垃圾分类推广</a:t>
            </a:r>
          </a:p>
          <a:p>
            <a:r>
              <a:t>总结回顾与展望未来发展趋势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垃圾分类概述与意义</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垃圾分类定义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垃圾分类背景</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按照垃圾的成分、属性、利用价值、对环境影响及现有处理方式，分离成同类或异类，并采用不同处置方式的过程。</a:t>
            </a:r>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随着城市化进程加速，垃圾产量逐年增长，传统垃圾处理方式已无法满足环保和资源化利用要求。</a:t>
            </a:r>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垃圾分类定义及背景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9061" r="2906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近年来，我国垃圾分类工作取得一定进展，但仍存在分类投放不准确、分类收运不规范、资源化利用率低等问题。</a:t>
            </a:r>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国内垃圾分类现状</a:t>
            </a:r>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发达国家如日本、德国等已建立较完善的垃圾分类体系，实现垃圾减量化、资源化和无害化处理。</a:t>
            </a:r>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国外垃圾分类现状</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国内外垃圾分类现状对比</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5" name="AutoShape 5"/>
          <p:cNvSpPr/>
          <p:nvPr/>
        </p:nvSpPr>
        <p:spPr>
          <a:xfrm>
            <a:off x="619358" y="4213754"/>
            <a:ext cx="3464154" cy="155501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中小学生正处于价值观形成期，参与垃圾分类有助于培养环保意识和社会责任感。</a:t>
            </a:r>
          </a:p>
        </p:txBody>
      </p:sp>
      <p:sp>
        <p:nvSpPr>
          <p:cNvPr id="6" name="AutoShape 6"/>
          <p:cNvSpPr/>
          <p:nvPr/>
        </p:nvSpPr>
        <p:spPr>
          <a:xfrm>
            <a:off x="619358" y="3627301"/>
            <a:ext cx="3358143"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培养环保意识</a:t>
            </a:r>
          </a:p>
        </p:txBody>
      </p:sp>
      <p:sp>
        <p:nvSpPr>
          <p:cNvPr id="7" name="AutoShape 7"/>
          <p:cNvSpPr/>
          <p:nvPr/>
        </p:nvSpPr>
        <p:spPr>
          <a:xfrm>
            <a:off x="4363925" y="4213754"/>
            <a:ext cx="3464154" cy="12711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中小学生可将学到的垃圾分类知识带回家，推动家庭参与垃圾分类，扩大环保行动影响力。</a:t>
            </a:r>
          </a:p>
        </p:txBody>
      </p:sp>
      <p:sp>
        <p:nvSpPr>
          <p:cNvPr id="8" name="AutoShape 8"/>
          <p:cNvSpPr/>
          <p:nvPr/>
        </p:nvSpPr>
        <p:spPr>
          <a:xfrm>
            <a:off x="4363925" y="3627301"/>
            <a:ext cx="3335471"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推动家庭参与</a:t>
            </a:r>
          </a:p>
        </p:txBody>
      </p:sp>
      <p:sp>
        <p:nvSpPr>
          <p:cNvPr id="9" name="AutoShape 9"/>
          <p:cNvSpPr/>
          <p:nvPr/>
        </p:nvSpPr>
        <p:spPr>
          <a:xfrm>
            <a:off x="8108491" y="4213754"/>
            <a:ext cx="3464154" cy="144585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中小学生作为未来社会的主人翁，参与垃圾分类有助于推动社会整体环保意识的提升和垃圾分类工作的深入开展。</a:t>
            </a:r>
          </a:p>
        </p:txBody>
      </p:sp>
      <p:sp>
        <p:nvSpPr>
          <p:cNvPr id="10" name="AutoShape 10"/>
          <p:cNvSpPr/>
          <p:nvPr/>
        </p:nvSpPr>
        <p:spPr>
          <a:xfrm>
            <a:off x="8108491" y="3627301"/>
            <a:ext cx="3373750" cy="36933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促进社会进步</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中小学生参与垃圾分类重要性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垃圾分类基础知识普及</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942376"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包括废纸、塑料、玻璃、金属等，具有再利用价值，可以通过回收处理实现资源循环利用。</a:t>
            </a:r>
          </a:p>
        </p:txBody>
      </p:sp>
      <p:sp>
        <p:nvSpPr>
          <p:cNvPr id="3" name="AutoShape 3"/>
          <p:cNvSpPr/>
          <p:nvPr/>
        </p:nvSpPr>
        <p:spPr>
          <a:xfrm>
            <a:off x="4987195"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5121688" y="1936528"/>
            <a:ext cx="292227" cy="292227"/>
            <a:chOff x="5121688" y="1936528"/>
            <a:chExt cx="292227" cy="292227"/>
          </a:xfrm>
        </p:grpSpPr>
        <p:sp>
          <p:nvSpPr>
            <p:cNvPr id="5" name="Freeform 5"/>
            <p:cNvSpPr/>
            <p:nvPr/>
          </p:nvSpPr>
          <p:spPr>
            <a:xfrm>
              <a:off x="5175885" y="1990630"/>
              <a:ext cx="182880" cy="73533"/>
            </a:xfrm>
            <a:custGeom>
              <a:rect l="l" t="t" r="r" b="b"/>
              <a:pathLst>
                <a:path w="189" h="76">
                  <a:moveTo>
                    <a:pt x="189" y="76"/>
                  </a:moveTo>
                  <a:lnTo>
                    <a:pt x="0" y="76"/>
                  </a:lnTo>
                  <a:lnTo>
                    <a:pt x="0" y="0"/>
                  </a:lnTo>
                  <a:lnTo>
                    <a:pt x="19" y="0"/>
                  </a:lnTo>
                  <a:lnTo>
                    <a:pt x="19" y="57"/>
                  </a:lnTo>
                  <a:lnTo>
                    <a:pt x="170" y="57"/>
                  </a:lnTo>
                  <a:lnTo>
                    <a:pt x="170" y="0"/>
                  </a:lnTo>
                  <a:lnTo>
                    <a:pt x="189" y="0"/>
                  </a:lnTo>
                  <a:lnTo>
                    <a:pt x="189" y="7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267801" y="1990630"/>
              <a:ext cx="54197" cy="36766"/>
            </a:xfrm>
            <a:custGeom>
              <a:rect l="l" t="t" r="r" b="b"/>
              <a:pathLst>
                <a:path w="56" h="38">
                  <a:moveTo>
                    <a:pt x="56" y="38"/>
                  </a:moveTo>
                  <a:lnTo>
                    <a:pt x="0" y="38"/>
                  </a:lnTo>
                  <a:lnTo>
                    <a:pt x="0" y="0"/>
                  </a:lnTo>
                  <a:lnTo>
                    <a:pt x="19" y="0"/>
                  </a:lnTo>
                  <a:lnTo>
                    <a:pt x="19" y="19"/>
                  </a:lnTo>
                  <a:lnTo>
                    <a:pt x="37" y="19"/>
                  </a:lnTo>
                  <a:lnTo>
                    <a:pt x="37" y="0"/>
                  </a:lnTo>
                  <a:lnTo>
                    <a:pt x="56" y="0"/>
                  </a:lnTo>
                  <a:lnTo>
                    <a:pt x="56" y="3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121688" y="1936528"/>
              <a:ext cx="292227" cy="292227"/>
            </a:xfrm>
            <a:custGeom>
              <a:rect l="l" t="t" r="r" b="b"/>
              <a:pathLst>
                <a:path w="302" h="302">
                  <a:moveTo>
                    <a:pt x="302" y="302"/>
                  </a:moveTo>
                  <a:lnTo>
                    <a:pt x="0" y="302"/>
                  </a:lnTo>
                  <a:lnTo>
                    <a:pt x="0" y="0"/>
                  </a:lnTo>
                  <a:lnTo>
                    <a:pt x="245" y="0"/>
                  </a:lnTo>
                  <a:lnTo>
                    <a:pt x="245" y="18"/>
                  </a:lnTo>
                  <a:lnTo>
                    <a:pt x="18" y="18"/>
                  </a:lnTo>
                  <a:lnTo>
                    <a:pt x="18" y="283"/>
                  </a:lnTo>
                  <a:lnTo>
                    <a:pt x="283" y="283"/>
                  </a:lnTo>
                  <a:lnTo>
                    <a:pt x="283" y="56"/>
                  </a:lnTo>
                  <a:lnTo>
                    <a:pt x="302" y="56"/>
                  </a:lnTo>
                  <a:lnTo>
                    <a:pt x="302" y="30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175885" y="2100929"/>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75885" y="2136743"/>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175885" y="2173510"/>
              <a:ext cx="182880"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1" name="AutoShape 11"/>
          <p:cNvSpPr/>
          <p:nvPr/>
        </p:nvSpPr>
        <p:spPr>
          <a:xfrm>
            <a:off x="5554409" y="1919002"/>
            <a:ext cx="1897189" cy="36804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可回收垃圾</a:t>
            </a:r>
          </a:p>
        </p:txBody>
      </p:sp>
      <p:sp>
        <p:nvSpPr>
          <p:cNvPr id="12" name="AutoShape 12"/>
          <p:cNvSpPr/>
          <p:nvPr/>
        </p:nvSpPr>
        <p:spPr>
          <a:xfrm>
            <a:off x="8335955" y="2434470"/>
            <a:ext cx="3133738" cy="9945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包括剩菜剩饭、果皮果核、菜叶菜根等食品类废物，易腐烂，可通过生物处理技术转化为肥料或饲料。</a:t>
            </a:r>
          </a:p>
        </p:txBody>
      </p:sp>
      <p:sp>
        <p:nvSpPr>
          <p:cNvPr id="13" name="AutoShape 13"/>
          <p:cNvSpPr/>
          <p:nvPr/>
        </p:nvSpPr>
        <p:spPr>
          <a:xfrm>
            <a:off x="8948027" y="191837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厨余垃圾</a:t>
            </a:r>
          </a:p>
        </p:txBody>
      </p:sp>
      <p:sp>
        <p:nvSpPr>
          <p:cNvPr id="14" name="AutoShape 14"/>
          <p:cNvSpPr/>
          <p:nvPr/>
        </p:nvSpPr>
        <p:spPr>
          <a:xfrm>
            <a:off x="8380762" y="1802035"/>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8515255" y="1990630"/>
            <a:ext cx="292227" cy="201263"/>
            <a:chOff x="8515255" y="1990630"/>
            <a:chExt cx="292227" cy="201263"/>
          </a:xfrm>
        </p:grpSpPr>
        <p:sp>
          <p:nvSpPr>
            <p:cNvPr id="16" name="AutoShape 16"/>
            <p:cNvSpPr/>
            <p:nvPr/>
          </p:nvSpPr>
          <p:spPr>
            <a:xfrm>
              <a:off x="85694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624601"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8679752" y="2072926"/>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4901" y="2072926"/>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5694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8624601"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8679752" y="2036159"/>
              <a:ext cx="18383"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8734901" y="2036159"/>
              <a:ext cx="17431"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8587835" y="2128075"/>
              <a:ext cx="147066" cy="1838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8515255" y="1990630"/>
              <a:ext cx="292227" cy="201263"/>
            </a:xfrm>
            <a:custGeom>
              <a:rect l="l" t="t" r="r" b="b"/>
              <a:pathLst>
                <a:path w="302" h="208">
                  <a:moveTo>
                    <a:pt x="302" y="208"/>
                  </a:moveTo>
                  <a:lnTo>
                    <a:pt x="0" y="208"/>
                  </a:lnTo>
                  <a:lnTo>
                    <a:pt x="0" y="28"/>
                  </a:lnTo>
                  <a:lnTo>
                    <a:pt x="19" y="28"/>
                  </a:lnTo>
                  <a:lnTo>
                    <a:pt x="19" y="189"/>
                  </a:lnTo>
                  <a:lnTo>
                    <a:pt x="283" y="189"/>
                  </a:lnTo>
                  <a:lnTo>
                    <a:pt x="283" y="19"/>
                  </a:lnTo>
                  <a:lnTo>
                    <a:pt x="0" y="19"/>
                  </a:lnTo>
                  <a:lnTo>
                    <a:pt x="0" y="0"/>
                  </a:lnTo>
                  <a:lnTo>
                    <a:pt x="302" y="0"/>
                  </a:lnTo>
                  <a:lnTo>
                    <a:pt x="302" y="2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6" name="AutoShape 26"/>
          <p:cNvSpPr/>
          <p:nvPr/>
        </p:nvSpPr>
        <p:spPr>
          <a:xfrm>
            <a:off x="4942376"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包括废电池、废灯管、废药品、废油漆等，对人体健康或自然环境造成直接或潜在危害，需特殊安全处理。</a:t>
            </a:r>
          </a:p>
        </p:txBody>
      </p:sp>
      <p:sp>
        <p:nvSpPr>
          <p:cNvPr id="27" name="AutoShape 27"/>
          <p:cNvSpPr/>
          <p:nvPr/>
        </p:nvSpPr>
        <p:spPr>
          <a:xfrm>
            <a:off x="5554448"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有害垃圾</a:t>
            </a:r>
          </a:p>
        </p:txBody>
      </p:sp>
      <p:sp>
        <p:nvSpPr>
          <p:cNvPr id="28" name="AutoShape 28"/>
          <p:cNvSpPr/>
          <p:nvPr/>
        </p:nvSpPr>
        <p:spPr>
          <a:xfrm>
            <a:off x="4987195" y="4188148"/>
            <a:ext cx="561213" cy="56121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9" name="Group 29"/>
          <p:cNvGrpSpPr/>
          <p:nvPr/>
        </p:nvGrpSpPr>
        <p:grpSpPr>
          <a:xfrm>
            <a:off x="5122640" y="4315015"/>
            <a:ext cx="290322" cy="285560"/>
            <a:chOff x="5122640" y="4315015"/>
            <a:chExt cx="290322" cy="285560"/>
          </a:xfrm>
        </p:grpSpPr>
        <p:sp>
          <p:nvSpPr>
            <p:cNvPr id="30" name="Freeform 30"/>
            <p:cNvSpPr/>
            <p:nvPr/>
          </p:nvSpPr>
          <p:spPr>
            <a:xfrm>
              <a:off x="5182267" y="4370832"/>
              <a:ext cx="176879" cy="175927"/>
            </a:xfrm>
            <a:custGeom>
              <a:rect l="l" t="t" r="r" b="b"/>
              <a:pathLst>
                <a:path w="187" h="186">
                  <a:moveTo>
                    <a:pt x="81" y="186"/>
                  </a:moveTo>
                  <a:lnTo>
                    <a:pt x="0" y="106"/>
                  </a:lnTo>
                  <a:lnTo>
                    <a:pt x="107" y="0"/>
                  </a:lnTo>
                  <a:lnTo>
                    <a:pt x="187" y="80"/>
                  </a:lnTo>
                  <a:lnTo>
                    <a:pt x="81" y="186"/>
                  </a:lnTo>
                  <a:close/>
                  <a:moveTo>
                    <a:pt x="26" y="106"/>
                  </a:moveTo>
                  <a:lnTo>
                    <a:pt x="81" y="158"/>
                  </a:lnTo>
                  <a:lnTo>
                    <a:pt x="159" y="80"/>
                  </a:lnTo>
                  <a:lnTo>
                    <a:pt x="107" y="26"/>
                  </a:lnTo>
                  <a:lnTo>
                    <a:pt x="26" y="106"/>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5122640" y="4484275"/>
              <a:ext cx="120110" cy="116300"/>
            </a:xfrm>
            <a:custGeom>
              <a:rect l="l" t="t" r="r" b="b"/>
              <a:pathLst>
                <a:path w="54" h="52">
                  <a:moveTo>
                    <a:pt x="26" y="52"/>
                  </a:moveTo>
                  <a:cubicBezTo>
                    <a:pt x="20" y="52"/>
                    <a:pt x="14" y="50"/>
                    <a:pt x="9" y="45"/>
                  </a:cubicBezTo>
                  <a:cubicBezTo>
                    <a:pt x="0" y="36"/>
                    <a:pt x="0" y="20"/>
                    <a:pt x="9" y="11"/>
                  </a:cubicBezTo>
                  <a:cubicBezTo>
                    <a:pt x="20" y="0"/>
                    <a:pt x="20" y="0"/>
                    <a:pt x="20" y="0"/>
                  </a:cubicBezTo>
                  <a:cubicBezTo>
                    <a:pt x="26" y="6"/>
                    <a:pt x="26" y="6"/>
                    <a:pt x="26" y="6"/>
                  </a:cubicBezTo>
                  <a:cubicBezTo>
                    <a:pt x="15" y="17"/>
                    <a:pt x="15" y="17"/>
                    <a:pt x="15" y="17"/>
                  </a:cubicBezTo>
                  <a:cubicBezTo>
                    <a:pt x="12" y="20"/>
                    <a:pt x="10" y="24"/>
                    <a:pt x="10" y="28"/>
                  </a:cubicBezTo>
                  <a:cubicBezTo>
                    <a:pt x="10" y="32"/>
                    <a:pt x="12" y="36"/>
                    <a:pt x="15" y="39"/>
                  </a:cubicBezTo>
                  <a:cubicBezTo>
                    <a:pt x="18" y="42"/>
                    <a:pt x="22" y="44"/>
                    <a:pt x="26" y="44"/>
                  </a:cubicBezTo>
                  <a:cubicBezTo>
                    <a:pt x="30" y="44"/>
                    <a:pt x="34" y="42"/>
                    <a:pt x="37" y="39"/>
                  </a:cubicBezTo>
                  <a:cubicBezTo>
                    <a:pt x="48" y="28"/>
                    <a:pt x="48" y="28"/>
                    <a:pt x="48" y="28"/>
                  </a:cubicBezTo>
                  <a:cubicBezTo>
                    <a:pt x="54" y="34"/>
                    <a:pt x="54" y="34"/>
                    <a:pt x="54" y="34"/>
                  </a:cubicBezTo>
                  <a:cubicBezTo>
                    <a:pt x="43" y="45"/>
                    <a:pt x="43" y="45"/>
                    <a:pt x="43" y="45"/>
                  </a:cubicBezTo>
                  <a:cubicBezTo>
                    <a:pt x="38" y="50"/>
                    <a:pt x="32" y="52"/>
                    <a:pt x="26" y="52"/>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296662" y="4315015"/>
              <a:ext cx="116300" cy="115348"/>
            </a:xfrm>
            <a:custGeom>
              <a:rect l="l" t="t" r="r" b="b"/>
              <a:pathLst>
                <a:path w="52" h="52">
                  <a:moveTo>
                    <a:pt x="34" y="52"/>
                  </a:moveTo>
                  <a:cubicBezTo>
                    <a:pt x="28" y="46"/>
                    <a:pt x="28" y="46"/>
                    <a:pt x="28" y="46"/>
                  </a:cubicBezTo>
                  <a:cubicBezTo>
                    <a:pt x="39" y="35"/>
                    <a:pt x="39" y="35"/>
                    <a:pt x="39" y="35"/>
                  </a:cubicBezTo>
                  <a:cubicBezTo>
                    <a:pt x="42" y="32"/>
                    <a:pt x="44" y="28"/>
                    <a:pt x="44" y="24"/>
                  </a:cubicBezTo>
                  <a:cubicBezTo>
                    <a:pt x="44" y="20"/>
                    <a:pt x="42" y="16"/>
                    <a:pt x="39" y="13"/>
                  </a:cubicBezTo>
                  <a:cubicBezTo>
                    <a:pt x="33" y="7"/>
                    <a:pt x="23" y="7"/>
                    <a:pt x="17" y="13"/>
                  </a:cubicBezTo>
                  <a:cubicBezTo>
                    <a:pt x="6" y="24"/>
                    <a:pt x="6" y="24"/>
                    <a:pt x="6" y="24"/>
                  </a:cubicBezTo>
                  <a:cubicBezTo>
                    <a:pt x="0" y="18"/>
                    <a:pt x="0" y="18"/>
                    <a:pt x="0" y="18"/>
                  </a:cubicBezTo>
                  <a:cubicBezTo>
                    <a:pt x="11" y="7"/>
                    <a:pt x="11" y="7"/>
                    <a:pt x="11" y="7"/>
                  </a:cubicBezTo>
                  <a:cubicBezTo>
                    <a:pt x="16" y="2"/>
                    <a:pt x="22" y="0"/>
                    <a:pt x="28" y="0"/>
                  </a:cubicBezTo>
                  <a:cubicBezTo>
                    <a:pt x="34" y="0"/>
                    <a:pt x="40" y="2"/>
                    <a:pt x="45" y="7"/>
                  </a:cubicBezTo>
                  <a:cubicBezTo>
                    <a:pt x="50" y="12"/>
                    <a:pt x="52" y="18"/>
                    <a:pt x="52" y="24"/>
                  </a:cubicBezTo>
                  <a:cubicBezTo>
                    <a:pt x="52" y="30"/>
                    <a:pt x="50" y="36"/>
                    <a:pt x="45" y="41"/>
                  </a:cubicBezTo>
                  <a:lnTo>
                    <a:pt x="34" y="5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5220081" y="4453128"/>
              <a:ext cx="27432" cy="26479"/>
            </a:xfrm>
            <a:custGeom>
              <a:rect l="l" t="t" r="r" b="b"/>
              <a:pathLst>
                <a:path w="28" h="28">
                  <a:moveTo>
                    <a:pt x="15" y="28"/>
                  </a:moveTo>
                  <a:lnTo>
                    <a:pt x="0" y="14"/>
                  </a:lnTo>
                  <a:lnTo>
                    <a:pt x="15" y="0"/>
                  </a:lnTo>
                  <a:lnTo>
                    <a:pt x="29" y="14"/>
                  </a:lnTo>
                  <a:lnTo>
                    <a:pt x="15"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5255990" y="4444555"/>
              <a:ext cx="27432" cy="26479"/>
            </a:xfrm>
            <a:custGeom>
              <a:rect l="l" t="t" r="r" b="b"/>
              <a:pathLst>
                <a:path w="28" h="28">
                  <a:moveTo>
                    <a:pt x="14" y="28"/>
                  </a:moveTo>
                  <a:lnTo>
                    <a:pt x="0" y="14"/>
                  </a:lnTo>
                  <a:lnTo>
                    <a:pt x="14" y="0"/>
                  </a:lnTo>
                  <a:lnTo>
                    <a:pt x="29"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265420" y="4408646"/>
              <a:ext cx="26479" cy="26479"/>
            </a:xfrm>
            <a:custGeom>
              <a:rect l="l" t="t" r="r" b="b"/>
              <a:pathLst>
                <a:path w="28" h="28">
                  <a:moveTo>
                    <a:pt x="14" y="28"/>
                  </a:moveTo>
                  <a:lnTo>
                    <a:pt x="0" y="14"/>
                  </a:lnTo>
                  <a:lnTo>
                    <a:pt x="14" y="0"/>
                  </a:lnTo>
                  <a:lnTo>
                    <a:pt x="28" y="14"/>
                  </a:lnTo>
                  <a:lnTo>
                    <a:pt x="14" y="2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5247513" y="4479607"/>
              <a:ext cx="26479" cy="27432"/>
            </a:xfrm>
            <a:custGeom>
              <a:rect l="l" t="t" r="r" b="b"/>
              <a:pathLst>
                <a:path w="28" h="28">
                  <a:moveTo>
                    <a:pt x="14" y="29"/>
                  </a:moveTo>
                  <a:lnTo>
                    <a:pt x="0" y="15"/>
                  </a:lnTo>
                  <a:lnTo>
                    <a:pt x="14" y="0"/>
                  </a:lnTo>
                  <a:lnTo>
                    <a:pt x="28" y="15"/>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5291900" y="4435126"/>
              <a:ext cx="26479" cy="27432"/>
            </a:xfrm>
            <a:custGeom>
              <a:rect l="l" t="t" r="r" b="b"/>
              <a:pathLst>
                <a:path w="28" h="28">
                  <a:moveTo>
                    <a:pt x="14" y="29"/>
                  </a:moveTo>
                  <a:lnTo>
                    <a:pt x="0" y="14"/>
                  </a:lnTo>
                  <a:lnTo>
                    <a:pt x="14" y="0"/>
                  </a:lnTo>
                  <a:lnTo>
                    <a:pt x="28" y="14"/>
                  </a:lnTo>
                  <a:lnTo>
                    <a:pt x="14" y="2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 name="AutoShape 38"/>
          <p:cNvSpPr/>
          <p:nvPr/>
        </p:nvSpPr>
        <p:spPr>
          <a:xfrm>
            <a:off x="8335955" y="4809710"/>
            <a:ext cx="3133738" cy="10191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包括砖瓦陶瓷、渣土、卫生间废纸等难以回收的废弃物，需采取卫生填埋等方式处理。</a:t>
            </a:r>
          </a:p>
        </p:txBody>
      </p:sp>
      <p:sp>
        <p:nvSpPr>
          <p:cNvPr id="39" name="AutoShape 39"/>
          <p:cNvSpPr/>
          <p:nvPr/>
        </p:nvSpPr>
        <p:spPr>
          <a:xfrm>
            <a:off x="8948027" y="4293614"/>
            <a:ext cx="1897171" cy="369332"/>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其他垃圾</a:t>
            </a:r>
          </a:p>
        </p:txBody>
      </p:sp>
      <p:sp>
        <p:nvSpPr>
          <p:cNvPr id="40" name="AutoShape 40"/>
          <p:cNvSpPr/>
          <p:nvPr/>
        </p:nvSpPr>
        <p:spPr>
          <a:xfrm>
            <a:off x="8380762" y="4177284"/>
            <a:ext cx="561213" cy="56121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1" name="Group 41"/>
          <p:cNvGrpSpPr/>
          <p:nvPr/>
        </p:nvGrpSpPr>
        <p:grpSpPr>
          <a:xfrm>
            <a:off x="8533542" y="4316063"/>
            <a:ext cx="282417" cy="283559"/>
            <a:chOff x="8533542" y="4316063"/>
            <a:chExt cx="282417" cy="283559"/>
          </a:xfrm>
        </p:grpSpPr>
        <p:sp>
          <p:nvSpPr>
            <p:cNvPr id="42" name="Freeform 42"/>
            <p:cNvSpPr/>
            <p:nvPr/>
          </p:nvSpPr>
          <p:spPr>
            <a:xfrm>
              <a:off x="8562499" y="4316063"/>
              <a:ext cx="253460" cy="254508"/>
            </a:xfrm>
            <a:custGeom>
              <a:rect l="l" t="t" r="r" b="b"/>
              <a:pathLst>
                <a:path w="262" h="263">
                  <a:moveTo>
                    <a:pt x="102" y="263"/>
                  </a:moveTo>
                  <a:lnTo>
                    <a:pt x="0" y="159"/>
                  </a:lnTo>
                  <a:lnTo>
                    <a:pt x="203" y="0"/>
                  </a:lnTo>
                  <a:lnTo>
                    <a:pt x="262" y="59"/>
                  </a:lnTo>
                  <a:lnTo>
                    <a:pt x="102" y="263"/>
                  </a:lnTo>
                  <a:close/>
                  <a:moveTo>
                    <a:pt x="29" y="161"/>
                  </a:moveTo>
                  <a:lnTo>
                    <a:pt x="100" y="234"/>
                  </a:lnTo>
                  <a:lnTo>
                    <a:pt x="237" y="62"/>
                  </a:lnTo>
                  <a:lnTo>
                    <a:pt x="201" y="26"/>
                  </a:lnTo>
                  <a:lnTo>
                    <a:pt x="29" y="16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8624507" y="4371213"/>
              <a:ext cx="134493" cy="109347"/>
            </a:xfrm>
            <a:custGeom>
              <a:rect l="l" t="t" r="r" b="b"/>
              <a:pathLst>
                <a:path w="139" h="113">
                  <a:moveTo>
                    <a:pt x="12" y="113"/>
                  </a:moveTo>
                  <a:lnTo>
                    <a:pt x="0" y="99"/>
                  </a:lnTo>
                  <a:lnTo>
                    <a:pt x="128" y="0"/>
                  </a:lnTo>
                  <a:lnTo>
                    <a:pt x="139" y="14"/>
                  </a:lnTo>
                  <a:lnTo>
                    <a:pt x="12" y="11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8540305" y="4495038"/>
              <a:ext cx="97727" cy="97727"/>
            </a:xfrm>
            <a:custGeom>
              <a:rect l="l" t="t" r="r" b="b"/>
              <a:pathLst>
                <a:path w="43" h="43">
                  <a:moveTo>
                    <a:pt x="12" y="43"/>
                  </a:moveTo>
                  <a:cubicBezTo>
                    <a:pt x="0" y="31"/>
                    <a:pt x="0" y="31"/>
                    <a:pt x="0" y="31"/>
                  </a:cubicBezTo>
                  <a:cubicBezTo>
                    <a:pt x="3" y="29"/>
                    <a:pt x="3" y="29"/>
                    <a:pt x="3" y="29"/>
                  </a:cubicBezTo>
                  <a:cubicBezTo>
                    <a:pt x="8" y="24"/>
                    <a:pt x="8" y="16"/>
                    <a:pt x="3" y="12"/>
                  </a:cubicBezTo>
                  <a:cubicBezTo>
                    <a:pt x="0" y="9"/>
                    <a:pt x="0" y="9"/>
                    <a:pt x="0" y="9"/>
                  </a:cubicBezTo>
                  <a:cubicBezTo>
                    <a:pt x="9" y="0"/>
                    <a:pt x="9" y="0"/>
                    <a:pt x="9" y="0"/>
                  </a:cubicBezTo>
                  <a:cubicBezTo>
                    <a:pt x="14" y="6"/>
                    <a:pt x="14" y="6"/>
                    <a:pt x="14" y="6"/>
                  </a:cubicBezTo>
                  <a:cubicBezTo>
                    <a:pt x="11" y="9"/>
                    <a:pt x="11" y="9"/>
                    <a:pt x="11" y="9"/>
                  </a:cubicBezTo>
                  <a:cubicBezTo>
                    <a:pt x="16" y="16"/>
                    <a:pt x="16" y="25"/>
                    <a:pt x="11" y="31"/>
                  </a:cubicBezTo>
                  <a:cubicBezTo>
                    <a:pt x="12" y="32"/>
                    <a:pt x="12" y="32"/>
                    <a:pt x="12" y="32"/>
                  </a:cubicBezTo>
                  <a:cubicBezTo>
                    <a:pt x="18" y="27"/>
                    <a:pt x="27" y="27"/>
                    <a:pt x="34" y="32"/>
                  </a:cubicBezTo>
                  <a:cubicBezTo>
                    <a:pt x="37" y="29"/>
                    <a:pt x="37" y="29"/>
                    <a:pt x="37" y="29"/>
                  </a:cubicBezTo>
                  <a:cubicBezTo>
                    <a:pt x="43" y="34"/>
                    <a:pt x="43" y="34"/>
                    <a:pt x="43" y="34"/>
                  </a:cubicBezTo>
                  <a:cubicBezTo>
                    <a:pt x="34" y="43"/>
                    <a:pt x="34" y="43"/>
                    <a:pt x="34" y="43"/>
                  </a:cubicBezTo>
                  <a:cubicBezTo>
                    <a:pt x="31" y="40"/>
                    <a:pt x="31" y="40"/>
                    <a:pt x="31" y="40"/>
                  </a:cubicBezTo>
                  <a:cubicBezTo>
                    <a:pt x="27" y="35"/>
                    <a:pt x="19" y="35"/>
                    <a:pt x="14" y="40"/>
                  </a:cubicBezTo>
                  <a:lnTo>
                    <a:pt x="12" y="4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8533542" y="4565713"/>
              <a:ext cx="33909" cy="33909"/>
            </a:xfrm>
            <a:custGeom>
              <a:rect l="l" t="t" r="r" b="b"/>
              <a:pathLst>
                <a:path w="35" h="35">
                  <a:moveTo>
                    <a:pt x="14" y="35"/>
                  </a:moveTo>
                  <a:lnTo>
                    <a:pt x="0" y="21"/>
                  </a:lnTo>
                  <a:lnTo>
                    <a:pt x="21" y="0"/>
                  </a:lnTo>
                  <a:lnTo>
                    <a:pt x="35" y="14"/>
                  </a:lnTo>
                  <a:lnTo>
                    <a:pt x="14" y="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46" name="Picture 46"/>
          <p:cNvPicPr>
            <a:picLocks noChangeAspect="1"/>
          </p:cNvPicPr>
          <p:nvPr/>
        </p:nvPicPr>
        <p:blipFill>
          <a:blip r:embed="rId2"/>
          <a:srcRect l="23965" r="23965"/>
          <a:stretch>
            <a:fillRect/>
          </a:stretch>
        </p:blipFill>
        <p:spPr>
          <a:xfrm>
            <a:off x="706988" y="1587639"/>
            <a:ext cx="3579894" cy="3867314"/>
          </a:xfrm>
          <a:prstGeom prst="rect">
            <a:avLst/>
          </a:prstGeom>
        </p:spPr>
      </p:pic>
      <p:grpSp>
        <p:nvGrpSpPr>
          <p:cNvPr id="47" name="Group 47"/>
          <p:cNvGrpSpPr/>
          <p:nvPr/>
        </p:nvGrpSpPr>
        <p:grpSpPr>
          <a:xfrm>
            <a:off x="454963" y="93878"/>
            <a:ext cx="10641129" cy="914400"/>
            <a:chOff x="454963" y="93878"/>
            <a:chExt cx="10641129" cy="914400"/>
          </a:xfrm>
        </p:grpSpPr>
        <p:sp>
          <p:nvSpPr>
            <p:cNvPr id="48" name="AutoShape 4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常见生活垃圾种类及特点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094413" y="2032650"/>
            <a:ext cx="2205363" cy="2203315"/>
          </a:xfrm>
          <a:custGeom>
            <a:rect l="l" t="t" r="r" b="b"/>
            <a:pathLst>
              <a:path w="819" h="819">
                <a:moveTo>
                  <a:pt x="183" y="603"/>
                </a:moveTo>
                <a:cubicBezTo>
                  <a:pt x="249" y="603"/>
                  <a:pt x="265" y="619"/>
                  <a:pt x="256" y="638"/>
                </a:cubicBezTo>
                <a:cubicBezTo>
                  <a:pt x="239" y="675"/>
                  <a:pt x="210" y="680"/>
                  <a:pt x="218" y="731"/>
                </a:cubicBezTo>
                <a:cubicBezTo>
                  <a:pt x="231" y="819"/>
                  <a:pt x="372" y="819"/>
                  <a:pt x="386" y="731"/>
                </a:cubicBezTo>
                <a:cubicBezTo>
                  <a:pt x="394" y="680"/>
                  <a:pt x="364" y="675"/>
                  <a:pt x="347" y="638"/>
                </a:cubicBezTo>
                <a:cubicBezTo>
                  <a:pt x="339" y="619"/>
                  <a:pt x="354" y="603"/>
                  <a:pt x="420" y="603"/>
                </a:cubicBezTo>
                <a:cubicBezTo>
                  <a:pt x="603" y="603"/>
                  <a:pt x="603" y="603"/>
                  <a:pt x="603" y="603"/>
                </a:cubicBezTo>
                <a:cubicBezTo>
                  <a:pt x="603" y="420"/>
                  <a:pt x="603" y="420"/>
                  <a:pt x="603" y="420"/>
                </a:cubicBezTo>
                <a:cubicBezTo>
                  <a:pt x="603" y="354"/>
                  <a:pt x="619" y="338"/>
                  <a:pt x="639" y="347"/>
                </a:cubicBezTo>
                <a:cubicBezTo>
                  <a:pt x="675" y="364"/>
                  <a:pt x="680" y="393"/>
                  <a:pt x="731" y="385"/>
                </a:cubicBezTo>
                <a:cubicBezTo>
                  <a:pt x="819" y="372"/>
                  <a:pt x="819" y="231"/>
                  <a:pt x="731" y="217"/>
                </a:cubicBezTo>
                <a:cubicBezTo>
                  <a:pt x="680" y="209"/>
                  <a:pt x="675" y="239"/>
                  <a:pt x="639" y="256"/>
                </a:cubicBezTo>
                <a:cubicBezTo>
                  <a:pt x="619" y="264"/>
                  <a:pt x="603" y="249"/>
                  <a:pt x="603" y="183"/>
                </a:cubicBezTo>
                <a:cubicBezTo>
                  <a:pt x="603" y="0"/>
                  <a:pt x="603" y="0"/>
                  <a:pt x="603" y="0"/>
                </a:cubicBezTo>
                <a:cubicBezTo>
                  <a:pt x="420" y="0"/>
                  <a:pt x="420" y="0"/>
                  <a:pt x="420" y="0"/>
                </a:cubicBezTo>
                <a:cubicBezTo>
                  <a:pt x="354" y="0"/>
                  <a:pt x="339" y="16"/>
                  <a:pt x="347" y="35"/>
                </a:cubicBezTo>
                <a:cubicBezTo>
                  <a:pt x="364" y="72"/>
                  <a:pt x="394" y="76"/>
                  <a:pt x="386" y="128"/>
                </a:cubicBezTo>
                <a:cubicBezTo>
                  <a:pt x="372" y="216"/>
                  <a:pt x="231" y="216"/>
                  <a:pt x="218" y="128"/>
                </a:cubicBezTo>
                <a:cubicBezTo>
                  <a:pt x="210" y="76"/>
                  <a:pt x="239" y="72"/>
                  <a:pt x="256" y="35"/>
                </a:cubicBezTo>
                <a:cubicBezTo>
                  <a:pt x="265" y="16"/>
                  <a:pt x="249" y="0"/>
                  <a:pt x="183" y="0"/>
                </a:cubicBezTo>
                <a:cubicBezTo>
                  <a:pt x="0" y="0"/>
                  <a:pt x="0" y="0"/>
                  <a:pt x="0" y="0"/>
                </a:cubicBezTo>
                <a:cubicBezTo>
                  <a:pt x="0" y="183"/>
                  <a:pt x="0" y="183"/>
                  <a:pt x="0" y="183"/>
                </a:cubicBezTo>
                <a:cubicBezTo>
                  <a:pt x="0" y="249"/>
                  <a:pt x="16" y="264"/>
                  <a:pt x="35" y="256"/>
                </a:cubicBezTo>
                <a:cubicBezTo>
                  <a:pt x="72" y="239"/>
                  <a:pt x="77" y="209"/>
                  <a:pt x="128" y="217"/>
                </a:cubicBezTo>
                <a:cubicBezTo>
                  <a:pt x="216" y="231"/>
                  <a:pt x="216" y="372"/>
                  <a:pt x="128" y="385"/>
                </a:cubicBezTo>
                <a:cubicBezTo>
                  <a:pt x="77" y="393"/>
                  <a:pt x="72" y="364"/>
                  <a:pt x="35" y="347"/>
                </a:cubicBezTo>
                <a:cubicBezTo>
                  <a:pt x="16" y="338"/>
                  <a:pt x="0" y="354"/>
                  <a:pt x="0" y="420"/>
                </a:cubicBezTo>
                <a:cubicBezTo>
                  <a:pt x="0" y="603"/>
                  <a:pt x="0" y="603"/>
                  <a:pt x="0" y="603"/>
                </a:cubicBezTo>
                <a:lnTo>
                  <a:pt x="183" y="60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71134" y="1450565"/>
            <a:ext cx="2205363" cy="2203315"/>
          </a:xfrm>
          <a:custGeom>
            <a:rect l="l" t="t" r="r" b="b"/>
            <a:pathLst>
              <a:path w="819" h="819">
                <a:moveTo>
                  <a:pt x="183" y="216"/>
                </a:moveTo>
                <a:cubicBezTo>
                  <a:pt x="249" y="216"/>
                  <a:pt x="264" y="200"/>
                  <a:pt x="256" y="180"/>
                </a:cubicBezTo>
                <a:cubicBezTo>
                  <a:pt x="239" y="144"/>
                  <a:pt x="209" y="139"/>
                  <a:pt x="217" y="88"/>
                </a:cubicBezTo>
                <a:cubicBezTo>
                  <a:pt x="231" y="0"/>
                  <a:pt x="372" y="0"/>
                  <a:pt x="385" y="88"/>
                </a:cubicBezTo>
                <a:cubicBezTo>
                  <a:pt x="393" y="139"/>
                  <a:pt x="364" y="144"/>
                  <a:pt x="347" y="180"/>
                </a:cubicBezTo>
                <a:cubicBezTo>
                  <a:pt x="338" y="200"/>
                  <a:pt x="354" y="216"/>
                  <a:pt x="420" y="216"/>
                </a:cubicBezTo>
                <a:cubicBezTo>
                  <a:pt x="603" y="216"/>
                  <a:pt x="603" y="216"/>
                  <a:pt x="603" y="216"/>
                </a:cubicBezTo>
                <a:cubicBezTo>
                  <a:pt x="603" y="399"/>
                  <a:pt x="603" y="399"/>
                  <a:pt x="603" y="399"/>
                </a:cubicBezTo>
                <a:cubicBezTo>
                  <a:pt x="603" y="465"/>
                  <a:pt x="619" y="480"/>
                  <a:pt x="638" y="472"/>
                </a:cubicBezTo>
                <a:cubicBezTo>
                  <a:pt x="675" y="455"/>
                  <a:pt x="680" y="425"/>
                  <a:pt x="731" y="433"/>
                </a:cubicBezTo>
                <a:cubicBezTo>
                  <a:pt x="819" y="447"/>
                  <a:pt x="819" y="588"/>
                  <a:pt x="731" y="601"/>
                </a:cubicBezTo>
                <a:cubicBezTo>
                  <a:pt x="680" y="609"/>
                  <a:pt x="675" y="580"/>
                  <a:pt x="638" y="563"/>
                </a:cubicBezTo>
                <a:cubicBezTo>
                  <a:pt x="619" y="554"/>
                  <a:pt x="603" y="570"/>
                  <a:pt x="603" y="636"/>
                </a:cubicBezTo>
                <a:cubicBezTo>
                  <a:pt x="603" y="819"/>
                  <a:pt x="603" y="819"/>
                  <a:pt x="603" y="819"/>
                </a:cubicBezTo>
                <a:cubicBezTo>
                  <a:pt x="420" y="819"/>
                  <a:pt x="420" y="819"/>
                  <a:pt x="420" y="819"/>
                </a:cubicBezTo>
                <a:cubicBezTo>
                  <a:pt x="354" y="819"/>
                  <a:pt x="338" y="803"/>
                  <a:pt x="347" y="784"/>
                </a:cubicBezTo>
                <a:cubicBezTo>
                  <a:pt x="364" y="747"/>
                  <a:pt x="393" y="742"/>
                  <a:pt x="385" y="691"/>
                </a:cubicBezTo>
                <a:cubicBezTo>
                  <a:pt x="372" y="603"/>
                  <a:pt x="231" y="603"/>
                  <a:pt x="217" y="691"/>
                </a:cubicBezTo>
                <a:cubicBezTo>
                  <a:pt x="209" y="742"/>
                  <a:pt x="239" y="747"/>
                  <a:pt x="256" y="784"/>
                </a:cubicBezTo>
                <a:cubicBezTo>
                  <a:pt x="264" y="803"/>
                  <a:pt x="249" y="819"/>
                  <a:pt x="183" y="819"/>
                </a:cubicBezTo>
                <a:cubicBezTo>
                  <a:pt x="0" y="819"/>
                  <a:pt x="0" y="819"/>
                  <a:pt x="0" y="819"/>
                </a:cubicBezTo>
                <a:cubicBezTo>
                  <a:pt x="0" y="636"/>
                  <a:pt x="0" y="636"/>
                  <a:pt x="0" y="636"/>
                </a:cubicBezTo>
                <a:cubicBezTo>
                  <a:pt x="0" y="570"/>
                  <a:pt x="16" y="554"/>
                  <a:pt x="35" y="563"/>
                </a:cubicBezTo>
                <a:cubicBezTo>
                  <a:pt x="72" y="580"/>
                  <a:pt x="76" y="609"/>
                  <a:pt x="128" y="601"/>
                </a:cubicBezTo>
                <a:cubicBezTo>
                  <a:pt x="216" y="588"/>
                  <a:pt x="216" y="447"/>
                  <a:pt x="128" y="433"/>
                </a:cubicBezTo>
                <a:cubicBezTo>
                  <a:pt x="76" y="425"/>
                  <a:pt x="72" y="455"/>
                  <a:pt x="35" y="472"/>
                </a:cubicBezTo>
                <a:cubicBezTo>
                  <a:pt x="16" y="480"/>
                  <a:pt x="0" y="465"/>
                  <a:pt x="0" y="399"/>
                </a:cubicBezTo>
                <a:cubicBezTo>
                  <a:pt x="0" y="216"/>
                  <a:pt x="0" y="216"/>
                  <a:pt x="0" y="216"/>
                </a:cubicBezTo>
                <a:lnTo>
                  <a:pt x="183" y="216"/>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673654" y="2016804"/>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可回收垃圾投放方法</a:t>
            </a:r>
          </a:p>
        </p:txBody>
      </p:sp>
      <p:sp>
        <p:nvSpPr>
          <p:cNvPr id="5" name="AutoShape 5"/>
          <p:cNvSpPr/>
          <p:nvPr/>
        </p:nvSpPr>
        <p:spPr>
          <a:xfrm>
            <a:off x="1673654" y="2271013"/>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清洗干净后投放至可回收物收集容器或交售给再生资源回收站点。</a:t>
            </a:r>
          </a:p>
        </p:txBody>
      </p:sp>
      <p:sp>
        <p:nvSpPr>
          <p:cNvPr id="6" name="AutoShape 6"/>
          <p:cNvSpPr/>
          <p:nvPr/>
        </p:nvSpPr>
        <p:spPr>
          <a:xfrm>
            <a:off x="1067480" y="3781051"/>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厨余垃圾投放方法</a:t>
            </a:r>
          </a:p>
        </p:txBody>
      </p:sp>
      <p:sp>
        <p:nvSpPr>
          <p:cNvPr id="7" name="AutoShape 7"/>
          <p:cNvSpPr/>
          <p:nvPr/>
        </p:nvSpPr>
        <p:spPr>
          <a:xfrm>
            <a:off x="1067480"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沥干水分后投放至厨余垃圾收集容器，注意避免混入塑料、玻璃等其他垃圾。</a:t>
            </a:r>
          </a:p>
        </p:txBody>
      </p:sp>
      <p:sp>
        <p:nvSpPr>
          <p:cNvPr id="8" name="AutoShape 8"/>
          <p:cNvSpPr/>
          <p:nvPr/>
        </p:nvSpPr>
        <p:spPr>
          <a:xfrm>
            <a:off x="8402519" y="2032650"/>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有害垃圾投放方法</a:t>
            </a:r>
          </a:p>
        </p:txBody>
      </p:sp>
      <p:sp>
        <p:nvSpPr>
          <p:cNvPr id="9" name="AutoShape 9"/>
          <p:cNvSpPr/>
          <p:nvPr/>
        </p:nvSpPr>
        <p:spPr>
          <a:xfrm>
            <a:off x="8402519" y="2286858"/>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保持物品完整性，轻放至有害垃圾收集容器，避免破损泄漏污染环境。</a:t>
            </a:r>
          </a:p>
        </p:txBody>
      </p:sp>
      <p:sp>
        <p:nvSpPr>
          <p:cNvPr id="10" name="AutoShape 10"/>
          <p:cNvSpPr/>
          <p:nvPr/>
        </p:nvSpPr>
        <p:spPr>
          <a:xfrm>
            <a:off x="7901767" y="3781052"/>
            <a:ext cx="2532763" cy="318180"/>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其他垃圾投放方法</a:t>
            </a:r>
          </a:p>
        </p:txBody>
      </p:sp>
      <p:sp>
        <p:nvSpPr>
          <p:cNvPr id="11" name="AutoShape 11"/>
          <p:cNvSpPr/>
          <p:nvPr/>
        </p:nvSpPr>
        <p:spPr>
          <a:xfrm>
            <a:off x="7901767" y="4035260"/>
            <a:ext cx="2532763" cy="1241899"/>
          </a:xfrm>
          <a:prstGeom prst="rect">
            <a:avLst/>
          </a:prstGeom>
          <a:noFill/>
        </p:spPr>
        <p:txBody>
          <a:bodyPr vert="horz" wrap="square" lIns="68770" tIns="68770" rIns="34385" bIns="6877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投放至其他垃圾收集容器，注意避免混入可回收物、厨余垃圾和有害垃圾。</a:t>
            </a:r>
          </a:p>
        </p:txBody>
      </p:sp>
      <p:sp>
        <p:nvSpPr>
          <p:cNvPr id="12" name="Freeform 12"/>
          <p:cNvSpPr/>
          <p:nvPr/>
        </p:nvSpPr>
        <p:spPr>
          <a:xfrm>
            <a:off x="3889049" y="3073844"/>
            <a:ext cx="2205363" cy="2203315"/>
          </a:xfrm>
          <a:custGeom>
            <a:rect l="l" t="t" r="r" b="b"/>
            <a:pathLst>
              <a:path w="819" h="819">
                <a:moveTo>
                  <a:pt x="399" y="216"/>
                </a:moveTo>
                <a:cubicBezTo>
                  <a:pt x="465" y="216"/>
                  <a:pt x="480" y="200"/>
                  <a:pt x="472" y="181"/>
                </a:cubicBezTo>
                <a:cubicBezTo>
                  <a:pt x="455" y="144"/>
                  <a:pt x="425" y="139"/>
                  <a:pt x="433" y="88"/>
                </a:cubicBezTo>
                <a:cubicBezTo>
                  <a:pt x="447" y="0"/>
                  <a:pt x="588" y="0"/>
                  <a:pt x="601" y="88"/>
                </a:cubicBezTo>
                <a:cubicBezTo>
                  <a:pt x="609" y="139"/>
                  <a:pt x="580" y="144"/>
                  <a:pt x="563" y="181"/>
                </a:cubicBezTo>
                <a:cubicBezTo>
                  <a:pt x="554" y="200"/>
                  <a:pt x="570" y="216"/>
                  <a:pt x="636" y="216"/>
                </a:cubicBezTo>
                <a:cubicBezTo>
                  <a:pt x="819" y="216"/>
                  <a:pt x="819" y="216"/>
                  <a:pt x="819" y="216"/>
                </a:cubicBezTo>
                <a:cubicBezTo>
                  <a:pt x="819" y="399"/>
                  <a:pt x="819" y="399"/>
                  <a:pt x="819" y="399"/>
                </a:cubicBezTo>
                <a:cubicBezTo>
                  <a:pt x="819" y="465"/>
                  <a:pt x="803" y="481"/>
                  <a:pt x="784" y="472"/>
                </a:cubicBezTo>
                <a:cubicBezTo>
                  <a:pt x="747" y="455"/>
                  <a:pt x="742" y="426"/>
                  <a:pt x="691" y="434"/>
                </a:cubicBezTo>
                <a:cubicBezTo>
                  <a:pt x="603" y="447"/>
                  <a:pt x="603" y="588"/>
                  <a:pt x="691" y="602"/>
                </a:cubicBezTo>
                <a:cubicBezTo>
                  <a:pt x="742" y="610"/>
                  <a:pt x="747" y="580"/>
                  <a:pt x="784" y="563"/>
                </a:cubicBezTo>
                <a:cubicBezTo>
                  <a:pt x="803" y="555"/>
                  <a:pt x="819" y="570"/>
                  <a:pt x="819" y="636"/>
                </a:cubicBezTo>
                <a:cubicBezTo>
                  <a:pt x="819" y="819"/>
                  <a:pt x="819" y="819"/>
                  <a:pt x="819" y="819"/>
                </a:cubicBezTo>
                <a:cubicBezTo>
                  <a:pt x="636" y="819"/>
                  <a:pt x="636" y="819"/>
                  <a:pt x="636" y="819"/>
                </a:cubicBezTo>
                <a:cubicBezTo>
                  <a:pt x="570" y="819"/>
                  <a:pt x="554" y="803"/>
                  <a:pt x="563" y="784"/>
                </a:cubicBezTo>
                <a:cubicBezTo>
                  <a:pt x="580" y="747"/>
                  <a:pt x="609" y="743"/>
                  <a:pt x="601" y="691"/>
                </a:cubicBezTo>
                <a:cubicBezTo>
                  <a:pt x="588" y="603"/>
                  <a:pt x="447" y="603"/>
                  <a:pt x="433" y="691"/>
                </a:cubicBezTo>
                <a:cubicBezTo>
                  <a:pt x="425" y="743"/>
                  <a:pt x="455" y="747"/>
                  <a:pt x="472" y="784"/>
                </a:cubicBezTo>
                <a:cubicBezTo>
                  <a:pt x="480" y="803"/>
                  <a:pt x="465" y="819"/>
                  <a:pt x="399" y="819"/>
                </a:cubicBezTo>
                <a:cubicBezTo>
                  <a:pt x="216" y="819"/>
                  <a:pt x="216" y="819"/>
                  <a:pt x="216" y="819"/>
                </a:cubicBezTo>
                <a:cubicBezTo>
                  <a:pt x="216" y="636"/>
                  <a:pt x="216" y="636"/>
                  <a:pt x="216" y="636"/>
                </a:cubicBezTo>
                <a:cubicBezTo>
                  <a:pt x="216" y="570"/>
                  <a:pt x="200" y="555"/>
                  <a:pt x="180" y="563"/>
                </a:cubicBezTo>
                <a:cubicBezTo>
                  <a:pt x="144" y="580"/>
                  <a:pt x="139" y="610"/>
                  <a:pt x="88" y="602"/>
                </a:cubicBezTo>
                <a:cubicBezTo>
                  <a:pt x="0" y="588"/>
                  <a:pt x="0" y="447"/>
                  <a:pt x="88" y="434"/>
                </a:cubicBezTo>
                <a:cubicBezTo>
                  <a:pt x="139" y="426"/>
                  <a:pt x="144" y="455"/>
                  <a:pt x="180" y="472"/>
                </a:cubicBezTo>
                <a:cubicBezTo>
                  <a:pt x="200" y="481"/>
                  <a:pt x="216" y="465"/>
                  <a:pt x="216" y="399"/>
                </a:cubicBezTo>
                <a:cubicBezTo>
                  <a:pt x="216" y="216"/>
                  <a:pt x="216" y="216"/>
                  <a:pt x="216" y="216"/>
                </a:cubicBezTo>
                <a:lnTo>
                  <a:pt x="399"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512328" y="3653879"/>
            <a:ext cx="2205363" cy="2205364"/>
          </a:xfrm>
          <a:custGeom>
            <a:rect l="l" t="t" r="r" b="b"/>
            <a:pathLst>
              <a:path w="819" h="819">
                <a:moveTo>
                  <a:pt x="216" y="420"/>
                </a:moveTo>
                <a:cubicBezTo>
                  <a:pt x="216" y="354"/>
                  <a:pt x="200" y="339"/>
                  <a:pt x="181" y="347"/>
                </a:cubicBezTo>
                <a:cubicBezTo>
                  <a:pt x="144" y="364"/>
                  <a:pt x="139" y="394"/>
                  <a:pt x="88" y="386"/>
                </a:cubicBezTo>
                <a:cubicBezTo>
                  <a:pt x="0" y="372"/>
                  <a:pt x="0" y="231"/>
                  <a:pt x="88" y="218"/>
                </a:cubicBezTo>
                <a:cubicBezTo>
                  <a:pt x="139" y="210"/>
                  <a:pt x="144" y="239"/>
                  <a:pt x="181" y="256"/>
                </a:cubicBezTo>
                <a:cubicBezTo>
                  <a:pt x="200" y="265"/>
                  <a:pt x="216" y="249"/>
                  <a:pt x="216" y="183"/>
                </a:cubicBezTo>
                <a:cubicBezTo>
                  <a:pt x="216" y="0"/>
                  <a:pt x="216" y="0"/>
                  <a:pt x="216" y="0"/>
                </a:cubicBezTo>
                <a:cubicBezTo>
                  <a:pt x="399" y="0"/>
                  <a:pt x="399" y="0"/>
                  <a:pt x="399" y="0"/>
                </a:cubicBezTo>
                <a:cubicBezTo>
                  <a:pt x="465" y="0"/>
                  <a:pt x="481" y="16"/>
                  <a:pt x="472" y="35"/>
                </a:cubicBezTo>
                <a:cubicBezTo>
                  <a:pt x="455" y="72"/>
                  <a:pt x="426" y="77"/>
                  <a:pt x="434" y="128"/>
                </a:cubicBezTo>
                <a:cubicBezTo>
                  <a:pt x="447" y="216"/>
                  <a:pt x="588" y="216"/>
                  <a:pt x="602" y="128"/>
                </a:cubicBezTo>
                <a:cubicBezTo>
                  <a:pt x="610" y="77"/>
                  <a:pt x="580" y="72"/>
                  <a:pt x="563" y="35"/>
                </a:cubicBezTo>
                <a:cubicBezTo>
                  <a:pt x="555" y="16"/>
                  <a:pt x="570" y="0"/>
                  <a:pt x="636" y="0"/>
                </a:cubicBezTo>
                <a:cubicBezTo>
                  <a:pt x="819" y="0"/>
                  <a:pt x="819" y="0"/>
                  <a:pt x="819" y="0"/>
                </a:cubicBezTo>
                <a:cubicBezTo>
                  <a:pt x="819" y="183"/>
                  <a:pt x="819" y="183"/>
                  <a:pt x="819" y="183"/>
                </a:cubicBezTo>
                <a:cubicBezTo>
                  <a:pt x="819" y="249"/>
                  <a:pt x="803" y="265"/>
                  <a:pt x="784" y="256"/>
                </a:cubicBezTo>
                <a:cubicBezTo>
                  <a:pt x="747" y="239"/>
                  <a:pt x="743" y="210"/>
                  <a:pt x="691" y="218"/>
                </a:cubicBezTo>
                <a:cubicBezTo>
                  <a:pt x="603" y="231"/>
                  <a:pt x="603" y="372"/>
                  <a:pt x="691" y="386"/>
                </a:cubicBezTo>
                <a:cubicBezTo>
                  <a:pt x="743" y="394"/>
                  <a:pt x="747" y="364"/>
                  <a:pt x="784" y="347"/>
                </a:cubicBezTo>
                <a:cubicBezTo>
                  <a:pt x="803" y="339"/>
                  <a:pt x="819" y="354"/>
                  <a:pt x="819" y="420"/>
                </a:cubicBezTo>
                <a:cubicBezTo>
                  <a:pt x="819" y="603"/>
                  <a:pt x="819" y="603"/>
                  <a:pt x="819" y="603"/>
                </a:cubicBezTo>
                <a:cubicBezTo>
                  <a:pt x="636" y="603"/>
                  <a:pt x="636" y="603"/>
                  <a:pt x="636" y="603"/>
                </a:cubicBezTo>
                <a:cubicBezTo>
                  <a:pt x="570" y="603"/>
                  <a:pt x="555" y="619"/>
                  <a:pt x="563" y="639"/>
                </a:cubicBezTo>
                <a:cubicBezTo>
                  <a:pt x="580" y="675"/>
                  <a:pt x="610" y="680"/>
                  <a:pt x="602" y="731"/>
                </a:cubicBezTo>
                <a:cubicBezTo>
                  <a:pt x="588" y="819"/>
                  <a:pt x="447" y="819"/>
                  <a:pt x="434" y="731"/>
                </a:cubicBezTo>
                <a:cubicBezTo>
                  <a:pt x="426" y="680"/>
                  <a:pt x="455" y="675"/>
                  <a:pt x="472" y="639"/>
                </a:cubicBezTo>
                <a:cubicBezTo>
                  <a:pt x="481" y="619"/>
                  <a:pt x="465" y="603"/>
                  <a:pt x="399" y="603"/>
                </a:cubicBezTo>
                <a:cubicBezTo>
                  <a:pt x="216" y="603"/>
                  <a:pt x="216" y="603"/>
                  <a:pt x="216" y="603"/>
                </a:cubicBezTo>
                <a:lnTo>
                  <a:pt x="216" y="420"/>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各类垃圾正确投放方法示范</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989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98971" y="2499066"/>
            <a:ext cx="2092425"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4" name="AutoShape 4"/>
          <p:cNvSpPr/>
          <p:nvPr/>
        </p:nvSpPr>
        <p:spPr>
          <a:xfrm>
            <a:off x="3614704"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614704"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6" name="AutoShape 6"/>
          <p:cNvSpPr/>
          <p:nvPr/>
        </p:nvSpPr>
        <p:spPr>
          <a:xfrm>
            <a:off x="6430437"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30437"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8" name="AutoShape 8"/>
          <p:cNvSpPr/>
          <p:nvPr/>
        </p:nvSpPr>
        <p:spPr>
          <a:xfrm>
            <a:off x="9246171" y="1841134"/>
            <a:ext cx="2146861" cy="2146861"/>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246171" y="2499066"/>
            <a:ext cx="2146861" cy="830997"/>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10" name="AutoShape 10"/>
          <p:cNvSpPr/>
          <p:nvPr/>
        </p:nvSpPr>
        <p:spPr>
          <a:xfrm>
            <a:off x="704340"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识别可回收物的标志和标识，了解可回收物的种类和投放要求。</a:t>
            </a:r>
          </a:p>
        </p:txBody>
      </p:sp>
      <p:sp>
        <p:nvSpPr>
          <p:cNvPr id="11" name="TextBox 11"/>
          <p:cNvSpPr txBox="1"/>
          <p:nvPr/>
        </p:nvSpPr>
        <p:spPr>
          <a:xfrm>
            <a:off x="704340"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可回收物标识</a:t>
            </a:r>
          </a:p>
        </p:txBody>
      </p:sp>
      <p:sp>
        <p:nvSpPr>
          <p:cNvPr id="12" name="AutoShape 12"/>
          <p:cNvSpPr/>
          <p:nvPr/>
        </p:nvSpPr>
        <p:spPr>
          <a:xfrm>
            <a:off x="3510548"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识别厨余垃圾的标志和标识，了解厨余垃圾的收集和处理方式。</a:t>
            </a:r>
          </a:p>
        </p:txBody>
      </p:sp>
      <p:sp>
        <p:nvSpPr>
          <p:cNvPr id="13" name="TextBox 13"/>
          <p:cNvSpPr txBox="1"/>
          <p:nvPr/>
        </p:nvSpPr>
        <p:spPr>
          <a:xfrm>
            <a:off x="3510548"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厨余垃圾标识</a:t>
            </a:r>
          </a:p>
        </p:txBody>
      </p:sp>
      <p:sp>
        <p:nvSpPr>
          <p:cNvPr id="14" name="AutoShape 14"/>
          <p:cNvSpPr/>
          <p:nvPr/>
        </p:nvSpPr>
        <p:spPr>
          <a:xfrm>
            <a:off x="6430437"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识别有害垃圾的标志和标识，了解有害垃圾的收集和处理要求，避免对环境造成污染。</a:t>
            </a:r>
          </a:p>
        </p:txBody>
      </p:sp>
      <p:sp>
        <p:nvSpPr>
          <p:cNvPr id="15" name="TextBox 15"/>
          <p:cNvSpPr txBox="1"/>
          <p:nvPr/>
        </p:nvSpPr>
        <p:spPr>
          <a:xfrm>
            <a:off x="6430437"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有害垃圾标识</a:t>
            </a:r>
          </a:p>
        </p:txBody>
      </p:sp>
      <p:sp>
        <p:nvSpPr>
          <p:cNvPr id="16" name="AutoShape 16"/>
          <p:cNvSpPr/>
          <p:nvPr/>
        </p:nvSpPr>
        <p:spPr>
          <a:xfrm>
            <a:off x="9246171" y="4107297"/>
            <a:ext cx="2251017" cy="193204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识别其他垃圾的标志和标识，了解其他垃圾的收集和处理方式。同时，引导学生关注环保标识，积极参与垃圾分类和环保行动。</a:t>
            </a:r>
          </a:p>
        </p:txBody>
      </p:sp>
      <p:sp>
        <p:nvSpPr>
          <p:cNvPr id="17" name="TextBox 17"/>
          <p:cNvSpPr txBox="1"/>
          <p:nvPr/>
        </p:nvSpPr>
        <p:spPr>
          <a:xfrm>
            <a:off x="9246171" y="3646674"/>
            <a:ext cx="2249805" cy="3581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其他垃圾标识</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环保标识识别与运用</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学校场景下垃圾分类实践指导</a:t>
            </a:r>
          </a:p>
        </p:txBody>
      </p:sp>
      <p:sp>
        <p:nvSpPr>
          <p:cNvPr id="3" name="TextBox 3"/>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    </a:t>
            </a:r>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8827" r="88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10411" r="1041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校园内公共区域垃圾分类管理规范</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垃圾分类设施配置</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在校园内公共区域如教学楼、食堂、操场等合理设置垃圾分类收集容器，并明确标识各类垃圾的投放口和投放方法。</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分类投放指引</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制定详细的垃圾分类投放指引，包括可回收物、有害垃圾、厨余垃圾和其他垃圾的分类标准和投放要求，以便师生准确投放。</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定期巡查与维护</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安排专人定期对校园内公共区域的垃圾分类设施进行巡查，确保设施完好、清洁，并及时处理满溢、破损等问题。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分类垃圾桶配置</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为每个班级配置分类垃圾桶，分别收集可回收物、有害垃圾、厨余垃圾和其他垃圾，并引导学生正确分类投放。</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宣传教育</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通过课堂教育、主题班会等形式，向学生普及垃圾分类知识，提高他们的环保意识和分类技能。</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班级垃圾分类责任制</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建立班级垃圾分类责任制，明确班主任和班级干部的职责，确保班级内部垃圾分类工作的有效实施。</a:t>
            </a:r>
          </a:p>
        </p:txBody>
      </p:sp>
      <p:pic>
        <p:nvPicPr>
          <p:cNvPr id="10" name="Picture 10"/>
          <p:cNvPicPr>
            <a:picLocks noChangeAspect="1"/>
          </p:cNvPicPr>
          <p:nvPr/>
        </p:nvPicPr>
        <p:blipFill>
          <a:blip r:embed="rId2"/>
          <a:srcRect t="21208" b="21208"/>
          <a:stretch>
            <a:fillRect/>
          </a:stretch>
        </p:blipFill>
        <p:spPr>
          <a:xfrm>
            <a:off x="869006" y="1293635"/>
            <a:ext cx="4563025" cy="4563024"/>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班级内部实施垃圾分类方案设计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https://d.book118.com/175221334012011101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15</vt:i4>
      </vt:variant>
    </vt:vector>
  </HeadingPairs>
  <TitlesOfParts>
    <vt:vector baseType="lpstr" size="18">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2024-09-09T06:31:06.948</cp:lastPrinted>
  <dcterms:created xsi:type="dcterms:W3CDTF">2024-09-08T22:31:06Z</dcterms:created>
  <dcterms:modified xsi:type="dcterms:W3CDTF">2024-09-08T22:31:09Z</dcterms:modified>
</cp:coreProperties>
</file>