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4BD9B4C-BFFA-40EE-A134-38C803B8060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0" name="PlaceHolder 1"/>
          <p:cNvSpPr>
            <a:spLocks noGrp="1"/>
          </p:cNvSpPr>
          <p:nvPr>
            <p:ph type="sldImg"/>
          </p:nvPr>
        </p:nvSpPr>
        <p:spPr>
          <a:xfrm>
            <a:off x="685800" y="1143000"/>
            <a:ext cx="5486040" cy="3085920"/>
          </a:xfrm>
          <a:prstGeom prst="rect">
            <a:avLst/>
          </a:prstGeom>
          <a:ln w="0">
            <a:noFill/>
          </a:ln>
        </p:spPr>
      </p:sp>
      <p:sp>
        <p:nvSpPr>
          <p:cNvPr id="32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239F1D-F955-4CC1-A98D-E93EE5F782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57D11-36E4-4D54-9FC6-4D7FD65F7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230EC0-C422-48C8-ADE5-AAB2B226E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D4674B-BCF7-4F33-A7FD-F0E48AD349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4D9D63-FBAB-4DF2-94A4-1AA2B2EDCD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AB0C3B-F3DE-4399-9801-ED8FA264CF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D9262C-8645-4184-A997-4D4A7125D2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F3EAC5-946A-42A1-A4D9-EC94096ECB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9FA94A-366B-4037-8A6B-2B9E1F947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C72EF1-51A9-44F4-BA75-008459B7D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01BAD-2143-4FED-87B4-806070D3C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CEC9BE3-8C04-4CBC-9B17-A48CDF1DDF3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6873C6C-476B-498F-A4C1-2E0CB3FA5FE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240323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企业礼仪培训打造企业高效工作氛围</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现代企业礼仪的重要性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企业礼仪培训的必要性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企业礼仪培训的步骤和方法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企业礼仪培训的实际案例分析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企业高效工作氛围建设</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现代企业礼仪的重要性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企业礼仪是什么？</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企业礼仪是指在商务活动中的一种行为规范和规矩，包括言谈举止、服饰仪表、人际关系等方面的规定。</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企业礼仪的重要性</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树立企业专业形象</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提升企业形象</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建立团队合作精神</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增进员工之间的团结和协作</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培养客户忠诚度</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有助于建立良好的客户关系</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传播企业核心价值观</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传递正面价值观和文化</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企业礼仪的现代化趋势</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随着社会的发展，企业礼仪不再仅仅停留在传统的范围，需要与时俱进。现代企业需要注重创新和包容，将传统与现代相结合。</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企业礼仪对企业文化的影响</a:t>
            </a:r>
            <a:endParaRPr lang="en-US" sz="3600" b="0" strike="noStrike" spc="-1">
              <a:solidFill>
                <a:schemeClr val="dk1"/>
              </a:solidFill>
              <a:latin typeface="Arial"/>
            </a:endParaRPr>
          </a:p>
        </p:txBody>
      </p:sp>
      <p:sp>
        <p:nvSpPr>
          <p:cNvPr id="9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体现企业的价值观和态度</a:t>
            </a:r>
            <a:endParaRPr lang="en-US" sz="1500" b="0" strike="noStrike" spc="-1">
              <a:solidFill>
                <a:srgbClr val="000000"/>
              </a:solidFill>
              <a:latin typeface="Arial"/>
            </a:endParaRPr>
          </a:p>
        </p:txBody>
      </p:sp>
      <p:sp>
        <p:nvSpPr>
          <p:cNvPr id="9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成为企业文化的重要组成部分</a:t>
            </a:r>
            <a:endParaRPr lang="en-US" sz="2200" b="0" strike="noStrike" spc="-1">
              <a:solidFill>
                <a:srgbClr val="000000"/>
              </a:solidFill>
              <a:latin typeface="Arial"/>
            </a:endParaRPr>
          </a:p>
        </p:txBody>
      </p:sp>
      <p:sp>
        <p:nvSpPr>
          <p:cNvPr id="9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提升员工幸福感和归属感</a:t>
            </a:r>
            <a:endParaRPr lang="en-US" sz="1500" b="0" strike="noStrike" spc="-1">
              <a:solidFill>
                <a:srgbClr val="000000"/>
              </a:solidFill>
              <a:latin typeface="Arial"/>
            </a:endParaRPr>
          </a:p>
        </p:txBody>
      </p:sp>
      <p:sp>
        <p:nvSpPr>
          <p:cNvPr id="9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塑造积极向上的企业形象</a:t>
            </a:r>
            <a:endParaRPr lang="en-US" sz="2200" b="0" strike="noStrike" spc="-1">
              <a:solidFill>
                <a:srgbClr val="000000"/>
              </a:solidFill>
              <a:latin typeface="Arial"/>
            </a:endParaRPr>
          </a:p>
        </p:txBody>
      </p:sp>
      <p:sp>
        <p:nvSpPr>
          <p:cNvPr id="10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激发员工的工作热情和创造力</a:t>
            </a:r>
            <a:endParaRPr lang="en-US" sz="1500" b="0" strike="noStrike" spc="-1">
              <a:solidFill>
                <a:srgbClr val="000000"/>
              </a:solidFill>
              <a:latin typeface="Arial"/>
            </a:endParaRPr>
          </a:p>
        </p:txBody>
      </p:sp>
      <p:sp>
        <p:nvSpPr>
          <p:cNvPr id="10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促进员工的自我管理和提升</a:t>
            </a:r>
            <a:endParaRPr lang="en-US" sz="2200" b="0" strike="noStrike" spc="-1">
              <a:solidFill>
                <a:srgbClr val="000000"/>
              </a:solidFill>
              <a:latin typeface="Arial"/>
            </a:endParaRPr>
          </a:p>
        </p:txBody>
      </p:sp>
      <p:sp>
        <p:nvSpPr>
          <p:cNvPr id="10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引领企业在行业中的领先地位</a:t>
            </a:r>
            <a:endParaRPr lang="en-US" sz="1500" b="0" strike="noStrike" spc="-1">
              <a:solidFill>
                <a:srgbClr val="000000"/>
              </a:solidFill>
              <a:latin typeface="Arial"/>
            </a:endParaRPr>
          </a:p>
        </p:txBody>
      </p:sp>
      <p:sp>
        <p:nvSpPr>
          <p:cNvPr id="10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推动企业可持续发展</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企业礼仪培训的必要性</a:t>
            </a:r>
            <a:endParaRPr lang="en-US" sz="3600" b="0" strike="noStrike" spc="-1">
              <a:solidFill>
                <a:schemeClr val="dk1"/>
              </a:solidFill>
              <a:latin typeface="Arial"/>
            </a:endParaRPr>
          </a:p>
        </p:txBody>
      </p:sp>
      <p:sp>
        <p:nvSpPr>
          <p:cNvPr id="10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什么是企业礼仪培训？</a:t>
            </a:r>
            <a:endParaRPr lang="en-US" sz="3500" b="0" strike="noStrike" spc="-1">
              <a:solidFill>
                <a:srgbClr val="000000"/>
              </a:solidFill>
              <a:latin typeface="Arial"/>
            </a:endParaRPr>
          </a:p>
        </p:txBody>
      </p:sp>
      <p:sp>
        <p:nvSpPr>
          <p:cNvPr id="10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企业礼仪培训是指通过专业的培训课程来帮助员工掌握商务礼仪知识和技巧。在竞争激烈的商业环境中，正确的礼仪举止可以为企业赢得更多商机和客户信任。</a:t>
            </a:r>
            <a:endParaRPr lang="en-US" sz="2500" b="0" strike="noStrike" spc="-1">
              <a:solidFill>
                <a:srgbClr val="000000"/>
              </a:solidFill>
              <a:latin typeface="Arial"/>
            </a:endParaRPr>
          </a:p>
        </p:txBody>
      </p:sp>
      <p:sp>
        <p:nvSpPr>
          <p:cNvPr id="1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企业礼仪培训的必要性</a:t>
            </a:r>
            <a:endParaRPr lang="en-US" sz="3600" b="0" strike="noStrike" spc="-1">
              <a:solidFill>
                <a:schemeClr val="dk1"/>
              </a:solidFill>
              <a:latin typeface="Arial"/>
            </a:endParaRPr>
          </a:p>
        </p:txBody>
      </p:sp>
      <p:sp>
        <p:nvSpPr>
          <p:cNvPr id="11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包括着装、仪表、言谈举止等</a:t>
            </a:r>
            <a:endParaRPr lang="en-US" sz="1500" b="0" strike="noStrike" spc="-1">
              <a:solidFill>
                <a:srgbClr val="000000"/>
              </a:solidFill>
              <a:latin typeface="Arial"/>
            </a:endParaRPr>
          </a:p>
        </p:txBody>
      </p:sp>
      <p:sp>
        <p:nvSpPr>
          <p:cNvPr id="11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树立正确的职业形象</a:t>
            </a:r>
            <a:endParaRPr lang="en-US" sz="2200" b="0" strike="noStrike" spc="-1">
              <a:solidFill>
                <a:srgbClr val="000000"/>
              </a:solidFill>
              <a:latin typeface="Arial"/>
            </a:endParaRPr>
          </a:p>
        </p:txBody>
      </p:sp>
      <p:sp>
        <p:nvSpPr>
          <p:cNvPr id="11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有效的沟通是企业成功的关键</a:t>
            </a:r>
            <a:endParaRPr lang="en-US" sz="1500" b="0" strike="noStrike" spc="-1">
              <a:solidFill>
                <a:srgbClr val="000000"/>
              </a:solidFill>
              <a:latin typeface="Arial"/>
            </a:endParaRPr>
          </a:p>
        </p:txBody>
      </p:sp>
      <p:sp>
        <p:nvSpPr>
          <p:cNvPr id="11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提高员工的自信心和沟通能力</a:t>
            </a:r>
            <a:endParaRPr lang="en-US" sz="2200" b="0" strike="noStrike" spc="-1">
              <a:solidFill>
                <a:srgbClr val="000000"/>
              </a:solidFill>
              <a:latin typeface="Arial"/>
            </a:endParaRPr>
          </a:p>
        </p:txBody>
      </p:sp>
      <p:sp>
        <p:nvSpPr>
          <p:cNvPr id="11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良好的人际关系能提高工作效率</a:t>
            </a:r>
            <a:endParaRPr lang="en-US" sz="1500" b="0" strike="noStrike" spc="-1">
              <a:solidFill>
                <a:srgbClr val="000000"/>
              </a:solidFill>
              <a:latin typeface="Arial"/>
            </a:endParaRPr>
          </a:p>
        </p:txBody>
      </p:sp>
      <p:sp>
        <p:nvSpPr>
          <p:cNvPr id="11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促进员工之间的良好合作</a:t>
            </a:r>
            <a:endParaRPr lang="en-US" sz="2200" b="0" strike="noStrike" spc="-1">
              <a:solidFill>
                <a:srgbClr val="000000"/>
              </a:solidFill>
              <a:latin typeface="Arial"/>
            </a:endParaRPr>
          </a:p>
        </p:txBody>
      </p:sp>
      <p:sp>
        <p:nvSpPr>
          <p:cNvPr id="11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企业礼仪培训的内容</a:t>
            </a:r>
            <a:endParaRPr lang="en-US" sz="3600" b="0" strike="noStrike" spc="-1">
              <a:solidFill>
                <a:schemeClr val="dk1"/>
              </a:solidFill>
              <a:latin typeface="Arial"/>
            </a:endParaRPr>
          </a:p>
        </p:txBody>
      </p:sp>
      <p:sp>
        <p:nvSpPr>
          <p:cNvPr id="12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2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商务礼仪</a:t>
            </a:r>
            <a:endParaRPr lang="en-US" sz="3000" b="0" strike="noStrike" spc="-1">
              <a:solidFill>
                <a:srgbClr val="000000"/>
              </a:solidFill>
              <a:latin typeface="Arial"/>
            </a:endParaRPr>
          </a:p>
        </p:txBody>
      </p:sp>
      <p:sp>
        <p:nvSpPr>
          <p:cNvPr id="12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社交技巧</a:t>
            </a:r>
            <a:endParaRPr lang="en-US" sz="3000" b="0" strike="noStrike" spc="-1">
              <a:solidFill>
                <a:srgbClr val="000000"/>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2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2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外训</a:t>
            </a:r>
            <a:endParaRPr lang="en-US" sz="2200" b="0" strike="noStrike" spc="-1">
              <a:solidFill>
                <a:srgbClr val="000000"/>
              </a:solidFill>
              <a:latin typeface="Arial"/>
            </a:endParaRPr>
          </a:p>
        </p:txBody>
      </p:sp>
      <p:sp>
        <p:nvSpPr>
          <p:cNvPr id="13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邀请外部专家机构进行培训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获取外部行业最新趋势和实践经验</a:t>
            </a:r>
            <a:endParaRPr lang="en-US" sz="1500" b="0" strike="noStrike" spc="-1">
              <a:solidFill>
                <a:srgbClr val="000000"/>
              </a:solidFill>
              <a:latin typeface="Arial"/>
            </a:endParaRPr>
          </a:p>
        </p:txBody>
      </p:sp>
      <p:sp>
        <p:nvSpPr>
          <p:cNvPr id="1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在线培训</a:t>
            </a:r>
            <a:endParaRPr lang="en-US" sz="2200" b="0" strike="noStrike" spc="-1">
              <a:solidFill>
                <a:srgbClr val="000000"/>
              </a:solidFill>
              <a:latin typeface="Arial"/>
            </a:endParaRPr>
          </a:p>
        </p:txBody>
      </p:sp>
      <p:sp>
        <p:nvSpPr>
          <p:cNvPr id="13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灵活方便，时间地点无限制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适合全国各地的分支机构和远程员工</a:t>
            </a:r>
            <a:endParaRPr lang="en-US" sz="1500" b="0" strike="noStrike" spc="-1">
              <a:solidFill>
                <a:srgbClr val="000000"/>
              </a:solidFill>
              <a:latin typeface="Arial"/>
            </a:endParaRPr>
          </a:p>
        </p:txBody>
      </p:sp>
      <p:sp>
        <p:nvSpPr>
          <p:cNvPr id="1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企业礼仪培训的实施方式</a:t>
            </a:r>
            <a:endParaRPr lang="en-US" sz="3600" b="0" strike="noStrike" spc="-1">
              <a:solidFill>
                <a:schemeClr val="dk1"/>
              </a:solidFill>
              <a:latin typeface="Arial"/>
            </a:endParaRPr>
          </a:p>
        </p:txBody>
      </p:sp>
      <p:sp>
        <p:nvSpPr>
          <p:cNvPr id="1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内训</a:t>
            </a:r>
            <a:endParaRPr lang="en-US" sz="2200" b="0" strike="noStrike" spc="-1">
              <a:solidFill>
                <a:srgbClr val="000000"/>
              </a:solidFill>
              <a:latin typeface="Arial"/>
            </a:endParaRPr>
          </a:p>
        </p:txBody>
      </p:sp>
      <p:sp>
        <p:nvSpPr>
          <p:cNvPr id="14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由企业内部专业人士进行培训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可以针对性地解决企业内部问题</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企业礼仪培训的重要性</a:t>
            </a:r>
            <a:endParaRPr lang="en-US" sz="3600" b="0" strike="noStrike" spc="-1">
              <a:solidFill>
                <a:schemeClr val="dk1"/>
              </a:solidFill>
              <a:latin typeface="Arial"/>
            </a:endParaRPr>
          </a:p>
        </p:txBody>
      </p:sp>
      <p:sp>
        <p:nvSpPr>
          <p:cNvPr id="14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企业礼仪培训不仅可以提升员工形象和沟通能力，更可以帮助企业树立良好的企业文化，营造高效的工作氛围。通过培训，员工能更好地理解企业价值观和规范，提升企业整体竞争力。</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企业礼仪培训的步骤和方法</a:t>
            </a:r>
            <a:endParaRPr lang="en-US" sz="3600" b="0" strike="noStrike" spc="-1">
              <a:solidFill>
                <a:schemeClr val="dk1"/>
              </a:solidFill>
              <a:latin typeface="Arial"/>
            </a:endParaRPr>
          </a:p>
        </p:txBody>
      </p:sp>
      <p:sp>
        <p:nvSpPr>
          <p:cNvPr id="14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企业礼仪培训的步骤</a:t>
            </a:r>
            <a:endParaRPr lang="en-US" sz="3500" b="0" strike="noStrike" spc="-1">
              <a:solidFill>
                <a:srgbClr val="000000"/>
              </a:solidFill>
              <a:latin typeface="Arial"/>
            </a:endParaRPr>
          </a:p>
        </p:txBody>
      </p:sp>
      <p:sp>
        <p:nvSpPr>
          <p:cNvPr id="15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企业礼仪培训的步骤非常重要，首先要确定培训目标，然后制定详细的培训计划，选择合适的培训方法进行实施，最后要对培训效果进行评估，确保培训达到预期效果。</a:t>
            </a:r>
            <a:endParaRPr lang="en-US" sz="2500" b="0" strike="noStrike" spc="-1">
              <a:solidFill>
                <a:srgbClr val="000000"/>
              </a:solidFill>
              <a:latin typeface="Arial"/>
            </a:endParaRPr>
          </a:p>
        </p:txBody>
      </p:sp>
      <p:sp>
        <p:nvSpPr>
          <p:cNvPr id="1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制定培训计划</a:t>
            </a:r>
            <a:endParaRPr lang="en-US" sz="2200" b="0" strike="noStrike" spc="-1">
              <a:solidFill>
                <a:srgbClr val="000000"/>
              </a:solidFill>
              <a:latin typeface="Arial"/>
            </a:endParaRPr>
          </a:p>
        </p:txBody>
      </p:sp>
      <p:sp>
        <p:nvSpPr>
          <p:cNvPr id="15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安排培训的时间、地点和内容安排</a:t>
            </a:r>
            <a:endParaRPr lang="en-US" sz="1500" b="0" strike="noStrike" spc="-1">
              <a:solidFill>
                <a:srgbClr val="000000"/>
              </a:solidFill>
              <a:latin typeface="Arial"/>
            </a:endParaRPr>
          </a:p>
        </p:txBody>
      </p:sp>
      <p:sp>
        <p:nvSpPr>
          <p:cNvPr id="15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选择合适的培训方法</a:t>
            </a:r>
            <a:endParaRPr lang="en-US" sz="2200" b="0" strike="noStrike" spc="-1">
              <a:solidFill>
                <a:srgbClr val="000000"/>
              </a:solidFill>
              <a:latin typeface="Arial"/>
            </a:endParaRPr>
          </a:p>
        </p:txBody>
      </p:sp>
      <p:sp>
        <p:nvSpPr>
          <p:cNvPr id="15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根据培训对象的特点选择合适的培训方式</a:t>
            </a:r>
            <a:endParaRPr lang="en-US" sz="1500" b="0" strike="noStrike" spc="-1">
              <a:solidFill>
                <a:srgbClr val="000000"/>
              </a:solidFill>
              <a:latin typeface="Arial"/>
            </a:endParaRPr>
          </a:p>
        </p:txBody>
      </p:sp>
      <p:sp>
        <p:nvSpPr>
          <p:cNvPr id="15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实施培训</a:t>
            </a:r>
            <a:endParaRPr lang="en-US" sz="2200" b="0" strike="noStrike" spc="-1">
              <a:solidFill>
                <a:srgbClr val="000000"/>
              </a:solidFill>
              <a:latin typeface="Arial"/>
            </a:endParaRPr>
          </a:p>
        </p:txBody>
      </p:sp>
      <p:sp>
        <p:nvSpPr>
          <p:cNvPr id="16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按照计划，进行培训内容的传授和教育</a:t>
            </a:r>
            <a:endParaRPr lang="en-US" sz="1500" b="0" strike="noStrike" spc="-1">
              <a:solidFill>
                <a:srgbClr val="000000"/>
              </a:solidFill>
              <a:latin typeface="Arial"/>
            </a:endParaRPr>
          </a:p>
        </p:txBody>
      </p:sp>
      <p:sp>
        <p:nvSpPr>
          <p:cNvPr id="16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企业礼仪培训的步骤</a:t>
            </a:r>
            <a:endParaRPr lang="en-US" sz="3600" b="0" strike="noStrike" spc="-1">
              <a:solidFill>
                <a:schemeClr val="dk1"/>
              </a:solidFill>
              <a:latin typeface="Arial"/>
            </a:endParaRPr>
          </a:p>
        </p:txBody>
      </p:sp>
      <p:sp>
        <p:nvSpPr>
          <p:cNvPr id="16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确定培训目标</a:t>
            </a:r>
            <a:endParaRPr lang="en-US" sz="2200" b="0" strike="noStrike" spc="-1">
              <a:solidFill>
                <a:srgbClr val="000000"/>
              </a:solidFill>
              <a:latin typeface="Arial"/>
            </a:endParaRPr>
          </a:p>
        </p:txBody>
      </p:sp>
      <p:sp>
        <p:nvSpPr>
          <p:cNvPr id="16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明确培训的目的和期望达到的效果</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企业礼仪培训的方法</a:t>
            </a:r>
            <a:endParaRPr lang="en-US" sz="3600" b="0" strike="noStrike" spc="-1">
              <a:solidFill>
                <a:schemeClr val="dk1"/>
              </a:solidFill>
              <a:latin typeface="Arial"/>
            </a:endParaRPr>
          </a:p>
        </p:txBody>
      </p:sp>
      <p:sp>
        <p:nvSpPr>
          <p:cNvPr id="16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基础知识的传授</a:t>
            </a:r>
            <a:endParaRPr lang="en-US" sz="2000" b="0" strike="noStrike" spc="-1">
              <a:solidFill>
                <a:srgbClr val="000000"/>
              </a:solidFill>
              <a:latin typeface="Arial"/>
            </a:endParaRPr>
          </a:p>
        </p:txBody>
      </p:sp>
      <p:sp>
        <p:nvSpPr>
          <p:cNvPr id="16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理论讲解</a:t>
            </a:r>
            <a:endParaRPr lang="en-US" sz="3000" b="0" strike="noStrike" spc="-1">
              <a:solidFill>
                <a:srgbClr val="000000"/>
              </a:solidFill>
              <a:latin typeface="Arial"/>
            </a:endParaRPr>
          </a:p>
        </p:txBody>
      </p:sp>
      <p:sp>
        <p:nvSpPr>
          <p:cNvPr id="16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借鉴成功经验和教训</a:t>
            </a:r>
            <a:endParaRPr lang="en-US" sz="2000" b="0" strike="noStrike" spc="-1">
              <a:solidFill>
                <a:srgbClr val="000000"/>
              </a:solidFill>
              <a:latin typeface="Arial"/>
            </a:endParaRPr>
          </a:p>
        </p:txBody>
      </p:sp>
      <p:sp>
        <p:nvSpPr>
          <p:cNvPr id="17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案例分析</a:t>
            </a:r>
            <a:endParaRPr lang="en-US" sz="3000" b="0" strike="noStrike" spc="-1">
              <a:solidFill>
                <a:srgbClr val="000000"/>
              </a:solidFill>
              <a:latin typeface="Arial"/>
            </a:endParaRPr>
          </a:p>
        </p:txBody>
      </p:sp>
      <p:sp>
        <p:nvSpPr>
          <p:cNvPr id="17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实践培训的重要方式</a:t>
            </a:r>
            <a:endParaRPr lang="en-US" sz="2000" b="0" strike="noStrike" spc="-1">
              <a:solidFill>
                <a:srgbClr val="000000"/>
              </a:solidFill>
              <a:latin typeface="Arial"/>
            </a:endParaRPr>
          </a:p>
        </p:txBody>
      </p:sp>
      <p:sp>
        <p:nvSpPr>
          <p:cNvPr id="17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角色扮演</a:t>
            </a:r>
            <a:endParaRPr lang="en-US" sz="3000" b="0" strike="noStrike" spc="-1">
              <a:solidFill>
                <a:srgbClr val="000000"/>
              </a:solidFill>
              <a:latin typeface="Arial"/>
            </a:endParaRPr>
          </a:p>
        </p:txBody>
      </p:sp>
      <p:sp>
        <p:nvSpPr>
          <p:cNvPr id="17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企业礼仪培训的效果</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对员工的态度和行为产生积极影响</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员工态度变化</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提高工作效率和执行力</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工作效率提升</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增强团队协作和解决问题的能力</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团队合作能力</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提升企业形象和口碑</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企业形象提升</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企业礼仪培训的重要性</a:t>
            </a:r>
            <a:endParaRPr lang="en-US" sz="3600" b="0" strike="noStrike" spc="-1">
              <a:solidFill>
                <a:schemeClr val="dk1"/>
              </a:solidFill>
              <a:latin typeface="Arial"/>
            </a:endParaRPr>
          </a:p>
        </p:txBody>
      </p:sp>
      <p:sp>
        <p:nvSpPr>
          <p:cNvPr id="18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企业礼仪培训能够帮助员工树立正确的职业形象，提高职业素养，有效促进员工之间的沟通和团队协作，从而打造企业高效的工作氛围。</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https://d.book118.com/175240323013011130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企业礼仪培训打造企业高效工作氛围</vt:lpstr>
      <vt:lpstr>目录</vt:lpstr>
      <vt:lpstr>第一章 现代企业礼仪的重要性</vt:lpstr>
      <vt:lpstr>企业礼仪是什么？</vt:lpstr>
      <vt:lpstr>企业礼仪的重要性</vt:lpstr>
      <vt:lpstr> </vt:lpstr>
      <vt:lpstr>企业礼仪对企业文化的影响</vt:lpstr>
      <vt:lpstr>第二章 企业礼仪培训的必要性</vt:lpstr>
      <vt:lpstr> </vt:lpstr>
      <vt:lpstr>企业礼仪培训的必要性</vt:lpstr>
      <vt:lpstr>企业礼仪培训的内容</vt:lpstr>
      <vt:lpstr>企业礼仪培训的实施方式</vt:lpstr>
      <vt:lpstr>企业礼仪培训的重要性</vt:lpstr>
      <vt:lpstr>第3章 企业礼仪培训的步骤和方法</vt:lpstr>
      <vt:lpstr> </vt:lpstr>
      <vt:lpstr>企业礼仪培训的步骤</vt:lpstr>
      <vt:lpstr>企业礼仪培训的方法</vt:lpstr>
      <vt:lpstr>企业礼仪培训的效果</vt:lpstr>
      <vt:lpstr>企业礼仪培训的重要性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2024-09-29T14:25:32.505</cp:lastPrinted>
  <dcterms:created xsi:type="dcterms:W3CDTF">2024-09-29T06:25:32Z</dcterms:created>
  <dcterms:modified xsi:type="dcterms:W3CDTF">2024-09-29T06:25:34Z</dcterms:modified>
</cp:coreProperties>
</file>