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6" r:id="rId43"/>
    <p:sldId id="379" r:id="rId44"/>
    <p:sldId id="382" r:id="rId45"/>
    <p:sldId id="384" r:id="rId46"/>
  </p:sldIdLst>
  <p:sldSz cx="12192000" cy="6858000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slide" Target="slides/slide41.xml" /><Relationship Id="rId45" Type="http://schemas.openxmlformats.org/officeDocument/2006/relationships/slide" Target="slides/slide42.xml" /><Relationship Id="rId46" Type="http://schemas.openxmlformats.org/officeDocument/2006/relationships/slide" Target="slides/slide43.xml" /><Relationship Id="rId47" Type="http://schemas.openxmlformats.org/officeDocument/2006/relationships/tags" Target="tags/tag292.xml" /><Relationship Id="rId48" Type="http://schemas.openxmlformats.org/officeDocument/2006/relationships/presProps" Target="presProps.xml" /><Relationship Id="rId49" Type="http://schemas.openxmlformats.org/officeDocument/2006/relationships/viewProps" Target="viewProps.xml" /><Relationship Id="rId5" Type="http://schemas.openxmlformats.org/officeDocument/2006/relationships/slide" Target="slides/slide2.xml" /><Relationship Id="rId50" Type="http://schemas.openxmlformats.org/officeDocument/2006/relationships/theme" Target="theme/theme1.xml" /><Relationship Id="rId51" Type="http://schemas.openxmlformats.org/officeDocument/2006/relationships/tableStyles" Target="tableStyles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image" Target="../media/image4.png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5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5.png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image" Target="../media/image2.png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607C2-2DB0-474D-984E-C575C232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E218D-6F36-480D-873A-5787C5FD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D9518-0A6C-487E-82F2-CD875A656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8C827-99C6-428E-84E0-284F0BD97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5C35E7-F5D1-4AE7-8C0A-57F31A71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071A2-7449-451D-96AA-A4F0860D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E4267-03AF-49A4-B96A-36467A13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86653-17E1-4C3E-AF0D-C14818EAD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5B25D-FC85-4B14-B9B6-888DB3959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D0DBF-0493-43A4-A5FE-14F5105E3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CC3B3-C0A9-4218-A8E4-42A74828E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1922780" y="1313180"/>
            <a:ext cx="8346440" cy="4231640"/>
            <a:chOff x="3308" y="2210"/>
            <a:chExt cx="12584" cy="6380"/>
          </a:xfrm>
          <a:effectLst>
            <a:outerShdw blurRad="749300" dist="38100" dir="5400000" algn="t" rotWithShape="0">
              <a:srgbClr val="FF71FE">
                <a:alpha val="7000"/>
              </a:srgbClr>
            </a:outerShdw>
          </a:effectLst>
        </p:grpSpPr>
        <p:sp>
          <p:nvSpPr>
            <p:cNvPr id="8" name="矩形 7"/>
            <p:cNvSpPr/>
            <p:nvPr>
              <p:custDataLst>
                <p:tags r:id="rId2"/>
              </p:custDataLst>
            </p:nvPr>
          </p:nvSpPr>
          <p:spPr>
            <a:xfrm>
              <a:off x="3568" y="2449"/>
              <a:ext cx="12064" cy="5902"/>
            </a:xfrm>
            <a:prstGeom prst="rect">
              <a:avLst/>
            </a:prstGeom>
            <a:gradFill>
              <a:gsLst>
                <a:gs pos="0">
                  <a:schemeClr val="accent2">
                    <a:lumMod val="40000"/>
                    <a:lumOff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432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3308" y="2210"/>
              <a:ext cx="12584" cy="6380"/>
            </a:xfrm>
            <a:prstGeom prst="rect">
              <a:avLst/>
            </a:prstGeom>
            <a:noFill/>
            <a:ln w="50800">
              <a:gradFill>
                <a:gsLst>
                  <a:gs pos="0">
                    <a:schemeClr val="accent1"/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lin ang="27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0" name="图片 9" descr="花草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200" y="0"/>
            <a:ext cx="12193200" cy="685879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2943861" y="3118366"/>
            <a:ext cx="6304280" cy="1014731"/>
          </a:xfrm>
        </p:spPr>
        <p:txBody>
          <a:bodyPr lIns="90000" tIns="46800" rIns="90000" bIns="46800" anchor="ctr" anchorCtr="0">
            <a:normAutofit/>
          </a:bodyPr>
          <a:lstStyle>
            <a:lvl1pPr algn="ctr">
              <a:defRPr sz="5400" spc="600" baseline="0">
                <a:solidFill>
                  <a:schemeClr val="bg1"/>
                </a:solidFill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4208463" y="4446641"/>
            <a:ext cx="1887538" cy="355890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1200" u="none" strike="noStrike" kern="1200" cap="none" spc="200" normalizeH="0" baseline="0">
                <a:solidFill>
                  <a:schemeClr val="bg1"/>
                </a:solidFill>
                <a:uFillTx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11" name="直线连接符 21"/>
          <p:cNvCxnSpPr/>
          <p:nvPr userDrawn="1">
            <p:custDataLst>
              <p:tags r:id="rId11"/>
            </p:custDataLst>
          </p:nvPr>
        </p:nvCxnSpPr>
        <p:spPr>
          <a:xfrm>
            <a:off x="4208462" y="4338003"/>
            <a:ext cx="3775075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6095400" y="4446641"/>
            <a:ext cx="1887539" cy="355890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r">
              <a:buNone/>
              <a:defRPr sz="1200" spc="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aaaaa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pic>
        <p:nvPicPr>
          <p:cNvPr id="8" name="图片 7" descr="3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42720" y="1632585"/>
            <a:ext cx="2811145" cy="38633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4828089" y="3658574"/>
            <a:ext cx="5537078" cy="769441"/>
          </a:xfrm>
        </p:spPr>
        <p:txBody>
          <a:bodyPr lIns="90000" tIns="46800" rIns="90000" bIns="46800" anchor="ctr" anchorCtr="0">
            <a:normAutofit/>
          </a:bodyPr>
          <a:lstStyle>
            <a:lvl1pPr>
              <a:defRPr sz="3600" u="none" strike="noStrike" kern="1200" cap="none" spc="300" normalizeH="0" baseline="0">
                <a:solidFill>
                  <a:schemeClr val="tx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4828088" y="4482281"/>
            <a:ext cx="5537078" cy="548982"/>
          </a:xfrm>
        </p:spPr>
        <p:txBody>
          <a:bodyPr lIns="90000" tIns="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000" tIns="46800" rIns="90000" bIns="46800">
            <a:normAutofit/>
          </a:bodyPr>
          <a:lstStyle>
            <a:lvl1pPr>
              <a:defRPr sz="1600">
                <a:latin typeface="微软雅黑" panose="020b0503020204020204" charset="-122"/>
                <a:ea typeface="微软雅黑"/>
              </a:defRPr>
            </a:lvl1pPr>
            <a:lvl2pPr>
              <a:defRPr sz="1600">
                <a:latin typeface="微软雅黑" panose="020b0503020204020204" charset="-122"/>
                <a:ea typeface="微软雅黑"/>
              </a:defRPr>
            </a:lvl2pPr>
            <a:lvl3pPr>
              <a:defRPr sz="1600">
                <a:latin typeface="微软雅黑" panose="020b0503020204020204" charset="-122"/>
                <a:ea typeface="微软雅黑"/>
              </a:defRPr>
            </a:lvl3pPr>
            <a:lvl4pPr>
              <a:defRPr sz="1600">
                <a:latin typeface="微软雅黑" panose="020b0503020204020204" charset="-122"/>
                <a:ea typeface="微软雅黑"/>
              </a:defRPr>
            </a:lvl4pPr>
            <a:lvl5pPr>
              <a:defRPr sz="1600"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000" tIns="46800" rIns="90000" bIns="468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aaaaa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000" tIns="46800" rIns="90000" bIns="46800">
            <a:normAutofit/>
          </a:bodyPr>
          <a:lstStyle>
            <a:lvl1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花草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85" y="635"/>
            <a:ext cx="12193200" cy="685879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3365974" y="2981933"/>
            <a:ext cx="5728469" cy="1033171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6600" b="0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7" name="直接连接符 6"/>
          <p:cNvCxnSpPr/>
          <p:nvPr userDrawn="1">
            <p:custDataLst>
              <p:tags r:id="rId7"/>
            </p:custDataLst>
          </p:nvPr>
        </p:nvCxnSpPr>
        <p:spPr>
          <a:xfrm>
            <a:off x="3365974" y="4015105"/>
            <a:ext cx="5594350" cy="0"/>
          </a:xfrm>
          <a:prstGeom prst="line">
            <a:avLst/>
          </a:prstGeom>
          <a:ln w="12700">
            <a:solidFill>
              <a:schemeClr val="bg1">
                <a:lumMod val="8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3365973" y="4246061"/>
            <a:ext cx="4324783" cy="542355"/>
          </a:xfrm>
        </p:spPr>
        <p:txBody>
          <a:bodyPr lIns="90000" tIns="46800" rIns="90000" bIns="46800"/>
          <a:lstStyle>
            <a:lvl1pPr marL="0" indent="0">
              <a:buNone/>
              <a:defRPr baseline="0">
                <a:ea typeface="微软雅黑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3365974" y="2208619"/>
            <a:ext cx="5954027" cy="789642"/>
          </a:xfrm>
        </p:spPr>
        <p:txBody>
          <a:bodyPr lIns="90000" tIns="46800" rIns="90000" bIns="46800" anchor="ctr" anchorCtr="0">
            <a:normAutofit/>
          </a:bodyPr>
          <a:lstStyle>
            <a:lvl1pPr marL="0" indent="0">
              <a:buNone/>
              <a:defRPr sz="4400" baseline="0">
                <a:solidFill>
                  <a:schemeClr val="accent1">
                    <a:lumMod val="60000"/>
                    <a:lumOff val="40000"/>
                  </a:schemeClr>
                </a:solidFill>
                <a:ea typeface="微软雅黑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grpSp>
        <p:nvGrpSpPr>
          <p:cNvPr id="22" name="组合 21"/>
          <p:cNvGrpSpPr/>
          <p:nvPr userDrawn="1">
            <p:custDataLst>
              <p:tags r:id="rId10"/>
            </p:custDataLst>
          </p:nvPr>
        </p:nvGrpSpPr>
        <p:grpSpPr>
          <a:xfrm rot="10800000">
            <a:off x="1443489" y="1632584"/>
            <a:ext cx="486583" cy="475615"/>
            <a:chOff x="1100668" y="795868"/>
            <a:chExt cx="269602" cy="263525"/>
          </a:xfrm>
          <a:solidFill>
            <a:schemeClr val="bg1"/>
          </a:solidFill>
        </p:grpSpPr>
        <p:sp>
          <p:nvSpPr>
            <p:cNvPr id="23" name="矩形 22"/>
            <p:cNvSpPr/>
            <p:nvPr>
              <p:custDataLst>
                <p:tags r:id="rId11"/>
              </p:custDataLst>
            </p:nvPr>
          </p:nvSpPr>
          <p:spPr>
            <a:xfrm>
              <a:off x="1255970" y="795868"/>
              <a:ext cx="114300" cy="1143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矩形 23"/>
            <p:cNvSpPr/>
            <p:nvPr>
              <p:custDataLst>
                <p:tags r:id="rId12"/>
              </p:custDataLst>
            </p:nvPr>
          </p:nvSpPr>
          <p:spPr>
            <a:xfrm>
              <a:off x="1100668" y="945093"/>
              <a:ext cx="114300" cy="1143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矩形 24"/>
            <p:cNvSpPr/>
            <p:nvPr>
              <p:custDataLst>
                <p:tags r:id="rId13"/>
              </p:custDataLst>
            </p:nvPr>
          </p:nvSpPr>
          <p:spPr>
            <a:xfrm>
              <a:off x="1255970" y="945093"/>
              <a:ext cx="114300" cy="1143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8" name="图片 7" descr="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958644" y="5575454"/>
            <a:ext cx="1126950" cy="1282546"/>
          </a:xfrm>
          <a:custGeom>
            <a:gdLst>
              <a:gd name="connsiteX0" fmla="*/ 0 w 1126950"/>
              <a:gd name="connsiteY0" fmla="*/ 0 h 1282546"/>
              <a:gd name="connsiteX1" fmla="*/ 1126950 w 1126950"/>
              <a:gd name="connsiteY1" fmla="*/ 0 h 1282546"/>
              <a:gd name="connsiteX2" fmla="*/ 1126950 w 1126950"/>
              <a:gd name="connsiteY2" fmla="*/ 1282546 h 1282546"/>
              <a:gd name="connsiteX3" fmla="*/ 0 w 1126950"/>
              <a:gd name="connsiteY3" fmla="*/ 1282546 h 12825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6950" h="1282546">
                <a:moveTo>
                  <a:pt x="0" y="0"/>
                </a:moveTo>
                <a:lnTo>
                  <a:pt x="1126950" y="0"/>
                </a:lnTo>
                <a:lnTo>
                  <a:pt x="1126950" y="1282546"/>
                </a:lnTo>
                <a:lnTo>
                  <a:pt x="0" y="1282546"/>
                </a:lnTo>
                <a:close/>
              </a:path>
            </a:pathLst>
          </a:cu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</a:endParaRPr>
          </a:p>
        </p:txBody>
      </p:sp>
      <p:pic>
        <p:nvPicPr>
          <p:cNvPr id="9" name="图片 8" descr="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56221" y="4849677"/>
            <a:ext cx="1091584" cy="15001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sym typeface="+mn-ea"/>
            </a:endParaRPr>
          </a:p>
        </p:txBody>
      </p:sp>
      <p:pic>
        <p:nvPicPr>
          <p:cNvPr id="11" name="图片 10" descr="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06540" y="4861013"/>
            <a:ext cx="1313854" cy="18056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4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 lIns="90000" tIns="46800" rIns="90000" bIns="46800"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sym typeface="+mn-ea"/>
            </a:endParaRPr>
          </a:p>
        </p:txBody>
      </p:sp>
      <p:pic>
        <p:nvPicPr>
          <p:cNvPr id="14" name="图片 13" descr="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 flipV="1">
            <a:off x="0" y="2640"/>
            <a:ext cx="2209800" cy="15849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4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1" name="图片 10" descr="4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846310" y="0"/>
            <a:ext cx="2345690" cy="20916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000"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2" name="图片 11" descr="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063816" y="5222039"/>
            <a:ext cx="1091584" cy="150015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sz="20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8" name="图片 7" descr="aaaaa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lIns="90000" tIns="46800" rIns="90000" bIns="46800"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9.png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0.png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75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032022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>
          <a:xfrm>
            <a:off x="2277110" y="2969260"/>
            <a:ext cx="7727315" cy="1750060"/>
          </a:xfrm>
        </p:spPr>
        <p:txBody>
          <a:bodyPr>
            <a:noAutofit/>
          </a:bodyPr>
          <a:lstStyle/>
          <a:p>
            <a:r>
              <a:rPr lang="zh-CN" altLang="en-US" sz="66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五分钟翻译挑战</a:t>
            </a:r>
            <a:endParaRPr lang="zh-CN" altLang="en-US" sz="66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958644" y="5575454"/>
            <a:ext cx="1126950" cy="1282546"/>
          </a:xfrm>
          <a:custGeom>
            <a:gdLst>
              <a:gd name="connsiteX0" fmla="*/ 0 w 1126950"/>
              <a:gd name="connsiteY0" fmla="*/ 0 h 1282546"/>
              <a:gd name="connsiteX1" fmla="*/ 1126950 w 1126950"/>
              <a:gd name="connsiteY1" fmla="*/ 0 h 1282546"/>
              <a:gd name="connsiteX2" fmla="*/ 1126950 w 1126950"/>
              <a:gd name="connsiteY2" fmla="*/ 1282546 h 1282546"/>
              <a:gd name="connsiteX3" fmla="*/ 0 w 1126950"/>
              <a:gd name="connsiteY3" fmla="*/ 1282546 h 12825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6950" h="1282546">
                <a:moveTo>
                  <a:pt x="0" y="0"/>
                </a:moveTo>
                <a:lnTo>
                  <a:pt x="1126950" y="0"/>
                </a:lnTo>
                <a:lnTo>
                  <a:pt x="1126950" y="1282546"/>
                </a:lnTo>
                <a:lnTo>
                  <a:pt x="0" y="1282546"/>
                </a:lnTo>
                <a:close/>
              </a:path>
            </a:pathLst>
          </a:custGeom>
        </p:spPr>
      </p:pic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668020" y="781685"/>
            <a:ext cx="1082294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ct val="0"/>
              </a:spcAft>
              <a:buNone/>
            </a:pPr>
            <a:r>
              <a:rPr lang="zh-CN" sz="16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必修上</a:t>
            </a:r>
            <a:endParaRPr lang="zh-CN" sz="16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761" y="782478"/>
            <a:ext cx="10363854" cy="4408326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1.敏于事而慎于言，就有道而正焉。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办事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勤勉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敏捷，说话谨慎，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向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有道德的人学习而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改正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自己的缺点。【就：走向、接近】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2.君子喻于义，小人喻于利。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君子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明白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大义，小人只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懂得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小利。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40105" y="782320"/>
            <a:ext cx="10650220" cy="525145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1.质胜文则野，文胜质则史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质朴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超过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文采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就会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粗野鄙俗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，文采超过质朴就会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虚饰浮夸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2.士不可以不弘毅，任重而道远。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读书人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不可以不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志向远大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，因为担子沉重，道路遥远。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781685"/>
            <a:ext cx="1065149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克己复礼为仁。一日克己复礼，天下归仁焉。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克制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自己，回复到礼就是仁。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有一天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你做到了克己复礼，全天下都会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称许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你是仁人。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+mj-ea"/>
              <a:ea typeface="+mj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30000"/>
              </a:lnSpc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</a:rPr>
              <a:t>2.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人而不仁，如礼何？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</a:rPr>
              <a:t>——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一个人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如果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没有仁德，他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怎么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能对待礼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呢？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5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6"/>
            </p:custDataLst>
          </p:nvPr>
        </p:nvSpPr>
        <p:spPr>
          <a:xfrm>
            <a:off x="839470" y="782320"/>
            <a:ext cx="1065022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1.譬如为山，未成一篑，止，吾止也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（修身进学）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好比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对土成山，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只差一筐土没有成功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，如果停下来，是我自己停下来的。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2.譬如平地，虽覆一篑，进，吾往也。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好比平整地面，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填平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洼地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，即使刚刚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倒下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一筐土，如果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决定坚持下去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，是我自己要这样做。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761" y="782478"/>
            <a:ext cx="10363854" cy="4408326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1.有一言而可以终身行之者乎？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有一个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字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而可以终身去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实践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的吗？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2.回虽不敏，请事斯语矣。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——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我（颜回）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虽然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愚钝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，请让我照您这些话去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实践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吧。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782320"/>
            <a:ext cx="1065022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1.《诗》可以兴，可以观，可以群，可以怨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《诗》可以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激发人的感情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，可以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观察政治风俗的盛衰得失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，可以提高人际交往能力，可以在礼的准则下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怨刺时政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2.迩之事父，远之事君。多识于鸟兽草木之名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近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可以用《诗》中的道理来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侍奉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父母，远可以用《诗》中道理侍奉君主。还可以多知道一些鸟兽草木的名字。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40105" y="782320"/>
            <a:ext cx="1065022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大学之道，在明明德，在亲民，在止于至善。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大学的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宗旨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，在于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彰明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美德，在于亲近爱抚民众，在于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达到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道德修养的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最高境界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自天子以至于庶人，壹是皆以修身为本。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从天子开始一直到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普通百姓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一律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都要把修养自身的品性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作为根本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770255" y="782320"/>
            <a:ext cx="1065149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非所以内交于孺子之父母也，非所以要誉于乡党朋友也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这不是为了跟那小孩的父母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结交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，不是为了想要在乡里朋友中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博取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名誉</a:t>
            </a:r>
            <a:r>
              <a:rPr 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若火之始然，泉之始达。苟能充之，足以保四海。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就像火刚刚开始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燃烧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，泉水刚刚开始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流通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，如果能够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扩充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它们，便能够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使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天下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安定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668020" y="781685"/>
            <a:ext cx="1082294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凿户牖以为室，当其无，有室之用。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开凿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门窗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来建造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房屋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，房屋的功用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正是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产生于门窗的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“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无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”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自见者不明，自是者不彰，自伐者无功，自矜者不长。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自我显露的不能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显明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，自以为是的人不能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彰显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，自我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夸耀功劳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的人没有功绩，自我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夸耀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的人不能长久。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635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722630"/>
            <a:ext cx="10650220" cy="541274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其安易持，其未兆易谋，其脆易泮，其微易散。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事物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安然未生变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的时候容易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持守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，问题还没有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显露迹象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的时候容易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解决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，事物脆弱的时候容易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分离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，事物细微的时候容易散失。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是以圣人欲不欲，不贵难得之货，学不学，复众人之所过。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因此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圣人想望人所不想望的，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不稀罕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难以得到的货物，学习人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所不学习的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补救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众人所犯的过错。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40105" y="781685"/>
            <a:ext cx="1065022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宋人有善为不龟手之药者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……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客闻之，请买其方百金。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宋国有一个善于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制造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防止手冻裂的药物的人，有一个外地人听说了这件事，请求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用百金来买他制药的方子。【均为定语后置句】</a:t>
            </a:r>
            <a:endParaRPr lang="en-US" altLang="zh-CN" sz="3600" b="1" spc="0">
              <a:solidFill>
                <a:srgbClr val="4F0FBD">
                  <a:alpha val="80000"/>
                </a:srgb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何不虑以为大樽而浮孚江湖，而忧其瓠落无所容？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为什么不把它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系结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在腰间充当大樽而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在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江湖漂浮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【省略句】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，却担忧它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太大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无处可容呢？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782320"/>
            <a:ext cx="1065149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故圣人以治天下为事者，恶得不禁恶而劝爱？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所以圣人是吧治理天下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作为（自己的）事务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的人，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怎么能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不禁止人们相互仇恨而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鼓励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人们先改呢？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故天下兼相爱则治，交相恶则乱。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因此，天下人全都相亲相爱，社会就会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安定太平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互相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憎恨，天下就会混乱。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684530" y="782320"/>
            <a:ext cx="1082294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王于兴师， 修我矛戟，与子偕作。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君王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出兵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，修好我的矛和戟，与你一同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操练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江流宛转绕芳甸，月照花林皆似霰。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江水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曲曲折折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地绕过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芳草丰茂的原野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，月光照在鲜花、树木上，那明亮的清辉都像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冰粒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一样洁白晶莹。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723265"/>
            <a:ext cx="10650220" cy="541274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可怜楼上月裴回，应照离人妆镜台。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可怜楼上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徘徊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不去的月光，应该照耀着离人的梳妆台。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鸿雁长飞光不度，鱼龙潜跃水成文。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鸿雁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不停地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飞翔，却不能飞出无边的月光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到达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你身边，月照江面，鱼龙在水中潜游跳跃，也游不到你身边，只能激起阵阵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波纹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40105" y="781685"/>
            <a:ext cx="1065022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陈王昔时宴平乐，斗酒十千恣欢谑。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陈王曹植从前在平乐观举行宴会，喝着名贵的酒，纵情地欢乐。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主人何为言少钱，径须沽取对君酌。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主人啊，为何说我少银钱，毫不犹豫地买酒来，咱对饮个醉意绵绵。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4086225" y="1935480"/>
            <a:ext cx="8106410" cy="2734945"/>
          </a:xfrm>
        </p:spPr>
        <p:txBody>
          <a:bodyPr>
            <a:noAutofit/>
          </a:bodyPr>
          <a:lstStyle/>
          <a:p>
            <a:r>
              <a:rPr lang="zh-CN" altLang="en-US" sz="16600">
                <a:latin typeface="微软雅黑" panose="020b0503020204020204" charset="-122"/>
                <a:ea typeface="微软雅黑"/>
              </a:rPr>
              <a:t>选必中</a:t>
            </a:r>
            <a:endParaRPr lang="zh-CN" altLang="en-US" sz="16600"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668020" y="781685"/>
            <a:ext cx="1082294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ct val="0"/>
              </a:spcAft>
              <a:buNone/>
            </a:pPr>
            <a:r>
              <a:rPr lang="zh-CN" sz="16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《屈原列传》</a:t>
            </a:r>
            <a:endParaRPr lang="zh-CN" sz="16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2842895" y="17653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781685"/>
            <a:ext cx="1065149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博闻强识，明于治乱，娴于辞令。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知识广博，长于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记忆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明晓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国家治乱的道理，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擅长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外交辞令。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上官大夫与之同列，争宠而心害其能。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上官大夫和屈原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地位相同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，他为了争夺楚怀王的宠幸，心里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嫉妒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屈原的才能。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534035" y="782320"/>
            <a:ext cx="11164570" cy="535305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屈平疾王听之不聪也，谗谄之蔽明也，邪曲之害公也，方正之不容也。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屈原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痛心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楚怀王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识别力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不够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明察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说人坏话、奉承献媚的小人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蒙蔽怀王， 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品行不正的小人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损害国家，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端方正直的人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不被昏君谗臣容纳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《国风》好色而不淫，《小雅》怨诽而不乱。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《国风》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喜欢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写男女恋情但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不失分寸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，《小雅》怨愤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发牢骚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但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不坏乱礼法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40105" y="782320"/>
            <a:ext cx="1065022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其称文小而其指极大，举类迩而见义远。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他的文辞描写的是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寻常事物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，但是它的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意旨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却极为博大，列举的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事例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浅近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，而表达的意思很深远。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明道德之广崇，治乱之条贯，靡不毕见。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阐明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道德的广大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崇高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，治乱的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条理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没有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不完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全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表现出来的。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505460" y="553720"/>
            <a:ext cx="11002010" cy="54806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“离骚”者，犹离忧也。夫天者，人之始也；父母者，人之本也。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“离骚”，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  <a:sym typeface="+mn-ea"/>
              </a:rPr>
              <a:t>如同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遭遇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忧患。上天</a:t>
            </a:r>
            <a:r>
              <a:rPr lang="zh-CN" altLang="en-US" sz="3600" b="1">
                <a:solidFill>
                  <a:srgbClr val="4F0FBD"/>
                </a:solidFill>
                <a:latin typeface="+mj-ea"/>
                <a:ea typeface="+mj-ea"/>
                <a:cs typeface="+mj-ea"/>
                <a:sym typeface="+mn-ea"/>
              </a:rPr>
              <a:t>是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人类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的开始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，父母</a:t>
            </a:r>
            <a:r>
              <a:rPr lang="zh-CN" altLang="en-US" sz="3600" b="1">
                <a:solidFill>
                  <a:srgbClr val="4F0FBD"/>
                </a:solidFill>
                <a:latin typeface="+mj-ea"/>
                <a:ea typeface="+mj-ea"/>
                <a:cs typeface="+mj-ea"/>
                <a:sym typeface="+mn-ea"/>
              </a:rPr>
              <a:t>是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人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的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本源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+mj-ea"/>
              <a:ea typeface="+mj-ea"/>
              <a:cs typeface="+mj-ea"/>
            </a:endParaRPr>
          </a:p>
          <a:p>
            <a:pPr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信而见疑，忠而被谤，能无怨乎？</a:t>
            </a:r>
            <a:endParaRPr lang="zh-CN" altLang="en-US" sz="3600" b="1">
              <a:latin typeface="+mj-ea"/>
              <a:ea typeface="+mj-ea"/>
              <a:cs typeface="+mj-ea"/>
            </a:endParaRPr>
          </a:p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zh-CN" altLang="en-US" sz="3600" b="1">
                <a:latin typeface="+mj-ea"/>
                <a:ea typeface="+mj-ea"/>
                <a:cs typeface="+mj-ea"/>
              </a:rPr>
              <a:t>——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诚信不欺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却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被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怀疑，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忠心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却被诽谤，能够没有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怨恨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吗？</a:t>
            </a:r>
            <a:endParaRPr lang="zh-CN" altLang="en-US" sz="3600" b="1">
              <a:latin typeface="+mj-ea"/>
              <a:ea typeface="+mj-ea"/>
              <a:cs typeface="+mj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578485" y="723265"/>
            <a:ext cx="10911840" cy="541274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如楚，又因厚币用事者臣靳尚，而设诡辩于怀王之宠姬郑袖。</a:t>
            </a:r>
            <a:endParaRPr lang="en-US" altLang="zh-CN" sz="3600" b="1" smtClean="0">
              <a:latin typeface="+mj-ea"/>
              <a:ea typeface="+mj-ea"/>
              <a:cs typeface="+mj-ea"/>
            </a:endParaRPr>
          </a:p>
          <a:p>
            <a:pPr marL="0" indent="0" algn="l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cs typeface="+mj-ea"/>
              </a:rPr>
              <a:t>——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到了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楚国，又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趁机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送厚礼给楚国当权的臣子靳尚，让他在怀王的宠妃郑袖那里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说假话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+mj-ea"/>
              <a:ea typeface="+mj-ea"/>
              <a:cs typeface="+mj-ea"/>
            </a:endParaRPr>
          </a:p>
          <a:p>
            <a:pPr marL="0" indent="0" algn="l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+mj-ea"/>
              <a:ea typeface="+mj-ea"/>
              <a:cs typeface="+mj-ea"/>
            </a:endParaRPr>
          </a:p>
          <a:p>
            <a:pPr indent="0" algn="l">
              <a:lnSpc>
                <a:spcPct val="100000"/>
              </a:lnSpc>
            </a:pP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其存君兴国而欲反覆之，一篇之中三致志焉。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 algn="l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cs typeface="+mj-ea"/>
              </a:rPr>
              <a:t>——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他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思念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君王想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使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国家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振兴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，因而想使楚国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返回到正确轨道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，在一篇作品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再三表达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（这种）意愿。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+mj-ea"/>
              <a:ea typeface="+mj-ea"/>
              <a:cs typeface="+mj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502920" y="754380"/>
            <a:ext cx="10987405" cy="534860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屈原至于江滨，被发行吟泽畔，颜色憔悴，形容枯槁。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indent="0" algn="l">
              <a:lnSpc>
                <a:spcPct val="100000"/>
              </a:lnSpc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屈原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到了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江滨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披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散头发，在水边一面走一面吟唱，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脸色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憔悴，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身体容貌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干瘦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 algn="l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 algn="l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2.兵挫地削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亡其六郡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身客死于秦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为天下笑。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 algn="l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——军队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遭挫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败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国土被削割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失掉了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汉中一带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自己客死在秦国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被天下人耻笑。</a:t>
            </a:r>
            <a:endParaRPr lang="en-US" altLang="zh-CN" sz="3600" b="1" spc="0">
              <a:solidFill>
                <a:srgbClr val="4F0FBD">
                  <a:alpha val="80000"/>
                </a:srgb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685165"/>
            <a:ext cx="1065149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举世混浊而我独清,众人皆醉而我独醒,是以见放。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整个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社会都污浊,我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一人洁净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,众人都昏醉,我一人清醒,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因此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被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放逐。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众人皆醉，何不餔其糟而啜其醨？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大家都醉了，为什么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吃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众人的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酒糟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喝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众人的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薄酒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？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685165"/>
            <a:ext cx="1065149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何故怀瑾握瑜，而自令见放为？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 algn="l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——为什么要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怀抱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美玉一般的品质，却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使自己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被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放逐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呢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？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【为：表疑问语气】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其后楚日以削，数十年，竟为秦所灭。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从那时起，楚国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日益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削弱，数十年后，（楚国）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最终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被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秦国消灭了。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668020" y="781685"/>
            <a:ext cx="1082294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怀王怒，不听。亡走赵，赵不内。复之秦，竟死于秦而归葬。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——怀王非常气愤，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不答应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逃到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赵国，赵国不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接纳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。又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回到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秦国，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最终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死在秦国后才回到楚国安葬。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2.卒使上官大夫短屈原于顷襄王，顷襄王怒而迁之。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——(令尹子兰)终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于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指使上官大夫在顷襄王的面前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诋毁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屈原，顷襄王很恼怒，把屈原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放逐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了。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668020" y="781685"/>
            <a:ext cx="1082294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ct val="0"/>
              </a:spcAft>
              <a:buNone/>
            </a:pPr>
            <a:r>
              <a:rPr lang="zh-CN" sz="16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《苏武传》</a:t>
            </a:r>
            <a:endParaRPr lang="zh-CN" sz="16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101600" y="387350"/>
            <a:ext cx="11786235" cy="598995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90000"/>
              </a:lnSpc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武帝嘉其义，乃遣武以中郎将使持节送匈奴使留在汉者，因厚赂单于，答其善意。</a:t>
            </a:r>
            <a:endParaRPr lang="zh-CN" altLang="en-US" sz="3600" b="1">
              <a:latin typeface="楷体_GB2312" panose="02010609030101010101" pitchFamily="49" charset="-122"/>
              <a:ea typeface="楷体_GB2312" panose="02010609030101010101" pitchFamily="49" charset="-122"/>
              <a:cs typeface="宋体" panose="02010600030101010101" pitchFamily="2" charset="-122"/>
            </a:endParaRPr>
          </a:p>
          <a:p>
            <a:pPr indent="0" algn="l">
              <a:lnSpc>
                <a:spcPct val="90000"/>
              </a:lnSpc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+mj-ea"/>
                <a:ea typeface="+mj-ea"/>
                <a:cs typeface="+mj-ea"/>
              </a:rPr>
              <a:t>——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汉武帝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赞许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他这种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合乎情理的做法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，就派苏武以中郎将的身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份持节（出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使匈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奴），</a:t>
            </a:r>
            <a:r>
              <a:rPr lang="zh-CN" altLang="en-US" sz="3600" b="1" smtClean="0">
                <a:solidFill>
                  <a:srgbClr val="4F0FBD"/>
                </a:solidFill>
                <a:latin typeface="+mj-ea"/>
                <a:ea typeface="+mj-ea"/>
                <a:cs typeface="+mj-ea"/>
                <a:sym typeface="+mn-ea"/>
              </a:rPr>
              <a:t>护送</a:t>
            </a:r>
            <a:r>
              <a:rPr lang="zh-CN" altLang="en-US" sz="3600" b="1">
                <a:solidFill>
                  <a:srgbClr val="4F0FBD"/>
                </a:solidFill>
                <a:latin typeface="+mj-ea"/>
                <a:ea typeface="+mj-ea"/>
                <a:cs typeface="+mj-ea"/>
                <a:sym typeface="+mn-ea"/>
              </a:rPr>
              <a:t>留在汉朝的匈奴使者【定语后置】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，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趁</a:t>
            </a:r>
            <a:r>
              <a:rPr lang="zh-CN" altLang="en-US" sz="3600" b="1" smtClean="0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此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赠送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丰厚的礼物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给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单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于，</a:t>
            </a:r>
            <a:r>
              <a:rPr lang="zh-CN" altLang="en-US" sz="3600" b="1">
                <a:solidFill>
                  <a:srgbClr val="FF0000"/>
                </a:solidFill>
                <a:latin typeface="+mj-ea"/>
                <a:ea typeface="+mj-ea"/>
                <a:cs typeface="+mj-ea"/>
                <a:sym typeface="+mn-ea"/>
              </a:rPr>
              <a:t>回报</a:t>
            </a:r>
            <a:r>
              <a:rPr lang="zh-CN" altLang="en-US" sz="3600" b="1">
                <a:latin typeface="+mj-ea"/>
                <a:ea typeface="+mj-ea"/>
                <a:cs typeface="+mj-ea"/>
                <a:sym typeface="+mn-ea"/>
              </a:rPr>
              <a:t>他的好意</a:t>
            </a:r>
            <a:r>
              <a:rPr lang="zh-CN" altLang="en-US" sz="3600" b="1" smtClean="0">
                <a:latin typeface="+mj-ea"/>
                <a:ea typeface="+mj-ea"/>
                <a:cs typeface="+mj-ea"/>
                <a:sym typeface="+mn-ea"/>
              </a:rPr>
              <a:t>。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l">
              <a:lnSpc>
                <a:spcPct val="9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 algn="l">
              <a:lnSpc>
                <a:spcPct val="9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事如此，此必及我，见犯乃死，重负国。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 algn="l">
              <a:lnSpc>
                <a:spcPct val="9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——事情到了如此地步，这样一定会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牵连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到我，等到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被(匈奴)侮辱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以后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才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死，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更加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对不起国家。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583565" y="781685"/>
            <a:ext cx="1090676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武益愈，单于使使晓武，会论虞常，欲因此时降武。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algn="l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苏武的伤势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逐渐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好了，单于派使者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通知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苏武，会同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判定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虞常的罪，想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趁机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  <a:sym typeface="+mn-ea"/>
              </a:rPr>
              <a:t>让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苏武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  <a:sym typeface="+mn-ea"/>
              </a:rPr>
              <a:t>投降</a:t>
            </a:r>
            <a:r>
              <a:rPr lang="zh-CN" altLang="en-US" sz="36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2.及卫律所将降者，阴相与谋劫单于母阏氏归汉。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(缑王)连同卫律所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率领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的那些被迫投降匈奴的人，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暗地里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一起密谋劫持单于的母亲阏氏归附汉朝。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345440" y="653415"/>
            <a:ext cx="1150239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汝为人臣子，不顾恩义，畔主背亲，为降虏于蛮夷，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何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以汝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为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见？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——你做人家的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臣下和儿子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，不顾及恩德义理，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背叛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主上，背弃双亲，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在异族那里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做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俘虏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，要见你干什么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？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【反问句】</a:t>
            </a:r>
            <a:endParaRPr lang="en-US" altLang="zh-CN" sz="3600" b="1" spc="0">
              <a:solidFill>
                <a:srgbClr val="4F0FBD">
                  <a:alpha val="80000"/>
                </a:srgb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使牧羝，羝乳乃得归。别其官属常惠等各置他所。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——让他放牧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公羊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，说等到公羊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生了小羊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才能放他回去。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分开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他的随从官吏常惠等人，分别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囚禁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到另外的地方。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667385" y="677545"/>
            <a:ext cx="1082294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终不得归汉,空自苦亡人之地,信义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安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所见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乎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?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您终究不能回归汉朝了,白白地在这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荒无人烟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的地方受苦,(您对汉朝)的信义表现在哪里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呢?【反问句】</a:t>
            </a:r>
            <a:endParaRPr lang="zh-CN" altLang="en-US" sz="3600" b="1" spc="0">
              <a:solidFill>
                <a:srgbClr val="FF0000">
                  <a:alpha val="80000"/>
                </a:srgb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且陛下春秋高，法令亡常，大臣亡罪夷灭者数十家。</a:t>
            </a:r>
            <a:endParaRPr lang="zh-CN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——况且皇上年纪大了,法令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没有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规律,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</a:rPr>
              <a:t>没有犯罪而被灭族的</a:t>
            </a:r>
            <a:r>
              <a:rPr lang="en-US" altLang="zh-CN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  <a:sym typeface="+mn-ea"/>
              </a:rPr>
              <a:t>大臣</a:t>
            </a:r>
            <a:r>
              <a:rPr lang="zh-CN" altLang="en-US" sz="3600" b="1" spc="0">
                <a:solidFill>
                  <a:srgbClr val="4F0FBD">
                    <a:alpha val="80000"/>
                  </a:srgbClr>
                </a:solidFill>
                <a:latin typeface="Arial" pitchFamily="34" charset="0"/>
                <a:sym typeface="+mn-ea"/>
              </a:rPr>
              <a:t>有数十家【定后】。</a:t>
            </a:r>
            <a:endParaRPr lang="zh-CN" altLang="en-US" sz="3600" b="1" spc="0">
              <a:solidFill>
                <a:srgbClr val="4F0FBD">
                  <a:alpha val="80000"/>
                </a:srgbClr>
              </a:solidFill>
              <a:latin typeface="Arial" pitchFamily="34" charset="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40105" y="781685"/>
            <a:ext cx="1065022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单于视左右而惊，谢汉使曰：“武等实在。”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——单于看着身边的人十分惊讶，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向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汉使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道歉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说：“苏武等人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的确还活着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。”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虽蒙斧钺汤镬，诚甘乐之。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即使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（我）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受到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被刀斧砍杀或被汤镬蒸煮这样的极刑，（我也）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确实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会对此感到快乐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232" y="782466"/>
            <a:ext cx="10650803" cy="4715313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668020" y="781685"/>
            <a:ext cx="10822940" cy="52520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Aft>
                <a:spcPct val="0"/>
              </a:spcAft>
              <a:buNone/>
            </a:pPr>
            <a:r>
              <a:rPr lang="zh-CN" sz="16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《过秦论》</a:t>
            </a:r>
            <a:endParaRPr lang="zh-CN" sz="16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445770" y="313055"/>
            <a:ext cx="11270615" cy="6403975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445770" y="313055"/>
            <a:ext cx="11006455" cy="624522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1.有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席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卷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天下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包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举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宇内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囊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括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四海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之意，并吞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八荒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之心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latin typeface="Arial" pitchFamily="34" charset="0"/>
              </a:rPr>
              <a:t>（秦孝公）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怀有席卷天下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控制寰字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统一四海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,</a:t>
            </a:r>
            <a:r>
              <a:rPr lang="zh-CN" altLang="en-US" sz="3600" b="1" spc="0">
                <a:latin typeface="Arial" pitchFamily="34" charset="0"/>
              </a:rPr>
              <a:t>吞并各国的野心。</a:t>
            </a:r>
            <a:endParaRPr lang="zh-CN" altLang="en-US" sz="3600" b="1" spc="0"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2.诸侯恐惧，会盟而谋弱秦，不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爱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珍器重宝肥饶之地，以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致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天下之士……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latin typeface="Arial" pitchFamily="34" charset="0"/>
              </a:rPr>
              <a:t>各国诸侯(非常)害怕，（他们）集会结盟来图谋</a:t>
            </a:r>
            <a:r>
              <a:rPr lang="zh-CN" altLang="en-US" sz="3600" b="1" spc="0">
                <a:solidFill>
                  <a:srgbClr val="FF0000"/>
                </a:solidFill>
                <a:latin typeface="Arial" pitchFamily="34" charset="0"/>
              </a:rPr>
              <a:t>削弱</a:t>
            </a:r>
            <a:r>
              <a:rPr lang="zh-CN" altLang="en-US" sz="3600" b="1" spc="0">
                <a:latin typeface="Arial" pitchFamily="34" charset="0"/>
              </a:rPr>
              <a:t>秦国，不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吝惜</a:t>
            </a:r>
            <a:r>
              <a:rPr lang="zh-CN" altLang="en-US" sz="3600" b="1" spc="0">
                <a:latin typeface="Arial" pitchFamily="34" charset="0"/>
              </a:rPr>
              <a:t>珍贵的器物、贵重的珠宝、肥沃富饶的土地，用来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招致</a:t>
            </a:r>
            <a:r>
              <a:rPr lang="zh-CN" altLang="en-US" sz="3600" b="1" spc="0">
                <a:latin typeface="Arial" pitchFamily="34" charset="0"/>
              </a:rPr>
              <a:t>天下的贤士</a:t>
            </a:r>
            <a:r>
              <a:rPr lang="en-US" altLang="zh-CN" sz="3600" b="1" spc="0">
                <a:latin typeface="Arial" pitchFamily="34" charset="0"/>
              </a:rPr>
              <a:t>……</a:t>
            </a:r>
            <a:endParaRPr lang="zh-CN" altLang="en-US" sz="3600" b="1" spc="0"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371475" y="208280"/>
            <a:ext cx="11379835" cy="6235700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371475" y="601980"/>
            <a:ext cx="11379200" cy="584200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1.秦无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亡矢遗镞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费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，而天下诸侯已困矣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latin typeface="Arial" pitchFamily="34" charset="0"/>
              </a:rPr>
              <a:t>秦国没有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丢失一支箭</a:t>
            </a:r>
            <a:r>
              <a:rPr lang="zh-CN" altLang="en-US" sz="3600" b="1" spc="0">
                <a:latin typeface="Arial" pitchFamily="34" charset="0"/>
              </a:rPr>
              <a:t>及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一个箭头那样的损耗</a:t>
            </a:r>
            <a:r>
              <a:rPr lang="zh-CN" altLang="en-US" sz="3600" b="1" spc="0">
                <a:latin typeface="Arial" pitchFamily="34" charset="0"/>
              </a:rPr>
              <a:t>，可是天下的诸侯已经困敝不堪了。</a:t>
            </a:r>
            <a:endParaRPr lang="zh-CN" altLang="en-US" sz="3600" b="1" spc="0"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2.追亡逐北，伏尸百万，流血漂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橹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；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latin typeface="Arial" pitchFamily="34" charset="0"/>
              </a:rPr>
              <a:t>追逐败逃的军队，倒下的败兵尸体有上百万，血流成河，可以漂浮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大盾牌</a:t>
            </a:r>
            <a:r>
              <a:rPr lang="zh-CN" altLang="en-US" sz="3600" b="1" spc="0">
                <a:latin typeface="Arial" pitchFamily="34" charset="0"/>
              </a:rPr>
              <a:t>；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541655" y="1077595"/>
            <a:ext cx="11650345" cy="450342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1.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因利</a:t>
            </a:r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乘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便</a:t>
            </a:r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，宰割天下，分裂山河，强国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请服</a:t>
            </a:r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，弱国入朝</a:t>
            </a:r>
            <a:r>
              <a:rPr lang="zh-CN" altLang="en-US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。</a:t>
            </a:r>
            <a:endParaRPr lang="zh-CN" altLang="en-US" sz="3600" b="1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  <a:p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——</a:t>
            </a:r>
            <a:r>
              <a:rPr lang="zh-CN" altLang="en-US" sz="3600" b="1">
                <a:latin typeface="Arial" pitchFamily="34" charset="0"/>
                <a:sym typeface="+mn-ea"/>
              </a:rPr>
              <a:t>(秦国)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趁着有利的形势</a:t>
            </a:r>
            <a:r>
              <a:rPr lang="zh-CN" altLang="en-US" sz="3600" b="1">
                <a:latin typeface="Arial" pitchFamily="34" charset="0"/>
                <a:sym typeface="+mn-ea"/>
              </a:rPr>
              <a:t>，宰割天下诸侯,分割各国的土地。强国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请求投降</a:t>
            </a:r>
            <a:r>
              <a:rPr lang="zh-CN" altLang="en-US" sz="3600" b="1">
                <a:latin typeface="Arial" pitchFamily="34" charset="0"/>
                <a:sym typeface="+mn-ea"/>
              </a:rPr>
              <a:t>，弱国入秦朝拜。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endParaRPr lang="en-US" altLang="zh-CN" sz="3600" b="1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2.乃使蒙恬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北</a:t>
            </a:r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筑长城而守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藩篱</a:t>
            </a:r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却</a:t>
            </a:r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匈奴七百余里。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——</a:t>
            </a:r>
            <a:r>
              <a:rPr lang="zh-CN" altLang="en-US" sz="3600" b="1">
                <a:latin typeface="Arial" pitchFamily="34" charset="0"/>
                <a:sym typeface="+mn-ea"/>
              </a:rPr>
              <a:t>而且派蒙恬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在北方</a:t>
            </a:r>
            <a:r>
              <a:rPr lang="zh-CN" altLang="en-US" sz="3600" b="1">
                <a:latin typeface="Arial" pitchFamily="34" charset="0"/>
                <a:sym typeface="+mn-ea"/>
              </a:rPr>
              <a:t>修筑长城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守卫边防</a:t>
            </a:r>
            <a:r>
              <a:rPr lang="zh-CN" altLang="en-US" sz="3600" b="1">
                <a:latin typeface="Arial" pitchFamily="34" charset="0"/>
                <a:sym typeface="+mn-ea"/>
              </a:rPr>
              <a:t>，使匈奴</a:t>
            </a:r>
            <a:r>
              <a:rPr lang="zh-CN" altLang="en-US" sz="3600" b="1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退却</a:t>
            </a:r>
            <a:r>
              <a:rPr lang="zh-CN" altLang="en-US" sz="3600" b="1">
                <a:latin typeface="Arial" pitchFamily="34" charset="0"/>
                <a:sym typeface="+mn-ea"/>
              </a:rPr>
              <a:t>七百多里。</a:t>
            </a:r>
            <a:endParaRPr lang="en-US" altLang="zh-CN" sz="3600" b="1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724535" y="821055"/>
            <a:ext cx="10616565" cy="5295900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724535" y="821690"/>
            <a:ext cx="10616565" cy="529590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1.胡人不敢南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下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而牧马，士不敢弯弓而报怨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latin typeface="Arial" pitchFamily="34" charset="0"/>
                <a:sym typeface="+mn-ea"/>
              </a:rPr>
              <a:t>——</a:t>
            </a:r>
            <a:r>
              <a:rPr lang="zh-CN" altLang="en-US" sz="3600" b="1" spc="0">
                <a:latin typeface="Arial" pitchFamily="34" charset="0"/>
                <a:sym typeface="+mn-ea"/>
              </a:rPr>
              <a:t>胡人不敢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到</a:t>
            </a:r>
            <a:r>
              <a:rPr lang="zh-CN" altLang="en-US" sz="3600" b="1" spc="0">
                <a:latin typeface="Arial" pitchFamily="34" charset="0"/>
                <a:sym typeface="+mn-ea"/>
              </a:rPr>
              <a:t>南边来放马，六国士人不敢拉弓箭来报仇。</a:t>
            </a:r>
            <a:endParaRPr lang="zh-CN" altLang="en-US" sz="3600" b="1" spc="0">
              <a:latin typeface="Arial" pitchFamily="34" charset="0"/>
              <a:sym typeface="+mn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于是废先王之道，焚百家之言，以愚黔首；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——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在这时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，废除了原先历代帝王的治理之道，烧毁了诸子百家的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著作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，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以此来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使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百姓们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变成愚昧无知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的人。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724535" y="821055"/>
            <a:ext cx="10616565" cy="5295900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724535" y="821690"/>
            <a:ext cx="10972165" cy="529590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1.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收天下之兵，聚之咸阳，销锋镝，铸以为金人十二，以弱天下之民。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latin typeface="Arial" pitchFamily="34" charset="0"/>
                <a:sym typeface="+mn-ea"/>
              </a:rPr>
              <a:t>——收缴天下的</a:t>
            </a:r>
            <a:r>
              <a:rPr lang="en-US" altLang="zh-CN" sz="3600" b="1" spc="0">
                <a:solidFill>
                  <a:srgbClr val="FF0000"/>
                </a:solidFill>
                <a:latin typeface="Arial" pitchFamily="34" charset="0"/>
                <a:sym typeface="+mn-ea"/>
              </a:rPr>
              <a:t>兵器</a:t>
            </a:r>
            <a:r>
              <a:rPr lang="en-US" altLang="zh-CN" sz="3600" b="1" spc="0">
                <a:latin typeface="Arial" pitchFamily="34" charset="0"/>
                <a:sym typeface="+mn-ea"/>
              </a:rPr>
              <a:t>，集中</a:t>
            </a:r>
            <a:r>
              <a:rPr lang="en-US" altLang="zh-CN" sz="3600" b="1" spc="0">
                <a:solidFill>
                  <a:srgbClr val="FF0000"/>
                </a:solidFill>
                <a:latin typeface="Arial" pitchFamily="34" charset="0"/>
                <a:sym typeface="+mn-ea"/>
              </a:rPr>
              <a:t>在</a:t>
            </a:r>
            <a:r>
              <a:rPr lang="en-US" altLang="zh-CN" sz="3600" b="1" spc="0">
                <a:latin typeface="Arial" pitchFamily="34" charset="0"/>
                <a:sym typeface="+mn-ea"/>
              </a:rPr>
              <a:t>咸阳，</a:t>
            </a:r>
            <a:r>
              <a:rPr lang="zh-CN" altLang="en-US" sz="3600" b="1" spc="0">
                <a:latin typeface="Arial" pitchFamily="34" charset="0"/>
                <a:sym typeface="+mn-ea"/>
              </a:rPr>
              <a:t>销毁</a:t>
            </a:r>
            <a:r>
              <a:rPr lang="zh-CN" altLang="en-US" sz="3600" b="1" spc="0">
                <a:solidFill>
                  <a:srgbClr val="4F0FBD"/>
                </a:solidFill>
                <a:latin typeface="Arial" pitchFamily="34" charset="0"/>
                <a:sym typeface="+mn-ea"/>
              </a:rPr>
              <a:t>兵器</a:t>
            </a:r>
            <a:r>
              <a:rPr lang="en-US" altLang="zh-CN" sz="3600" b="1" spc="0">
                <a:latin typeface="Arial" pitchFamily="34" charset="0"/>
                <a:sym typeface="+mn-ea"/>
              </a:rPr>
              <a:t>，用来铸成</a:t>
            </a:r>
            <a:r>
              <a:rPr lang="en-US" altLang="zh-CN" sz="3600" b="1" spc="0">
                <a:solidFill>
                  <a:srgbClr val="4F0FBD"/>
                </a:solidFill>
                <a:latin typeface="Arial" pitchFamily="34" charset="0"/>
                <a:sym typeface="+mn-ea"/>
              </a:rPr>
              <a:t>十二个铜人</a:t>
            </a:r>
            <a:r>
              <a:rPr lang="en-US" altLang="zh-CN" sz="3600" b="1" spc="0">
                <a:latin typeface="Arial" pitchFamily="34" charset="0"/>
                <a:sym typeface="+mn-ea"/>
              </a:rPr>
              <a:t>，以</a:t>
            </a:r>
            <a:r>
              <a:rPr lang="zh-CN" altLang="en-US" sz="3600" b="1" spc="0">
                <a:solidFill>
                  <a:srgbClr val="FF0000"/>
                </a:solidFill>
                <a:latin typeface="Arial" pitchFamily="34" charset="0"/>
                <a:sym typeface="+mn-ea"/>
              </a:rPr>
              <a:t>使</a:t>
            </a:r>
            <a:r>
              <a:rPr lang="en-US" altLang="zh-CN" sz="3600" b="1" spc="0">
                <a:latin typeface="Arial" pitchFamily="34" charset="0"/>
                <a:sym typeface="+mn-ea"/>
              </a:rPr>
              <a:t>百姓</a:t>
            </a:r>
            <a:r>
              <a:rPr lang="zh-CN" altLang="en-US" sz="3600" b="1" spc="0">
                <a:solidFill>
                  <a:srgbClr val="FF0000"/>
                </a:solidFill>
                <a:latin typeface="Arial" pitchFamily="34" charset="0"/>
                <a:sym typeface="+mn-ea"/>
              </a:rPr>
              <a:t>变弱</a:t>
            </a:r>
            <a:r>
              <a:rPr lang="zh-CN" altLang="en-US" sz="3600" b="1" spc="0">
                <a:latin typeface="Arial" pitchFamily="34" charset="0"/>
                <a:sym typeface="+mn-ea"/>
              </a:rPr>
              <a:t>。</a:t>
            </a:r>
            <a:endParaRPr lang="zh-CN" altLang="en-US" sz="3600" b="1" spc="0">
              <a:latin typeface="Arial" pitchFamily="34" charset="0"/>
              <a:sym typeface="+mn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自以为关中之固，金城千里，子孙帝王万世之业也。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——自己认为这关中的险固地势，方圆千里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坚固的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城防，是子子孙孙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称帝称王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直至万代的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基业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。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  <a:sym typeface="+mn-ea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470" y="782320"/>
            <a:ext cx="10650855" cy="5427345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39470" y="722630"/>
            <a:ext cx="10650220" cy="42875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1.良将劲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弩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守要害之处；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信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臣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  <a:sym typeface="+mn-ea"/>
              </a:rPr>
              <a:t>精卒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陈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兵而谁何?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latin typeface="Arial" pitchFamily="34" charset="0"/>
              </a:rPr>
              <a:t>（秦始皇）又派优秀的将领拿着强劲的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弓弩</a:t>
            </a:r>
            <a:r>
              <a:rPr lang="zh-CN" altLang="en-US" sz="3600" b="1" spc="0">
                <a:latin typeface="Arial" pitchFamily="34" charset="0"/>
              </a:rPr>
              <a:t>守卫着战略要地，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可靠的</a:t>
            </a:r>
            <a:r>
              <a:rPr lang="zh-CN" altLang="en-US" sz="3600" b="1" spc="0">
                <a:latin typeface="Arial" pitchFamily="34" charset="0"/>
              </a:rPr>
              <a:t>大臣领着</a:t>
            </a:r>
            <a:r>
              <a:rPr lang="en-US" altLang="zh-CN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精良的士兵</a:t>
            </a:r>
            <a:r>
              <a:rPr lang="zh-CN" altLang="en-US" sz="3600" b="1" spc="0">
                <a:latin typeface="Arial" pitchFamily="34" charset="0"/>
              </a:rPr>
              <a:t>携带锋利的武器，来盘诘查问过往行人。</a:t>
            </a:r>
            <a:endParaRPr lang="zh-CN" altLang="en-US" sz="3600" b="1" spc="0"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然陈涉瓮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牖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绳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枢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之子，氓隶之人，而迁徙之徒也；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algn="l">
              <a:lnSpc>
                <a:spcPct val="100000"/>
              </a:lnSpc>
              <a:spcAft>
                <a:spcPct val="0"/>
              </a:spcAft>
              <a:buClrTx/>
              <a:buSzTx/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latin typeface="Arial" pitchFamily="34" charset="0"/>
              </a:rPr>
              <a:t>然而陈涉(不过)是个用瓮做窗户、用草绳系门扇的贫家子弟，是个替人种田帮工的下层百姓，又是个被征发的人。</a:t>
            </a:r>
            <a:endParaRPr lang="zh-CN" altLang="en-US" sz="3600" b="1" spc="0"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3200" cy="6858675"/>
          </a:xfrm>
          <a:prstGeom prst="rect">
            <a:avLst/>
          </a:prstGeom>
        </p:spPr>
      </p:pic>
      <p:sp>
        <p:nvSpPr>
          <p:cNvPr id="37" name="矩形 36" title=""/>
          <p:cNvSpPr/>
          <p:nvPr>
            <p:custDataLst>
              <p:tags r:id="rId4"/>
            </p:custDataLst>
          </p:nvPr>
        </p:nvSpPr>
        <p:spPr>
          <a:xfrm>
            <a:off x="839470" y="782320"/>
            <a:ext cx="10650855" cy="5540375"/>
          </a:xfrm>
          <a:prstGeom prst="rect">
            <a:avLst/>
          </a:prstGeom>
          <a:solidFill>
            <a:schemeClr val="bg1">
              <a:lumMod val="9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38" name="内容占位符 1" title=""/>
          <p:cNvSpPr txBox="1"/>
          <p:nvPr>
            <p:custDataLst>
              <p:tags r:id="rId5"/>
            </p:custDataLst>
          </p:nvPr>
        </p:nvSpPr>
        <p:spPr>
          <a:xfrm>
            <a:off x="840105" y="1205865"/>
            <a:ext cx="10481945" cy="511683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1.天下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云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集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响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应，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赢粮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而景从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latin typeface="Arial" pitchFamily="34" charset="0"/>
              </a:rPr>
              <a:t>天下百姓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像云一样聚合来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,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像回声一样应和着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</a:t>
            </a:r>
            <a:r>
              <a:rPr lang="zh-CN" altLang="en-US" sz="3600" b="1" spc="0">
                <a:latin typeface="Arial" pitchFamily="34" charset="0"/>
              </a:rPr>
              <a:t>（许多人）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担着粮食</a:t>
            </a:r>
            <a:r>
              <a:rPr lang="zh-CN" altLang="en-US" sz="3600" b="1" spc="0">
                <a:latin typeface="Arial" pitchFamily="34" charset="0"/>
              </a:rPr>
              <a:t>如影随形地跟着（陈涉）。</a:t>
            </a:r>
            <a:endParaRPr lang="zh-CN" altLang="en-US" sz="3600" b="1" spc="0"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2.一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夫作难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七庙隳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，身死人手，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为</a:t>
            </a: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天下笑者，何也？仁义不施而攻守之势异也</a:t>
            </a:r>
            <a:r>
              <a:rPr lang="zh-CN" altLang="en-US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。</a:t>
            </a:r>
            <a:endParaRPr lang="en-US" altLang="zh-CN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  <a:p>
            <a:pPr marL="0" indent="0">
              <a:lnSpc>
                <a:spcPct val="100000"/>
              </a:lnSpc>
              <a:spcAft>
                <a:spcPct val="0"/>
              </a:spcAft>
              <a:buNone/>
            </a:pPr>
            <a:r>
              <a:rPr lang="en-US" altLang="zh-CN" sz="3600" b="1" spc="0">
                <a:solidFill>
                  <a:schemeClr val="tx1">
                    <a:lumMod val="90000"/>
                    <a:lumOff val="10000"/>
                    <a:alpha val="80000"/>
                  </a:schemeClr>
                </a:solidFill>
                <a:latin typeface="Arial" pitchFamily="34" charset="0"/>
              </a:rPr>
              <a:t>——</a:t>
            </a:r>
            <a:r>
              <a:rPr lang="zh-CN" altLang="en-US" sz="3600" b="1" spc="0">
                <a:latin typeface="Arial" pitchFamily="34" charset="0"/>
              </a:rPr>
              <a:t>可是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一人起事秦王朝就毁掉了</a:t>
            </a:r>
            <a:r>
              <a:rPr lang="zh-CN" altLang="en-US" sz="3600" b="1" spc="0">
                <a:latin typeface="Arial" pitchFamily="34" charset="0"/>
              </a:rPr>
              <a:t>，（秦王子婴自己）也死在人家的手里，</a:t>
            </a:r>
            <a:r>
              <a:rPr lang="zh-CN" altLang="en-US" sz="3600" b="1" spc="0">
                <a:solidFill>
                  <a:srgbClr val="FF0000">
                    <a:alpha val="80000"/>
                  </a:srgbClr>
                </a:solidFill>
                <a:latin typeface="Arial" pitchFamily="34" charset="0"/>
              </a:rPr>
              <a:t>被</a:t>
            </a:r>
            <a:r>
              <a:rPr lang="zh-CN" altLang="en-US" sz="3600" b="1" spc="0">
                <a:latin typeface="Arial" pitchFamily="34" charset="0"/>
              </a:rPr>
              <a:t>天下人耻笑，这是什么原因呢？这是由于不施仁义，攻和守的形势不同了。</a:t>
            </a:r>
            <a:endParaRPr lang="zh-CN" altLang="en-US" sz="3600" b="1" spc="0">
              <a:solidFill>
                <a:schemeClr val="tx1">
                  <a:lumMod val="90000"/>
                  <a:lumOff val="10000"/>
                  <a:alpha val="80000"/>
                </a:schemeClr>
              </a:solidFill>
              <a:latin typeface="Arial" pitchFamily="34" charset="0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https://d.book118.com/175303202213011111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2"/>
  <p:tag name="KSO_WM_UNIT_INDEX" val="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69"/>
  <p:tag name="KSO_WM_TEMPLATE_MASTER_THUMB_INDEX" val="12"/>
  <p:tag name="KSO_WM_TEMPLATE_MASTER_TYPE" val="1"/>
  <p:tag name="KSO_WM_TEMPLATE_SUBCATEGORY" val="0"/>
  <p:tag name="KSO_WM_TEMPLATE_THUMBS_INDEX" val="1、4、7、10、13、14、16、17、18、19、20、21、22"/>
</p:tagLst>
</file>

<file path=ppt/tags/tag1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37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41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45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49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53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57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61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65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69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73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77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81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85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89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93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197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19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69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02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06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10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14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18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22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26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30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34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38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42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46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50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54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58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62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66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70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74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69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79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83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87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2"/>
  <p:tag name="KSO_WM_UNIT_INDEX" val="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i*1"/>
  <p:tag name="KSO_WM_UNIT_INDEX" val="1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TAG_VERSION" val="1.0"/>
  <p:tag name="KSO_WM_TEMPLATE_CATEGORY" val="custom"/>
  <p:tag name="KSO_WM_TEMPLATE_INDEX" val="20205169"/>
  <p:tag name="KSO_WM_UNIT_COMPATIBLE" val="0"/>
  <p:tag name="KSO_WM_UNIT_DIAGRAM_ISNUMVISUAL" val="0"/>
  <p:tag name="KSO_WM_UNIT_DIAGRAM_ISREFERUNIT" val="0"/>
  <p:tag name="KSO_WM_UNIT_HIGHLIGHT" val="0"/>
  <p:tag name="KSO_WM_UNIT_ID" val="custom20205169_14*f*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字字珠玑，但信息却错综复杂，需要用更多的文字来表述；但请您尽可能提炼思想的精髓，否则容易造成观者的阅读压力，适得其反。正如我们都希望改变世界，希望给人带去光明，但更多时候只需播下一颗种子，自然有微光照拂，雨露滋养。恰如其分的表达观点，往往可以事半功倍。"/>
  <p:tag name="KSO_WM_UNIT_SUBTYPE" val="a"/>
  <p:tag name="KSO_WM_UNIT_VALUE" val="650"/>
</p:tagLst>
</file>

<file path=ppt/tags/tag291.xml><?xml version="1.0" encoding="utf-8"?>
<p:tagLst xmlns:p="http://schemas.openxmlformats.org/presentationml/2006/main">
  <p:tag name="KSO_WM_BEAUTIFY_FLAG" val="#wm#"/>
  <p:tag name="KSO_WM_SLIDE_ID" val="custom20205169_14"/>
  <p:tag name="KSO_WM_SLIDE_INDEX" val="14"/>
  <p:tag name="KSO_WM_SLIDE_ITEM_CNT" val="0"/>
  <p:tag name="KSO_WM_SLIDE_LAYOUT" val="a_f"/>
  <p:tag name="KSO_WM_SLIDE_LAYOUT_CNT" val="1_1"/>
  <p:tag name="KSO_WM_SLIDE_POSITION" val="0*0"/>
  <p:tag name="KSO_WM_SLIDE_SIZE" val="960*540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169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ysClr val="windowText" lastClr="000000"/>
      </a:dk1>
      <a:lt1>
        <a:sysClr val="window" lastClr="FFFFFF"/>
      </a:lt1>
      <a:dk2>
        <a:srgbClr val="FFF7FF"/>
      </a:dk2>
      <a:lt2>
        <a:srgbClr val="FFFFFF"/>
      </a:lt2>
      <a:accent1>
        <a:srgbClr val="F775FF"/>
      </a:accent1>
      <a:accent2>
        <a:srgbClr val="DD83FF"/>
      </a:accent2>
      <a:accent3>
        <a:srgbClr val="C590FF"/>
      </a:accent3>
      <a:accent4>
        <a:srgbClr val="AC9FFF"/>
      </a:accent4>
      <a:accent5>
        <a:srgbClr val="95ACFF"/>
      </a:accent5>
      <a:accent6>
        <a:srgbClr val="7FBAFF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43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baseType="lpstr" size="52">
      <vt:lpstr>Arial</vt:lpstr>
      <vt:lpstr>Calibri</vt:lpstr>
      <vt:lpstr>微软雅黑</vt:lpstr>
      <vt:lpstr>汉仪旗黑-85S</vt:lpstr>
      <vt:lpstr>黑体</vt:lpstr>
      <vt:lpstr>Calibri Light</vt:lpstr>
      <vt:lpstr>楷体_GB2312</vt:lpstr>
      <vt:lpstr>宋体</vt:lpstr>
      <vt:lpstr>Office Theme</vt:lpstr>
      <vt:lpstr>五分钟翻译挑战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选必中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2024-09-17T09:55:41.343</cp:lastPrinted>
  <dcterms:created xsi:type="dcterms:W3CDTF">2024-09-17T01:55:41Z</dcterms:created>
  <dcterms:modified xsi:type="dcterms:W3CDTF">2024-09-17T01:55:48Z</dcterms:modified>
</cp:coreProperties>
</file>