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buFont typeface="Arial" pitchFamily="34" charset="0"/>
              <a:buNone/>
              <a:defRPr sz="1200" noProof="1"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buFont typeface="Arial" pitchFamily="34" charset="0"/>
              <a:buNone/>
              <a:defRPr sz="1200" noProof="1"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fld id="{CFC43718-A57F-4503-AB59-939E988C2E01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13316" name="幻灯片图像占位符 3"/>
          <p:cNvSpPr>
            <a:spLocks noGrp="1" noRot="1" noChangeAspect="1"/>
          </p:cNvSpPr>
          <p:nvPr>
            <p:ph type="sldImg" idx="6"/>
          </p:nvPr>
        </p:nvSpPr>
        <p:spPr bwMode="auto"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srgbClr val="000000"/>
            </a:solidFill>
            <a:round/>
          </a:ln>
        </p:spPr>
      </p:sp>
      <p:sp>
        <p:nvSpPr>
          <p:cNvPr id="2053" name="备注占位符 4"/>
          <p:cNvSpPr>
            <a:spLocks noGrp="1"/>
          </p:cNvSpPr>
          <p:nvPr>
            <p:ph type="body" sz="quarter" idx="7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t" anchorCtr="0"/>
          <a:lstStyle/>
          <a:p>
            <a:pPr lvl="0"/>
            <a:r>
              <a:rPr lang="zh-CN" altLang="en-US" noProof="0"/>
              <a:t>单击此处编辑母版文本样式</a:t>
            </a:r>
            <a:endParaRPr lang="zh-CN" altLang="en-US" noProof="0"/>
          </a:p>
          <a:p>
            <a:pPr lvl="1"/>
            <a:r>
              <a:rPr lang="zh-CN" altLang="en-US" noProof="0"/>
              <a:t>第二级</a:t>
            </a:r>
            <a:endParaRPr lang="zh-CN" altLang="en-US" noProof="0"/>
          </a:p>
          <a:p>
            <a:pPr lvl="2"/>
            <a:r>
              <a:rPr lang="zh-CN" altLang="en-US" noProof="0"/>
              <a:t>第三级</a:t>
            </a:r>
            <a:endParaRPr lang="zh-CN" altLang="en-US" noProof="0"/>
          </a:p>
          <a:p>
            <a:pPr lvl="3"/>
            <a:r>
              <a:rPr lang="zh-CN" altLang="en-US" noProof="0"/>
              <a:t>第四级</a:t>
            </a:r>
            <a:endParaRPr lang="zh-CN" altLang="en-US" noProof="0"/>
          </a:p>
          <a:p>
            <a:pPr lvl="4"/>
            <a:r>
              <a:rPr lang="zh-CN" altLang="en-US" noProof="0"/>
              <a:t>第五级</a:t>
            </a:r>
            <a:endParaRPr lang="zh-CN" altLang="en-US" noProof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buFont typeface="Arial" pitchFamily="34" charset="0"/>
              <a:buNone/>
              <a:defRPr sz="1200" noProof="1"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buFont typeface="Arial" pitchFamily="34" charset="0"/>
              <a:buNone/>
              <a:defRPr sz="1200" noProof="1"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fld id="{1D98F020-3A53-43A6-B39A-DF6FD1CAD817}" type="slidenum">
              <a:rPr lang="zh-CN" altLang="en-US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幻灯片图像占位符 1"/>
          <p:cNvSpPr>
            <a:spLocks noGrp="1" noRot="1"/>
          </p:cNvSpPr>
          <p:nvPr>
            <p:ph type="sldImg"/>
          </p:nvPr>
        </p:nvSpPr>
        <p:spPr/>
      </p:sp>
      <p:sp>
        <p:nvSpPr>
          <p:cNvPr id="16386" name="文本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compatLnSpc="1"/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8F306-329D-4401-B436-B59DB5884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31CBF-F821-4D59-ADA9-7AD72B9AC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51170-3F56-4B44-8283-B02CC8698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5D488-97BA-4761-80F1-66224AB7B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00B42D-6613-4532-9F2E-EE93B7B84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60E04A-50FC-4FD5-9044-FB37E18E8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166684-6435-48F3-8AE2-3EB10829B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AB9597-FCE0-4EBD-AF16-E7007F750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0ECCF-599D-4453-8303-40B0F631D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36060-451E-4851-B14C-35CEB4AC8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CCF75-4C14-427A-9FB3-923623D67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 smtClean="0"/>
              <a:t>单击此处编辑母版副标题样式</a:t>
            </a:r>
            <a:endParaRPr lang="zh-CN" alt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B7D5CC-4455-4629-9DE4-E95AFFF870AA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02A553-4BF9-4F6B-91C3-82777A7FB25A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7ECF21-C6CF-4EB5-9875-718FC82D0574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36FA9F-35F8-489D-A393-57DD9CA8E7AC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D3EA5-6190-4238-810A-9A846BC3F578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F073A6-4CC7-431C-BA53-757CF0D5C396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40466B-B90C-4A47-A254-8B6F014E69B1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6B89AB-037C-4AA3-8C1B-EB98BA087EB4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27495D-5D2B-4A5B-897E-EE560EB1773C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26853B-0EF0-45BC-BE62-8AB08CB1B0F4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F9E7D0-871A-418F-9DC4-9FA75C2C7A3A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 smtClean="0"/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 smtClean="0"/>
          </a:p>
        </p:txBody>
      </p:sp>
      <p:sp>
        <p:nvSpPr>
          <p:cNvPr id="1028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kern="1200" noProof="1">
                <a:solidFill>
                  <a:srgbClr val="898989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1029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kern="1200" noProof="1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103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kern="1200" noProof="1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C907753F-0CFF-4917-A1EE-CB1FB4F1ED66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31302310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标题 1"/>
          <p:cNvSpPr>
            <a:spLocks noGrp="1"/>
          </p:cNvSpPr>
          <p:nvPr>
            <p:ph type="ctrTitle" idx="4294967295"/>
          </p:nvPr>
        </p:nvSpPr>
        <p:spPr>
          <a:xfrm>
            <a:off x="684213" y="1268413"/>
            <a:ext cx="8197850" cy="1595437"/>
          </a:xfrm>
        </p:spPr>
        <p:txBody>
          <a:bodyPr/>
          <a:lstStyle/>
          <a:p>
            <a:pPr eaLnBrk="1" hangingPunct="1"/>
            <a:r>
              <a:rPr lang="zh-CN" altLang="en-US" sz="3200" b="1" smtClean="0"/>
              <a:t>护理技术操作并发症的预防与处理</a:t>
            </a:r>
            <a:endParaRPr lang="zh-CN" altLang="en-US" sz="3200" b="1" smtClean="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标题 1"/>
          <p:cNvSpPr>
            <a:spLocks noGrp="1"/>
          </p:cNvSpPr>
          <p:nvPr>
            <p:ph type="title"/>
          </p:nvPr>
        </p:nvSpPr>
        <p:spPr>
          <a:xfrm>
            <a:off x="0" y="908050"/>
            <a:ext cx="8229600" cy="750888"/>
          </a:xfrm>
        </p:spPr>
        <p:txBody>
          <a:bodyPr/>
          <a:lstStyle/>
          <a:p>
            <a:r>
              <a:rPr lang="zh-CN" altLang="zh-CN" smtClean="0"/>
              <a:t>目录</a:t>
            </a:r>
            <a:endParaRPr lang="zh-CN" altLang="zh-CN" smtClean="0"/>
          </a:p>
        </p:txBody>
      </p:sp>
      <p:sp>
        <p:nvSpPr>
          <p:cNvPr id="17410" name="内容占位符 2"/>
          <p:cNvSpPr>
            <a:spLocks noGrp="1"/>
          </p:cNvSpPr>
          <p:nvPr>
            <p:ph idx="1"/>
          </p:nvPr>
        </p:nvSpPr>
        <p:spPr>
          <a:xfrm>
            <a:off x="250825" y="1989138"/>
            <a:ext cx="8535988" cy="3313112"/>
          </a:xfrm>
        </p:spPr>
        <p:txBody>
          <a:bodyPr/>
          <a:lstStyle/>
          <a:p>
            <a:pPr marL="0" indent="0">
              <a:spcBef>
                <a:spcPct val="0"/>
              </a:spcBef>
              <a:buFont typeface="Arial" pitchFamily="34" charset="0"/>
              <a:buNone/>
            </a:pPr>
            <a:r>
              <a:rPr lang="zh-CN" altLang="zh-CN" sz="2400" b="1" smtClean="0">
                <a:sym typeface="+mn-ea"/>
              </a:rPr>
              <a:t>（一）静脉</a:t>
            </a:r>
            <a:r>
              <a:rPr lang="zh-CN" altLang="en-US" sz="2400" b="1" smtClean="0">
                <a:sym typeface="+mn-ea"/>
              </a:rPr>
              <a:t>采血</a:t>
            </a:r>
            <a:r>
              <a:rPr lang="zh-CN" altLang="zh-CN" sz="2400" b="1" smtClean="0">
                <a:sym typeface="+mn-ea"/>
              </a:rPr>
              <a:t>技术操作并发症的预防与处理</a:t>
            </a:r>
            <a:r>
              <a:rPr lang="en-US" altLang="zh-CN" sz="2400" b="1" smtClean="0">
                <a:sym typeface="+mn-ea"/>
              </a:rPr>
              <a:t>                                      </a:t>
            </a:r>
            <a:br>
              <a:rPr lang="zh-CN" altLang="zh-CN" sz="2400" b="1" smtClean="0">
                <a:sym typeface="+mn-ea"/>
              </a:rPr>
            </a:br>
            <a:r>
              <a:rPr lang="zh-CN" altLang="zh-CN" sz="2400" b="1" smtClean="0">
                <a:sym typeface="+mn-ea"/>
              </a:rPr>
              <a:t>（</a:t>
            </a:r>
            <a:r>
              <a:rPr lang="zh-CN" altLang="en-US" sz="2400" b="1" smtClean="0">
                <a:sym typeface="+mn-ea"/>
              </a:rPr>
              <a:t>二</a:t>
            </a:r>
            <a:r>
              <a:rPr lang="zh-CN" altLang="zh-CN" sz="2400" b="1" smtClean="0">
                <a:sym typeface="+mn-ea"/>
              </a:rPr>
              <a:t>）</a:t>
            </a:r>
            <a:r>
              <a:rPr lang="zh-CN" altLang="en-US" sz="2400" b="1" smtClean="0">
                <a:latin typeface="Arial" pitchFamily="34" charset="0"/>
                <a:sym typeface="+mn-ea"/>
              </a:rPr>
              <a:t>静脉留置针技术操作并发症的预防与处理</a:t>
            </a:r>
            <a:br>
              <a:rPr lang="zh-CN" altLang="en-US" sz="2400" b="1" smtClean="0">
                <a:latin typeface="Arial" pitchFamily="34" charset="0"/>
                <a:sym typeface="+mn-ea"/>
              </a:rPr>
            </a:br>
            <a:r>
              <a:rPr lang="zh-CN" altLang="zh-CN" sz="2400" b="1" smtClean="0">
                <a:sym typeface="+mn-ea"/>
              </a:rPr>
              <a:t>（</a:t>
            </a:r>
            <a:r>
              <a:rPr lang="zh-CN" altLang="en-US" sz="2400" b="1" smtClean="0">
                <a:sym typeface="+mn-ea"/>
              </a:rPr>
              <a:t>三</a:t>
            </a:r>
            <a:r>
              <a:rPr lang="zh-CN" altLang="zh-CN" sz="2400" b="1" smtClean="0">
                <a:sym typeface="+mn-ea"/>
              </a:rPr>
              <a:t>）</a:t>
            </a:r>
            <a:r>
              <a:rPr lang="en-US" altLang="zh-CN" sz="2400" b="1" smtClean="0">
                <a:sym typeface="+mn-ea"/>
              </a:rPr>
              <a:t>PICC</a:t>
            </a:r>
            <a:r>
              <a:rPr lang="zh-CN" altLang="en-US" sz="2400" b="1" smtClean="0">
                <a:sym typeface="+mn-ea"/>
              </a:rPr>
              <a:t>置管术技术操作并发症的预防与处理</a:t>
            </a:r>
            <a:br>
              <a:rPr lang="zh-CN" altLang="en-US" sz="2400" b="1" smtClean="0">
                <a:sym typeface="+mn-ea"/>
              </a:rPr>
            </a:br>
            <a:r>
              <a:rPr lang="zh-CN" altLang="zh-CN" sz="2400" b="1" smtClean="0">
                <a:sym typeface="+mn-ea"/>
              </a:rPr>
              <a:t>（</a:t>
            </a:r>
            <a:r>
              <a:rPr lang="zh-CN" altLang="en-US" sz="2400" b="1" smtClean="0">
                <a:sym typeface="+mn-ea"/>
              </a:rPr>
              <a:t>四</a:t>
            </a:r>
            <a:r>
              <a:rPr lang="zh-CN" altLang="zh-CN" sz="2400" b="1" smtClean="0">
                <a:sym typeface="+mn-ea"/>
              </a:rPr>
              <a:t>）</a:t>
            </a:r>
            <a:r>
              <a:rPr lang="zh-CN" altLang="en-US" sz="2400" b="1" smtClean="0">
                <a:sym typeface="+mn-ea"/>
              </a:rPr>
              <a:t>鼻饲技术操作并发症的预防与处理</a:t>
            </a:r>
            <a:br>
              <a:rPr lang="zh-CN" altLang="en-US" sz="2400" b="1" smtClean="0">
                <a:sym typeface="+mn-ea"/>
              </a:rPr>
            </a:br>
            <a:r>
              <a:rPr lang="zh-CN" altLang="zh-CN" sz="2400" b="1" smtClean="0">
                <a:sym typeface="+mn-ea"/>
              </a:rPr>
              <a:t>（</a:t>
            </a:r>
            <a:r>
              <a:rPr lang="zh-CN" altLang="en-US" sz="2400" b="1" smtClean="0">
                <a:sym typeface="+mn-ea"/>
              </a:rPr>
              <a:t>五</a:t>
            </a:r>
            <a:r>
              <a:rPr lang="zh-CN" altLang="zh-CN" sz="2400" b="1" smtClean="0">
                <a:sym typeface="+mn-ea"/>
              </a:rPr>
              <a:t>）</a:t>
            </a:r>
            <a:r>
              <a:rPr lang="zh-CN" altLang="en-US" sz="2400" b="1" smtClean="0">
                <a:sym typeface="+mn-ea"/>
              </a:rPr>
              <a:t>约束带使用技术操作并发症的预防与处理</a:t>
            </a:r>
            <a:br>
              <a:rPr lang="zh-CN" altLang="en-US" sz="2400" b="1" smtClean="0">
                <a:sym typeface="+mn-ea"/>
              </a:rPr>
            </a:br>
            <a:r>
              <a:rPr lang="zh-CN" altLang="zh-CN" sz="2400" b="1" smtClean="0">
                <a:sym typeface="+mn-ea"/>
              </a:rPr>
              <a:t>（</a:t>
            </a:r>
            <a:r>
              <a:rPr lang="zh-CN" altLang="en-US" sz="2400" b="1" smtClean="0">
                <a:sym typeface="+mn-ea"/>
              </a:rPr>
              <a:t>六</a:t>
            </a:r>
            <a:r>
              <a:rPr lang="zh-CN" altLang="zh-CN" sz="2400" b="1" smtClean="0">
                <a:sym typeface="+mn-ea"/>
              </a:rPr>
              <a:t>）</a:t>
            </a:r>
            <a:r>
              <a:rPr lang="zh-CN" altLang="en-US" sz="2400" b="1" smtClean="0">
                <a:sym typeface="+mn-ea"/>
              </a:rPr>
              <a:t>微量泵操作并发症的预防与处理</a:t>
            </a:r>
            <a:br>
              <a:rPr lang="zh-CN" altLang="en-US" sz="2400" b="1" smtClean="0">
                <a:sym typeface="+mn-ea"/>
              </a:rPr>
            </a:br>
            <a:r>
              <a:rPr lang="zh-CN" altLang="zh-CN" sz="2400" b="1" smtClean="0">
                <a:sym typeface="+mn-ea"/>
              </a:rPr>
              <a:t>（</a:t>
            </a:r>
            <a:r>
              <a:rPr lang="zh-CN" altLang="en-US" sz="2400" b="1" smtClean="0">
                <a:sym typeface="+mn-ea"/>
              </a:rPr>
              <a:t>七</a:t>
            </a:r>
            <a:r>
              <a:rPr lang="zh-CN" altLang="zh-CN" sz="2400" b="1" smtClean="0">
                <a:sym typeface="+mn-ea"/>
              </a:rPr>
              <a:t>）</a:t>
            </a:r>
            <a:r>
              <a:rPr lang="zh-CN" altLang="en-US" sz="2400" b="1" smtClean="0">
                <a:sym typeface="+mn-ea"/>
              </a:rPr>
              <a:t>心电监护使用操作并发症的预防与处理</a:t>
            </a:r>
            <a:br>
              <a:rPr lang="zh-CN" altLang="en-US" sz="2400" b="1" smtClean="0">
                <a:sym typeface="+mn-ea"/>
              </a:rPr>
            </a:br>
            <a:endParaRPr lang="zh-CN" altLang="en-US" sz="2400" smtClean="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Rectangle 2"/>
          <p:cNvSpPr>
            <a:spLocks noGrp="1"/>
          </p:cNvSpPr>
          <p:nvPr>
            <p:ph type="title" idx="4294967295"/>
          </p:nvPr>
        </p:nvSpPr>
        <p:spPr>
          <a:xfrm>
            <a:off x="107950" y="836613"/>
            <a:ext cx="8229600" cy="1143000"/>
          </a:xfrm>
        </p:spPr>
        <p:txBody>
          <a:bodyPr/>
          <a:lstStyle/>
          <a:p>
            <a:r>
              <a:rPr lang="zh-CN" altLang="en-US" sz="4000" smtClean="0"/>
              <a:t>静脉采血</a:t>
            </a:r>
            <a:endParaRPr lang="zh-CN" altLang="en-US" sz="4000" smtClean="0"/>
          </a:p>
        </p:txBody>
      </p:sp>
      <p:sp>
        <p:nvSpPr>
          <p:cNvPr id="18434" name="Rectangle 3"/>
          <p:cNvSpPr>
            <a:spLocks noGrp="1"/>
          </p:cNvSpPr>
          <p:nvPr>
            <p:ph type="body" idx="4294967295"/>
          </p:nvPr>
        </p:nvSpPr>
        <p:spPr>
          <a:xfrm>
            <a:off x="250825" y="1844675"/>
            <a:ext cx="8002588" cy="3168650"/>
          </a:xfrm>
        </p:spPr>
        <p:txBody>
          <a:bodyPr/>
          <a:lstStyle/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zh-CN" altLang="en-US" sz="2000" b="1" smtClean="0"/>
              <a:t>一、</a:t>
            </a:r>
            <a:r>
              <a:rPr lang="zh-CN" altLang="en-US" sz="2000" b="1" smtClean="0">
                <a:solidFill>
                  <a:srgbClr val="FF0000"/>
                </a:solidFill>
              </a:rPr>
              <a:t>皮下出血</a:t>
            </a:r>
            <a:endParaRPr lang="zh-CN" altLang="en-US" sz="2000" b="1" smtClean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预防措施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1</a:t>
            </a:r>
            <a:r>
              <a:rPr lang="zh-CN" altLang="en-US" sz="1800" smtClean="0"/>
              <a:t>、合理选择血管，宜选粗、直、弹性好的静脉，尽量做到一针见血。</a:t>
            </a:r>
            <a:endParaRPr lang="zh-CN" altLang="en-US" sz="18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2</a:t>
            </a:r>
            <a:r>
              <a:rPr lang="zh-CN" altLang="en-US" sz="1800" smtClean="0"/>
              <a:t>、上肢静脉采血时，若上衣袖口较紧，要求患者脱去衣袖再采血。</a:t>
            </a:r>
            <a:endParaRPr lang="zh-CN" altLang="en-US" sz="18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3</a:t>
            </a:r>
            <a:r>
              <a:rPr lang="zh-CN" altLang="en-US" sz="1800" smtClean="0"/>
              <a:t>、采血时注意观察询问患者有无不适，并观察采血局部情况。</a:t>
            </a:r>
            <a:endParaRPr lang="zh-CN" altLang="en-US" sz="18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4</a:t>
            </a:r>
            <a:r>
              <a:rPr lang="zh-CN" altLang="en-US" sz="1800" smtClean="0"/>
              <a:t>、采血后有效按压。</a:t>
            </a:r>
            <a:endParaRPr lang="zh-CN" altLang="en-US" sz="1800" b="1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处理措施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1</a:t>
            </a:r>
            <a:r>
              <a:rPr lang="zh-CN" altLang="en-US" sz="1800" smtClean="0"/>
              <a:t>、穿刺时出现血肿，立即拔针，静脉贴覆盖穿刺点按压。</a:t>
            </a:r>
            <a:endParaRPr lang="zh-CN" altLang="en-US" sz="18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2</a:t>
            </a:r>
            <a:r>
              <a:rPr lang="zh-CN" altLang="en-US" sz="1800" smtClean="0"/>
              <a:t>、拔针后出现血肿，安慰病人，如血肿较大，应</a:t>
            </a:r>
            <a:r>
              <a:rPr lang="en-US" altLang="zh-CN" sz="1800" smtClean="0"/>
              <a:t>24h</a:t>
            </a:r>
            <a:r>
              <a:rPr lang="zh-CN" altLang="en-US" sz="1800" smtClean="0"/>
              <a:t>内局部冷敷，</a:t>
            </a:r>
            <a:r>
              <a:rPr lang="en-US" altLang="zh-CN" sz="1800" smtClean="0"/>
              <a:t>24h</a:t>
            </a:r>
            <a:r>
              <a:rPr lang="zh-CN" altLang="en-US" sz="1800" smtClean="0"/>
              <a:t>后可用</a:t>
            </a:r>
            <a:r>
              <a:rPr lang="en-US" altLang="zh-CN" sz="1800" smtClean="0"/>
              <a:t>50%</a:t>
            </a:r>
            <a:r>
              <a:rPr lang="zh-CN" altLang="en-US" sz="1800" smtClean="0"/>
              <a:t>硫酸镁湿热敷。</a:t>
            </a:r>
            <a:endParaRPr lang="zh-CN" altLang="en-US" sz="1800" smtClean="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Rectangle 2"/>
          <p:cNvSpPr>
            <a:spLocks noGrp="1"/>
          </p:cNvSpPr>
          <p:nvPr>
            <p:ph type="title" idx="4294967295"/>
          </p:nvPr>
        </p:nvSpPr>
        <p:spPr>
          <a:xfrm>
            <a:off x="0" y="908050"/>
            <a:ext cx="8229600" cy="1008063"/>
          </a:xfrm>
        </p:spPr>
        <p:txBody>
          <a:bodyPr/>
          <a:lstStyle/>
          <a:p>
            <a:r>
              <a:rPr lang="zh-CN" altLang="en-US" sz="4000" smtClean="0"/>
              <a:t>静脉采血</a:t>
            </a:r>
            <a:endParaRPr lang="zh-CN" altLang="en-US" sz="4000" smtClean="0"/>
          </a:p>
        </p:txBody>
      </p:sp>
      <p:sp>
        <p:nvSpPr>
          <p:cNvPr id="19458" name="Rectangle 3"/>
          <p:cNvSpPr>
            <a:spLocks noGrp="1"/>
          </p:cNvSpPr>
          <p:nvPr>
            <p:ph type="body" idx="4294967295"/>
          </p:nvPr>
        </p:nvSpPr>
        <p:spPr>
          <a:xfrm>
            <a:off x="179388" y="1916113"/>
            <a:ext cx="8229600" cy="3240087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zh-CN" altLang="en-US" sz="2000" b="1" smtClean="0"/>
              <a:t>二、</a:t>
            </a:r>
            <a:r>
              <a:rPr lang="zh-CN" altLang="en-US" sz="2000" b="1" smtClean="0">
                <a:solidFill>
                  <a:srgbClr val="FF0000"/>
                </a:solidFill>
              </a:rPr>
              <a:t>晕针或晕血</a:t>
            </a:r>
            <a:endParaRPr lang="zh-CN" altLang="en-US" sz="2000" b="1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预防措施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1</a:t>
            </a:r>
            <a:r>
              <a:rPr lang="zh-CN" altLang="en-US" sz="1800" smtClean="0"/>
              <a:t>、采血前做好患者评估，采血时与患者适当交流，分散注意力。</a:t>
            </a:r>
            <a:endParaRPr lang="zh-CN" altLang="en-US" sz="18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2</a:t>
            </a:r>
            <a:r>
              <a:rPr lang="zh-CN" altLang="en-US" sz="1800" smtClean="0"/>
              <a:t>、协助取适当体位、姿势，熟练掌握操作技术。</a:t>
            </a:r>
            <a:endParaRPr lang="zh-CN" altLang="en-US" sz="1800" b="1" smtClean="0"/>
          </a:p>
          <a:p>
            <a:pPr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处理措施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buFont typeface="Arial" pitchFamily="34" charset="0"/>
              <a:buNone/>
            </a:pPr>
            <a:r>
              <a:rPr lang="zh-CN" altLang="en-US" sz="1800" smtClean="0"/>
              <a:t>患者出现晕针或晕血症状，立即停止采血协助其平卧，按压人中穴等方式刺激患者，并通知医生，遵医嘱采取相应处理。</a:t>
            </a:r>
            <a:endParaRPr lang="zh-CN" altLang="en-US" sz="1800" b="1" smtClean="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1" name="Rectangle 2"/>
          <p:cNvSpPr>
            <a:spLocks noGrp="1"/>
          </p:cNvSpPr>
          <p:nvPr>
            <p:ph type="title" idx="4294967295"/>
          </p:nvPr>
        </p:nvSpPr>
        <p:spPr>
          <a:xfrm>
            <a:off x="0" y="836613"/>
            <a:ext cx="8229600" cy="1143000"/>
          </a:xfrm>
        </p:spPr>
        <p:txBody>
          <a:bodyPr/>
          <a:lstStyle/>
          <a:p>
            <a:r>
              <a:rPr lang="zh-CN" altLang="en-US" sz="4000" smtClean="0"/>
              <a:t>静脉留置针</a:t>
            </a:r>
            <a:endParaRPr lang="zh-CN" altLang="en-US" sz="4000" smtClean="0"/>
          </a:p>
        </p:txBody>
      </p:sp>
      <p:sp>
        <p:nvSpPr>
          <p:cNvPr id="20482" name="Rectangle 3"/>
          <p:cNvSpPr>
            <a:spLocks noGrp="1"/>
          </p:cNvSpPr>
          <p:nvPr>
            <p:ph type="body" idx="4294967295"/>
          </p:nvPr>
        </p:nvSpPr>
        <p:spPr>
          <a:xfrm>
            <a:off x="179388" y="1844675"/>
            <a:ext cx="8229600" cy="3887788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zh-CN" altLang="en-US" sz="2000" b="1" smtClean="0"/>
              <a:t>一、</a:t>
            </a:r>
            <a:r>
              <a:rPr lang="zh-CN" altLang="en-US" sz="2000" b="1" smtClean="0">
                <a:solidFill>
                  <a:srgbClr val="FF0000"/>
                </a:solidFill>
              </a:rPr>
              <a:t>静脉炎</a:t>
            </a:r>
            <a:endParaRPr lang="zh-CN" altLang="en-US" sz="2000" b="1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预防措施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1</a:t>
            </a:r>
            <a:r>
              <a:rPr lang="zh-CN" altLang="en-US" sz="1800" smtClean="0"/>
              <a:t>、严格执行无菌操作，熟练掌握穿刺技术。</a:t>
            </a:r>
            <a:endParaRPr lang="zh-CN" altLang="en-US" sz="18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2</a:t>
            </a:r>
            <a:r>
              <a:rPr lang="zh-CN" altLang="en-US" sz="1800" smtClean="0"/>
              <a:t>、合理选用留置针型号，选择粗直、弹性好的静脉，位置便于固定。</a:t>
            </a:r>
            <a:endParaRPr lang="zh-CN" altLang="en-US" sz="18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3</a:t>
            </a:r>
            <a:r>
              <a:rPr lang="zh-CN" altLang="en-US" sz="1800" smtClean="0"/>
              <a:t>、生理盐水正确冲封管。</a:t>
            </a:r>
            <a:endParaRPr lang="zh-CN" altLang="en-US" sz="18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4</a:t>
            </a:r>
            <a:r>
              <a:rPr lang="zh-CN" altLang="en-US" sz="1800" smtClean="0"/>
              <a:t>、做好穿刺处护理与观察，告知患者相关注意事项。</a:t>
            </a:r>
            <a:endParaRPr lang="zh-CN" altLang="en-US" sz="18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5</a:t>
            </a:r>
            <a:r>
              <a:rPr lang="zh-CN" altLang="en-US" sz="1800" smtClean="0"/>
              <a:t>、营养不良、免疫力低下的患者，应加强营养，增强机体对血管壁创伤的修复能力和对局部炎症的抗炎能力。</a:t>
            </a:r>
            <a:endParaRPr lang="zh-CN" altLang="en-US" sz="1800" b="1" smtClean="0"/>
          </a:p>
          <a:p>
            <a:pPr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处理措施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1</a:t>
            </a:r>
            <a:r>
              <a:rPr lang="zh-CN" altLang="en-US" sz="1800" smtClean="0"/>
              <a:t>、立即拔管，更换输液部位，抬高患肢，促进静脉回流。</a:t>
            </a:r>
            <a:endParaRPr lang="zh-CN" altLang="en-US" sz="18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2</a:t>
            </a:r>
            <a:r>
              <a:rPr lang="zh-CN" altLang="en-US" sz="1800" smtClean="0"/>
              <a:t>、局部用</a:t>
            </a:r>
            <a:r>
              <a:rPr lang="en-US" altLang="zh-CN" sz="1800" smtClean="0"/>
              <a:t>50%</a:t>
            </a:r>
            <a:r>
              <a:rPr lang="zh-CN" altLang="en-US" sz="1800" smtClean="0"/>
              <a:t>硫酸镁或</a:t>
            </a:r>
            <a:r>
              <a:rPr lang="en-US" altLang="zh-CN" sz="1800" smtClean="0"/>
              <a:t>2%</a:t>
            </a:r>
            <a:r>
              <a:rPr lang="zh-CN" altLang="en-US" sz="1800" smtClean="0"/>
              <a:t>利多卡因湿敷，新鲜土豆片外敷等。</a:t>
            </a:r>
            <a:endParaRPr lang="zh-CN" altLang="en-US" sz="1800" b="1" smtClean="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5" name="Rectangle 2"/>
          <p:cNvSpPr>
            <a:spLocks noGrp="1"/>
          </p:cNvSpPr>
          <p:nvPr>
            <p:ph type="title" idx="4294967295"/>
          </p:nvPr>
        </p:nvSpPr>
        <p:spPr>
          <a:xfrm>
            <a:off x="179388" y="765175"/>
            <a:ext cx="8229600" cy="1143000"/>
          </a:xfrm>
        </p:spPr>
        <p:txBody>
          <a:bodyPr/>
          <a:lstStyle/>
          <a:p>
            <a:r>
              <a:rPr lang="zh-CN" altLang="en-US" sz="4000" smtClean="0"/>
              <a:t>静脉留置针</a:t>
            </a:r>
            <a:endParaRPr lang="zh-CN" altLang="en-US" sz="4000" smtClean="0"/>
          </a:p>
        </p:txBody>
      </p:sp>
      <p:sp>
        <p:nvSpPr>
          <p:cNvPr id="21506" name="Rectangle 3"/>
          <p:cNvSpPr>
            <a:spLocks noGrp="1"/>
          </p:cNvSpPr>
          <p:nvPr>
            <p:ph type="body" idx="4294967295"/>
          </p:nvPr>
        </p:nvSpPr>
        <p:spPr>
          <a:xfrm>
            <a:off x="179388" y="2060575"/>
            <a:ext cx="7786687" cy="3095625"/>
          </a:xfrm>
        </p:spPr>
        <p:txBody>
          <a:bodyPr/>
          <a:lstStyle/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zh-CN" altLang="en-US" sz="2000" b="1" smtClean="0"/>
              <a:t>二、</a:t>
            </a:r>
            <a:r>
              <a:rPr lang="zh-CN" altLang="en-US" sz="2000" b="1" smtClean="0">
                <a:solidFill>
                  <a:srgbClr val="FF0000"/>
                </a:solidFill>
              </a:rPr>
              <a:t>液体渗漏</a:t>
            </a:r>
            <a:endParaRPr lang="zh-CN" altLang="en-US" sz="2000" b="1" smtClean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预防措施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1</a:t>
            </a:r>
            <a:r>
              <a:rPr lang="zh-CN" altLang="en-US" sz="1800" smtClean="0"/>
              <a:t>、掌握好进针角度和速度，妥善固定导管。</a:t>
            </a:r>
            <a:endParaRPr lang="zh-CN" altLang="en-US" sz="18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2</a:t>
            </a:r>
            <a:r>
              <a:rPr lang="zh-CN" altLang="en-US" sz="1800" smtClean="0"/>
              <a:t>、留置针侧肢体避免过度活动和负重，对躁动患者必要时行约束。</a:t>
            </a:r>
            <a:endParaRPr lang="zh-CN" altLang="en-US" sz="18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3</a:t>
            </a:r>
            <a:r>
              <a:rPr lang="zh-CN" altLang="en-US" sz="1800" smtClean="0"/>
              <a:t>、穿刺部位上方衣服勿过紧。</a:t>
            </a:r>
            <a:endParaRPr lang="zh-CN" altLang="en-US" sz="18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4</a:t>
            </a:r>
            <a:r>
              <a:rPr lang="zh-CN" altLang="en-US" sz="1800" smtClean="0"/>
              <a:t>、加强对穿刺部位的观察及护理。</a:t>
            </a:r>
            <a:endParaRPr lang="zh-CN" altLang="en-US" sz="1800" b="1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处理措施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1</a:t>
            </a:r>
            <a:r>
              <a:rPr lang="zh-CN" altLang="en-US" sz="1800" smtClean="0"/>
              <a:t>、立即停止输液，更换输液部位，抬高患肢。</a:t>
            </a:r>
            <a:endParaRPr lang="zh-CN" altLang="en-US" sz="18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2</a:t>
            </a:r>
            <a:r>
              <a:rPr lang="zh-CN" altLang="en-US" sz="1800" smtClean="0"/>
              <a:t>、一般药物外渗可用</a:t>
            </a:r>
            <a:r>
              <a:rPr lang="en-US" altLang="zh-CN" sz="1800" smtClean="0"/>
              <a:t>50%</a:t>
            </a:r>
            <a:r>
              <a:rPr lang="zh-CN" altLang="en-US" sz="1800" smtClean="0"/>
              <a:t>硫酸酸镁湿敷或新鲜土豆片外敷等。</a:t>
            </a:r>
            <a:endParaRPr lang="zh-CN" altLang="en-US" sz="18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3</a:t>
            </a:r>
            <a:r>
              <a:rPr lang="zh-CN" altLang="en-US" sz="1800" smtClean="0"/>
              <a:t>、特殊药物外渗，则根据渗出药液的性质，遵医嘱采取相应处理。</a:t>
            </a:r>
            <a:endParaRPr lang="zh-CN" altLang="en-US" sz="1800" b="1" smtClean="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Rectangle 2"/>
          <p:cNvSpPr>
            <a:spLocks noGrp="1"/>
          </p:cNvSpPr>
          <p:nvPr>
            <p:ph type="title" idx="4294967295"/>
          </p:nvPr>
        </p:nvSpPr>
        <p:spPr>
          <a:xfrm>
            <a:off x="179388" y="981075"/>
            <a:ext cx="8229600" cy="1143000"/>
          </a:xfrm>
        </p:spPr>
        <p:txBody>
          <a:bodyPr/>
          <a:lstStyle/>
          <a:p>
            <a:r>
              <a:rPr lang="zh-CN" altLang="en-US" sz="4000" smtClean="0"/>
              <a:t>静脉留置针</a:t>
            </a:r>
            <a:endParaRPr lang="zh-CN" altLang="en-US" sz="4000" smtClean="0"/>
          </a:p>
        </p:txBody>
      </p:sp>
      <p:sp>
        <p:nvSpPr>
          <p:cNvPr id="22530" name="Rectangle 3"/>
          <p:cNvSpPr>
            <a:spLocks noGrp="1"/>
          </p:cNvSpPr>
          <p:nvPr>
            <p:ph type="body" idx="4294967295"/>
          </p:nvPr>
        </p:nvSpPr>
        <p:spPr>
          <a:xfrm>
            <a:off x="323850" y="2060575"/>
            <a:ext cx="8229600" cy="27368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zh-CN" altLang="en-US" sz="1800" b="1" smtClean="0"/>
              <a:t>三、</a:t>
            </a:r>
            <a:r>
              <a:rPr lang="zh-CN" altLang="en-US" sz="1800" b="1" smtClean="0">
                <a:solidFill>
                  <a:srgbClr val="FF0000"/>
                </a:solidFill>
              </a:rPr>
              <a:t>皮下血肿</a:t>
            </a:r>
            <a:endParaRPr lang="zh-CN" altLang="en-US" sz="1800" b="1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预防措施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1</a:t>
            </a:r>
            <a:r>
              <a:rPr lang="zh-CN" altLang="en-US" sz="1800" smtClean="0"/>
              <a:t>、熟练掌握穿刺技术，动作应轻巧、稳、准。</a:t>
            </a:r>
            <a:endParaRPr lang="zh-CN" altLang="en-US" sz="18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2</a:t>
            </a:r>
            <a:r>
              <a:rPr lang="zh-CN" altLang="en-US" sz="1800" smtClean="0"/>
              <a:t>、选择弹性好、走向较直且较清晰的血管，避开关节及静脉窦部位。</a:t>
            </a:r>
            <a:endParaRPr lang="zh-CN" altLang="en-US" sz="1800" b="1" smtClean="0"/>
          </a:p>
          <a:p>
            <a:pPr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处理措施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24h</a:t>
            </a:r>
            <a:r>
              <a:rPr lang="zh-CN" altLang="en-US" sz="1800" smtClean="0"/>
              <a:t>内局部冷敷，</a:t>
            </a:r>
            <a:r>
              <a:rPr lang="en-US" altLang="zh-CN" sz="1800" smtClean="0"/>
              <a:t>24h</a:t>
            </a:r>
            <a:r>
              <a:rPr lang="zh-CN" altLang="en-US" sz="1800" smtClean="0"/>
              <a:t>后</a:t>
            </a:r>
            <a:r>
              <a:rPr lang="en-US" altLang="zh-CN" sz="1800" smtClean="0"/>
              <a:t>50%</a:t>
            </a:r>
            <a:r>
              <a:rPr lang="zh-CN" altLang="en-US" sz="1800" smtClean="0"/>
              <a:t>硫酸镁湿热敷。</a:t>
            </a:r>
            <a:endParaRPr lang="zh-CN" altLang="en-US" sz="1800" b="1" smtClean="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3" name="Rectangle 2"/>
          <p:cNvSpPr>
            <a:spLocks noGrp="1"/>
          </p:cNvSpPr>
          <p:nvPr>
            <p:ph type="title" idx="4294967295"/>
          </p:nvPr>
        </p:nvSpPr>
        <p:spPr>
          <a:xfrm>
            <a:off x="250825" y="836613"/>
            <a:ext cx="8229600" cy="1143000"/>
          </a:xfrm>
        </p:spPr>
        <p:txBody>
          <a:bodyPr/>
          <a:lstStyle/>
          <a:p>
            <a:r>
              <a:rPr lang="zh-CN" altLang="en-US" sz="4000" smtClean="0"/>
              <a:t>静脉留置针</a:t>
            </a:r>
            <a:endParaRPr lang="zh-CN" altLang="en-US" sz="4000" smtClean="0"/>
          </a:p>
        </p:txBody>
      </p:sp>
      <p:sp>
        <p:nvSpPr>
          <p:cNvPr id="23554" name="Rectangle 3"/>
          <p:cNvSpPr>
            <a:spLocks noGrp="1"/>
          </p:cNvSpPr>
          <p:nvPr>
            <p:ph type="body" idx="4294967295"/>
          </p:nvPr>
        </p:nvSpPr>
        <p:spPr>
          <a:xfrm>
            <a:off x="250825" y="1916113"/>
            <a:ext cx="8229600" cy="3311525"/>
          </a:xfrm>
        </p:spPr>
        <p:txBody>
          <a:bodyPr/>
          <a:lstStyle/>
          <a:p>
            <a:pPr>
              <a:lnSpc>
                <a:spcPct val="90000"/>
              </a:lnSpc>
              <a:buFont typeface="Arial" pitchFamily="34" charset="0"/>
              <a:buNone/>
            </a:pPr>
            <a:r>
              <a:rPr lang="zh-CN" altLang="en-US" sz="2000" b="1" smtClean="0"/>
              <a:t>四、</a:t>
            </a:r>
            <a:r>
              <a:rPr lang="zh-CN" altLang="en-US" sz="2000" b="1" smtClean="0">
                <a:solidFill>
                  <a:srgbClr val="FF0000"/>
                </a:solidFill>
              </a:rPr>
              <a:t>导管堵塞</a:t>
            </a:r>
            <a:endParaRPr lang="zh-CN" altLang="en-US" sz="2000" b="1" smtClean="0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预防措施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lnSpc>
                <a:spcPct val="90000"/>
              </a:lnSpc>
              <a:buFont typeface="Arial" pitchFamily="34" charset="0"/>
              <a:buNone/>
            </a:pPr>
            <a:r>
              <a:rPr lang="en-US" altLang="zh-CN" sz="2000" smtClean="0"/>
              <a:t>1</a:t>
            </a:r>
            <a:r>
              <a:rPr lang="zh-CN" altLang="en-US" sz="2000" smtClean="0"/>
              <a:t>、注意观察输液滴数，滴数减慢或不滴时应及时查找原因并处理。</a:t>
            </a:r>
            <a:endParaRPr lang="zh-CN" altLang="en-US" sz="2000" smtClean="0"/>
          </a:p>
          <a:p>
            <a:pPr>
              <a:lnSpc>
                <a:spcPct val="90000"/>
              </a:lnSpc>
              <a:buFont typeface="Arial" pitchFamily="34" charset="0"/>
              <a:buNone/>
            </a:pPr>
            <a:r>
              <a:rPr lang="en-US" altLang="zh-CN" sz="2000" smtClean="0"/>
              <a:t>2</a:t>
            </a:r>
            <a:r>
              <a:rPr lang="zh-CN" altLang="en-US" sz="2000" smtClean="0"/>
              <a:t>、输液完毕选择合适的封管液及用量，采用正确的正压脉冲式封管，并交代相关注意事项。</a:t>
            </a:r>
            <a:endParaRPr lang="zh-CN" altLang="en-US" sz="2000" smtClean="0"/>
          </a:p>
          <a:p>
            <a:pPr>
              <a:lnSpc>
                <a:spcPct val="90000"/>
              </a:lnSpc>
              <a:buFont typeface="Arial" pitchFamily="34" charset="0"/>
              <a:buNone/>
            </a:pPr>
            <a:r>
              <a:rPr lang="en-US" altLang="zh-CN" sz="2000" smtClean="0"/>
              <a:t>3</a:t>
            </a:r>
            <a:r>
              <a:rPr lang="zh-CN" altLang="en-US" sz="2000" smtClean="0"/>
              <a:t>、使用输血制品、高营养液、大分子药物时应选择较大直径的静脉输注，两种药物之间生理盐水充分冲管。</a:t>
            </a:r>
            <a:endParaRPr lang="zh-CN" altLang="en-US" sz="2000" b="1" smtClean="0"/>
          </a:p>
          <a:p>
            <a:pPr>
              <a:lnSpc>
                <a:spcPct val="90000"/>
              </a:lnSpc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处理措施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lnSpc>
                <a:spcPct val="90000"/>
              </a:lnSpc>
              <a:buFont typeface="Arial" pitchFamily="34" charset="0"/>
              <a:buNone/>
            </a:pPr>
            <a:r>
              <a:rPr lang="zh-CN" altLang="en-US" sz="1800" smtClean="0"/>
              <a:t>发生堵管时，严禁将凝固的血块推进血管内。可用注射器回抽，如通畅继续输液，如不通畅拔除重注。</a:t>
            </a:r>
            <a:endParaRPr lang="zh-CN" altLang="en-US" sz="1800" b="1" smtClean="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7" name="Rectangle 2"/>
          <p:cNvSpPr>
            <a:spLocks noGrp="1"/>
          </p:cNvSpPr>
          <p:nvPr>
            <p:ph type="title" idx="4294967295"/>
          </p:nvPr>
        </p:nvSpPr>
        <p:spPr>
          <a:xfrm>
            <a:off x="0" y="908050"/>
            <a:ext cx="8229600" cy="1368425"/>
          </a:xfrm>
        </p:spPr>
        <p:txBody>
          <a:bodyPr/>
          <a:lstStyle/>
          <a:p>
            <a:r>
              <a:rPr lang="en-US" altLang="zh-CN" sz="4000" smtClean="0"/>
              <a:t>PICC</a:t>
            </a:r>
            <a:r>
              <a:rPr lang="zh-CN" altLang="en-US" sz="4000" smtClean="0"/>
              <a:t>置管</a:t>
            </a:r>
            <a:br>
              <a:rPr lang="zh-CN" altLang="en-US" sz="4000" smtClean="0"/>
            </a:br>
            <a:endParaRPr lang="zh-CN" altLang="en-US" sz="4000" smtClean="0"/>
          </a:p>
        </p:txBody>
      </p:sp>
      <p:sp>
        <p:nvSpPr>
          <p:cNvPr id="24578" name="Rectangle 3"/>
          <p:cNvSpPr>
            <a:spLocks noGrp="1"/>
          </p:cNvSpPr>
          <p:nvPr>
            <p:ph type="body" idx="4294967295"/>
          </p:nvPr>
        </p:nvSpPr>
        <p:spPr>
          <a:xfrm>
            <a:off x="179388" y="1700213"/>
            <a:ext cx="8229600" cy="33845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zh-CN" altLang="en-US" sz="2000" b="1" smtClean="0"/>
              <a:t>一、</a:t>
            </a:r>
            <a:r>
              <a:rPr lang="zh-CN" altLang="en-US" sz="2000" b="1" smtClean="0">
                <a:solidFill>
                  <a:srgbClr val="FF0000"/>
                </a:solidFill>
              </a:rPr>
              <a:t>机械性静脉炎</a:t>
            </a:r>
            <a:endParaRPr lang="zh-CN" altLang="en-US" sz="2000" b="1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预防措施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1</a:t>
            </a:r>
            <a:r>
              <a:rPr lang="zh-CN" altLang="en-US" sz="1800" smtClean="0"/>
              <a:t>、嘱患者放松并配合握拳、松拳活动。</a:t>
            </a:r>
            <a:endParaRPr lang="zh-CN" altLang="en-US" sz="18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2</a:t>
            </a:r>
            <a:r>
              <a:rPr lang="zh-CN" altLang="en-US" sz="1800" smtClean="0"/>
              <a:t>、选择合适的导管型号，穿刺及送管时动作要轻柔，匀速送管。</a:t>
            </a:r>
            <a:endParaRPr lang="zh-CN" altLang="en-US" sz="1800" smtClean="0"/>
          </a:p>
          <a:p>
            <a:pPr>
              <a:buFont typeface="Arial" pitchFamily="34" charset="0"/>
              <a:buNone/>
            </a:pPr>
            <a:r>
              <a:rPr lang="zh-CN" altLang="en-US" sz="1800" smtClean="0"/>
              <a:t>置管后第一天开始，热敷置管上臂皮肤</a:t>
            </a:r>
            <a:r>
              <a:rPr lang="en-US" altLang="zh-CN" sz="1800" smtClean="0"/>
              <a:t>10</a:t>
            </a:r>
            <a:r>
              <a:rPr lang="zh-CN" altLang="en-US" sz="1800" smtClean="0"/>
              <a:t>天，每日三次，每次</a:t>
            </a:r>
            <a:r>
              <a:rPr lang="en-US" altLang="zh-CN" sz="1800" smtClean="0"/>
              <a:t>10</a:t>
            </a:r>
            <a:r>
              <a:rPr lang="zh-CN" altLang="en-US" sz="1800" smtClean="0"/>
              <a:t>分钟，注意观察</a:t>
            </a:r>
            <a:endParaRPr lang="zh-CN" altLang="en-US" sz="1800" b="1" smtClean="0"/>
          </a:p>
          <a:p>
            <a:pPr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处理措施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1</a:t>
            </a:r>
            <a:r>
              <a:rPr lang="zh-CN" altLang="en-US" sz="1800" smtClean="0"/>
              <a:t>、抬高患肢，避免剧烈活动，可做握拳</a:t>
            </a:r>
            <a:r>
              <a:rPr lang="en-US" altLang="zh-CN" sz="1800" smtClean="0"/>
              <a:t>/</a:t>
            </a:r>
            <a:r>
              <a:rPr lang="zh-CN" altLang="en-US" sz="1800" smtClean="0"/>
              <a:t>松拳运动。</a:t>
            </a:r>
            <a:endParaRPr lang="zh-CN" altLang="en-US" sz="1800" smtClean="0"/>
          </a:p>
          <a:p>
            <a:pPr>
              <a:buFont typeface="Arial" pitchFamily="34" charset="0"/>
              <a:buNone/>
            </a:pPr>
            <a:r>
              <a:rPr lang="zh-CN" altLang="en-US" sz="1800" smtClean="0"/>
              <a:t>局部用</a:t>
            </a:r>
            <a:r>
              <a:rPr lang="en-US" altLang="zh-CN" sz="1800" smtClean="0"/>
              <a:t>50%</a:t>
            </a:r>
            <a:r>
              <a:rPr lang="zh-CN" altLang="en-US" sz="1800" smtClean="0"/>
              <a:t>硫酸镁湿热敷、酚妥拉明湿敷或水胶体敷料外敷。</a:t>
            </a:r>
            <a:endParaRPr lang="zh-CN" altLang="en-US" sz="18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2</a:t>
            </a:r>
            <a:r>
              <a:rPr lang="zh-CN" altLang="en-US" sz="1800" smtClean="0"/>
              <a:t>、遵医嘱给予药物。</a:t>
            </a:r>
            <a:endParaRPr lang="zh-CN" altLang="en-US" sz="1800" b="1" smtClean="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1" name="Rectangle 2"/>
          <p:cNvSpPr>
            <a:spLocks noGrp="1"/>
          </p:cNvSpPr>
          <p:nvPr>
            <p:ph type="title" idx="4294967295"/>
          </p:nvPr>
        </p:nvSpPr>
        <p:spPr>
          <a:xfrm>
            <a:off x="0" y="1125538"/>
            <a:ext cx="8229600" cy="1152525"/>
          </a:xfrm>
        </p:spPr>
        <p:txBody>
          <a:bodyPr/>
          <a:lstStyle/>
          <a:p>
            <a:r>
              <a:rPr lang="en-US" altLang="zh-CN" sz="4000" smtClean="0"/>
              <a:t>PICC</a:t>
            </a:r>
            <a:r>
              <a:rPr lang="zh-CN" altLang="en-US" sz="4000" smtClean="0"/>
              <a:t>置管</a:t>
            </a:r>
            <a:br>
              <a:rPr lang="zh-CN" altLang="en-US" sz="4000" smtClean="0"/>
            </a:br>
            <a:endParaRPr lang="zh-CN" altLang="en-US" sz="4000" smtClean="0"/>
          </a:p>
        </p:txBody>
      </p:sp>
      <p:sp>
        <p:nvSpPr>
          <p:cNvPr id="25602" name="Rectangle 3"/>
          <p:cNvSpPr>
            <a:spLocks noGrp="1"/>
          </p:cNvSpPr>
          <p:nvPr>
            <p:ph type="body" idx="4294967295"/>
          </p:nvPr>
        </p:nvSpPr>
        <p:spPr>
          <a:xfrm>
            <a:off x="323850" y="1844675"/>
            <a:ext cx="8207375" cy="29527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zh-CN" altLang="en-US" sz="2000" b="1" smtClean="0"/>
              <a:t>二、</a:t>
            </a:r>
            <a:r>
              <a:rPr lang="zh-CN" altLang="en-US" sz="2000" b="1" smtClean="0">
                <a:solidFill>
                  <a:srgbClr val="FF0000"/>
                </a:solidFill>
              </a:rPr>
              <a:t>感染</a:t>
            </a:r>
            <a:endParaRPr lang="zh-CN" altLang="en-US" sz="2000" b="1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预防措施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1</a:t>
            </a:r>
            <a:r>
              <a:rPr lang="zh-CN" altLang="en-US" sz="1800" smtClean="0"/>
              <a:t>、严格执行无菌操作，严密观察穿刺点情况。</a:t>
            </a:r>
            <a:endParaRPr lang="zh-CN" altLang="en-US" sz="18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2</a:t>
            </a:r>
            <a:r>
              <a:rPr lang="zh-CN" altLang="en-US" sz="1800" smtClean="0"/>
              <a:t>、输液接头的维护、导管部位的护理。</a:t>
            </a:r>
            <a:endParaRPr lang="zh-CN" altLang="en-US" sz="1800" b="1" smtClean="0"/>
          </a:p>
          <a:p>
            <a:pPr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处理措施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1</a:t>
            </a:r>
            <a:r>
              <a:rPr lang="zh-CN" altLang="en-US" sz="1800" smtClean="0"/>
              <a:t>、局部用抗生素软膏。</a:t>
            </a:r>
            <a:endParaRPr lang="zh-CN" altLang="en-US" sz="18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2</a:t>
            </a:r>
            <a:r>
              <a:rPr lang="zh-CN" altLang="en-US" sz="1800" smtClean="0"/>
              <a:t>、有全身症状如寒战、高热等应拔管，同时遵医嘱对症处理。</a:t>
            </a:r>
            <a:endParaRPr lang="zh-CN" altLang="en-US" sz="1800" b="1" smtClean="0"/>
          </a:p>
          <a:p>
            <a:endParaRPr lang="zh-CN" altLang="en-US" sz="1800" smtClean="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5" name="Rectangle 2"/>
          <p:cNvSpPr>
            <a:spLocks noGrp="1"/>
          </p:cNvSpPr>
          <p:nvPr>
            <p:ph type="title" idx="4294967295"/>
          </p:nvPr>
        </p:nvSpPr>
        <p:spPr>
          <a:xfrm>
            <a:off x="0" y="1196975"/>
            <a:ext cx="8229600" cy="719138"/>
          </a:xfrm>
        </p:spPr>
        <p:txBody>
          <a:bodyPr/>
          <a:lstStyle/>
          <a:p>
            <a:r>
              <a:rPr lang="en-US" altLang="zh-CN" sz="4000" smtClean="0"/>
              <a:t>PICC</a:t>
            </a:r>
            <a:r>
              <a:rPr lang="zh-CN" altLang="en-US" sz="4000" smtClean="0"/>
              <a:t>置管</a:t>
            </a:r>
            <a:br>
              <a:rPr lang="zh-CN" altLang="en-US" sz="4000" smtClean="0"/>
            </a:br>
            <a:endParaRPr lang="zh-CN" altLang="en-US" sz="4000" smtClean="0"/>
          </a:p>
        </p:txBody>
      </p:sp>
      <p:sp>
        <p:nvSpPr>
          <p:cNvPr id="26626" name="Rectangle 3"/>
          <p:cNvSpPr>
            <a:spLocks noGrp="1"/>
          </p:cNvSpPr>
          <p:nvPr>
            <p:ph type="body" idx="4294967295"/>
          </p:nvPr>
        </p:nvSpPr>
        <p:spPr>
          <a:xfrm>
            <a:off x="179388" y="1773238"/>
            <a:ext cx="8229600" cy="3384550"/>
          </a:xfrm>
        </p:spPr>
        <p:txBody>
          <a:bodyPr/>
          <a:lstStyle/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zh-CN" altLang="en-US" sz="2000" b="1" smtClean="0"/>
              <a:t>三、</a:t>
            </a:r>
            <a:r>
              <a:rPr lang="zh-CN" altLang="en-US" sz="2000" b="1" smtClean="0">
                <a:solidFill>
                  <a:srgbClr val="FF0000"/>
                </a:solidFill>
              </a:rPr>
              <a:t>导管堵塞</a:t>
            </a:r>
            <a:endParaRPr lang="zh-CN" altLang="en-US" sz="2000" b="1" smtClean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预防措施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1</a:t>
            </a:r>
            <a:r>
              <a:rPr lang="zh-CN" altLang="en-US" sz="1800" smtClean="0"/>
              <a:t>、执行正确的脉压式正压封管操作技术。</a:t>
            </a:r>
            <a:endParaRPr lang="zh-CN" altLang="en-US" sz="18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2</a:t>
            </a:r>
            <a:r>
              <a:rPr lang="zh-CN" altLang="en-US" sz="1800" smtClean="0"/>
              <a:t>、执行正确的冲、封管液（生理盐水、肝素盐水）、冲管量（</a:t>
            </a:r>
            <a:r>
              <a:rPr lang="en-US" altLang="zh-CN" sz="1800" smtClean="0"/>
              <a:t>10</a:t>
            </a:r>
            <a:r>
              <a:rPr lang="zh-CN" altLang="en-US" sz="1800" smtClean="0"/>
              <a:t>～</a:t>
            </a:r>
            <a:r>
              <a:rPr lang="en-US" altLang="zh-CN" sz="1800" smtClean="0"/>
              <a:t>20ml</a:t>
            </a:r>
            <a:r>
              <a:rPr lang="zh-CN" altLang="en-US" sz="1800" smtClean="0"/>
              <a:t>）以及冲管频率（治疗期每日冲管，间歇期每</a:t>
            </a:r>
            <a:r>
              <a:rPr lang="en-US" altLang="zh-CN" sz="1800" smtClean="0"/>
              <a:t>7</a:t>
            </a:r>
            <a:r>
              <a:rPr lang="zh-CN" altLang="en-US" sz="1800" smtClean="0"/>
              <a:t>天冲管一次）</a:t>
            </a:r>
            <a:endParaRPr lang="zh-CN" altLang="en-US" sz="18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3</a:t>
            </a:r>
            <a:r>
              <a:rPr lang="zh-CN" altLang="en-US" sz="1800" smtClean="0"/>
              <a:t>、禁止在置有导管的上端使用袖带或止血带，尽量减少可能导致胸腔内压力增加的活动，如咳嗽等。</a:t>
            </a:r>
            <a:endParaRPr lang="zh-CN" altLang="en-US" sz="18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4</a:t>
            </a:r>
            <a:r>
              <a:rPr lang="zh-CN" altLang="en-US" sz="1800" smtClean="0"/>
              <a:t>、置管后行胸部</a:t>
            </a:r>
            <a:r>
              <a:rPr lang="en-US" altLang="zh-CN" sz="1800" smtClean="0"/>
              <a:t>X</a:t>
            </a:r>
            <a:r>
              <a:rPr lang="zh-CN" altLang="en-US" sz="1800" smtClean="0"/>
              <a:t>线检查，确认导管无打折、盘绕等情况。</a:t>
            </a:r>
            <a:endParaRPr lang="zh-CN" altLang="en-US" sz="1800" b="1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处理措施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1</a:t>
            </a:r>
            <a:r>
              <a:rPr lang="zh-CN" altLang="en-US" sz="1800" smtClean="0"/>
              <a:t>、查找原因，行</a:t>
            </a:r>
            <a:r>
              <a:rPr lang="en-US" altLang="zh-CN" sz="1800" smtClean="0"/>
              <a:t>X</a:t>
            </a:r>
            <a:r>
              <a:rPr lang="zh-CN" altLang="en-US" sz="1800" smtClean="0"/>
              <a:t>线检查确认导管尖端位置正确。</a:t>
            </a:r>
            <a:endParaRPr lang="zh-CN" altLang="en-US" sz="18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2</a:t>
            </a:r>
            <a:r>
              <a:rPr lang="zh-CN" altLang="en-US" sz="1800" smtClean="0"/>
              <a:t>、去除肝素帽，接上三通，空注射器回抽</a:t>
            </a:r>
            <a:r>
              <a:rPr lang="en-US" altLang="zh-CN" sz="1800" smtClean="0"/>
              <a:t>5-6ml</a:t>
            </a:r>
            <a:r>
              <a:rPr lang="zh-CN" altLang="en-US" sz="1800" smtClean="0"/>
              <a:t>，打开连接通路，通过负压使尿激酶进入导管；</a:t>
            </a:r>
            <a:r>
              <a:rPr lang="en-US" altLang="zh-CN" sz="1800" smtClean="0"/>
              <a:t>20ml</a:t>
            </a:r>
            <a:r>
              <a:rPr lang="zh-CN" altLang="en-US" sz="1800" smtClean="0"/>
              <a:t>生理盐水脉冲式冲管。</a:t>
            </a:r>
            <a:endParaRPr lang="zh-CN" altLang="en-US" sz="1800" b="1" smtClean="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https://d.book118.com/175313023103011122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3C1DA"/>
      </a:accent5>
      <a:accent6>
        <a:srgbClr val="AC4744"/>
      </a:accent6>
      <a:hlink>
        <a:srgbClr val="0000FF"/>
      </a:hlink>
      <a:folHlink>
        <a:srgbClr val="800080"/>
      </a:folHlink>
    </a:clrScheme>
    <a:fontScheme name="">
      <a:majorFont>
        <a:latin typeface="Calibri"/>
        <a:ea typeface="宋体"/>
        <a:cs typeface="Arial"/>
      </a:majorFont>
      <a:minorFont>
        <a:latin typeface="Calibri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Office 主题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宋体</vt:lpstr>
      <vt:lpstr>Calibri Light</vt:lpstr>
      <vt:lpstr>Office Theme</vt:lpstr>
      <vt:lpstr>护理技术操作并发症的预防与处理</vt:lpstr>
      <vt:lpstr>目录</vt:lpstr>
      <vt:lpstr>静脉采血</vt:lpstr>
      <vt:lpstr>静脉采血</vt:lpstr>
      <vt:lpstr>静脉留置针</vt:lpstr>
      <vt:lpstr>静脉留置针</vt:lpstr>
      <vt:lpstr>静脉留置针</vt:lpstr>
      <vt:lpstr>静脉留置针</vt:lpstr>
      <vt:lpstr>PICC置管</vt:lpstr>
      <vt:lpstr>PICC置管</vt:lpstr>
      <vt:lpstr>PICC置管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2024-09-25T16:28:26.394</cp:lastPrinted>
  <dcterms:created xsi:type="dcterms:W3CDTF">2024-09-25T08:28:26Z</dcterms:created>
  <dcterms:modified xsi:type="dcterms:W3CDTF">2024-09-25T08:28:27Z</dcterms:modified>
</cp:coreProperties>
</file>