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4" r:id="rId18"/>
    <p:sldId id="307" r:id="rId19"/>
    <p:sldId id="310" r:id="rId20"/>
    <p:sldId id="312"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tags" Target="tags/tag1.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heme" Target="theme/theme1.xml" /><Relationship Id="rId26"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08DA0A9D-76F7-44EE-A7A1-3FA869D7BBE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44F9ABA-05AC-4E76-9A5B-3B1A1115225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36181743-8525-421F-901A-5076C85461D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1D4065D-8905-4960-B650-01B3F026D6D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0E3D37D4-F530-4F94-86FA-4AFDA194688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9143D363-FCC6-4B75-925D-22FBEFB0014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52ACC24-2FB2-4F13-BE47-8BAEAF428576}"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BD54D6B0-7212-4A0B-8F78-DBDE7F1D65BC}"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245052E-F7BB-489F-80F1-F20752D780D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EC68DB5-C997-4C4A-9FE7-B6527211FCD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38FF9318-BF2A-436B-B96F-7E58B992CD8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17531303330001111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989199" y="1872544"/>
            <a:ext cx="6402705" cy="1977390"/>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ct val="0"/>
              </a:spcBef>
            </a:pPr>
            <a:r>
              <a:rPr lang="en-US" sz="4950" b="1">
                <a:solidFill>
                  <a:srgbClr val="1B1B1B"/>
                </a:solidFill>
                <a:latin typeface="Microsoft Yahei"/>
                <a:ea typeface="Microsoft Yahei"/>
                <a:cs typeface="Microsoft Yahei"/>
              </a:rPr>
              <a:t>营销观念利弊分析报告</a:t>
            </a:r>
          </a:p>
        </p:txBody>
      </p:sp>
      <p:sp>
        <p:nvSpPr>
          <p:cNvPr id="3" name="AutoShape 3"/>
          <p:cNvSpPr/>
          <p:nvPr/>
        </p:nvSpPr>
        <p:spPr>
          <a:xfrm>
            <a:off x="3887301" y="4906518"/>
            <a:ext cx="2473866"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B1B1B"/>
                </a:solidFill>
                <a:latin typeface="Microsoft Yahei"/>
                <a:ea typeface="Microsoft Yahei"/>
                <a:cs typeface="Microsoft Yahei"/>
              </a:rPr>
              <a:t>汇报人：XXX</a:t>
            </a:r>
            <a:endParaRPr lang="en-US" sz="1100"/>
          </a:p>
        </p:txBody>
      </p:sp>
      <p:sp>
        <p:nvSpPr>
          <p:cNvPr id="4" name="AutoShape 4"/>
          <p:cNvSpPr/>
          <p:nvPr/>
        </p:nvSpPr>
        <p:spPr>
          <a:xfrm>
            <a:off x="6497278" y="4906518"/>
            <a:ext cx="2419908"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800">
                <a:solidFill>
                  <a:srgbClr val="1B1B1B"/>
                </a:solidFill>
                <a:latin typeface="Microsoft Yahei"/>
                <a:ea typeface="Microsoft Yahei"/>
                <a:cs typeface="Microsoft Yahei"/>
              </a:rPr>
              <a:t>2024-01-14</a:t>
            </a:r>
            <a:endParaRPr lang="en-US" sz="1100"/>
          </a:p>
        </p:txBody>
      </p:sp>
      <p:sp>
        <p:nvSpPr>
          <p:cNvPr id="5" name="AutoShape 5"/>
          <p:cNvSpPr/>
          <p:nvPr/>
        </p:nvSpPr>
        <p:spPr>
          <a:xfrm>
            <a:off x="240326" y="276691"/>
            <a:ext cx="1591602" cy="419156"/>
          </a:xfrm>
          <a:prstGeom prst="rect">
            <a:avLst/>
          </a:prstGeom>
          <a:noFill/>
        </p:spPr>
        <p:txBody>
          <a:bodyPr wrap="square" lIns="66008" tIns="33052" rIns="66008" bIns="33052"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b="1">
                <a:solidFill>
                  <a:srgbClr val="FFFFFF"/>
                </a:solidFill>
                <a:latin typeface="Microsoft Yahei"/>
                <a:ea typeface="Microsoft Yahei"/>
                <a:cs typeface="Microsoft Yahei"/>
              </a:rPr>
              <a:t>2023-2026</a:t>
            </a:r>
            <a:endParaRPr lang="en-US" sz="1100"/>
          </a:p>
        </p:txBody>
      </p:sp>
      <p:sp>
        <p:nvSpPr>
          <p:cNvPr id="6" name="TextBox 6"/>
          <p:cNvSpPr txBox="1"/>
          <p:nvPr/>
        </p:nvSpPr>
        <p:spPr>
          <a:xfrm>
            <a:off x="2275078" y="276691"/>
            <a:ext cx="1326473" cy="386715"/>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800" b="1">
                <a:solidFill>
                  <a:schemeClr val="accent1"/>
                </a:solidFill>
                <a:latin typeface="Microsoft Yahei"/>
                <a:ea typeface="Microsoft Yahei"/>
                <a:cs typeface="Microsoft Yahei"/>
              </a:rPr>
              <a:t>ONE</a:t>
            </a:r>
          </a:p>
        </p:txBody>
      </p:sp>
      <p:sp>
        <p:nvSpPr>
          <p:cNvPr id="7" name="TextBox 7"/>
          <p:cNvSpPr txBox="1"/>
          <p:nvPr/>
        </p:nvSpPr>
        <p:spPr>
          <a:xfrm>
            <a:off x="9727882" y="229066"/>
            <a:ext cx="1944455" cy="483574"/>
          </a:xfrm>
          <a:prstGeom prst="rect">
            <a:avLst/>
          </a:prstGeom>
        </p:spPr>
        <p:txBody>
          <a:bodyPr vert="horz" wrap="square" lIns="91440" tIns="45720" rIns="91440" bIns="45720"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pPr>
            <a:r>
              <a:rPr lang="en-US" sz="1800" b="1">
                <a:solidFill>
                  <a:schemeClr val="accent1"/>
                </a:solidFill>
                <a:latin typeface="Microsoft Yahei"/>
                <a:ea typeface="Microsoft Yahei"/>
                <a:cs typeface="Microsoft Yahei"/>
              </a:rPr>
              <a:t>KEEP VIEW</a:t>
            </a:r>
          </a:p>
        </p:txBody>
      </p:sp>
      <p:sp>
        <p:nvSpPr>
          <p:cNvPr id="8" name="AutoShape 8"/>
          <p:cNvSpPr/>
          <p:nvPr/>
        </p:nvSpPr>
        <p:spPr>
          <a:xfrm>
            <a:off x="1634706" y="6115727"/>
            <a:ext cx="2473866"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375"/>
              </a:spcBef>
              <a:defRPr/>
            </a:pPr>
            <a:r>
              <a:rPr lang="en-US" sz="1200">
                <a:solidFill>
                  <a:srgbClr val="FFFFFF"/>
                </a:solidFill>
                <a:latin typeface="Microsoft Yahei"/>
                <a:ea typeface="Microsoft Yahei"/>
                <a:cs typeface="Microsoft Yahei"/>
              </a:rPr>
              <a:t>REPORTING</a:t>
            </a:r>
            <a:endParaRPr lang="en-US" sz="1100"/>
          </a:p>
        </p:txBody>
      </p:sp>
      <p:sp>
        <p:nvSpPr>
          <p:cNvPr id="9" name="AutoShape 9"/>
          <p:cNvSpPr/>
          <p:nvPr/>
        </p:nvSpPr>
        <p:spPr>
          <a:xfrm>
            <a:off x="8181391" y="6099640"/>
            <a:ext cx="3351690" cy="419156"/>
          </a:xfrm>
          <a:prstGeom prst="rect">
            <a:avLst/>
          </a:prstGeom>
          <a:noFill/>
        </p:spPr>
        <p:txBody>
          <a:bodyPr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endParaRPr lang="en-US" sz="1100"/>
          </a:p>
        </p:txBody>
      </p:sp>
      <p:sp>
        <p:nvSpPr>
          <p:cNvPr id="10" name="TextBox 10"/>
          <p:cNvSpPr txBox="1"/>
          <p:nvPr/>
        </p:nvSpPr>
        <p:spPr>
          <a:xfrm rot="5400000">
            <a:off x="-676021" y="2093383"/>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DESIGN</a:t>
            </a:r>
          </a:p>
        </p:txBody>
      </p:sp>
      <p:sp>
        <p:nvSpPr>
          <p:cNvPr id="11" name="TextBox 11"/>
          <p:cNvSpPr txBox="1"/>
          <p:nvPr/>
        </p:nvSpPr>
        <p:spPr>
          <a:xfrm rot="5400000">
            <a:off x="-676021" y="4473998"/>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DESIGN</a:t>
            </a:r>
          </a:p>
        </p:txBody>
      </p:sp>
      <p:sp>
        <p:nvSpPr>
          <p:cNvPr id="12" name="TextBox 12"/>
          <p:cNvSpPr txBox="1"/>
          <p:nvPr/>
        </p:nvSpPr>
        <p:spPr>
          <a:xfrm rot="5400000">
            <a:off x="10736030" y="172681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DESIGN</a:t>
            </a:r>
          </a:p>
        </p:txBody>
      </p:sp>
      <p:sp>
        <p:nvSpPr>
          <p:cNvPr id="13" name="TextBox 13"/>
          <p:cNvSpPr txBox="1"/>
          <p:nvPr/>
        </p:nvSpPr>
        <p:spPr>
          <a:xfrm rot="5400000">
            <a:off x="10736030" y="4107427"/>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DESIGN</a:t>
            </a:r>
          </a:p>
        </p:txBody>
      </p:sp>
      <p:sp>
        <p:nvSpPr>
          <p:cNvPr id="14" name="TextBox 14"/>
          <p:cNvSpPr txBox="1"/>
          <p:nvPr/>
        </p:nvSpPr>
        <p:spPr>
          <a:xfrm rot="5400000">
            <a:off x="10736030" y="6555761"/>
            <a:ext cx="216408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000000"/>
                </a:solidFill>
                <a:latin typeface="Microsoft Yahei"/>
                <a:ea typeface="Microsoft Yahei"/>
                <a:cs typeface="Microsoft Yahei"/>
              </a:rPr>
              <a:t>WENKU </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1838194" y="2335530"/>
            <a:ext cx="906780" cy="2186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5700" b="1">
                <a:solidFill>
                  <a:schemeClr val="dk1"/>
                </a:solidFill>
                <a:latin typeface="Microsoft Yahei"/>
                <a:ea typeface="Microsoft Yahei"/>
                <a:cs typeface="Microsoft Yahei"/>
              </a:rPr>
              <a:t>目</a:t>
            </a:r>
          </a:p>
          <a:p>
            <a:pPr algn="ctr">
              <a:lnSpc>
                <a:spcPct val="112000"/>
              </a:lnSpc>
            </a:pPr>
            <a:r>
              <a:rPr lang="en-US" sz="5700" b="1">
                <a:solidFill>
                  <a:schemeClr val="dk1"/>
                </a:solidFill>
                <a:latin typeface="Microsoft Yahei"/>
                <a:ea typeface="Microsoft Yahei"/>
                <a:cs typeface="Microsoft Yahei"/>
              </a:rPr>
              <a:t>录</a:t>
            </a:r>
          </a:p>
        </p:txBody>
      </p:sp>
      <p:sp>
        <p:nvSpPr>
          <p:cNvPr id="4" name="TextBox 4"/>
          <p:cNvSpPr txBox="1"/>
          <p:nvPr/>
        </p:nvSpPr>
        <p:spPr>
          <a:xfrm rot="5400000">
            <a:off x="767584" y="3307080"/>
            <a:ext cx="1859280" cy="2819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spcBef>
                <a:spcPts val="375"/>
              </a:spcBef>
            </a:pPr>
            <a:r>
              <a:rPr lang="en-US" sz="1350" b="1">
                <a:solidFill>
                  <a:schemeClr val="dk1"/>
                </a:solidFill>
                <a:latin typeface="Microsoft Yahei"/>
                <a:ea typeface="Microsoft Yahei"/>
                <a:cs typeface="Microsoft Yahei"/>
              </a:rPr>
              <a:t>CATALOGUE</a:t>
            </a:r>
          </a:p>
        </p:txBody>
      </p:sp>
      <p:sp>
        <p:nvSpPr>
          <p:cNvPr id="5" name="TextBox 5"/>
          <p:cNvSpPr txBox="1"/>
          <p:nvPr/>
        </p:nvSpPr>
        <p:spPr>
          <a:xfrm>
            <a:off x="4255707" y="1292542"/>
            <a:ext cx="7275309" cy="427291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2400" b="1">
                <a:solidFill>
                  <a:schemeClr val="dk1"/>
                </a:solidFill>
                <a:latin typeface="Microsoft Yahei"/>
                <a:ea typeface="Microsoft Yahei"/>
                <a:cs typeface="Microsoft Yahei"/>
              </a:rPr>
              <a:t>营销观念概述</a:t>
            </a:r>
          </a:p>
          <a:p>
            <a:pPr marL="203200" lvl="0" indent="-203200">
              <a:lnSpc>
                <a:spcPct val="120000"/>
              </a:lnSpc>
              <a:buFont typeface="Arial"/>
              <a:buChar char="•"/>
            </a:pPr>
            <a:r>
              <a:rPr lang="en-US" sz="2400" b="1">
                <a:solidFill>
                  <a:schemeClr val="dk1"/>
                </a:solidFill>
                <a:latin typeface="Microsoft Yahei"/>
                <a:ea typeface="Microsoft Yahei"/>
                <a:cs typeface="Microsoft Yahei"/>
              </a:rPr>
              <a:t>营销观念的优点</a:t>
            </a:r>
          </a:p>
          <a:p>
            <a:pPr marL="203200" lvl="0" indent="-203200">
              <a:lnSpc>
                <a:spcPct val="120000"/>
              </a:lnSpc>
              <a:buFont typeface="Arial"/>
              <a:buChar char="•"/>
            </a:pPr>
            <a:r>
              <a:rPr lang="en-US" sz="2400" b="1">
                <a:solidFill>
                  <a:schemeClr val="dk1"/>
                </a:solidFill>
                <a:latin typeface="Microsoft Yahei"/>
                <a:ea typeface="Microsoft Yahei"/>
                <a:cs typeface="Microsoft Yahei"/>
              </a:rPr>
              <a:t>营销观念的缺点</a:t>
            </a:r>
          </a:p>
          <a:p>
            <a:pPr marL="203200" lvl="0" indent="-203200">
              <a:lnSpc>
                <a:spcPct val="120000"/>
              </a:lnSpc>
              <a:buFont typeface="Arial"/>
              <a:buChar char="•"/>
            </a:pPr>
            <a:r>
              <a:rPr lang="en-US" sz="2400" b="1">
                <a:solidFill>
                  <a:schemeClr val="dk1"/>
                </a:solidFill>
                <a:latin typeface="Microsoft Yahei"/>
                <a:ea typeface="Microsoft Yahei"/>
                <a:cs typeface="Microsoft Yahei"/>
              </a:rPr>
              <a:t>营销观念的适用场景</a:t>
            </a:r>
          </a:p>
          <a:p>
            <a:pPr marL="203200" lvl="0" indent="-203200">
              <a:lnSpc>
                <a:spcPct val="120000"/>
              </a:lnSpc>
              <a:buFont typeface="Arial"/>
              <a:buChar char="•"/>
            </a:pPr>
            <a:r>
              <a:rPr lang="en-US" sz="2400" b="1">
                <a:solidFill>
                  <a:schemeClr val="dk1"/>
                </a:solidFill>
                <a:latin typeface="Microsoft Yahei"/>
                <a:ea typeface="Microsoft Yahei"/>
                <a:cs typeface="Microsoft Yahei"/>
              </a:rPr>
              <a:t>营销观念的未来趋势</a:t>
            </a:r>
          </a:p>
          <a:p>
            <a:pPr marL="203200" lvl="0" indent="-203200">
              <a:lnSpc>
                <a:spcPct val="120000"/>
              </a:lnSpc>
              <a:buFont typeface="Arial"/>
              <a:buChar char="•"/>
            </a:pPr>
            <a:r>
              <a:rPr lang="en-US" sz="2400" b="1">
                <a:solidFill>
                  <a:schemeClr val="dk1"/>
                </a:solidFill>
                <a:latin typeface="Microsoft Yahei"/>
                <a:ea typeface="Microsoft Yahei"/>
                <a:cs typeface="Microsoft Yahei"/>
              </a:rPr>
              <a:t>结论和建议</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solidFill>
                <a:latin typeface="Microsoft Yahei"/>
                <a:ea typeface="Microsoft Yahei"/>
                <a:cs typeface="Microsoft Yahei"/>
              </a:rPr>
              <a:t>营销观念概述</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0735" r="30735"/>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0692" r="30692"/>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822" r="31822"/>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solidFill>
                <a:latin typeface="Microsoft Yahei"/>
                <a:ea typeface="Microsoft Yahei"/>
                <a:cs typeface="Microsoft Yahei"/>
              </a:rPr>
              <a:t>02</a:t>
            </a:r>
            <a:endParaRPr lang="en-US" sz="1100"/>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营销观念的定义</a:t>
            </a:r>
          </a:p>
        </p:txBody>
      </p:sp>
      <p:sp>
        <p:nvSpPr>
          <p:cNvPr id="30" name="AutoShape 30"/>
          <p:cNvSpPr/>
          <p:nvPr/>
        </p:nvSpPr>
        <p:spPr>
          <a:xfrm>
            <a:off x="8406414" y="4525963"/>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营销观念是企业制定营销策略和营销计划的基础，是企业营销行为的出发点和归宿点。</a:t>
            </a:r>
            <a:endParaRPr lang="en-US" sz="1100"/>
          </a:p>
        </p:txBody>
      </p:sp>
      <p:sp>
        <p:nvSpPr>
          <p:cNvPr id="31" name="AutoShape 31"/>
          <p:cNvSpPr/>
          <p:nvPr/>
        </p:nvSpPr>
        <p:spPr>
          <a:xfrm>
            <a:off x="8406414" y="2594489"/>
            <a:ext cx="2708275" cy="1383030"/>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solidFill>
                <a:latin typeface="Microsoft Yahei"/>
                <a:ea typeface="Microsoft Yahei"/>
                <a:cs typeface="Microsoft Yahei"/>
              </a:rPr>
              <a:t>营销观念是指企业在进行营销活动时所持有的基本态度和指导思想，是企业对市场、消费者和竞争者的认知和态度。</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450" b="5450"/>
          <a:stretch>
            <a:fillRect/>
          </a:stretch>
        </p:blipFill>
        <p:spPr>
          <a:xfrm>
            <a:off x="3909691" y="1250241"/>
            <a:ext cx="7848600" cy="5248275"/>
          </a:xfrm>
          <a:prstGeom prst="rect">
            <a:avLst/>
          </a:prstGeom>
        </p:spPr>
      </p:pic>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营销观念的重要性</a:t>
            </a:r>
          </a:p>
        </p:txBody>
      </p:sp>
      <p:sp>
        <p:nvSpPr>
          <p:cNvPr id="24" name="AutoShape 24"/>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63624" y="1510084"/>
            <a:ext cx="2936423"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solidFill>
                <a:latin typeface="Microsoft Yahei"/>
                <a:ea typeface="Microsoft Yahei"/>
                <a:cs typeface="Microsoft Yahei"/>
              </a:rPr>
              <a:t>营销观念决定了企业的市场定位、产品开发、渠道选择、促销策略等各个方面，是企业制定营销策略和营销计划的基础。</a:t>
            </a:r>
            <a:endParaRPr lang="en-US" sz="1100"/>
          </a:p>
        </p:txBody>
      </p:sp>
      <p:sp>
        <p:nvSpPr>
          <p:cNvPr id="26" name="AutoShape 26"/>
          <p:cNvSpPr/>
          <p:nvPr/>
        </p:nvSpPr>
        <p:spPr>
          <a:xfrm>
            <a:off x="590191" y="4157580"/>
            <a:ext cx="3052052" cy="1604591"/>
          </a:xfrm>
          <a:prstGeom prst="rect">
            <a:avLst/>
          </a:prstGeom>
          <a:noFill/>
        </p:spPr>
        <p:txBody>
          <a:bodyPr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solidFill>
                <a:latin typeface="Microsoft Yahei"/>
                <a:ea typeface="Microsoft Yahei"/>
                <a:cs typeface="Microsoft Yahei"/>
              </a:rPr>
              <a:t>正确的营销观念有助于企业更好地满足市场需求，提高消费者满意度，增强企业竞争力，实现可持续发展。</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439" r="439"/>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以生产为中心，以产量为追求目标，忽视市场需求和消费者需求。</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生产观念</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产品观念</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推销观念</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solidFill>
                <a:latin typeface="Microsoft Yahei"/>
                <a:ea typeface="Microsoft Yahei"/>
                <a:cs typeface="Microsoft Yahei"/>
              </a:rPr>
              <a:t>营销观念</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以产品为中心，强调产品质量和功能，忽视市场需求和消费者需求。</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以推销为中心，强调销售和推广，开始关注市场需求和消费者需求。</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以消费者为中心，强调市场需求和消费者需求，注重产品开发、渠道选择、促销策略等各个方面。</a:t>
            </a:r>
          </a:p>
        </p:txBody>
      </p:sp>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营销观念的历史演变</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solidFill>
                <a:latin typeface="Microsoft Yahei"/>
                <a:ea typeface="Microsoft Yahei"/>
                <a:cs typeface="Microsoft Yahei"/>
              </a:rPr>
              <a:t>营销观念的优点</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0"/>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提升品牌知名度</a:t>
            </a:r>
          </a:p>
        </p:txBody>
      </p:sp>
      <p:sp>
        <p:nvSpPr>
          <p:cNvPr id="38" name="TextBox 38"/>
          <p:cNvSpPr txBox="1"/>
          <p:nvPr/>
        </p:nvSpPr>
        <p:spPr>
          <a:xfrm>
            <a:off x="7809821" y="1823726"/>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品牌知名度的提高有助于企业在竞争激烈的市场中获得优势，增加消费者对品牌的认知度和信任感。</a:t>
            </a:r>
          </a:p>
        </p:txBody>
      </p:sp>
      <p:sp>
        <p:nvSpPr>
          <p:cNvPr id="39" name="TextBox 39"/>
          <p:cNvSpPr txBox="1"/>
          <p:nvPr/>
        </p:nvSpPr>
        <p:spPr>
          <a:xfrm>
            <a:off x="7809821" y="4249198"/>
            <a:ext cx="3286271" cy="1875094"/>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通过有效的营销策略，如广告宣传、公关活动等，可以迅速扩大品牌影响力，吸引更多潜在客户。</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185766" y="1751287"/>
            <a:ext cx="5242663" cy="4234459"/>
          </a:xfrm>
          <a:prstGeom prst="roundRect">
            <a:avLst/>
          </a:prstGeom>
          <a:solidFill>
            <a:schemeClr val="accent1">
              <a:alpha val="15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63571" y="1751287"/>
            <a:ext cx="5242663" cy="423445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4552349" y="2452189"/>
            <a:ext cx="3087301" cy="3087301"/>
          </a:xfrm>
          <a:prstGeom prst="ellipse">
            <a:avLst/>
          </a:prstGeom>
          <a:solidFill>
            <a:schemeClr val="lt1">
              <a:alpha val="48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721546" y="2621386"/>
            <a:ext cx="2748908" cy="2748908"/>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4969025" y="2959520"/>
            <a:ext cx="225395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7650" b="1">
                <a:solidFill>
                  <a:srgbClr val="FFFFFF"/>
                </a:solidFill>
                <a:latin typeface="Microsoft Yahei"/>
                <a:ea typeface="Microsoft Yahei"/>
                <a:cs typeface="Microsoft Yahei"/>
              </a:rPr>
              <a:t>VS</a:t>
            </a:r>
          </a:p>
        </p:txBody>
      </p:sp>
      <p:sp>
        <p:nvSpPr>
          <p:cNvPr id="7" name="TextBox 7"/>
          <p:cNvSpPr txBox="1"/>
          <p:nvPr/>
        </p:nvSpPr>
        <p:spPr>
          <a:xfrm>
            <a:off x="1094226" y="2244504"/>
            <a:ext cx="3267075" cy="3248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solidFill>
                <a:latin typeface="Microsoft Yahei"/>
                <a:ea typeface="Microsoft Yahei"/>
                <a:cs typeface="Microsoft Yahei"/>
              </a:rPr>
              <a:t>营销观念的运用有助于激发消费者购买欲望，提高产品销量和市场占有率。</a:t>
            </a:r>
          </a:p>
        </p:txBody>
      </p:sp>
      <p:sp>
        <p:nvSpPr>
          <p:cNvPr id="8" name="TextBox 8"/>
          <p:cNvSpPr txBox="1"/>
          <p:nvPr/>
        </p:nvSpPr>
        <p:spPr>
          <a:xfrm>
            <a:off x="7808528" y="2244504"/>
            <a:ext cx="3286125" cy="3248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solidFill>
                <a:latin typeface="Microsoft Yahei"/>
                <a:ea typeface="Microsoft Yahei"/>
                <a:cs typeface="Microsoft Yahei"/>
              </a:rPr>
              <a:t>通过市场分析和定位，企业可以制定针对性的营销策略，满足不同消费者需求，实现销售增长。</a:t>
            </a:r>
          </a:p>
        </p:txBody>
      </p:sp>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促进销售增长</a:t>
            </a: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良好的营销策略能够提供优质的产品和服务，增加客户满意度和忠诚度。</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通过建立客户关系管理系统，企业可以更好地了解客户需求，提供个性化的服务和关怀，提高客户满意度和忠诚度。</a:t>
            </a:r>
          </a:p>
        </p:txBody>
      </p:sp>
      <p:sp>
        <p:nvSpPr>
          <p:cNvPr id="5" name="AutoShape 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TextBox 2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增强客户忠诚度</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a:off x="4385648" y="3298301"/>
            <a:ext cx="7773409" cy="0"/>
          </a:xfrm>
          <a:prstGeom prst="line">
            <a:avLst/>
          </a:prstGeom>
          <a:ln w="14288">
            <a:solidFill>
              <a:schemeClr val="accent2">
                <a:lumMod val="60000"/>
                <a:lumOff val="40000"/>
              </a:schemeClr>
            </a:solidFill>
            <a:prstDash val="dash"/>
          </a:ln>
        </p:spPr>
        <p:style>
          <a:lnRef idx="0">
            <a:schemeClr val="accent2"/>
          </a:lnRef>
          <a:fillRef idx="1">
            <a:schemeClr val="accent2"/>
          </a:fillRef>
          <a:effectRef idx="0">
            <a:schemeClr val="accent2"/>
          </a:effectRef>
          <a:fontRef idx="minor">
            <a:schemeClr val="lt1"/>
          </a:fontRef>
        </p:style>
      </p:cxnSp>
      <p:sp>
        <p:nvSpPr>
          <p:cNvPr id="3" name="AutoShape 3"/>
          <p:cNvSpPr/>
          <p:nvPr/>
        </p:nvSpPr>
        <p:spPr>
          <a:xfrm>
            <a:off x="3684179" y="3236263"/>
            <a:ext cx="701468" cy="122998"/>
          </a:xfrm>
          <a:prstGeom prst="rect">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631268"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314020" y="3236263"/>
            <a:ext cx="122998" cy="122998"/>
          </a:xfrm>
          <a:prstGeom prst="ellipse">
            <a:avLst/>
          </a:prstGeom>
          <a:solidFill>
            <a:schemeClr val="accent2">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236382" y="582333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183471"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866223" y="582333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937851" y="5897569"/>
            <a:ext cx="10254150"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3560911" y="1781514"/>
            <a:ext cx="77724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营销观念的运用有助于提升企业形象和声誉，增强企业软实力。</a:t>
            </a:r>
          </a:p>
        </p:txBody>
      </p:sp>
      <p:sp>
        <p:nvSpPr>
          <p:cNvPr id="11" name="TextBox 11"/>
          <p:cNvSpPr txBox="1"/>
          <p:nvPr/>
        </p:nvSpPr>
        <p:spPr>
          <a:xfrm>
            <a:off x="1183471" y="4329642"/>
            <a:ext cx="7810500"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solidFill>
                <a:latin typeface="Microsoft Yahei"/>
                <a:ea typeface="Microsoft Yahei"/>
                <a:cs typeface="Microsoft Yahei"/>
              </a:rPr>
              <a:t>通过参与公益活动、社会责任实践等方式，企业可以树立良好的社会形象，提升品牌形象和美誉度。</a:t>
            </a:r>
          </a:p>
        </p:txBody>
      </p:sp>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提升企业形象</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solidFill>
                <a:latin typeface="Microsoft Yahei"/>
                <a:ea typeface="Microsoft Yahei"/>
                <a:cs typeface="Microsoft Yahei"/>
              </a:rPr>
              <a:t>营销观念的缺点</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solidFill>
                <a:latin typeface="Microsoft Yahei"/>
                <a:ea typeface="Microsoft Yahei"/>
                <a:cs typeface="Microsoft Yahei"/>
              </a:rPr>
              <a:t>03</a:t>
            </a: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l="5462" r="5462"/>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2943" b="22943"/>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0707" b="20707"/>
          <a:stretch>
            <a:fillRect/>
          </a:stretch>
        </p:blipFill>
        <p:spPr>
          <a:xfrm>
            <a:off x="7771733" y="3721608"/>
            <a:ext cx="3394942" cy="2143864"/>
          </a:xfrm>
          <a:prstGeom prst="rect">
            <a:avLst/>
          </a:prstGeom>
        </p:spPr>
      </p:pic>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增加成本负担</a:t>
            </a:r>
          </a:p>
        </p:txBody>
      </p:sp>
      <p:sp>
        <p:nvSpPr>
          <p:cNvPr id="29" name="TextBox 29"/>
          <p:cNvSpPr txBox="1"/>
          <p:nvPr/>
        </p:nvSpPr>
        <p:spPr>
          <a:xfrm>
            <a:off x="1057922" y="182224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营销策略制定和实施需要投入大量的人力、物力和财力，增加了企业的成本负担。</a:t>
            </a:r>
          </a:p>
        </p:txBody>
      </p:sp>
      <p:sp>
        <p:nvSpPr>
          <p:cNvPr id="30" name="TextBox 30"/>
          <p:cNvSpPr txBox="1"/>
          <p:nvPr/>
        </p:nvSpPr>
        <p:spPr>
          <a:xfrm>
            <a:off x="4452917" y="3966127"/>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营销活动需要频繁的宣传和推广，这些都需要耗费大量的资金和资源。</a:t>
            </a:r>
          </a:p>
        </p:txBody>
      </p:sp>
      <p:sp>
        <p:nvSpPr>
          <p:cNvPr id="31" name="TextBox 31"/>
          <p:cNvSpPr txBox="1"/>
          <p:nvPr/>
        </p:nvSpPr>
        <p:spPr>
          <a:xfrm>
            <a:off x="7847818" y="1822244"/>
            <a:ext cx="3286271" cy="1654845"/>
          </a:xfrm>
          <a:prstGeom prst="rect">
            <a:avLst/>
          </a:prstGeom>
        </p:spPr>
        <p:txBody>
          <a:bodyPr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营销人员需要不断学习和更新营销技巧和策略，这也会增加企业的培训成本。</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sp>
        <p:nvSpPr>
          <p:cNvPr id="2" name="AutoShape 2"/>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过度营销会引发客户的反感，降低客户对企业的信任度和忠诚度。</a:t>
            </a:r>
          </a:p>
        </p:txBody>
      </p:sp>
      <p:sp>
        <p:nvSpPr>
          <p:cNvPr id="4" name="Freeform 4"/>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频繁的广告和促销活动可能会打扰客户的正常生活和工作，导致客户流失。</a:t>
            </a:r>
          </a:p>
        </p:txBody>
      </p:sp>
      <p:sp>
        <p:nvSpPr>
          <p:cNvPr id="8" name="AutoShape 8"/>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solidFill>
                <a:latin typeface="Microsoft Yahei"/>
                <a:ea typeface="Microsoft Yahei"/>
                <a:cs typeface="Microsoft Yahei"/>
              </a:rPr>
              <a:t>营销信息的不准确或夸大其词可能会误导客户，使客户对企业产生不良印象。</a:t>
            </a:r>
          </a:p>
        </p:txBody>
      </p:sp>
      <p:pic>
        <p:nvPicPr>
          <p:cNvPr id="11" name="Picture 11"/>
          <p:cNvPicPr>
            <a:picLocks noChangeAspect="1"/>
          </p:cNvPicPr>
          <p:nvPr/>
        </p:nvPicPr>
        <p:blipFill>
          <a:blip r:embed="rId2"/>
          <a:srcRect l="7250" r="7250"/>
          <a:stretch>
            <a:fillRect/>
          </a:stretch>
        </p:blipFill>
        <p:spPr>
          <a:xfrm>
            <a:off x="6603343" y="1773672"/>
            <a:ext cx="4619078" cy="4619078"/>
          </a:xfrm>
          <a:prstGeom prst="ellipse">
            <a:avLst/>
          </a:prstGeom>
        </p:spPr>
      </p:pic>
      <p:pic>
        <p:nvPicPr>
          <p:cNvPr id="12" name="Picture 12"/>
          <p:cNvPicPr>
            <a:picLocks noChangeAspect="1"/>
          </p:cNvPicPr>
          <p:nvPr/>
        </p:nvPicPr>
        <p:blipFill>
          <a:blip r:embed="rId3"/>
          <a:srcRect l="12500" r="12500"/>
          <a:stretch>
            <a:fillRect/>
          </a:stretch>
        </p:blipFill>
        <p:spPr>
          <a:xfrm>
            <a:off x="9353197" y="779822"/>
            <a:ext cx="2231507" cy="2231507"/>
          </a:xfrm>
          <a:prstGeom prst="ellipse">
            <a:avLst/>
          </a:prstGeom>
        </p:spPr>
      </p:pic>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过度营销导致客户反感</a:t>
            </a: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2789747" y="1388509"/>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3467252" y="1671934"/>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营销策略的制定和实施需要充分的市场调研和数据分析，如果数据不准确或分析不全面，可能会导致营销策略失效。</a:t>
            </a:r>
          </a:p>
        </p:txBody>
      </p:sp>
      <p:sp>
        <p:nvSpPr>
          <p:cNvPr id="4" name="AutoShape 4"/>
          <p:cNvSpPr/>
          <p:nvPr/>
        </p:nvSpPr>
        <p:spPr>
          <a:xfrm>
            <a:off x="1491031" y="3030193"/>
            <a:ext cx="8008040" cy="126796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1643863" y="3325809"/>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市场竞争激烈，如果企业不能及时调整和更新营销策略，可能会被竞争对手超越。</a:t>
            </a:r>
          </a:p>
        </p:txBody>
      </p:sp>
      <p:pic>
        <p:nvPicPr>
          <p:cNvPr id="6" name="Picture 6"/>
          <p:cNvPicPr>
            <a:picLocks noChangeAspect="1"/>
          </p:cNvPicPr>
          <p:nvPr/>
        </p:nvPicPr>
        <p:blipFill>
          <a:blip r:embed="rId2"/>
          <a:srcRect t="7838" b="7838"/>
          <a:stretch>
            <a:fillRect/>
          </a:stretch>
        </p:blipFill>
        <p:spPr>
          <a:xfrm>
            <a:off x="539110" y="1388509"/>
            <a:ext cx="2256056" cy="1267968"/>
          </a:xfrm>
          <a:prstGeom prst="rect">
            <a:avLst/>
          </a:prstGeom>
        </p:spPr>
      </p:pic>
      <p:pic>
        <p:nvPicPr>
          <p:cNvPr id="7" name="Picture 7"/>
          <p:cNvPicPr>
            <a:picLocks noChangeAspect="1"/>
          </p:cNvPicPr>
          <p:nvPr/>
        </p:nvPicPr>
        <p:blipFill>
          <a:blip r:embed="rId3"/>
          <a:srcRect t="7900" b="7900"/>
          <a:stretch>
            <a:fillRect/>
          </a:stretch>
        </p:blipFill>
        <p:spPr>
          <a:xfrm>
            <a:off x="9486879" y="3030193"/>
            <a:ext cx="2256056" cy="1267968"/>
          </a:xfrm>
          <a:prstGeom prst="rect">
            <a:avLst/>
          </a:prstGeom>
        </p:spPr>
      </p:pic>
      <p:sp>
        <p:nvSpPr>
          <p:cNvPr id="8" name="AutoShape 8"/>
          <p:cNvSpPr/>
          <p:nvPr/>
        </p:nvSpPr>
        <p:spPr>
          <a:xfrm>
            <a:off x="2795409" y="4664094"/>
            <a:ext cx="8008040" cy="126796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3472914" y="4947518"/>
            <a:ext cx="7220692"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solidFill>
                <a:latin typeface="Microsoft Yahei"/>
                <a:ea typeface="Microsoft Yahei"/>
                <a:cs typeface="Microsoft Yahei"/>
              </a:rPr>
              <a:t>营销策略的实施需要一定的时间才能看到效果，如果企业急于求成，可能会采取过于激进的策略，导致失败。</a:t>
            </a:r>
          </a:p>
        </p:txBody>
      </p:sp>
      <p:pic>
        <p:nvPicPr>
          <p:cNvPr id="10" name="Picture 10"/>
          <p:cNvPicPr>
            <a:picLocks noChangeAspect="1"/>
          </p:cNvPicPr>
          <p:nvPr/>
        </p:nvPicPr>
        <p:blipFill>
          <a:blip r:embed="rId4"/>
          <a:srcRect t="7848" b="7848"/>
          <a:stretch>
            <a:fillRect/>
          </a:stretch>
        </p:blipFill>
        <p:spPr>
          <a:xfrm>
            <a:off x="544772" y="4664094"/>
            <a:ext cx="2256056" cy="1267968"/>
          </a:xfrm>
          <a:prstGeom prst="rect">
            <a:avLst/>
          </a:prstGeom>
        </p:spPr>
      </p:pic>
      <p:sp>
        <p:nvSpPr>
          <p:cNvPr id="11" name="AutoShape 1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营销策略失效的风险</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EFFFFD"/>
                </a:solidFill>
                <a:latin typeface="Calibri"/>
                <a:ea typeface="+mn-ea"/>
                <a:cs typeface="+mn-cs"/>
              </a:defRPr>
            </a:lvl1pPr>
            <a:lvl2pPr marL="457200" algn="l" defTabSz="914400" rtl="0" eaLnBrk="1" latinLnBrk="0" hangingPunct="1">
              <a:defRPr sz="1800" kern="1200">
                <a:solidFill>
                  <a:srgbClr val="EFFFFD"/>
                </a:solidFill>
                <a:latin typeface="Calibri"/>
                <a:ea typeface="+mn-ea"/>
                <a:cs typeface="+mn-cs"/>
              </a:defRPr>
            </a:lvl2pPr>
            <a:lvl3pPr marL="914400" algn="l" defTabSz="914400" rtl="0" eaLnBrk="1" latinLnBrk="0" hangingPunct="1">
              <a:defRPr sz="1800" kern="1200">
                <a:solidFill>
                  <a:srgbClr val="EFFFFD"/>
                </a:solidFill>
                <a:latin typeface="Calibri"/>
                <a:ea typeface="+mn-ea"/>
                <a:cs typeface="+mn-cs"/>
              </a:defRPr>
            </a:lvl3pPr>
            <a:lvl4pPr marL="1371600" algn="l" defTabSz="914400" rtl="0" eaLnBrk="1" latinLnBrk="0" hangingPunct="1">
              <a:defRPr sz="1800" kern="1200">
                <a:solidFill>
                  <a:srgbClr val="EFFFFD"/>
                </a:solidFill>
                <a:latin typeface="Calibri"/>
                <a:ea typeface="+mn-ea"/>
                <a:cs typeface="+mn-cs"/>
              </a:defRPr>
            </a:lvl4pPr>
            <a:lvl5pPr marL="1828800" algn="l" defTabSz="914400" rtl="0" eaLnBrk="1" latinLnBrk="0" hangingPunct="1">
              <a:defRPr sz="1800" kern="1200">
                <a:solidFill>
                  <a:srgbClr val="EFFFFD"/>
                </a:solidFill>
                <a:latin typeface="Calibri"/>
                <a:ea typeface="+mn-ea"/>
                <a:cs typeface="+mn-cs"/>
              </a:defRPr>
            </a:lvl5pPr>
            <a:lvl6pPr marL="2286000" algn="l" defTabSz="914400" rtl="0" eaLnBrk="1" latinLnBrk="0" hangingPunct="1">
              <a:defRPr sz="1800" kern="1200">
                <a:solidFill>
                  <a:srgbClr val="EFFFFD"/>
                </a:solidFill>
                <a:latin typeface="Calibri"/>
                <a:ea typeface="+mn-ea"/>
                <a:cs typeface="+mn-cs"/>
              </a:defRPr>
            </a:lvl6pPr>
            <a:lvl7pPr marL="2743200" algn="l" defTabSz="914400" rtl="0" eaLnBrk="1" latinLnBrk="0" hangingPunct="1">
              <a:defRPr sz="1800" kern="1200">
                <a:solidFill>
                  <a:srgbClr val="EFFFFD"/>
                </a:solidFill>
                <a:latin typeface="Calibri"/>
                <a:ea typeface="+mn-ea"/>
                <a:cs typeface="+mn-cs"/>
              </a:defRPr>
            </a:lvl7pPr>
            <a:lvl8pPr marL="3200400" algn="l" defTabSz="914400" rtl="0" eaLnBrk="1" latinLnBrk="0" hangingPunct="1">
              <a:defRPr sz="1800" kern="1200">
                <a:solidFill>
                  <a:srgbClr val="EFFFFD"/>
                </a:solidFill>
                <a:latin typeface="Calibri"/>
                <a:ea typeface="+mn-ea"/>
                <a:cs typeface="+mn-cs"/>
              </a:defRPr>
            </a:lvl8pPr>
            <a:lvl9pPr marL="3657600" algn="l" defTabSz="914400" rtl="0" eaLnBrk="1" latinLnBrk="0" hangingPunct="1">
              <a:defRPr sz="1800" kern="1200">
                <a:solidFill>
                  <a:srgbClr val="EFFFFD"/>
                </a:solidFill>
                <a:latin typeface="Calibri"/>
                <a:ea typeface="+mn-ea"/>
                <a:cs typeface="+mn-cs"/>
              </a:defRPr>
            </a:lvl9pPr>
          </a:lstStyle>
          <a:p/>
        </p:txBody>
      </p:sp>
      <p:sp>
        <p:nvSpPr>
          <p:cNvPr id="12" name="TextBox 12"/>
          <p:cNvSpPr txBox="1"/>
          <p:nvPr/>
        </p:nvSpPr>
        <p:spPr>
          <a:xfrm>
            <a:off x="1414251" y="2980276"/>
            <a:ext cx="2505075"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在营销过程中，企业需要收集和分析大量的客户数据，如果数据保护措施不到位，可能会导致客户隐私泄露。</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网络攻击和黑客入侵等安全问题也可能会威胁到企业的营销数据安全。</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如果企业不小心泄露了客户数据，可能会导致客户信息被滥用，给客户带来不必要的麻烦和损失。</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081380" y="1191768"/>
            <a:ext cx="2180333"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01</a:t>
            </a:r>
          </a:p>
        </p:txBody>
      </p:sp>
      <p:sp>
        <p:nvSpPr>
          <p:cNvPr id="18" name="TextBox 18"/>
          <p:cNvSpPr txBox="1"/>
          <p:nvPr/>
        </p:nvSpPr>
        <p:spPr>
          <a:xfrm>
            <a:off x="4743558" y="1252051"/>
            <a:ext cx="2109185"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02</a:t>
            </a:r>
          </a:p>
        </p:txBody>
      </p:sp>
      <p:sp>
        <p:nvSpPr>
          <p:cNvPr id="19" name="TextBox 19"/>
          <p:cNvSpPr txBox="1"/>
          <p:nvPr/>
        </p:nvSpPr>
        <p:spPr>
          <a:xfrm>
            <a:off x="8349305" y="1215599"/>
            <a:ext cx="2294171"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数据隐私和安全问题</a:t>
              </a:r>
            </a:p>
          </p:txBody>
        </p:sp>
      </p:gr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2808922" y="3242247"/>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4500" b="1">
                <a:solidFill>
                  <a:schemeClr val="dk1"/>
                </a:solidFill>
                <a:latin typeface="Microsoft Yahei"/>
                <a:ea typeface="Microsoft Yahei"/>
                <a:cs typeface="Microsoft Yahei"/>
              </a:rPr>
              <a:t>营销观念的适用场景</a:t>
            </a:r>
          </a:p>
        </p:txBody>
      </p:sp>
      <p:sp>
        <p:nvSpPr>
          <p:cNvPr id="3" name="TextBox 3"/>
          <p:cNvSpPr txBox="1"/>
          <p:nvPr/>
        </p:nvSpPr>
        <p:spPr>
          <a:xfrm>
            <a:off x="3289579" y="1561960"/>
            <a:ext cx="2806421"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5400" b="1">
                <a:solidFill>
                  <a:schemeClr val="dk1"/>
                </a:solidFill>
                <a:latin typeface="Microsoft Yahei"/>
                <a:ea typeface="Microsoft Yahei"/>
                <a:cs typeface="Microsoft Yahei"/>
              </a:rPr>
              <a:t>PART</a:t>
            </a:r>
          </a:p>
        </p:txBody>
      </p:sp>
      <p:sp>
        <p:nvSpPr>
          <p:cNvPr id="4" name="TextBox 4"/>
          <p:cNvSpPr txBox="1"/>
          <p:nvPr/>
        </p:nvSpPr>
        <p:spPr>
          <a:xfrm>
            <a:off x="5964661" y="1561960"/>
            <a:ext cx="2162556" cy="929640"/>
          </a:xfrm>
          <a:prstGeom prst="rect">
            <a:avLst/>
          </a:prstGeom>
        </p:spPr>
        <p:txBody>
          <a:bodyPr vert="horz" wrap="square" lIns="91440" tIns="45720" rIns="91440" bIns="45720" rtlCol="0" anchor="t"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5400" b="1">
                <a:solidFill>
                  <a:schemeClr val="dk1"/>
                </a:solidFill>
                <a:latin typeface="Microsoft Yahei"/>
                <a:ea typeface="Microsoft Yahei"/>
                <a:cs typeface="Microsoft Yahei"/>
              </a:rPr>
              <a:t>04</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6575" y="1250443"/>
            <a:ext cx="10458850" cy="243840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00074" y="2175786"/>
            <a:ext cx="9582906" cy="1341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rgbClr val="FFFFFF"/>
                </a:solidFill>
                <a:latin typeface="Microsoft Yahei"/>
                <a:ea typeface="Microsoft Yahei"/>
                <a:cs typeface="Microsoft Yahei"/>
              </a:rPr>
              <a:t>创新导向、市场导向</a:t>
            </a:r>
          </a:p>
        </p:txBody>
      </p:sp>
      <p:sp>
        <p:nvSpPr>
          <p:cNvPr id="4" name="TextBox 4"/>
          <p:cNvSpPr txBox="1"/>
          <p:nvPr/>
        </p:nvSpPr>
        <p:spPr>
          <a:xfrm>
            <a:off x="1300074" y="1380567"/>
            <a:ext cx="9417017" cy="8532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rgbClr val="FFFFFF"/>
                </a:solidFill>
                <a:latin typeface="Microsoft Yahei"/>
                <a:ea typeface="Microsoft Yahei"/>
                <a:cs typeface="Microsoft Yahei"/>
              </a:rPr>
              <a:t>适用营销观念</a:t>
            </a:r>
          </a:p>
        </p:txBody>
      </p:sp>
      <p:sp>
        <p:nvSpPr>
          <p:cNvPr id="5" name="AutoShape 5"/>
          <p:cNvSpPr/>
          <p:nvPr/>
        </p:nvSpPr>
        <p:spPr>
          <a:xfrm>
            <a:off x="866575" y="3952506"/>
            <a:ext cx="10458850" cy="2438400"/>
          </a:xfrm>
          <a:prstGeom prst="roundRect">
            <a:avLst/>
          </a:pr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287882" y="4870218"/>
            <a:ext cx="9582150"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accent1">
                    <a:lumMod val="50000"/>
                  </a:schemeClr>
                </a:solidFill>
                <a:latin typeface="Microsoft Yahei"/>
                <a:ea typeface="Microsoft Yahei"/>
                <a:cs typeface="Microsoft Yahei"/>
              </a:rPr>
              <a:t>产品刚进入市场，需要强调其独特性和满足市场需求。</a:t>
            </a:r>
          </a:p>
        </p:txBody>
      </p:sp>
      <p:sp>
        <p:nvSpPr>
          <p:cNvPr id="7" name="TextBox 7"/>
          <p:cNvSpPr txBox="1"/>
          <p:nvPr/>
        </p:nvSpPr>
        <p:spPr>
          <a:xfrm>
            <a:off x="1287882" y="4099383"/>
            <a:ext cx="9677400" cy="7239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14" b="1">
                <a:solidFill>
                  <a:schemeClr val="accent1"/>
                </a:solidFill>
                <a:latin typeface="Microsoft Yahei"/>
                <a:ea typeface="Microsoft Yahei"/>
                <a:cs typeface="Microsoft Yahei"/>
              </a:rPr>
              <a:t>原因分析</a:t>
            </a:r>
          </a:p>
        </p:txBody>
      </p:sp>
      <p:cxnSp>
        <p:nvCxnSpPr>
          <p:cNvPr id="8" name="Connector 8"/>
          <p:cNvCxnSpPr/>
          <p:nvPr/>
        </p:nvCxnSpPr>
        <p:spPr>
          <a:xfrm>
            <a:off x="1473659" y="4829453"/>
            <a:ext cx="9220298" cy="0"/>
          </a:xfrm>
          <a:prstGeom prst="line">
            <a:avLst/>
          </a:prstGeom>
          <a:ln w="9525">
            <a:solidFill>
              <a:schemeClr val="accent1"/>
            </a:solidFill>
            <a:prstDash val="solid"/>
            <a:headEnd type="oval"/>
          </a:ln>
        </p:spPr>
        <p:style>
          <a:lnRef idx="0">
            <a:schemeClr val="accent1"/>
          </a:lnRef>
          <a:fillRef idx="1">
            <a:schemeClr val="accent1"/>
          </a:fillRef>
          <a:effectRef idx="0">
            <a:schemeClr val="accent1"/>
          </a:effectRef>
          <a:fontRef idx="minor">
            <a:schemeClr val="lt1"/>
          </a:fontRef>
        </p:style>
      </p:cxnSp>
      <p:cxnSp>
        <p:nvCxnSpPr>
          <p:cNvPr id="9" name="Connector 9"/>
          <p:cNvCxnSpPr/>
          <p:nvPr/>
        </p:nvCxnSpPr>
        <p:spPr>
          <a:xfrm>
            <a:off x="1481378" y="2175786"/>
            <a:ext cx="9220298" cy="0"/>
          </a:xfrm>
          <a:prstGeom prst="line">
            <a:avLst/>
          </a:prstGeom>
          <a:ln w="9525">
            <a:solidFill>
              <a:schemeClr val="accent1">
                <a:lumMod val="20000"/>
                <a:lumOff val="80000"/>
              </a:schemeClr>
            </a:solidFill>
            <a:prstDash val="solid"/>
            <a:headEnd type="oval"/>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solidFill>
                <a:latin typeface="Microsoft Yahei"/>
                <a:ea typeface="Microsoft Yahei"/>
                <a:cs typeface="Microsoft Yahei"/>
              </a:rPr>
              <a:t>产品生命周期的不同阶段</a:t>
            </a: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https://d.book118.com/175313033300011110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6B73"/>
      </a:accent1>
      <a:accent2>
        <a:srgbClr val="269B8D"/>
      </a:accent2>
      <a:accent3>
        <a:srgbClr val="00657D"/>
      </a:accent3>
      <a:accent4>
        <a:srgbClr val="3B9474"/>
      </a:accent4>
      <a:accent5>
        <a:srgbClr val="6479E6"/>
      </a:accent5>
      <a:accent6>
        <a:srgbClr val="169EA8"/>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89</Paragraphs>
  <Slides>19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19</vt:i4>
      </vt:variant>
    </vt:vector>
  </HeadingPairs>
  <TitlesOfParts>
    <vt:vector baseType="lpstr" size="2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2024-09-16T04:20:54.424</cp:lastPrinted>
  <dcterms:created xsi:type="dcterms:W3CDTF">2024-09-15T20:20:54Z</dcterms:created>
  <dcterms:modified xsi:type="dcterms:W3CDTF">2024-09-15T20:20:56Z</dcterms:modified>
</cp:coreProperties>
</file>