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FF84C-02D8-4A8D-808B-B86129C68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38E45-F6D1-4489-9D1A-64EE3EE11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E7EEC-43FA-4B63-A09D-A14C8C8CC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68599-BD49-4E07-8169-1328AE9F9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F5C1D-869F-495F-AF33-C5F660E69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14C44A-5D2B-45A5-A5C6-E959B25EA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AB7701-7B09-44C8-9547-C2E63187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FE9FE-3E12-45E4-B9B3-711E5745E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7001E-BD58-423E-84AC-BB9395D10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E8E02-EF82-420B-BDEC-17C5F08C9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A5877-A4E7-4914-AB22-00E4B8AE6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3214120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对品牌营销的理解和认识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品牌定位与塑造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品牌管理与维护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品牌营销是指通过一系列有计划、有组织的营销活动，建立、维护和提升品牌形象和价值的过程。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它涉及到品牌形象的塑造、品牌传播、市场定位、客户关系管理等多个方面。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6" r="686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品牌营销有助于提高消费者对产品的认知度和忠诚度，增加市场份额和销售量。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良好的品牌形象可以提升企业的竞争力和盈利能力，同时也有助于企业长期稳定的发展。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在当今竞争激烈的市场环境中，品牌营销已经成为企业不可或缺的战略手段。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1204294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791319" y="1987226"/>
            <a:ext cx="891159" cy="635222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866656" y="2100573"/>
            <a:ext cx="80296" cy="4524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0380" y="1956650"/>
            <a:ext cx="28004" cy="60674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866656" y="2032755"/>
            <a:ext cx="74962" cy="52388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949905" y="2032755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7139" y="1828158"/>
            <a:ext cx="20193" cy="49339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930283" y="1894167"/>
            <a:ext cx="22574" cy="46958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733306" y="2100573"/>
            <a:ext cx="33909" cy="4524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766072" y="1894167"/>
            <a:ext cx="26765" cy="46958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740450" y="2032755"/>
            <a:ext cx="32766" cy="52388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2555" y="1757387"/>
            <a:ext cx="30956" cy="55340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6656" y="1757387"/>
            <a:ext cx="33909" cy="55340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807125" y="1804346"/>
            <a:ext cx="4191" cy="828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782741" y="1828158"/>
            <a:ext cx="23241" cy="49339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751785" y="1956650"/>
            <a:ext cx="30956" cy="60674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866656" y="2161343"/>
            <a:ext cx="83248" cy="52388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788646" y="1956650"/>
            <a:ext cx="64865" cy="60674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810078" y="1828158"/>
            <a:ext cx="43434" cy="49339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4781503" y="2032755"/>
            <a:ext cx="72009" cy="52388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4866656" y="1956650"/>
            <a:ext cx="67818" cy="60674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4866656" y="1828158"/>
            <a:ext cx="46387" cy="49339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4866656" y="1894167"/>
            <a:ext cx="57721" cy="46958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799981" y="1894167"/>
            <a:ext cx="53530" cy="46958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773216" y="2229161"/>
            <a:ext cx="80296" cy="54769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777407" y="2100573"/>
            <a:ext cx="76105" cy="4524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774359" y="2161343"/>
            <a:ext cx="79153" cy="52388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729210" y="2161343"/>
            <a:ext cx="33909" cy="52388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61239" y="2161343"/>
            <a:ext cx="29718" cy="52388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957049" y="2100573"/>
            <a:ext cx="28575" cy="4524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805887" y="1812728"/>
            <a:ext cx="17812" cy="15431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900565" y="1812728"/>
            <a:ext cx="16669" cy="15431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853512" y="1812728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92837" y="1877498"/>
            <a:ext cx="17240" cy="1666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913043" y="1877498"/>
            <a:ext cx="17240" cy="1666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853512" y="1877498"/>
            <a:ext cx="13049" cy="166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82741" y="1941220"/>
            <a:ext cx="17240" cy="15431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924283" y="1941220"/>
            <a:ext cx="16097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853512" y="1941220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4773216" y="2017325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934474" y="2017325"/>
            <a:ext cx="15431" cy="15431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853512" y="201732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766072" y="2085143"/>
            <a:ext cx="15431" cy="15431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941523" y="2085143"/>
            <a:ext cx="15431" cy="15431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853512" y="2085143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763119" y="2145817"/>
            <a:ext cx="14288" cy="15431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946952" y="2145817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853512" y="2145817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760166" y="2213635"/>
            <a:ext cx="13049" cy="15431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949905" y="2213635"/>
            <a:ext cx="14288" cy="15431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4853512" y="2213635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4853512" y="2283834"/>
            <a:ext cx="13049" cy="1543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flipH="1">
            <a:off x="6479524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81041" y="1888451"/>
            <a:ext cx="662750" cy="833056"/>
          </a:xfrm>
          <a:custGeom>
            <a:rect l="l" t="t" r="r" b="b"/>
            <a:pathLst>
              <a:path w="21600" h="21600">
                <a:moveTo>
                  <a:pt x="10799" y="0"/>
                </a:moveTo>
                <a:cubicBezTo>
                  <a:pt x="4836" y="0"/>
                  <a:pt x="0" y="1447"/>
                  <a:pt x="0" y="3231"/>
                </a:cubicBezTo>
                <a:lnTo>
                  <a:pt x="0" y="4776"/>
                </a:lnTo>
                <a:cubicBezTo>
                  <a:pt x="0" y="6669"/>
                  <a:pt x="4836" y="8203"/>
                  <a:pt x="10799" y="8203"/>
                </a:cubicBezTo>
                <a:cubicBezTo>
                  <a:pt x="16764" y="8203"/>
                  <a:pt x="21600" y="6669"/>
                  <a:pt x="21600" y="4776"/>
                </a:cubicBezTo>
                <a:lnTo>
                  <a:pt x="21600" y="3231"/>
                </a:lnTo>
                <a:cubicBezTo>
                  <a:pt x="21600" y="1447"/>
                  <a:pt x="16764" y="0"/>
                  <a:pt x="10799" y="0"/>
                </a:cubicBezTo>
                <a:close/>
                <a:moveTo>
                  <a:pt x="21195" y="8008"/>
                </a:moveTo>
                <a:cubicBezTo>
                  <a:pt x="19915" y="9488"/>
                  <a:pt x="15746" y="10572"/>
                  <a:pt x="10799" y="10572"/>
                </a:cubicBezTo>
                <a:cubicBezTo>
                  <a:pt x="5856" y="10572"/>
                  <a:pt x="1685" y="9488"/>
                  <a:pt x="405" y="8008"/>
                </a:cubicBezTo>
                <a:cubicBezTo>
                  <a:pt x="141" y="7702"/>
                  <a:pt x="0" y="7868"/>
                  <a:pt x="0" y="8007"/>
                </a:cubicBezTo>
                <a:cubicBezTo>
                  <a:pt x="0" y="8144"/>
                  <a:pt x="0" y="10898"/>
                  <a:pt x="0" y="10898"/>
                </a:cubicBezTo>
                <a:cubicBezTo>
                  <a:pt x="0" y="13061"/>
                  <a:pt x="4836" y="14814"/>
                  <a:pt x="10799" y="14814"/>
                </a:cubicBezTo>
                <a:cubicBezTo>
                  <a:pt x="16764" y="14814"/>
                  <a:pt x="21600" y="13061"/>
                  <a:pt x="21600" y="10898"/>
                </a:cubicBezTo>
                <a:cubicBezTo>
                  <a:pt x="21600" y="10898"/>
                  <a:pt x="21600" y="8144"/>
                  <a:pt x="21600" y="8007"/>
                </a:cubicBezTo>
                <a:cubicBezTo>
                  <a:pt x="21600" y="7868"/>
                  <a:pt x="21459" y="7702"/>
                  <a:pt x="21195" y="8008"/>
                </a:cubicBezTo>
                <a:close/>
                <a:moveTo>
                  <a:pt x="21176" y="14285"/>
                </a:moveTo>
                <a:cubicBezTo>
                  <a:pt x="19876" y="15959"/>
                  <a:pt x="15722" y="17184"/>
                  <a:pt x="10799" y="17184"/>
                </a:cubicBezTo>
                <a:cubicBezTo>
                  <a:pt x="5878" y="17184"/>
                  <a:pt x="1724" y="15959"/>
                  <a:pt x="424" y="14285"/>
                </a:cubicBezTo>
                <a:cubicBezTo>
                  <a:pt x="147" y="13932"/>
                  <a:pt x="0" y="14121"/>
                  <a:pt x="0" y="14297"/>
                </a:cubicBezTo>
                <a:cubicBezTo>
                  <a:pt x="0" y="14472"/>
                  <a:pt x="0" y="16754"/>
                  <a:pt x="0" y="16754"/>
                </a:cubicBezTo>
                <a:cubicBezTo>
                  <a:pt x="0" y="19133"/>
                  <a:pt x="4836" y="21600"/>
                  <a:pt x="10799" y="21600"/>
                </a:cubicBezTo>
                <a:cubicBezTo>
                  <a:pt x="16764" y="21600"/>
                  <a:pt x="21600" y="19133"/>
                  <a:pt x="21600" y="16754"/>
                </a:cubicBezTo>
                <a:cubicBezTo>
                  <a:pt x="21600" y="16754"/>
                  <a:pt x="21600" y="14472"/>
                  <a:pt x="21600" y="14297"/>
                </a:cubicBezTo>
                <a:cubicBezTo>
                  <a:pt x="21600" y="14121"/>
                  <a:pt x="21453" y="13932"/>
                  <a:pt x="21176" y="14285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flipH="1">
            <a:off x="9103948" y="1287329"/>
            <a:ext cx="2035112" cy="2035112"/>
          </a:xfrm>
          <a:prstGeom prst="ellipse">
            <a:avLst/>
          </a:prstGeom>
          <a:noFill/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9551051" y="2130196"/>
            <a:ext cx="1279493" cy="450056"/>
          </a:xfrm>
          <a:custGeom>
            <a:rect l="l" t="t" r="r" b="b"/>
            <a:pathLst>
              <a:path w="412" h="132">
                <a:moveTo>
                  <a:pt x="412" y="15"/>
                </a:moveTo>
                <a:cubicBezTo>
                  <a:pt x="412" y="12"/>
                  <a:pt x="411" y="10"/>
                  <a:pt x="407" y="10"/>
                </a:cubicBezTo>
                <a:cubicBezTo>
                  <a:pt x="406" y="10"/>
                  <a:pt x="406" y="10"/>
                  <a:pt x="405" y="11"/>
                </a:cubicBezTo>
                <a:cubicBezTo>
                  <a:pt x="342" y="44"/>
                  <a:pt x="342" y="44"/>
                  <a:pt x="342" y="44"/>
                </a:cubicBezTo>
                <a:cubicBezTo>
                  <a:pt x="299" y="26"/>
                  <a:pt x="258" y="14"/>
                  <a:pt x="219" y="8"/>
                </a:cubicBezTo>
                <a:cubicBezTo>
                  <a:pt x="180" y="2"/>
                  <a:pt x="148" y="0"/>
                  <a:pt x="125" y="3"/>
                </a:cubicBezTo>
                <a:cubicBezTo>
                  <a:pt x="101" y="5"/>
                  <a:pt x="79" y="11"/>
                  <a:pt x="59" y="19"/>
                </a:cubicBezTo>
                <a:cubicBezTo>
                  <a:pt x="39" y="26"/>
                  <a:pt x="26" y="32"/>
                  <a:pt x="20" y="37"/>
                </a:cubicBezTo>
                <a:cubicBezTo>
                  <a:pt x="15" y="41"/>
                  <a:pt x="10" y="44"/>
                  <a:pt x="7" y="46"/>
                </a:cubicBezTo>
                <a:cubicBezTo>
                  <a:pt x="7" y="47"/>
                  <a:pt x="7" y="48"/>
                  <a:pt x="7" y="49"/>
                </a:cubicBezTo>
                <a:cubicBezTo>
                  <a:pt x="7" y="49"/>
                  <a:pt x="7" y="50"/>
                  <a:pt x="7" y="51"/>
                </a:cubicBezTo>
                <a:cubicBezTo>
                  <a:pt x="48" y="71"/>
                  <a:pt x="48" y="71"/>
                  <a:pt x="48" y="71"/>
                </a:cubicBezTo>
                <a:cubicBezTo>
                  <a:pt x="49" y="72"/>
                  <a:pt x="50" y="73"/>
                  <a:pt x="50" y="75"/>
                </a:cubicBezTo>
                <a:cubicBezTo>
                  <a:pt x="50" y="78"/>
                  <a:pt x="48" y="79"/>
                  <a:pt x="46" y="79"/>
                </a:cubicBezTo>
                <a:cubicBezTo>
                  <a:pt x="2" y="79"/>
                  <a:pt x="2" y="79"/>
                  <a:pt x="2" y="79"/>
                </a:cubicBezTo>
                <a:cubicBezTo>
                  <a:pt x="1" y="79"/>
                  <a:pt x="0" y="79"/>
                  <a:pt x="0" y="80"/>
                </a:cubicBezTo>
                <a:cubicBezTo>
                  <a:pt x="0" y="81"/>
                  <a:pt x="1" y="81"/>
                  <a:pt x="1" y="81"/>
                </a:cubicBezTo>
                <a:cubicBezTo>
                  <a:pt x="24" y="101"/>
                  <a:pt x="51" y="114"/>
                  <a:pt x="82" y="122"/>
                </a:cubicBezTo>
                <a:cubicBezTo>
                  <a:pt x="114" y="129"/>
                  <a:pt x="144" y="132"/>
                  <a:pt x="173" y="130"/>
                </a:cubicBezTo>
                <a:cubicBezTo>
                  <a:pt x="203" y="127"/>
                  <a:pt x="230" y="123"/>
                  <a:pt x="256" y="117"/>
                </a:cubicBezTo>
                <a:cubicBezTo>
                  <a:pt x="282" y="111"/>
                  <a:pt x="303" y="106"/>
                  <a:pt x="318" y="100"/>
                </a:cubicBezTo>
                <a:cubicBezTo>
                  <a:pt x="334" y="95"/>
                  <a:pt x="342" y="92"/>
                  <a:pt x="342" y="91"/>
                </a:cubicBezTo>
                <a:cubicBezTo>
                  <a:pt x="405" y="124"/>
                  <a:pt x="405" y="124"/>
                  <a:pt x="405" y="124"/>
                </a:cubicBezTo>
                <a:cubicBezTo>
                  <a:pt x="407" y="124"/>
                  <a:pt x="407" y="124"/>
                  <a:pt x="407" y="124"/>
                </a:cubicBezTo>
                <a:cubicBezTo>
                  <a:pt x="411" y="124"/>
                  <a:pt x="412" y="123"/>
                  <a:pt x="412" y="119"/>
                </a:cubicBezTo>
                <a:cubicBezTo>
                  <a:pt x="412" y="118"/>
                  <a:pt x="412" y="118"/>
                  <a:pt x="411" y="116"/>
                </a:cubicBezTo>
                <a:cubicBezTo>
                  <a:pt x="375" y="67"/>
                  <a:pt x="375" y="67"/>
                  <a:pt x="375" y="67"/>
                </a:cubicBezTo>
                <a:cubicBezTo>
                  <a:pt x="411" y="18"/>
                  <a:pt x="411" y="18"/>
                  <a:pt x="411" y="18"/>
                </a:cubicBezTo>
                <a:cubicBezTo>
                  <a:pt x="412" y="17"/>
                  <a:pt x="412" y="16"/>
                  <a:pt x="412" y="15"/>
                </a:cubicBezTo>
                <a:close/>
                <a:moveTo>
                  <a:pt x="82" y="57"/>
                </a:moveTo>
                <a:cubicBezTo>
                  <a:pt x="79" y="60"/>
                  <a:pt x="76" y="61"/>
                  <a:pt x="72" y="61"/>
                </a:cubicBezTo>
                <a:cubicBezTo>
                  <a:pt x="68" y="61"/>
                  <a:pt x="64" y="60"/>
                  <a:pt x="61" y="57"/>
                </a:cubicBezTo>
                <a:cubicBezTo>
                  <a:pt x="58" y="54"/>
                  <a:pt x="57" y="50"/>
                  <a:pt x="57" y="45"/>
                </a:cubicBezTo>
                <a:cubicBezTo>
                  <a:pt x="57" y="41"/>
                  <a:pt x="58" y="37"/>
                  <a:pt x="61" y="34"/>
                </a:cubicBezTo>
                <a:cubicBezTo>
                  <a:pt x="64" y="31"/>
                  <a:pt x="68" y="29"/>
                  <a:pt x="72" y="29"/>
                </a:cubicBezTo>
                <a:cubicBezTo>
                  <a:pt x="76" y="29"/>
                  <a:pt x="79" y="31"/>
                  <a:pt x="82" y="34"/>
                </a:cubicBezTo>
                <a:cubicBezTo>
                  <a:pt x="85" y="37"/>
                  <a:pt x="87" y="41"/>
                  <a:pt x="87" y="45"/>
                </a:cubicBezTo>
                <a:cubicBezTo>
                  <a:pt x="87" y="50"/>
                  <a:pt x="85" y="54"/>
                  <a:pt x="82" y="5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TextBox 6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7" name="TextBox 6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72" name="AutoShape 7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AutoShape 7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AutoShape 8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AutoShape 8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AutoShape 8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TextBox 9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品牌营销的策略</a:t>
            </a:r>
          </a:p>
        </p:txBody>
      </p:sp>
      <p:sp>
        <p:nvSpPr>
          <p:cNvPr id="93" name="TextBox 93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利用各种媒体和渠道，将品牌信息传递给目标客户，提高品牌的知名度和美誉度。</a:t>
            </a:r>
          </a:p>
        </p:txBody>
      </p:sp>
      <p:sp>
        <p:nvSpPr>
          <p:cNvPr id="94" name="TextBox 94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通过视觉识别系统、广告宣传、公关活动等方式，塑造独特的品牌形象和个性。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明确品牌在市场中的位置，确定目标客户群体，根据客户需求制定相应的产品和服务策略。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建立和维护与客户的良好关系，提供优质的售前、售中和售后服务，增强客户忠诚度。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品牌定位与塑造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是指企业在市场定位和产品定位的基础上，对特定的品牌在文化取向及个性差异上的商业性决策，它是建立一个与目标市场有关的品牌形象的过程和结果。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通过品牌定位，使企业的产品在消费者心中占据一个独特的、有价值的地位，从而将品牌与竞争对手区分开来，满足消费者的某种需求和偏好。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品牌定位的目的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品牌定位有助于企业明确品牌的核心价值和市场定位，为企业的营销策略制定提供依据，提高消费者对品牌的认知度和忠诚度。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品牌定位的意义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品牌定位的概念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166806" y="3454622"/>
            <a:ext cx="2238375" cy="2247329"/>
          </a:xfrm>
          <a:custGeom>
            <a:rect l="l" t="t" r="r" b="b"/>
            <a:pathLst>
              <a:path w="285" h="286">
                <a:moveTo>
                  <a:pt x="0" y="83"/>
                </a:moveTo>
                <a:cubicBezTo>
                  <a:pt x="0" y="0"/>
                  <a:pt x="0" y="0"/>
                  <a:pt x="0" y="0"/>
                </a:cubicBezTo>
                <a:cubicBezTo>
                  <a:pt x="157" y="0"/>
                  <a:pt x="285" y="128"/>
                  <a:pt x="285" y="286"/>
                </a:cubicBezTo>
                <a:cubicBezTo>
                  <a:pt x="202" y="286"/>
                  <a:pt x="202" y="286"/>
                  <a:pt x="202" y="286"/>
                </a:cubicBezTo>
                <a:cubicBezTo>
                  <a:pt x="202" y="174"/>
                  <a:pt x="111" y="83"/>
                  <a:pt x="0" y="83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166806" y="1875568"/>
            <a:ext cx="2238375" cy="2239804"/>
          </a:xfrm>
          <a:custGeom>
            <a:rect l="l" t="t" r="r" b="b"/>
            <a:pathLst>
              <a:path w="285" h="285">
                <a:moveTo>
                  <a:pt x="0" y="202"/>
                </a:moveTo>
                <a:cubicBezTo>
                  <a:pt x="0" y="285"/>
                  <a:pt x="0" y="285"/>
                  <a:pt x="0" y="285"/>
                </a:cubicBezTo>
                <a:cubicBezTo>
                  <a:pt x="157" y="285"/>
                  <a:pt x="285" y="157"/>
                  <a:pt x="285" y="0"/>
                </a:cubicBezTo>
                <a:cubicBezTo>
                  <a:pt x="202" y="0"/>
                  <a:pt x="202" y="0"/>
                  <a:pt x="202" y="0"/>
                </a:cubicBezTo>
                <a:cubicBezTo>
                  <a:pt x="202" y="111"/>
                  <a:pt x="111" y="202"/>
                  <a:pt x="0" y="20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53386" y="3454622"/>
            <a:ext cx="2238375" cy="2247329"/>
          </a:xfrm>
          <a:custGeom>
            <a:rect l="l" t="t" r="r" b="b"/>
            <a:pathLst>
              <a:path w="285" h="286">
                <a:moveTo>
                  <a:pt x="285" y="83"/>
                </a:moveTo>
                <a:cubicBezTo>
                  <a:pt x="285" y="0"/>
                  <a:pt x="285" y="0"/>
                  <a:pt x="285" y="0"/>
                </a:cubicBezTo>
                <a:cubicBezTo>
                  <a:pt x="128" y="0"/>
                  <a:pt x="0" y="128"/>
                  <a:pt x="0" y="286"/>
                </a:cubicBezTo>
                <a:cubicBezTo>
                  <a:pt x="83" y="286"/>
                  <a:pt x="83" y="286"/>
                  <a:pt x="83" y="286"/>
                </a:cubicBezTo>
                <a:cubicBezTo>
                  <a:pt x="83" y="174"/>
                  <a:pt x="174" y="83"/>
                  <a:pt x="285" y="8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53386" y="1875568"/>
            <a:ext cx="2238375" cy="2239804"/>
          </a:xfrm>
          <a:custGeom>
            <a:rect l="l" t="t" r="r" b="b"/>
            <a:pathLst>
              <a:path w="285" h="285">
                <a:moveTo>
                  <a:pt x="285" y="202"/>
                </a:moveTo>
                <a:cubicBezTo>
                  <a:pt x="285" y="285"/>
                  <a:pt x="285" y="285"/>
                  <a:pt x="285" y="285"/>
                </a:cubicBezTo>
                <a:cubicBezTo>
                  <a:pt x="128" y="285"/>
                  <a:pt x="0" y="157"/>
                  <a:pt x="0" y="0"/>
                </a:cubicBezTo>
                <a:cubicBezTo>
                  <a:pt x="83" y="0"/>
                  <a:pt x="83" y="0"/>
                  <a:pt x="83" y="0"/>
                </a:cubicBezTo>
                <a:cubicBezTo>
                  <a:pt x="83" y="111"/>
                  <a:pt x="174" y="202"/>
                  <a:pt x="285" y="20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211033" y="3015424"/>
            <a:ext cx="541973" cy="425577"/>
          </a:xfrm>
          <a:custGeom>
            <a:rect l="l" t="t" r="r" b="b"/>
            <a:pathLst>
              <a:path w="105" h="83">
                <a:moveTo>
                  <a:pt x="19" y="26"/>
                </a:moveTo>
                <a:cubicBezTo>
                  <a:pt x="50" y="11"/>
                  <a:pt x="50" y="11"/>
                  <a:pt x="50" y="11"/>
                </a:cubicBezTo>
                <a:cubicBezTo>
                  <a:pt x="50" y="11"/>
                  <a:pt x="51" y="11"/>
                  <a:pt x="51" y="11"/>
                </a:cubicBezTo>
                <a:cubicBezTo>
                  <a:pt x="51" y="11"/>
                  <a:pt x="51" y="11"/>
                  <a:pt x="51" y="11"/>
                </a:cubicBezTo>
                <a:cubicBezTo>
                  <a:pt x="51" y="42"/>
                  <a:pt x="51" y="42"/>
                  <a:pt x="51" y="42"/>
                </a:cubicBezTo>
                <a:cubicBezTo>
                  <a:pt x="51" y="42"/>
                  <a:pt x="51" y="43"/>
                  <a:pt x="51" y="43"/>
                </a:cubicBezTo>
                <a:cubicBezTo>
                  <a:pt x="51" y="43"/>
                  <a:pt x="50" y="43"/>
                  <a:pt x="50" y="43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7"/>
                  <a:pt x="19" y="27"/>
                  <a:pt x="19" y="27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55" y="11"/>
                </a:moveTo>
                <a:cubicBezTo>
                  <a:pt x="55" y="42"/>
                  <a:pt x="55" y="42"/>
                  <a:pt x="55" y="42"/>
                </a:cubicBezTo>
                <a:cubicBezTo>
                  <a:pt x="55" y="42"/>
                  <a:pt x="55" y="43"/>
                  <a:pt x="55" y="43"/>
                </a:cubicBezTo>
                <a:cubicBezTo>
                  <a:pt x="55" y="43"/>
                  <a:pt x="56" y="43"/>
                  <a:pt x="56" y="43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7"/>
                  <a:pt x="87" y="27"/>
                  <a:pt x="87" y="27"/>
                </a:cubicBezTo>
                <a:cubicBezTo>
                  <a:pt x="87" y="26"/>
                  <a:pt x="87" y="26"/>
                  <a:pt x="87" y="26"/>
                </a:cubicBezTo>
                <a:cubicBezTo>
                  <a:pt x="56" y="11"/>
                  <a:pt x="56" y="11"/>
                  <a:pt x="56" y="11"/>
                </a:cubicBezTo>
                <a:cubicBezTo>
                  <a:pt x="56" y="11"/>
                  <a:pt x="55" y="11"/>
                  <a:pt x="55" y="11"/>
                </a:cubicBezTo>
                <a:cubicBezTo>
                  <a:pt x="55" y="11"/>
                  <a:pt x="55" y="11"/>
                  <a:pt x="55" y="11"/>
                </a:cubicBezTo>
                <a:close/>
                <a:moveTo>
                  <a:pt x="48" y="45"/>
                </a:moveTo>
                <a:cubicBezTo>
                  <a:pt x="15" y="29"/>
                  <a:pt x="15" y="29"/>
                  <a:pt x="15" y="29"/>
                </a:cubicBezTo>
                <a:cubicBezTo>
                  <a:pt x="15" y="29"/>
                  <a:pt x="15" y="29"/>
                  <a:pt x="14" y="29"/>
                </a:cubicBezTo>
                <a:cubicBezTo>
                  <a:pt x="1" y="35"/>
                  <a:pt x="1" y="35"/>
                  <a:pt x="1" y="35"/>
                </a:cubicBezTo>
                <a:cubicBezTo>
                  <a:pt x="1" y="36"/>
                  <a:pt x="0" y="36"/>
                  <a:pt x="0" y="36"/>
                </a:cubicBezTo>
                <a:cubicBezTo>
                  <a:pt x="0" y="37"/>
                  <a:pt x="1" y="37"/>
                  <a:pt x="1" y="37"/>
                </a:cubicBezTo>
                <a:cubicBezTo>
                  <a:pt x="33" y="53"/>
                  <a:pt x="33" y="53"/>
                  <a:pt x="33" y="53"/>
                </a:cubicBezTo>
                <a:cubicBezTo>
                  <a:pt x="34" y="54"/>
                  <a:pt x="34" y="54"/>
                  <a:pt x="34" y="53"/>
                </a:cubicBezTo>
                <a:cubicBezTo>
                  <a:pt x="48" y="47"/>
                  <a:pt x="48" y="47"/>
                  <a:pt x="48" y="47"/>
                </a:cubicBezTo>
                <a:cubicBezTo>
                  <a:pt x="48" y="47"/>
                  <a:pt x="48" y="46"/>
                  <a:pt x="48" y="46"/>
                </a:cubicBezTo>
                <a:cubicBezTo>
                  <a:pt x="48" y="45"/>
                  <a:pt x="48" y="45"/>
                  <a:pt x="48" y="45"/>
                </a:cubicBezTo>
                <a:close/>
                <a:moveTo>
                  <a:pt x="105" y="16"/>
                </a:moveTo>
                <a:cubicBezTo>
                  <a:pt x="105" y="17"/>
                  <a:pt x="106" y="17"/>
                  <a:pt x="106" y="17"/>
                </a:cubicBezTo>
                <a:cubicBezTo>
                  <a:pt x="106" y="18"/>
                  <a:pt x="105" y="18"/>
                  <a:pt x="105" y="18"/>
                </a:cubicBezTo>
                <a:cubicBezTo>
                  <a:pt x="92" y="25"/>
                  <a:pt x="92" y="25"/>
                  <a:pt x="92" y="25"/>
                </a:cubicBezTo>
                <a:cubicBezTo>
                  <a:pt x="91" y="25"/>
                  <a:pt x="91" y="25"/>
                  <a:pt x="91" y="25"/>
                </a:cubicBezTo>
                <a:cubicBezTo>
                  <a:pt x="58" y="9"/>
                  <a:pt x="58" y="9"/>
                  <a:pt x="58" y="9"/>
                </a:cubicBezTo>
                <a:cubicBezTo>
                  <a:pt x="58" y="8"/>
                  <a:pt x="58" y="8"/>
                  <a:pt x="58" y="8"/>
                </a:cubicBezTo>
                <a:cubicBezTo>
                  <a:pt x="58" y="7"/>
                  <a:pt x="58" y="7"/>
                  <a:pt x="58" y="7"/>
                </a:cubicBezTo>
                <a:cubicBezTo>
                  <a:pt x="72" y="0"/>
                  <a:pt x="72" y="0"/>
                  <a:pt x="72" y="0"/>
                </a:cubicBezTo>
                <a:cubicBezTo>
                  <a:pt x="72" y="0"/>
                  <a:pt x="72" y="0"/>
                  <a:pt x="72" y="0"/>
                </a:cubicBezTo>
                <a:cubicBezTo>
                  <a:pt x="105" y="16"/>
                  <a:pt x="105" y="16"/>
                  <a:pt x="105" y="16"/>
                </a:cubicBezTo>
                <a:close/>
                <a:moveTo>
                  <a:pt x="105" y="35"/>
                </a:moveTo>
                <a:cubicBezTo>
                  <a:pt x="105" y="36"/>
                  <a:pt x="106" y="36"/>
                  <a:pt x="106" y="36"/>
                </a:cubicBezTo>
                <a:cubicBezTo>
                  <a:pt x="106" y="37"/>
                  <a:pt x="105" y="37"/>
                  <a:pt x="105" y="37"/>
                </a:cubicBezTo>
                <a:cubicBezTo>
                  <a:pt x="72" y="53"/>
                  <a:pt x="72" y="53"/>
                  <a:pt x="72" y="53"/>
                </a:cubicBezTo>
                <a:cubicBezTo>
                  <a:pt x="72" y="54"/>
                  <a:pt x="72" y="54"/>
                  <a:pt x="72" y="53"/>
                </a:cubicBezTo>
                <a:cubicBezTo>
                  <a:pt x="58" y="47"/>
                  <a:pt x="58" y="47"/>
                  <a:pt x="58" y="47"/>
                </a:cubicBezTo>
                <a:cubicBezTo>
                  <a:pt x="58" y="47"/>
                  <a:pt x="58" y="46"/>
                  <a:pt x="58" y="46"/>
                </a:cubicBezTo>
                <a:cubicBezTo>
                  <a:pt x="58" y="45"/>
                  <a:pt x="58" y="45"/>
                  <a:pt x="58" y="45"/>
                </a:cubicBezTo>
                <a:cubicBezTo>
                  <a:pt x="91" y="29"/>
                  <a:pt x="91" y="29"/>
                  <a:pt x="91" y="29"/>
                </a:cubicBezTo>
                <a:cubicBezTo>
                  <a:pt x="91" y="29"/>
                  <a:pt x="91" y="29"/>
                  <a:pt x="92" y="29"/>
                </a:cubicBezTo>
                <a:cubicBezTo>
                  <a:pt x="105" y="35"/>
                  <a:pt x="105" y="35"/>
                  <a:pt x="105" y="35"/>
                </a:cubicBezTo>
                <a:close/>
                <a:moveTo>
                  <a:pt x="48" y="7"/>
                </a:moveTo>
                <a:cubicBezTo>
                  <a:pt x="34" y="0"/>
                  <a:pt x="34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1" y="16"/>
                  <a:pt x="1" y="16"/>
                  <a:pt x="1" y="16"/>
                </a:cubicBezTo>
                <a:cubicBezTo>
                  <a:pt x="1" y="17"/>
                  <a:pt x="0" y="17"/>
                  <a:pt x="0" y="17"/>
                </a:cubicBezTo>
                <a:cubicBezTo>
                  <a:pt x="0" y="18"/>
                  <a:pt x="1" y="18"/>
                  <a:pt x="1" y="18"/>
                </a:cubicBezTo>
                <a:cubicBezTo>
                  <a:pt x="14" y="25"/>
                  <a:pt x="14" y="25"/>
                  <a:pt x="14" y="25"/>
                </a:cubicBezTo>
                <a:cubicBezTo>
                  <a:pt x="15" y="25"/>
                  <a:pt x="15" y="25"/>
                  <a:pt x="15" y="25"/>
                </a:cubicBezTo>
                <a:cubicBezTo>
                  <a:pt x="48" y="9"/>
                  <a:pt x="48" y="9"/>
                  <a:pt x="48" y="9"/>
                </a:cubicBezTo>
                <a:cubicBezTo>
                  <a:pt x="48" y="8"/>
                  <a:pt x="48" y="8"/>
                  <a:pt x="48" y="8"/>
                </a:cubicBezTo>
                <a:cubicBezTo>
                  <a:pt x="48" y="7"/>
                  <a:pt x="48" y="7"/>
                  <a:pt x="48" y="7"/>
                </a:cubicBezTo>
                <a:close/>
                <a:moveTo>
                  <a:pt x="55" y="50"/>
                </a:moveTo>
                <a:cubicBezTo>
                  <a:pt x="55" y="82"/>
                  <a:pt x="55" y="82"/>
                  <a:pt x="55" y="82"/>
                </a:cubicBezTo>
                <a:cubicBezTo>
                  <a:pt x="55" y="82"/>
                  <a:pt x="55" y="83"/>
                  <a:pt x="55" y="83"/>
                </a:cubicBezTo>
                <a:cubicBezTo>
                  <a:pt x="55" y="83"/>
                  <a:pt x="56" y="83"/>
                  <a:pt x="56" y="83"/>
                </a:cubicBezTo>
                <a:cubicBezTo>
                  <a:pt x="89" y="66"/>
                  <a:pt x="89" y="66"/>
                  <a:pt x="89" y="66"/>
                </a:cubicBezTo>
                <a:cubicBezTo>
                  <a:pt x="89" y="66"/>
                  <a:pt x="90" y="66"/>
                  <a:pt x="90" y="65"/>
                </a:cubicBezTo>
                <a:cubicBezTo>
                  <a:pt x="90" y="50"/>
                  <a:pt x="90" y="50"/>
                  <a:pt x="90" y="50"/>
                </a:cubicBezTo>
                <a:cubicBezTo>
                  <a:pt x="90" y="50"/>
                  <a:pt x="89" y="49"/>
                  <a:pt x="89" y="49"/>
                </a:cubicBezTo>
                <a:cubicBezTo>
                  <a:pt x="89" y="49"/>
                  <a:pt x="89" y="49"/>
                  <a:pt x="88" y="49"/>
                </a:cubicBezTo>
                <a:cubicBezTo>
                  <a:pt x="73" y="57"/>
                  <a:pt x="73" y="57"/>
                  <a:pt x="73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2" y="57"/>
                  <a:pt x="72" y="57"/>
                  <a:pt x="72" y="57"/>
                </a:cubicBezTo>
                <a:cubicBezTo>
                  <a:pt x="71" y="57"/>
                  <a:pt x="71" y="57"/>
                  <a:pt x="71" y="57"/>
                </a:cubicBezTo>
                <a:cubicBezTo>
                  <a:pt x="56" y="49"/>
                  <a:pt x="56" y="49"/>
                  <a:pt x="56" y="49"/>
                </a:cubicBezTo>
                <a:cubicBezTo>
                  <a:pt x="56" y="49"/>
                  <a:pt x="55" y="49"/>
                  <a:pt x="55" y="49"/>
                </a:cubicBezTo>
                <a:cubicBezTo>
                  <a:pt x="55" y="49"/>
                  <a:pt x="55" y="50"/>
                  <a:pt x="55" y="50"/>
                </a:cubicBezTo>
                <a:close/>
                <a:moveTo>
                  <a:pt x="16" y="50"/>
                </a:moveTo>
                <a:cubicBezTo>
                  <a:pt x="16" y="50"/>
                  <a:pt x="17" y="49"/>
                  <a:pt x="17" y="49"/>
                </a:cubicBezTo>
                <a:cubicBezTo>
                  <a:pt x="17" y="49"/>
                  <a:pt x="17" y="49"/>
                  <a:pt x="18" y="49"/>
                </a:cubicBezTo>
                <a:cubicBezTo>
                  <a:pt x="33" y="57"/>
                  <a:pt x="33" y="57"/>
                  <a:pt x="33" y="57"/>
                </a:cubicBezTo>
                <a:cubicBezTo>
                  <a:pt x="34" y="57"/>
                  <a:pt x="34" y="57"/>
                  <a:pt x="34" y="57"/>
                </a:cubicBezTo>
                <a:cubicBezTo>
                  <a:pt x="50" y="49"/>
                  <a:pt x="50" y="49"/>
                  <a:pt x="50" y="49"/>
                </a:cubicBezTo>
                <a:cubicBezTo>
                  <a:pt x="50" y="49"/>
                  <a:pt x="51" y="49"/>
                  <a:pt x="51" y="49"/>
                </a:cubicBezTo>
                <a:cubicBezTo>
                  <a:pt x="51" y="49"/>
                  <a:pt x="51" y="50"/>
                  <a:pt x="51" y="50"/>
                </a:cubicBezTo>
                <a:cubicBezTo>
                  <a:pt x="51" y="82"/>
                  <a:pt x="51" y="82"/>
                  <a:pt x="51" y="82"/>
                </a:cubicBezTo>
                <a:cubicBezTo>
                  <a:pt x="51" y="82"/>
                  <a:pt x="51" y="83"/>
                  <a:pt x="51" y="83"/>
                </a:cubicBezTo>
                <a:cubicBezTo>
                  <a:pt x="51" y="83"/>
                  <a:pt x="50" y="83"/>
                  <a:pt x="50" y="83"/>
                </a:cubicBezTo>
                <a:cubicBezTo>
                  <a:pt x="17" y="66"/>
                  <a:pt x="17" y="66"/>
                  <a:pt x="17" y="66"/>
                </a:cubicBezTo>
                <a:cubicBezTo>
                  <a:pt x="17" y="66"/>
                  <a:pt x="16" y="66"/>
                  <a:pt x="16" y="65"/>
                </a:cubicBezTo>
                <a:lnTo>
                  <a:pt x="16" y="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475952" y="2959322"/>
            <a:ext cx="380809" cy="537400"/>
          </a:xfrm>
          <a:custGeom>
            <a:rect l="l" t="t" r="r" b="b"/>
            <a:pathLst>
              <a:path w="21543" h="21574">
                <a:moveTo>
                  <a:pt x="13864" y="16422"/>
                </a:moveTo>
                <a:cubicBezTo>
                  <a:pt x="13295" y="16782"/>
                  <a:pt x="12583" y="17013"/>
                  <a:pt x="11740" y="17115"/>
                </a:cubicBezTo>
                <a:lnTo>
                  <a:pt x="11752" y="18333"/>
                </a:lnTo>
                <a:lnTo>
                  <a:pt x="9908" y="18336"/>
                </a:lnTo>
                <a:lnTo>
                  <a:pt x="9897" y="17119"/>
                </a:lnTo>
                <a:cubicBezTo>
                  <a:pt x="9066" y="17021"/>
                  <a:pt x="8316" y="16773"/>
                  <a:pt x="7666" y="16391"/>
                </a:cubicBezTo>
                <a:cubicBezTo>
                  <a:pt x="6892" y="15916"/>
                  <a:pt x="6492" y="15369"/>
                  <a:pt x="6466" y="14757"/>
                </a:cubicBezTo>
                <a:lnTo>
                  <a:pt x="6503" y="14424"/>
                </a:lnTo>
                <a:lnTo>
                  <a:pt x="8292" y="14419"/>
                </a:lnTo>
                <a:lnTo>
                  <a:pt x="8298" y="14543"/>
                </a:lnTo>
                <a:cubicBezTo>
                  <a:pt x="8309" y="15050"/>
                  <a:pt x="8528" y="15427"/>
                  <a:pt x="8960" y="15694"/>
                </a:cubicBezTo>
                <a:cubicBezTo>
                  <a:pt x="9384" y="15964"/>
                  <a:pt x="10003" y="16098"/>
                  <a:pt x="10790" y="16098"/>
                </a:cubicBezTo>
                <a:cubicBezTo>
                  <a:pt x="11584" y="16093"/>
                  <a:pt x="12202" y="15951"/>
                  <a:pt x="12633" y="15680"/>
                </a:cubicBezTo>
                <a:cubicBezTo>
                  <a:pt x="13064" y="15409"/>
                  <a:pt x="13270" y="15036"/>
                  <a:pt x="13270" y="14552"/>
                </a:cubicBezTo>
                <a:cubicBezTo>
                  <a:pt x="13270" y="14153"/>
                  <a:pt x="13070" y="13842"/>
                  <a:pt x="12652" y="13606"/>
                </a:cubicBezTo>
                <a:cubicBezTo>
                  <a:pt x="12221" y="13367"/>
                  <a:pt x="11477" y="13158"/>
                  <a:pt x="10433" y="12985"/>
                </a:cubicBezTo>
                <a:cubicBezTo>
                  <a:pt x="9278" y="12794"/>
                  <a:pt x="8385" y="12496"/>
                  <a:pt x="7803" y="12110"/>
                </a:cubicBezTo>
                <a:cubicBezTo>
                  <a:pt x="7210" y="11710"/>
                  <a:pt x="6897" y="11199"/>
                  <a:pt x="6892" y="10591"/>
                </a:cubicBezTo>
                <a:cubicBezTo>
                  <a:pt x="6886" y="9899"/>
                  <a:pt x="7266" y="9321"/>
                  <a:pt x="8023" y="8877"/>
                </a:cubicBezTo>
                <a:cubicBezTo>
                  <a:pt x="8534" y="8574"/>
                  <a:pt x="9147" y="8376"/>
                  <a:pt x="9833" y="8282"/>
                </a:cubicBezTo>
                <a:lnTo>
                  <a:pt x="9822" y="7225"/>
                </a:lnTo>
                <a:lnTo>
                  <a:pt x="11665" y="7216"/>
                </a:lnTo>
                <a:lnTo>
                  <a:pt x="11671" y="8242"/>
                </a:lnTo>
                <a:cubicBezTo>
                  <a:pt x="12496" y="8322"/>
                  <a:pt x="13183" y="8527"/>
                  <a:pt x="13727" y="8841"/>
                </a:cubicBezTo>
                <a:cubicBezTo>
                  <a:pt x="14451" y="9272"/>
                  <a:pt x="14851" y="9867"/>
                  <a:pt x="14907" y="10617"/>
                </a:cubicBezTo>
                <a:lnTo>
                  <a:pt x="14914" y="10748"/>
                </a:lnTo>
                <a:lnTo>
                  <a:pt x="13114" y="10754"/>
                </a:lnTo>
                <a:lnTo>
                  <a:pt x="13089" y="10650"/>
                </a:lnTo>
                <a:cubicBezTo>
                  <a:pt x="13002" y="10183"/>
                  <a:pt x="12783" y="9832"/>
                  <a:pt x="12427" y="9610"/>
                </a:cubicBezTo>
                <a:cubicBezTo>
                  <a:pt x="12077" y="9392"/>
                  <a:pt x="11565" y="9277"/>
                  <a:pt x="10895" y="9282"/>
                </a:cubicBezTo>
                <a:cubicBezTo>
                  <a:pt x="10196" y="9282"/>
                  <a:pt x="9640" y="9401"/>
                  <a:pt x="9259" y="9632"/>
                </a:cubicBezTo>
                <a:cubicBezTo>
                  <a:pt x="8878" y="9858"/>
                  <a:pt x="8698" y="10160"/>
                  <a:pt x="8702" y="10572"/>
                </a:cubicBezTo>
                <a:cubicBezTo>
                  <a:pt x="8702" y="10924"/>
                  <a:pt x="8878" y="11204"/>
                  <a:pt x="9229" y="11408"/>
                </a:cubicBezTo>
                <a:cubicBezTo>
                  <a:pt x="9584" y="11621"/>
                  <a:pt x="10216" y="11808"/>
                  <a:pt x="11115" y="11954"/>
                </a:cubicBezTo>
                <a:cubicBezTo>
                  <a:pt x="12421" y="12172"/>
                  <a:pt x="13414" y="12492"/>
                  <a:pt x="14076" y="12914"/>
                </a:cubicBezTo>
                <a:cubicBezTo>
                  <a:pt x="14732" y="13335"/>
                  <a:pt x="15076" y="13877"/>
                  <a:pt x="15076" y="14521"/>
                </a:cubicBezTo>
                <a:cubicBezTo>
                  <a:pt x="15082" y="15289"/>
                  <a:pt x="14676" y="15929"/>
                  <a:pt x="13864" y="16422"/>
                </a:cubicBezTo>
                <a:cubicBezTo>
                  <a:pt x="13864" y="16422"/>
                  <a:pt x="13864" y="16422"/>
                  <a:pt x="13864" y="16422"/>
                </a:cubicBezTo>
                <a:close/>
                <a:moveTo>
                  <a:pt x="13995" y="4271"/>
                </a:moveTo>
                <a:lnTo>
                  <a:pt x="13995" y="4298"/>
                </a:lnTo>
                <a:lnTo>
                  <a:pt x="7161" y="4325"/>
                </a:lnTo>
                <a:lnTo>
                  <a:pt x="7372" y="4045"/>
                </a:lnTo>
                <a:lnTo>
                  <a:pt x="7754" y="3756"/>
                </a:lnTo>
                <a:lnTo>
                  <a:pt x="13245" y="3739"/>
                </a:lnTo>
                <a:lnTo>
                  <a:pt x="14789" y="0"/>
                </a:lnTo>
                <a:lnTo>
                  <a:pt x="6535" y="31"/>
                </a:lnTo>
                <a:lnTo>
                  <a:pt x="7722" y="3668"/>
                </a:lnTo>
                <a:cubicBezTo>
                  <a:pt x="6866" y="2984"/>
                  <a:pt x="4761" y="1540"/>
                  <a:pt x="2855" y="2042"/>
                </a:cubicBezTo>
                <a:lnTo>
                  <a:pt x="3061" y="2446"/>
                </a:lnTo>
                <a:cubicBezTo>
                  <a:pt x="4687" y="2020"/>
                  <a:pt x="6673" y="3472"/>
                  <a:pt x="7372" y="4045"/>
                </a:cubicBezTo>
                <a:cubicBezTo>
                  <a:pt x="6210" y="4348"/>
                  <a:pt x="4699" y="4569"/>
                  <a:pt x="3805" y="4001"/>
                </a:cubicBezTo>
                <a:lnTo>
                  <a:pt x="3399" y="4329"/>
                </a:lnTo>
                <a:cubicBezTo>
                  <a:pt x="3930" y="4667"/>
                  <a:pt x="4605" y="4783"/>
                  <a:pt x="5310" y="4783"/>
                </a:cubicBezTo>
                <a:cubicBezTo>
                  <a:pt x="5729" y="4783"/>
                  <a:pt x="6155" y="4734"/>
                  <a:pt x="6566" y="4667"/>
                </a:cubicBezTo>
                <a:cubicBezTo>
                  <a:pt x="2687" y="6563"/>
                  <a:pt x="-26" y="10769"/>
                  <a:pt x="0" y="13957"/>
                </a:cubicBezTo>
                <a:cubicBezTo>
                  <a:pt x="32" y="18189"/>
                  <a:pt x="4886" y="21600"/>
                  <a:pt x="10828" y="21573"/>
                </a:cubicBezTo>
                <a:cubicBezTo>
                  <a:pt x="16782" y="21556"/>
                  <a:pt x="21574" y="18105"/>
                  <a:pt x="21543" y="13877"/>
                </a:cubicBezTo>
                <a:cubicBezTo>
                  <a:pt x="21518" y="10468"/>
                  <a:pt x="18344" y="5897"/>
                  <a:pt x="13995" y="4271"/>
                </a:cubicBezTo>
                <a:cubicBezTo>
                  <a:pt x="13995" y="4271"/>
                  <a:pt x="13995" y="4271"/>
                  <a:pt x="13995" y="427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297043" y="4240435"/>
            <a:ext cx="513778" cy="424625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312789" y="4402646"/>
            <a:ext cx="324707" cy="292608"/>
          </a:xfrm>
          <a:custGeom>
            <a:rect l="l" t="t" r="r" b="b"/>
            <a:pathLst>
              <a:path w="161" h="145">
                <a:moveTo>
                  <a:pt x="0" y="62"/>
                </a:moveTo>
                <a:lnTo>
                  <a:pt x="0" y="145"/>
                </a:lnTo>
                <a:lnTo>
                  <a:pt x="31" y="145"/>
                </a:lnTo>
                <a:lnTo>
                  <a:pt x="130" y="145"/>
                </a:lnTo>
                <a:lnTo>
                  <a:pt x="161" y="145"/>
                </a:lnTo>
                <a:lnTo>
                  <a:pt x="161" y="62"/>
                </a:lnTo>
                <a:lnTo>
                  <a:pt x="81" y="0"/>
                </a:lnTo>
                <a:lnTo>
                  <a:pt x="0" y="6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228112" y="4279582"/>
            <a:ext cx="496157" cy="248221"/>
          </a:xfrm>
          <a:custGeom>
            <a:rect l="l" t="t" r="r" b="b"/>
            <a:pathLst>
              <a:path w="246" h="123">
                <a:moveTo>
                  <a:pt x="225" y="80"/>
                </a:moveTo>
                <a:lnTo>
                  <a:pt x="225" y="21"/>
                </a:lnTo>
                <a:lnTo>
                  <a:pt x="182" y="21"/>
                </a:lnTo>
                <a:lnTo>
                  <a:pt x="182" y="47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123" y="0"/>
                </a:lnTo>
                <a:lnTo>
                  <a:pt x="0" y="97"/>
                </a:lnTo>
                <a:lnTo>
                  <a:pt x="21" y="123"/>
                </a:lnTo>
                <a:lnTo>
                  <a:pt x="123" y="42"/>
                </a:lnTo>
                <a:lnTo>
                  <a:pt x="225" y="123"/>
                </a:lnTo>
                <a:lnTo>
                  <a:pt x="246" y="97"/>
                </a:lnTo>
                <a:lnTo>
                  <a:pt x="225" y="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目标群体定位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价值主张定位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品牌定位的方法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通过市场调研了解目标市场的需求、竞争状况和消费者行为，为品牌定位提供数据支持。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根据目标市场的特点和企业的优势，寻找与竞争对手的差异点，以此为基础进行品牌定位。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根据目标市场的不同需求和特点，将品牌定位为某一特定群体或某种特定需求的解决方案。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通过提出独特的价值主张来吸引目标消费者，从而树立品牌的独特形象和竞争优势。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品牌塑造的策略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通过设计独特的品牌名称、标志、包装等视觉元素，以及开展品牌宣传活动，树立品牌的形象和个性。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通过广告、公关、促销等多种方式，将品牌信息传递给目标消费者，提高品牌的知名度和美誉度。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不断提高产品质量和服务水平，赢得消费者的信任和忠诚度。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建立良好的客户关系，了解客户需求，提供个性化的服务和关怀，增强客户对品牌的忠诚度。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167" r="13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利用电视、广播、报纸等传统媒体进行品牌宣传，覆盖面广，但成本较高。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利用互联网平台，如社交媒体、搜索引擎、门户网站等进行品牌传播，互动性强，传播速度快。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通过举办各类活动、展览等形式，与目标受众进行面对面的交流，增强品牌认知度。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通过用户口碑、推荐等方式进行品牌传播，可信度高，效果持久。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品牌传播的渠道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https://d.book118.com/175332141204011112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2024-09-18T23:50:05.075</cp:lastPrinted>
  <dcterms:created xsi:type="dcterms:W3CDTF">2024-09-18T15:50:05Z</dcterms:created>
  <dcterms:modified xsi:type="dcterms:W3CDTF">2024-09-18T15:50:07Z</dcterms:modified>
</cp:coreProperties>
</file>