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FD0E0DF-B3B0-4D1B-AE53-E17F71FCE53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31D2A46-C40C-43B6-9159-38E267E96B0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774A62E-4A13-48BD-AEB4-F5C6ADA6F95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80CBE72-B408-4A36-B9A1-039D4C95132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52260EB-8DD1-4C85-BD10-55C221C9873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AACA769-4FD0-413B-B1EC-497E709E4EE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DD5501F-23B1-4241-946C-C77F2FE6332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69DB44F-03E0-4E06-8DC0-9B572CD2190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E1C5D58-EEA6-4623-8A43-633295FFA12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B966019-7397-4E78-9DA7-4B4DB76D303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711CB89-7A2F-4C98-89E0-570E8A0B6CF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 Id="rId4" Type="http://schemas.openxmlformats.org/officeDocument/2006/relationships/image" Target="../media/image4.jpeg" /><Relationship Id="rId5"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1.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7600524324301005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409093" y="4827662"/>
            <a:ext cx="3373814"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FFFFFF">
                    <a:alpha val="100000"/>
                  </a:srgbClr>
                </a:solidFill>
                <a:latin typeface="Microsoft Yahei"/>
                <a:ea typeface="Microsoft Yahei"/>
                <a:cs typeface="Microsoft Yahei"/>
              </a:rPr>
              <a:t>汇报人：PPT可修改</a:t>
            </a:r>
          </a:p>
        </p:txBody>
      </p:sp>
      <p:sp>
        <p:nvSpPr>
          <p:cNvPr id="3" name="TextBox 3"/>
          <p:cNvSpPr txBox="1"/>
          <p:nvPr/>
        </p:nvSpPr>
        <p:spPr>
          <a:xfrm>
            <a:off x="1040840" y="3516888"/>
            <a:ext cx="10110320"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rgbClr val="FFFFFF">
                    <a:alpha val="100000"/>
                  </a:srgbClr>
                </a:solidFill>
                <a:latin typeface="Microsoft Yahei"/>
                <a:ea typeface="Microsoft Yahei"/>
                <a:cs typeface="Microsoft Yahei"/>
              </a:rPr>
              <a:t>在线学习的心理治疗与干预</a:t>
            </a:r>
          </a:p>
        </p:txBody>
      </p:sp>
      <p:sp>
        <p:nvSpPr>
          <p:cNvPr id="4" name="TextBox 4"/>
          <p:cNvSpPr txBox="1"/>
          <p:nvPr/>
        </p:nvSpPr>
        <p:spPr>
          <a:xfrm>
            <a:off x="3825995" y="5328676"/>
            <a:ext cx="4540009"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FFFFFF">
                    <a:alpha val="100000"/>
                  </a:srgbClr>
                </a:solidFill>
                <a:latin typeface="Microsoft Yahei"/>
                <a:ea typeface="Microsoft Yahei"/>
                <a:cs typeface="Microsoft Yahei"/>
              </a:rPr>
              <a:t>2024-01-24</a:t>
            </a:r>
          </a:p>
        </p:txBody>
      </p:sp>
      <p:grpSp>
        <p:nvGrpSpPr>
          <p:cNvPr id="5" name="Group 5"/>
          <p:cNvGrpSpPr/>
          <p:nvPr/>
        </p:nvGrpSpPr>
        <p:grpSpPr>
          <a:xfrm>
            <a:off x="5059558" y="1161765"/>
            <a:ext cx="2072884" cy="2072884"/>
            <a:chOff x="5059558" y="1161765"/>
            <a:chExt cx="2072884" cy="2072884"/>
          </a:xfrm>
        </p:grpSpPr>
        <p:sp>
          <p:nvSpPr>
            <p:cNvPr id="6" name="AutoShape 6"/>
            <p:cNvSpPr/>
            <p:nvPr/>
          </p:nvSpPr>
          <p:spPr>
            <a:xfrm>
              <a:off x="5059558" y="1161765"/>
              <a:ext cx="2072884" cy="2072884"/>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5116739" y="1218945"/>
            <a:ext cx="1958523" cy="1958523"/>
            <a:chOff x="5116739" y="1218945"/>
            <a:chExt cx="1958523" cy="1958523"/>
          </a:xfrm>
        </p:grpSpPr>
        <p:sp>
          <p:nvSpPr>
            <p:cNvPr id="8" name="Freeform 8"/>
            <p:cNvSpPr/>
            <p:nvPr/>
          </p:nvSpPr>
          <p:spPr>
            <a:xfrm>
              <a:off x="5116739" y="1218945"/>
              <a:ext cx="1958523" cy="1958523"/>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116739" y="1218945"/>
              <a:ext cx="1958523" cy="1958523"/>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253411" y="1355617"/>
              <a:ext cx="1685300" cy="1685300"/>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5441229" y="1902429"/>
            <a:ext cx="1309543" cy="896478"/>
            <a:chOff x="5441229" y="1902429"/>
            <a:chExt cx="1309543" cy="896478"/>
          </a:xfrm>
        </p:grpSpPr>
        <p:sp>
          <p:nvSpPr>
            <p:cNvPr id="12" name="Freeform 12"/>
            <p:cNvSpPr/>
            <p:nvPr/>
          </p:nvSpPr>
          <p:spPr>
            <a:xfrm>
              <a:off x="5441229" y="1902429"/>
              <a:ext cx="1309543" cy="896478"/>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AutoShape 13"/>
          <p:cNvSpPr/>
          <p:nvPr/>
        </p:nvSpPr>
        <p:spPr>
          <a:xfrm rot="-5400000">
            <a:off x="10070592" y="3499876"/>
            <a:ext cx="585216" cy="3657600"/>
          </a:xfrm>
          <a:prstGeom prst="round2Same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5400000" flipV="1">
            <a:off x="1536192" y="3499876"/>
            <a:ext cx="585216" cy="3657600"/>
          </a:xfrm>
          <a:prstGeom prst="round2Same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51200" y="495117"/>
            <a:ext cx="757489" cy="757489"/>
            <a:chOff x="551200" y="495117"/>
            <a:chExt cx="757489" cy="757489"/>
          </a:xfrm>
        </p:grpSpPr>
        <p:sp>
          <p:nvSpPr>
            <p:cNvPr id="3" name="AutoShape 3"/>
            <p:cNvSpPr/>
            <p:nvPr/>
          </p:nvSpPr>
          <p:spPr>
            <a:xfrm>
              <a:off x="551200" y="495117"/>
              <a:ext cx="757489" cy="757489"/>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 name="Group 4"/>
          <p:cNvGrpSpPr/>
          <p:nvPr/>
        </p:nvGrpSpPr>
        <p:grpSpPr>
          <a:xfrm>
            <a:off x="572171" y="516087"/>
            <a:ext cx="715670" cy="715670"/>
            <a:chOff x="572171" y="516087"/>
            <a:chExt cx="715670" cy="715670"/>
          </a:xfrm>
        </p:grpSpPr>
        <p:sp>
          <p:nvSpPr>
            <p:cNvPr id="5" name="Freeform 5"/>
            <p:cNvSpPr/>
            <p:nvPr/>
          </p:nvSpPr>
          <p:spPr>
            <a:xfrm>
              <a:off x="572171" y="516087"/>
              <a:ext cx="715670" cy="715670"/>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2171" y="516087"/>
              <a:ext cx="715670" cy="715670"/>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22036" y="565953"/>
              <a:ext cx="615696" cy="615696"/>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8" name="AutoShape 8"/>
          <p:cNvSpPr/>
          <p:nvPr/>
        </p:nvSpPr>
        <p:spPr>
          <a:xfrm>
            <a:off x="1490568" y="1247584"/>
            <a:ext cx="1681506" cy="766756"/>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defRPr/>
            </a:pPr>
            <a:r>
              <a:rPr lang="en-US" sz="4425" b="1">
                <a:solidFill>
                  <a:srgbClr val="FFFFFF">
                    <a:alpha val="100000"/>
                  </a:srgbClr>
                </a:solidFill>
                <a:latin typeface="黑体"/>
                <a:ea typeface="黑体"/>
                <a:cs typeface="黑体"/>
              </a:rPr>
              <a:t>目录</a:t>
            </a:r>
            <a:endParaRPr lang="en-US" sz="1100"/>
          </a:p>
        </p:txBody>
      </p:sp>
      <p:cxnSp>
        <p:nvCxnSpPr>
          <p:cNvPr id="9" name="Connector 9"/>
          <p:cNvCxnSpPr/>
          <p:nvPr/>
        </p:nvCxnSpPr>
        <p:spPr>
          <a:xfrm>
            <a:off x="4573574" y="1614170"/>
            <a:ext cx="5237390" cy="0"/>
          </a:xfrm>
          <a:prstGeom prst="line">
            <a:avLst/>
          </a:prstGeom>
          <a:ln w="9525">
            <a:solidFill>
              <a:srgbClr val="FFFFFF">
                <a:alpha val="100000"/>
              </a:srgbClr>
            </a:solidFill>
            <a:prstDash val="solid"/>
            <a:headEnd type="oval"/>
            <a:tailEnd type="none"/>
          </a:ln>
        </p:spPr>
      </p:cxnSp>
      <p:sp>
        <p:nvSpPr>
          <p:cNvPr id="10" name="TextBox 10"/>
          <p:cNvSpPr txBox="1"/>
          <p:nvPr/>
        </p:nvSpPr>
        <p:spPr>
          <a:xfrm>
            <a:off x="4596480" y="1789458"/>
            <a:ext cx="6562725"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引言</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在线学习的心理特点及挑战</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心理治疗与干预方法概述</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在线学习中心理治疗与干预实践案例</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效果评估及持续改进策略</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01</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引言</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适应在线学习趋势</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随着在线教育的普及，越来越多的学习者需要适应在线学习环境。在线学习的心理治疗与干预有助于学习者更好地应对在线学习带来的挑战和压力。</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应对心理健康问题</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在线学习的心理治疗与干预旨在解决日益严重的心理健康问题，如焦虑、抑郁等，提供及时、有效的帮助。</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弥补传统治疗不足</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传统心理治疗通常需要面对面进行，而在线学习的心理治疗与干预可以弥补这一不足，为更多学习者提供便捷、灵活的心理支持。</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5708" r="5708"/>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1108" r="11108"/>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5333" r="5333"/>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25000" r="2500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在线学习心理治疗的挑战与前景</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分析在线学习心理治疗面临的挑战，如技术难题、隐私保护等，并展望其未来发展前景。</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在线学习心理治疗的理论基础</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介绍在线学习心理治疗的理论依据，包括认知行为疗法、人本主义疗法等。</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在线学习心理治疗的实践应用</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阐述在线学习心理治疗在在线教育中的应用，如在线心理咨询、心理评估、心理干预等。</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02</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在线学习的心理特点及挑战</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在线学习缺乏面对面的互动，学生容易感到孤独和隔离。</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孤独感增强</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75" r="16675"/>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焦虑和压力增加</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注意力不集中</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4941" r="14941"/>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在线学习的灵活性和自主性可能导致学生感到压力和焦虑，因为他们需要自我管理和自我激励。</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在线学习环境中的干扰因素较多，如社交媒体、电子邮件等，容易导致学生注意力不集中。</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在线学习环境下学生心理特点</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不熟悉在线学习平台或工具，网络连接不稳定等技术问题可能会对学生的学习造成干扰。</a:t>
            </a:r>
          </a:p>
        </p:txBody>
      </p:sp>
      <p:pic>
        <p:nvPicPr>
          <p:cNvPr id="4" name="Picture 4"/>
          <p:cNvPicPr>
            <a:picLocks noChangeAspect="1"/>
          </p:cNvPicPr>
          <p:nvPr/>
        </p:nvPicPr>
        <p:blipFill>
          <a:blip r:embed="rId2"/>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rcRect l="15112" r="15112"/>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技术问题</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在线学习需要学生具备良好的时间管理能力，否则容易导致学习进度落后或学习效果不佳。</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时间管理问题</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缺乏面对面的互动和教师的即时反馈，学生可能会失去学习动力或感到迷茫。</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学习动机问题</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面临的挑战与问题</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0031" r="20031"/>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个人因素</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学生的自律性、自主学习能力、时间管理能力等个人因素会影响他们在线学习的效果。</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环境因素</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家庭环境、网络环境等外部因素也会对学生的学习产生影响。例如，嘈杂的家庭环境或不稳定的网络连接可能会干扰学生的学习。</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教学因素</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教师的教学方式、在线课程的设计质量等教学因素也会影响学生的学习效果。例如，缺乏互动性的在线课程可能导致学生感到无聊或失去兴趣。</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影响因素分析</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03</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心理治疗与干预方法概述</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通过识别和改变消极的思维模式和行为习惯，建立积极的认知和行为模式。</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认知重构</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通过逐步暴露患者于恐惧或焦虑的情境，帮助其逐渐适应并克服这些情绪。</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暴露疗法</a:t>
            </a:r>
          </a:p>
        </p:txBody>
      </p:sp>
      <p:pic>
        <p:nvPicPr>
          <p:cNvPr id="10" name="Picture 10"/>
          <p:cNvPicPr>
            <a:picLocks noChangeAspect="1"/>
          </p:cNvPicPr>
          <p:nvPr/>
        </p:nvPicPr>
        <p:blipFill>
          <a:blip r:embed="rId3"/>
          <a:srcRect l="13403" r="13403"/>
          <a:stretch>
            <a:fillRect/>
          </a:stretch>
        </p:blipFill>
        <p:spPr>
          <a:xfrm>
            <a:off x="5820153" y="3595858"/>
            <a:ext cx="2380229" cy="2380229"/>
          </a:xfrm>
          <a:prstGeom prst="ellipse">
            <a:avLst/>
          </a:prstGeom>
        </p:spPr>
      </p:pic>
      <p:pic>
        <p:nvPicPr>
          <p:cNvPr id="11" name="Picture 11"/>
          <p:cNvPicPr>
            <a:picLocks noChangeAspect="1"/>
          </p:cNvPicPr>
          <p:nvPr/>
        </p:nvPicPr>
        <p:blipFill>
          <a:blip r:embed="rId4"/>
          <a:srcRect l="1208" r="1208"/>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教授患者有效的应对策略和技能，以应对日常生活中的挑战和压力。</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应对技能训练</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认知行为疗法（CBT）</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5502" b="25502"/>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741" b="18741"/>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艺术治疗</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创造性表达</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通过绘画、雕塑、音乐等艺术形式，让患者表达和沟通内心的情感和体验。</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情绪调节</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艺术治疗可以帮助患者识别和调节情绪，减轻焦虑和抑郁症状。</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自我认知</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通过艺术作品的创作和反思，患者可以更深入地了解自己的内心世界和需求。</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家庭系统观念</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强调家庭成员之间的互动和影响，以及家庭作为一个整体的功能。</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沟通技巧训练</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教授家庭成员有效的沟通技巧，改善家庭内部的沟通和关系。</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家庭规则与界限</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建立清晰、健康的家庭规则和界限，促进家庭成员的自主性和责任感。</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家庭治疗</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通过培养患者的正念和觉知能力，减轻心理压力和增强自我调节能力。</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正念疗法</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利用虚拟现实技术创建模拟情境，帮助患者在安全的环境中体验并克服恐惧和焦虑。</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虚拟现实技术</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提供在线平台，让患者能够相互支持、分享经验和应对策略，增强社会支持网络。</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在线互助小组</a:t>
            </a:r>
          </a:p>
        </p:txBody>
      </p:sp>
      <p:pic>
        <p:nvPicPr>
          <p:cNvPr id="9" name="Picture 9"/>
          <p:cNvPicPr>
            <a:picLocks noChangeAspect="1"/>
          </p:cNvPicPr>
          <p:nvPr/>
        </p:nvPicPr>
        <p:blipFill>
          <a:blip r:embed="rId2"/>
          <a:srcRect t="17208" b="17208"/>
          <a:stretch>
            <a:fillRect/>
          </a:stretch>
        </p:blipFill>
        <p:spPr>
          <a:xfrm>
            <a:off x="7676035" y="2524949"/>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其他创新方法</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https://d.book118.com/176005243243010053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2A26"/>
      </a:lt1>
      <a:dk2>
        <a:srgbClr val="D9FFFA"/>
      </a:dk2>
      <a:lt2>
        <a:srgbClr val="000000"/>
      </a:lt2>
      <a:accent1>
        <a:srgbClr val="00BEA8"/>
      </a:accent1>
      <a:accent2>
        <a:srgbClr val="00A5B2"/>
      </a:accent2>
      <a:accent3>
        <a:srgbClr val="00657D"/>
      </a:accent3>
      <a:accent4>
        <a:srgbClr val="05DD68"/>
      </a:accent4>
      <a:accent5>
        <a:srgbClr val="5DE88C"/>
      </a:accent5>
      <a:accent6>
        <a:srgbClr val="6BAF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93</Paragraphs>
  <Slides>15</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15</vt:i4>
      </vt:variant>
    </vt:vector>
  </HeadingPairs>
  <TitlesOfParts>
    <vt:vector baseType="lpstr" size="20">
      <vt:lpstr>Arial</vt:lpstr>
      <vt:lpstr>Calibri</vt:lpstr>
      <vt:lpstr>Microsoft Yahei</vt:lpstr>
      <vt:lpstr>黑体</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2024-09-20T21:08:51.891</cp:lastPrinted>
  <dcterms:created xsi:type="dcterms:W3CDTF">2024-09-20T13:08:51Z</dcterms:created>
  <dcterms:modified xsi:type="dcterms:W3CDTF">2024-09-20T13:08:54Z</dcterms:modified>
</cp:coreProperties>
</file>