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64" r:id="rId2"/>
    <p:sldMasterId id="214748366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5" r:id="rId34"/>
  </p:sldIdLst>
  <p:sldSz cx="9144000" cy="6858000"/>
  <p:notesSz cx="6858000" cy="9144000"/>
  <p:embeddedFontLst>
    <p:embeddedFont>
      <p:font typeface="微软雅黑" panose="020B0503020204020204" pitchFamily="2" charset="-122"/>
      <p:regular r:id="rId36"/>
    </p:embeddedFont>
    <p:embeddedFont>
      <p:font typeface="Arial Unicode MS" panose="020B0604020202020204" pitchFamily="2" charset="-122"/>
      <p:regular r:id="rId37"/>
    </p:embeddedFont>
    <p:embeddedFont>
      <p:font typeface="隶书" panose="02010509060101010101" pitchFamily="1" charset="-122"/>
      <p:regular r:id="rId38"/>
    </p:embeddedFont>
    <p:embeddedFont>
      <p:font typeface="幼圆" panose="02010509060101010101" pitchFamily="1" charset="-122"/>
      <p:regular r:id="rId39"/>
    </p:embeddedFont>
    <p:embeddedFont>
      <p:font typeface="Calibri" panose="020F0502020204030204"/>
      <p:regular r:id="rId40"/>
      <p:bold r:id="rId41"/>
      <p:italic r:id="rId42"/>
      <p:boldItalic r:id="rId43"/>
    </p:embeddedFont>
    <p:embeddedFont>
      <p:font typeface="黑体" panose="02010609060101010101" pitchFamily="1" charset="-122"/>
      <p:regular r:id="rId44"/>
    </p:embeddedFont>
    <p:embeddedFont>
      <p:font typeface="Calibri Light" panose="020F0302020204030204" charset="0"/>
      <p:regular r:id="rId45"/>
      <p:italic r:id="rId46"/>
    </p:embeddedFont>
  </p:embeddedFontLst>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tags" Target="tags/tag1.xml" /><Relationship Id="rId36" Type="http://schemas.openxmlformats.org/officeDocument/2006/relationships/font" Target="fonts/font1.fntdata" /><Relationship Id="rId37" Type="http://schemas.openxmlformats.org/officeDocument/2006/relationships/font" Target="fonts/font2.fntdata" /><Relationship Id="rId38" Type="http://schemas.openxmlformats.org/officeDocument/2006/relationships/font" Target="fonts/font3.fntdata" /><Relationship Id="rId39" Type="http://schemas.openxmlformats.org/officeDocument/2006/relationships/font" Target="fonts/font4.fntdata" /><Relationship Id="rId4" Type="http://schemas.openxmlformats.org/officeDocument/2006/relationships/notesMaster" Target="notesMasters/notesMaster1.xml" /><Relationship Id="rId40" Type="http://schemas.openxmlformats.org/officeDocument/2006/relationships/font" Target="fonts/font5.fntdata" /><Relationship Id="rId41" Type="http://schemas.openxmlformats.org/officeDocument/2006/relationships/font" Target="fonts/font6.fntdata" /><Relationship Id="rId42" Type="http://schemas.openxmlformats.org/officeDocument/2006/relationships/font" Target="fonts/font7.fntdata" /><Relationship Id="rId43" Type="http://schemas.openxmlformats.org/officeDocument/2006/relationships/font" Target="fonts/font8.fntdata" /><Relationship Id="rId44" Type="http://schemas.openxmlformats.org/officeDocument/2006/relationships/font" Target="fonts/font9.fntdata" /><Relationship Id="rId45" Type="http://schemas.openxmlformats.org/officeDocument/2006/relationships/font" Target="fonts/font10.fntdata" /><Relationship Id="rId46" Type="http://schemas.openxmlformats.org/officeDocument/2006/relationships/font" Target="fonts/font11.fntdata"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1.xml" /><Relationship Id="rId50"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D3007C-0BBF-4CAD-B02F-7664B804665F}"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27DC7C-EA85-41EA-BE8E-3BC04B9579CE}"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1371600" y="1143000"/>
            <a:ext cx="41148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1371600" y="1143000"/>
            <a:ext cx="41148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927DC7C-EA85-41EA-BE8E-3BC04B9579CE}"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xfrm>
            <a:off x="1371600" y="1143000"/>
            <a:ext cx="4114800" cy="3086100"/>
          </a:xfrm>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15</a:t>
            </a:fld>
            <a:endParaRPr lang="zh-CN" alt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16</a:t>
            </a:fld>
            <a:endParaRPr lang="zh-CN" altLang="en-US">
              <a:solidFill>
                <a:prstClr val="black"/>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17</a:t>
            </a:fld>
            <a:endParaRPr lang="zh-CN" alt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18</a:t>
            </a:fld>
            <a:endParaRPr lang="zh-CN" alt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19</a:t>
            </a:fld>
            <a:endParaRPr lang="zh-CN" altLang="en-US">
              <a:solidFill>
                <a:prstClr val="black"/>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20</a:t>
            </a:fld>
            <a:endParaRPr lang="zh-CN" altLang="en-US">
              <a:solidFill>
                <a:prstClr val="black"/>
              </a:solidFil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21</a:t>
            </a:fld>
            <a:endParaRPr lang="zh-CN" altLang="en-US">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22</a:t>
            </a:fld>
            <a:endParaRPr lang="zh-CN" altLang="en-US">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23</a:t>
            </a:fld>
            <a:endParaRPr lang="zh-CN" altLang="en-US">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24</a:t>
            </a:fld>
            <a:endParaRPr lang="zh-CN" altLang="en-US">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25</a:t>
            </a:fld>
            <a:endParaRPr lang="zh-CN" altLang="en-US">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26</a:t>
            </a:fld>
            <a:endParaRPr lang="zh-CN" altLang="en-US">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27</a:t>
            </a:fld>
            <a:endParaRPr lang="zh-CN" altLang="en-US">
              <a:solidFill>
                <a:prstClr val="black"/>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28</a:t>
            </a:fld>
            <a:endParaRPr lang="zh-CN" altLang="en-US">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bwMode="auto">
          <a:noFill/>
          <a:ln>
            <a:solidFill>
              <a:srgbClr val="000000"/>
            </a:solidFill>
            <a:miter lim="800000"/>
          </a:ln>
        </p:spPr>
      </p:sp>
      <p:sp>
        <p:nvSpPr>
          <p:cNvPr id="20483" name="备注占位符 2"/>
          <p:cNvSpPr>
            <a:spLocks noGrp="1"/>
          </p:cNvSpPr>
          <p:nvPr>
            <p:ph type="body" idx="1"/>
          </p:nvPr>
        </p:nvSpPr>
        <p:spPr bwMode="auto">
          <a:noFill/>
        </p:spPr>
        <p:txBody>
          <a:bodyPr wrap="square" numCol="1" anchor="t" anchorCtr="0" compatLnSpc="1"/>
          <a:lstStyle/>
          <a:p>
            <a:endParaRPr lang="zh-CN" altLang="en-US"/>
          </a:p>
        </p:txBody>
      </p:sp>
      <p:sp>
        <p:nvSpPr>
          <p:cNvPr id="20484" name="灯片编号占位符 3"/>
          <p:cNvSpPr>
            <a:spLocks noGrp="1"/>
          </p:cNvSpPr>
          <p:nvPr>
            <p:ph type="sldNum" sz="quarter" idx="5"/>
          </p:nvPr>
        </p:nvSpPr>
        <p:spPr bwMode="auto">
          <a:noFill/>
          <a:ln>
            <a:miter lim="800000"/>
          </a:ln>
        </p:spPr>
        <p:txBody>
          <a:bodyPr/>
          <a:lstStyle/>
          <a:p>
            <a:fld id="{7B9D5793-282D-4E6B-96FF-6023E721948B}" type="slidenum">
              <a:rPr lang="zh-CN" altLang="en-US" smtClean="0">
                <a:solidFill>
                  <a:prstClr val="black"/>
                </a:solidFill>
              </a:rPr>
              <a:t>29</a:t>
            </a:fld>
            <a:endParaRPr lang="zh-CN" alt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15.xml" TargetMode="Internal" /><Relationship Id="rId2" Type="http://schemas.openxmlformats.org/officeDocument/2006/relationships/slide" Target="../slides/slide3.xml" TargetMode="Interna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slide" Target="../slides/slide1.xml" TargetMode="Internal" /><Relationship Id="rId6" Type="http://schemas.openxmlformats.org/officeDocument/2006/relationships/image" Target="../media/image4.png"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1.xml" TargetMode="Interna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3.xml" TargetMode="Internal" /><Relationship Id="rId2" Type="http://schemas.openxmlformats.org/officeDocument/2006/relationships/slide" Target="../slides/slide15.xml" TargetMode="Interna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slide" Target="../slides/slide1.xml" TargetMode="Internal" /><Relationship Id="rId6" Type="http://schemas.openxmlformats.org/officeDocument/2006/relationships/image" Target="../media/image4.png" /><Relationship Id="rId7"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1.xml" TargetMode="Internal"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3E7D7A-E255-4436-A35A-A55794467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47DEA-A98B-4AA9-9D93-5749B7AF0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189BE6-3C34-407B-8F00-B517BA2C8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777DDD-83B9-431D-8BAE-74CD1BE640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5D833C-C207-481B-974B-0AAFFD90E2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C4917E-AD0B-4D58-A90E-3AEC517427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BE9355-D0B2-4F36-9867-3F0E46318F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5ECB33-01E0-421D-88B7-568509AB9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25016-2F5B-4CAA-8693-15B79FC29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53F35C-C8E4-4714-AD0D-52891E301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066817-BF7F-49C1-B610-F26FE81C5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 hedp">
    <p:spTree>
      <p:nvGrpSpPr>
        <p:cNvPr id="1" name=""/>
        <p:cNvGrpSpPr/>
        <p:nvPr/>
      </p:nvGrpSpPr>
      <p:grpSpPr>
        <a:xfrm>
          <a:off x="0" y="0"/>
          <a:ext cx="0" cy="0"/>
        </a:xfrm>
      </p:grpSpPr>
      <p:sp>
        <p:nvSpPr>
          <p:cNvPr id="2" name="页脚占位符 1"/>
          <p:cNvSpPr>
            <a:spLocks noGrp="1"/>
          </p:cNvSpPr>
          <p:nvPr>
            <p:ph type="ftr" sz="quarter" idx="10"/>
          </p:nvPr>
        </p:nvSpPr>
        <p:spPr/>
        <p:txBody>
          <a:bodyPr/>
          <a:lstStyle>
            <a:lvl1pPr>
              <a:defRPr/>
            </a:lvl1pPr>
          </a:lstStyle>
          <a:p>
            <a:pPr>
              <a:defRPr/>
            </a:pPr>
            <a:endParaRPr lang="en-US" altLang="zh-CN"/>
          </a:p>
        </p:txBody>
      </p:sp>
      <p:pic>
        <p:nvPicPr>
          <p:cNvPr id="3" name="图片 2"/>
          <p:cNvPicPr>
            <a:picLocks noChangeAspect="1"/>
          </p:cNvPicPr>
          <p:nvPr userDrawn="1"/>
        </p:nvPicPr>
        <p:blipFill>
          <a:blip r:embed="rId1"/>
          <a:stretch>
            <a:fillRect/>
          </a:stretch>
        </p:blipFill>
        <p:spPr>
          <a:xfrm>
            <a:off x="0" y="98854"/>
            <a:ext cx="3592107" cy="840259"/>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hedp">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第1节">
    <p:spTree>
      <p:nvGrpSpPr>
        <p:cNvPr id="1" name=""/>
        <p:cNvGrpSpPr/>
        <p:nvPr/>
      </p:nvGrpSpPr>
      <p:grpSpPr>
        <a:xfrm>
          <a:off x="0" y="0"/>
          <a:ext cx="0" cy="0"/>
        </a:xfrm>
      </p:grpSpPr>
      <p:sp>
        <p:nvSpPr>
          <p:cNvPr id="7" name="矩形 6"/>
          <p:cNvSpPr/>
          <p:nvPr userDrawn="1"/>
        </p:nvSpPr>
        <p:spPr>
          <a:xfrm>
            <a:off x="3" y="0"/>
            <a:ext cx="137001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aphicFrame>
        <p:nvGraphicFramePr>
          <p:cNvPr id="8" name="表格 7"/>
          <p:cNvGraphicFramePr>
            <a:graphicFrameLocks noGrp="1"/>
          </p:cNvGraphicFramePr>
          <p:nvPr userDrawn="1"/>
        </p:nvGraphicFramePr>
        <p:xfrm>
          <a:off x="1" y="1533531"/>
          <a:ext cx="1370012" cy="3186235"/>
        </p:xfrm>
        <a:graphic>
          <a:graphicData uri="http://schemas.openxmlformats.org/drawingml/2006/table">
            <a:tbl>
              <a:tblPr>
                <a:tableStyleId>{2D5ABB26-0587-4C30-8999-92F81FD0307C}</a:tableStyleId>
              </a:tblPr>
              <a:tblGrid>
                <a:gridCol w="1370012"/>
              </a:tblGrid>
              <a:tr h="637247">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第</a:t>
                      </a:r>
                      <a:endParaRPr lang="zh-CN" altLang="en-US" sz="1800" kern="1200">
                        <a:solidFill>
                          <a:schemeClr val="bg1"/>
                        </a:solidFill>
                        <a:latin typeface="微软雅黑" panose="020b0503020204020204" pitchFamily="34" charset="-122"/>
                        <a:ea typeface="微软雅黑" panose="020b0503020204020204" pitchFamily="34" charset="-122"/>
                        <a:cs typeface="+mn-cs"/>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0062AC"/>
                    </a:solidFill>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第</a:t>
                      </a:r>
                      <a:r>
                        <a:rPr lang="en-US" altLang="zh-CN" sz="1800">
                          <a:solidFill>
                            <a:schemeClr val="tx1"/>
                          </a:solidFill>
                          <a:latin typeface="微软雅黑" panose="020b0503020204020204" pitchFamily="34" charset="-122"/>
                          <a:ea typeface="微软雅黑" panose="020b0503020204020204" pitchFamily="34" charset="-122"/>
                        </a:rPr>
                        <a:t>2</a:t>
                      </a:r>
                      <a:r>
                        <a:rPr lang="zh-CN" altLang="en-US" sz="1800">
                          <a:solidFill>
                            <a:schemeClr val="tx1"/>
                          </a:solidFill>
                          <a:latin typeface="微软雅黑" panose="020b0503020204020204" pitchFamily="34" charset="-122"/>
                          <a:ea typeface="微软雅黑" panose="020b0503020204020204" pitchFamily="34" charset="-122"/>
                        </a:rPr>
                        <a:t>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noFill/>
                  </a:tcPr>
                </a:tc>
              </a:tr>
              <a:tr h="637247">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a:solidFill>
                            <a:schemeClr val="tx1"/>
                          </a:solidFill>
                          <a:latin typeface="微软雅黑" panose="020b0503020204020204" pitchFamily="34" charset="-122"/>
                          <a:ea typeface="微软雅黑" panose="020b0503020204020204" pitchFamily="34" charset="-122"/>
                        </a:rPr>
                        <a:t>第</a:t>
                      </a:r>
                      <a:r>
                        <a:rPr lang="en-US" altLang="zh-CN" sz="1800">
                          <a:solidFill>
                            <a:schemeClr val="tx1"/>
                          </a:solidFill>
                          <a:latin typeface="微软雅黑" panose="020b0503020204020204" pitchFamily="34" charset="-122"/>
                          <a:ea typeface="微软雅黑" panose="020b0503020204020204" pitchFamily="34" charset="-122"/>
                        </a:rPr>
                        <a:t>3</a:t>
                      </a:r>
                      <a:r>
                        <a:rPr lang="zh-CN" altLang="en-US" sz="1800">
                          <a:solidFill>
                            <a:schemeClr val="tx1"/>
                          </a:solidFill>
                          <a:latin typeface="微软雅黑" panose="020b0503020204020204" pitchFamily="34" charset="-122"/>
                          <a:ea typeface="微软雅黑" panose="020b0503020204020204" pitchFamily="34" charset="-122"/>
                        </a:rPr>
                        <a:t>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第</a:t>
                      </a:r>
                      <a:r>
                        <a:rPr lang="en-US" altLang="zh-CN" sz="1800">
                          <a:solidFill>
                            <a:schemeClr val="tx1"/>
                          </a:solidFill>
                          <a:latin typeface="微软雅黑" panose="020b0503020204020204" pitchFamily="34" charset="-122"/>
                          <a:ea typeface="微软雅黑" panose="020b0503020204020204" pitchFamily="34" charset="-122"/>
                        </a:rPr>
                        <a:t>4</a:t>
                      </a:r>
                      <a:r>
                        <a:rPr lang="zh-CN" altLang="en-US" sz="1800">
                          <a:solidFill>
                            <a:schemeClr val="tx1"/>
                          </a:solidFill>
                          <a:latin typeface="微软雅黑" panose="020b0503020204020204" pitchFamily="34" charset="-122"/>
                          <a:ea typeface="微软雅黑" panose="020b0503020204020204" pitchFamily="34" charset="-122"/>
                        </a:rPr>
                        <a:t>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习题</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bl>
          </a:graphicData>
        </a:graphic>
      </p:graphicFrame>
      <p:cxnSp>
        <p:nvCxnSpPr>
          <p:cNvPr id="13" name="直接连接符 12"/>
          <p:cNvCxnSpPr/>
          <p:nvPr userDrawn="1"/>
        </p:nvCxnSpPr>
        <p:spPr>
          <a:xfrm>
            <a:off x="1430778" y="1268760"/>
            <a:ext cx="623404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五边形 14"/>
          <p:cNvSpPr/>
          <p:nvPr userDrawn="1"/>
        </p:nvSpPr>
        <p:spPr>
          <a:xfrm flipH="1">
            <a:off x="8258176" y="6506949"/>
            <a:ext cx="832660" cy="287259"/>
          </a:xfrm>
          <a:prstGeom prst="homePlate">
            <a:avLst/>
          </a:prstGeom>
          <a:solidFill>
            <a:srgbClr val="99CCFF"/>
          </a:solidFill>
          <a:ln w="25400" cap="flat" cmpd="sng" algn="ctr">
            <a:noFill/>
            <a:prstDash val="solid"/>
          </a:ln>
          <a:effectLst>
            <a:outerShdw blurRad="50800" dist="381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70C0C04-E408-48A9-82A4-3716296300DE}" type="slidenum">
              <a:rPr lang="zh-CN" altLang="en-US" smtClean="0">
                <a:solidFill>
                  <a:prstClr val="black"/>
                </a:solidFill>
                <a:latin typeface="Arial Unicode MS" panose="020b0604020202020204" pitchFamily="34" charset="-122"/>
                <a:ea typeface="Arial Unicode MS" panose="020b0604020202020204" pitchFamily="34" charset="-122"/>
                <a:cs typeface="Arial Unicode MS" panose="020b0604020202020204" pitchFamily="34" charset="-122"/>
              </a:rPr>
              <a:t/>
            </a:fld>
            <a:endParaRPr lang="zh-CN" altLang="en-US" kern="0">
              <a:solidFill>
                <a:prstClr val="black"/>
              </a:solidFill>
            </a:endParaRPr>
          </a:p>
        </p:txBody>
      </p:sp>
      <p:sp>
        <p:nvSpPr>
          <p:cNvPr id="18" name="等腰三角形 17"/>
          <p:cNvSpPr/>
          <p:nvPr userDrawn="1"/>
        </p:nvSpPr>
        <p:spPr>
          <a:xfrm rot="16200000">
            <a:off x="1238895" y="1796621"/>
            <a:ext cx="144016" cy="10801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pSp>
        <p:nvGrpSpPr>
          <p:cNvPr id="2" name="组合 21"/>
          <p:cNvGrpSpPr/>
          <p:nvPr userDrawn="1"/>
        </p:nvGrpSpPr>
        <p:grpSpPr>
          <a:xfrm>
            <a:off x="1574801" y="1533526"/>
            <a:ext cx="6967537" cy="1119991"/>
            <a:chOff x="2277037" y="-1410659"/>
            <a:chExt cx="7162269" cy="941070"/>
          </a:xfrm>
        </p:grpSpPr>
        <p:sp>
          <p:nvSpPr>
            <p:cNvPr id="23" name="矩形 22"/>
            <p:cNvSpPr>
              <a:spLocks noChangeArrowheads="1"/>
            </p:cNvSpPr>
            <p:nvPr/>
          </p:nvSpPr>
          <p:spPr bwMode="auto">
            <a:xfrm>
              <a:off x="2277037" y="-870432"/>
              <a:ext cx="7162269" cy="400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2400"/>
                </a:spcBef>
                <a:buClr>
                  <a:srgbClr val="0038A8"/>
                </a:buClr>
              </a:pPr>
              <a:r>
                <a:rPr lang="zh-CN" altLang="en-US" sz="2000">
                  <a:solidFill>
                    <a:srgbClr val="0038A8"/>
                  </a:solidFill>
                  <a:latin typeface="微软雅黑" panose="020b0503020204020204" pitchFamily="34" charset="-122"/>
                  <a:ea typeface="微软雅黑" panose="020b0503020204020204" pitchFamily="34" charset="-122"/>
                </a:rPr>
                <a:t>  </a:t>
              </a:r>
              <a:endParaRPr lang="zh-CN" altLang="en-US" sz="2400">
                <a:solidFill>
                  <a:sysClr val="windowText" lastClr="000000"/>
                </a:solidFill>
                <a:latin typeface="微软雅黑" panose="020b0503020204020204" pitchFamily="34" charset="-122"/>
                <a:ea typeface="微软雅黑" panose="020b0503020204020204" pitchFamily="34" charset="-122"/>
              </a:endParaRPr>
            </a:p>
          </p:txBody>
        </p:sp>
        <p:sp>
          <p:nvSpPr>
            <p:cNvPr id="24" name="矩形 23"/>
            <p:cNvSpPr/>
            <p:nvPr/>
          </p:nvSpPr>
          <p:spPr>
            <a:xfrm>
              <a:off x="2277038" y="-1410659"/>
              <a:ext cx="189894" cy="4137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600">
                <a:solidFill>
                  <a:prstClr val="black"/>
                </a:solidFill>
                <a:latin typeface="微软雅黑" panose="020b0503020204020204" pitchFamily="34" charset="-122"/>
                <a:ea typeface="微软雅黑" panose="020b0503020204020204" pitchFamily="34" charset="-122"/>
              </a:endParaRPr>
            </a:p>
          </p:txBody>
        </p:sp>
      </p:grpSp>
      <p:sp>
        <p:nvSpPr>
          <p:cNvPr id="28" name="矩形 27">
            <a:hlinkClick r:id="rId1" action="ppaction://hlinksldjump"/>
          </p:cNvPr>
          <p:cNvSpPr/>
          <p:nvPr userDrawn="1"/>
        </p:nvSpPr>
        <p:spPr>
          <a:xfrm>
            <a:off x="62506" y="2181225"/>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矩形 28">
            <a:hlinkClick action="ppaction://hlinksldjump?num=34"/>
          </p:cNvPr>
          <p:cNvSpPr/>
          <p:nvPr userDrawn="1"/>
        </p:nvSpPr>
        <p:spPr>
          <a:xfrm>
            <a:off x="0" y="2822354"/>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矩形 30">
            <a:hlinkClick action="ppaction://hlinkshowjump?jump=lastslide"/>
          </p:cNvPr>
          <p:cNvSpPr/>
          <p:nvPr userDrawn="1"/>
        </p:nvSpPr>
        <p:spPr>
          <a:xfrm>
            <a:off x="85726" y="4760690"/>
            <a:ext cx="1219200" cy="968597"/>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日期占位符 1"/>
          <p:cNvSpPr>
            <a:spLocks noGrp="1"/>
          </p:cNvSpPr>
          <p:nvPr userDrawn="1">
            <p:ph type="dt" sz="quarter" idx="10"/>
          </p:nvPr>
        </p:nvSpPr>
        <p:spPr>
          <a:xfrm>
            <a:off x="8429626" y="6149975"/>
            <a:ext cx="647699" cy="336550"/>
          </a:xfrm>
        </p:spPr>
        <p:txBody>
          <a:bodyPr/>
          <a:lstStyle/>
          <a:p>
            <a:pPr>
              <a:defRPr/>
            </a:pPr>
            <a:fld id="{68879AEE-42E7-418A-AC17-35D67848CF8F}" type="datetime10">
              <a:rPr lang="zh-CN" altLang="en-US" smtClean="0">
                <a:latin typeface="微软雅黑" panose="020b0503020204020204" pitchFamily="34" charset="-122"/>
                <a:ea typeface="微软雅黑" panose="020b0503020204020204" pitchFamily="34" charset="-122"/>
              </a:rPr>
              <a:t/>
            </a:fld>
            <a:endParaRPr lang="en-US" altLang="zh-CN">
              <a:latin typeface="微软雅黑" panose="020b0503020204020204" pitchFamily="34" charset="-122"/>
              <a:ea typeface="微软雅黑" panose="020b0503020204020204" pitchFamily="34" charset="-122"/>
            </a:endParaRPr>
          </a:p>
        </p:txBody>
      </p:sp>
      <p:grpSp>
        <p:nvGrpSpPr>
          <p:cNvPr id="32" name="组合 31"/>
          <p:cNvGrpSpPr/>
          <p:nvPr userDrawn="1"/>
        </p:nvGrpSpPr>
        <p:grpSpPr>
          <a:xfrm>
            <a:off x="-2" y="1533525"/>
            <a:ext cx="1368000" cy="623888"/>
            <a:chOff x="3238498" y="1466850"/>
            <a:chExt cx="1360838" cy="623888"/>
          </a:xfrm>
        </p:grpSpPr>
        <p:sp>
          <p:nvSpPr>
            <p:cNvPr id="33" name="矩形 32"/>
            <p:cNvSpPr/>
            <p:nvPr userDrawn="1"/>
          </p:nvSpPr>
          <p:spPr>
            <a:xfrm>
              <a:off x="3238498" y="1466850"/>
              <a:ext cx="1360838" cy="623888"/>
            </a:xfrm>
            <a:prstGeom prst="rect">
              <a:avLst/>
            </a:prstGeom>
            <a:solidFill>
              <a:srgbClr val="005EA4"/>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第</a:t>
              </a:r>
              <a:r>
                <a:rPr lang="en-US" altLang="zh-CN" sz="1800" kern="1200">
                  <a:solidFill>
                    <a:schemeClr val="bg1"/>
                  </a:solidFill>
                  <a:latin typeface="微软雅黑" panose="020b0503020204020204" pitchFamily="34" charset="-122"/>
                  <a:ea typeface="微软雅黑" panose="020b0503020204020204" pitchFamily="34" charset="-122"/>
                  <a:cs typeface="+mn-cs"/>
                </a:rPr>
                <a:t>1</a:t>
              </a:r>
              <a:r>
                <a:rPr lang="zh-CN" altLang="en-US" sz="1800" kern="1200">
                  <a:solidFill>
                    <a:schemeClr val="bg1"/>
                  </a:solidFill>
                  <a:latin typeface="微软雅黑" panose="020b0503020204020204" pitchFamily="34" charset="-122"/>
                  <a:ea typeface="微软雅黑" panose="020b0503020204020204" pitchFamily="34" charset="-122"/>
                  <a:cs typeface="+mn-cs"/>
                </a:rPr>
                <a:t>节</a:t>
              </a:r>
              <a:endParaRPr lang="zh-CN" altLang="en-US" sz="1800" kern="1200">
                <a:solidFill>
                  <a:schemeClr val="bg1"/>
                </a:solidFill>
                <a:latin typeface="微软雅黑" panose="020b0503020204020204" pitchFamily="34" charset="-122"/>
                <a:ea typeface="微软雅黑" panose="020b0503020204020204" pitchFamily="34" charset="-122"/>
                <a:cs typeface="+mn-cs"/>
              </a:endParaRPr>
            </a:p>
          </p:txBody>
        </p:sp>
        <p:sp>
          <p:nvSpPr>
            <p:cNvPr id="34" name="等腰三角形 33"/>
            <p:cNvSpPr/>
            <p:nvPr userDrawn="1"/>
          </p:nvSpPr>
          <p:spPr>
            <a:xfrm rot="16200000">
              <a:off x="4425349" y="1712311"/>
              <a:ext cx="144016" cy="10801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pSp>
      <p:sp>
        <p:nvSpPr>
          <p:cNvPr id="35" name="矩形 34">
            <a:hlinkClick r:id="rId2" action="ppaction://hlinksldjump"/>
          </p:cNvPr>
          <p:cNvSpPr/>
          <p:nvPr userDrawn="1"/>
        </p:nvSpPr>
        <p:spPr>
          <a:xfrm>
            <a:off x="60325" y="1532621"/>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矩形 24">
            <a:hlinkClick action="ppaction://noaction"/>
          </p:cNvPr>
          <p:cNvSpPr/>
          <p:nvPr userDrawn="1"/>
        </p:nvSpPr>
        <p:spPr>
          <a:xfrm>
            <a:off x="-1587" y="3470054"/>
            <a:ext cx="1371600" cy="620934"/>
          </a:xfrm>
          <a:prstGeom prst="rect">
            <a:avLst/>
          </a:prstGeom>
          <a:solidFill>
            <a:srgbClr val="0062AC">
              <a:alpha val="0"/>
            </a:srgb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矩形 21">
            <a:hlinkClick action="ppaction://noaction"/>
          </p:cNvPr>
          <p:cNvSpPr/>
          <p:nvPr userDrawn="1"/>
        </p:nvSpPr>
        <p:spPr>
          <a:xfrm>
            <a:off x="22225" y="4113896"/>
            <a:ext cx="1371600" cy="620934"/>
          </a:xfrm>
          <a:prstGeom prst="rect">
            <a:avLst/>
          </a:prstGeom>
          <a:solidFill>
            <a:srgbClr val="0062AC">
              <a:alpha val="0"/>
            </a:srgb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3"/>
          <a:stretch>
            <a:fillRect/>
          </a:stretch>
        </p:blipFill>
        <p:spPr>
          <a:xfrm>
            <a:off x="8164" y="3450771"/>
            <a:ext cx="1350000" cy="1486956"/>
          </a:xfrm>
          <a:prstGeom prst="rect">
            <a:avLst/>
          </a:prstGeom>
        </p:spPr>
      </p:pic>
      <p:sp>
        <p:nvSpPr>
          <p:cNvPr id="26" name="TextBox 20"/>
          <p:cNvSpPr txBox="1"/>
          <p:nvPr userDrawn="1"/>
        </p:nvSpPr>
        <p:spPr>
          <a:xfrm>
            <a:off x="0" y="6554105"/>
            <a:ext cx="1216325" cy="276999"/>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solidFill>
                  <a:prstClr val="black"/>
                </a:solidFill>
                <a:latin typeface="Times New Roman" panose="02020603050405020304"/>
                <a:ea typeface="隶书" panose="02010509060101010101" pitchFamily="49" charset="-122"/>
              </a:rPr>
              <a:t>©</a:t>
            </a:r>
            <a:r>
              <a:rPr lang="en-US" altLang="zh-CN" sz="1200">
                <a:solidFill>
                  <a:prstClr val="black"/>
                </a:solidFill>
                <a:latin typeface="隶书" panose="02010509060101010101" pitchFamily="49" charset="-122"/>
                <a:ea typeface="隶书" panose="02010509060101010101" pitchFamily="49" charset="-122"/>
              </a:rPr>
              <a:t> </a:t>
            </a:r>
            <a:r>
              <a:rPr lang="en-US" altLang="zh-CN" sz="1200">
                <a:solidFill>
                  <a:prstClr val="black"/>
                </a:solidFill>
                <a:latin typeface="Times New Roman" panose="02020603050405020304" pitchFamily="18" charset="0"/>
                <a:cs typeface="Times New Roman" panose="02020603050405020304" pitchFamily="18" charset="0"/>
              </a:rPr>
              <a:t>Hedongping</a:t>
            </a:r>
            <a:endParaRPr lang="zh-CN" altLang="en-US" sz="1200">
              <a:solidFill>
                <a:prstClr val="black"/>
              </a:solidFill>
              <a:latin typeface="Times New Roman" panose="02020603050405020304" pitchFamily="18" charset="0"/>
              <a:cs typeface="Times New Roman" panose="02020603050405020304" pitchFamily="18" charset="0"/>
            </a:endParaRPr>
          </a:p>
        </p:txBody>
      </p:sp>
      <p:pic>
        <p:nvPicPr>
          <p:cNvPr id="27" name="图片 26">
            <a:hlinkClick r:id="rId5" action="ppaction://hlinksldjump"/>
          </p:cNvPr>
          <p:cNvPicPr>
            <a:picLocks noChangeAspect="1"/>
          </p:cNvPicPr>
          <p:nvPr userDrawn="1"/>
        </p:nvPicPr>
        <p:blipFill>
          <a:blip r:embed="rId4"/>
          <a:stretch>
            <a:fillRect/>
          </a:stretch>
        </p:blipFill>
        <p:spPr>
          <a:xfrm>
            <a:off x="24492" y="342900"/>
            <a:ext cx="1322614" cy="925719"/>
          </a:xfrm>
          <a:prstGeom prst="rect">
            <a:avLst/>
          </a:prstGeom>
        </p:spPr>
      </p:pic>
      <p:pic>
        <p:nvPicPr>
          <p:cNvPr id="30" name="Picture 3">
            <a:hlinkClick r:id="rId5" action="ppaction://hlinksldjump"/>
          </p:cNvPr>
          <p:cNvPicPr>
            <a:picLocks noChangeAspect="1" noChangeArrowheads="1"/>
          </p:cNvPicPr>
          <p:nvPr userDrawn="1"/>
        </p:nvPicPr>
        <p:blipFill>
          <a:blip r:embed="rId6"/>
          <a:stretch>
            <a:fillRect/>
          </a:stretch>
        </p:blipFill>
        <p:spPr bwMode="auto">
          <a:xfrm>
            <a:off x="457184" y="6089690"/>
            <a:ext cx="375589" cy="377292"/>
          </a:xfrm>
          <a:prstGeom prst="rect">
            <a:avLst/>
          </a:prstGeom>
          <a:noFill/>
          <a:ln w="9525">
            <a:noFill/>
            <a:miter lim="800000"/>
          </a:ln>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第一节——内容">
    <p:spTree>
      <p:nvGrpSpPr>
        <p:cNvPr id="1" name=""/>
        <p:cNvGrpSpPr/>
        <p:nvPr/>
      </p:nvGrpSpPr>
      <p:grpSpPr>
        <a:xfrm>
          <a:off x="0" y="0"/>
          <a:ext cx="0" cy="0"/>
        </a:xfrm>
      </p:grpSpPr>
      <p:sp>
        <p:nvSpPr>
          <p:cNvPr id="2" name="KSO_BT1"/>
          <p:cNvSpPr>
            <a:spLocks noGrp="1"/>
          </p:cNvSpPr>
          <p:nvPr>
            <p:ph type="title"/>
          </p:nvPr>
        </p:nvSpPr>
        <p:spPr>
          <a:xfrm>
            <a:off x="708027" y="307977"/>
            <a:ext cx="7834313" cy="730249"/>
          </a:xfrm>
        </p:spPr>
        <p:txBody>
          <a:bodyPr>
            <a:normAutofit/>
          </a:bodyPr>
          <a:lstStyle>
            <a:lvl1pPr indent="215900">
              <a:defRPr sz="3000">
                <a:latin typeface="微软雅黑" panose="020b0503020204020204" pitchFamily="34" charset="-122"/>
                <a:ea typeface="微软雅黑" panose="020b0503020204020204" pitchFamily="34" charset="-122"/>
              </a:defRPr>
            </a:lvl1pPr>
          </a:lstStyle>
          <a:p>
            <a:r>
              <a:rPr lang="zh-CN" altLang="en-US"/>
              <a:t>单击此处编辑母版标题样式</a:t>
            </a:r>
            <a:endParaRPr lang="en-US"/>
          </a:p>
        </p:txBody>
      </p:sp>
      <p:sp>
        <p:nvSpPr>
          <p:cNvPr id="3" name="KSO_BC1"/>
          <p:cNvSpPr>
            <a:spLocks noGrp="1"/>
          </p:cNvSpPr>
          <p:nvPr>
            <p:ph idx="1" hasCustomPrompt="1"/>
          </p:nvPr>
        </p:nvSpPr>
        <p:spPr>
          <a:xfrm>
            <a:off x="708026" y="1466850"/>
            <a:ext cx="7900988" cy="4351338"/>
          </a:xfrm>
        </p:spPr>
        <p:txBody>
          <a:bodyPr>
            <a:normAutofit/>
          </a:bodyPr>
          <a:lstStyle>
            <a:lvl1pPr marL="0" indent="0">
              <a:lnSpc>
                <a:spcPct val="130000"/>
              </a:lnSpc>
              <a:spcBef>
                <a:spcPts val="1200"/>
              </a:spcBef>
              <a:buClr>
                <a:srgbClr val="FF0000"/>
              </a:buClr>
              <a:buFont typeface="Wingdings" panose="05000000000000000000" pitchFamily="2" charset="2"/>
              <a:buChar char="p"/>
              <a:defRPr sz="2400">
                <a:solidFill>
                  <a:schemeClr val="tx1"/>
                </a:solidFill>
                <a:latin typeface="微软雅黑" panose="020b0503020204020204" pitchFamily="34" charset="-122"/>
                <a:ea typeface="微软雅黑" panose="020b0503020204020204" pitchFamily="34" charset="-122"/>
              </a:defRPr>
            </a:lvl1pPr>
            <a:lvl2pPr indent="0">
              <a:lnSpc>
                <a:spcPct val="130000"/>
              </a:lnSpc>
              <a:buClr>
                <a:srgbClr val="FF0000"/>
              </a:buClr>
              <a:buFont typeface="Wingdings" panose="05000000000000000000" pitchFamily="2" charset="2"/>
              <a:buChar char="n"/>
              <a:defRPr sz="2400">
                <a:solidFill>
                  <a:schemeClr val="tx1"/>
                </a:solidFill>
                <a:latin typeface="微软雅黑" panose="020b0503020204020204" pitchFamily="34" charset="-122"/>
                <a:ea typeface="微软雅黑" panose="020b0503020204020204" pitchFamily="34" charset="-122"/>
              </a:defRPr>
            </a:lvl2pPr>
          </a:lstStyle>
          <a:p>
            <a:pPr lvl="0"/>
            <a:r>
              <a:rPr lang="zh-CN" altLang="en-US"/>
              <a:t>编辑母版文本样式</a:t>
            </a:r>
            <a:endParaRPr lang="zh-CN" altLang="en-US"/>
          </a:p>
          <a:p>
            <a:pPr lvl="1"/>
            <a:r>
              <a:rPr lang="zh-CN" altLang="en-US"/>
              <a:t>第二级</a:t>
            </a:r>
            <a:endParaRPr lang="zh-CN" altLang="en-US"/>
          </a:p>
        </p:txBody>
      </p:sp>
      <p:sp>
        <p:nvSpPr>
          <p:cNvPr id="5" name="KSO_FD"/>
          <p:cNvSpPr>
            <a:spLocks noGrp="1"/>
          </p:cNvSpPr>
          <p:nvPr>
            <p:ph type="dt" sz="half" idx="10"/>
          </p:nvPr>
        </p:nvSpPr>
        <p:spPr>
          <a:xfrm>
            <a:off x="628650" y="6356357"/>
            <a:ext cx="2057400" cy="365125"/>
          </a:xfrm>
          <a:prstGeom prst="rect">
            <a:avLst/>
          </a:prstGeom>
        </p:spPr>
        <p:txBody>
          <a:bodyPr/>
          <a:lstStyle>
            <a:lvl1pPr defTabSz="1219200" eaLnBrk="1" fontAlgn="auto" hangingPunct="1">
              <a:spcBef>
                <a:spcPct val="0"/>
              </a:spcBef>
              <a:spcAft>
                <a:spcPct val="0"/>
              </a:spcAft>
              <a:defRPr>
                <a:latin typeface="+mn-lt"/>
                <a:ea typeface="+mn-ea"/>
              </a:defRPr>
            </a:lvl1pPr>
          </a:lstStyle>
          <a:p>
            <a:pPr>
              <a:defRPr/>
            </a:pPr>
            <a:fld id="{F8BC9D66-2D3F-4EE6-BB22-AA6C9CE775E4}" type="datetimeFigureOut">
              <a:rPr lang="zh-CN" altLang="en-US"/>
              <a:t/>
            </a:fld>
            <a:endParaRPr lang="zh-CN" altLang="en-US"/>
          </a:p>
        </p:txBody>
      </p:sp>
      <p:sp>
        <p:nvSpPr>
          <p:cNvPr id="6" name="KSO_FT"/>
          <p:cNvSpPr>
            <a:spLocks noGrp="1"/>
          </p:cNvSpPr>
          <p:nvPr>
            <p:ph type="ftr" sz="quarter" idx="11"/>
          </p:nvPr>
        </p:nvSpPr>
        <p:spPr>
          <a:xfrm>
            <a:off x="3028950" y="6356357"/>
            <a:ext cx="3086100" cy="365125"/>
          </a:xfrm>
          <a:prstGeom prst="rect">
            <a:avLst/>
          </a:prstGeom>
        </p:spPr>
        <p:txBody>
          <a:bodyPr/>
          <a:lstStyle>
            <a:lvl1pPr defTabSz="1219200" eaLnBrk="1" fontAlgn="auto" hangingPunct="1">
              <a:spcBef>
                <a:spcPct val="0"/>
              </a:spcBef>
              <a:spcAft>
                <a:spcPct val="0"/>
              </a:spcAft>
              <a:defRPr>
                <a:latin typeface="+mn-lt"/>
                <a:ea typeface="+mn-ea"/>
              </a:defRPr>
            </a:lvl1pPr>
          </a:lstStyle>
          <a:p>
            <a:pPr>
              <a:defRPr/>
            </a:pPr>
            <a:endParaRPr lang="zh-CN" altLang="en-US"/>
          </a:p>
        </p:txBody>
      </p:sp>
      <p:sp>
        <p:nvSpPr>
          <p:cNvPr id="7" name="KSO_FN"/>
          <p:cNvSpPr>
            <a:spLocks noGrp="1"/>
          </p:cNvSpPr>
          <p:nvPr>
            <p:ph type="sldNum" sz="quarter" idx="12"/>
          </p:nvPr>
        </p:nvSpPr>
        <p:spPr>
          <a:xfrm>
            <a:off x="6457951" y="6356357"/>
            <a:ext cx="2057400" cy="365125"/>
          </a:xfrm>
          <a:prstGeom prst="rect">
            <a:avLst/>
          </a:prstGeom>
        </p:spPr>
        <p:txBody>
          <a:bodyPr vert="horz" wrap="square" lIns="91440" tIns="45720" rIns="91440" bIns="45720" numCol="1" anchor="t" anchorCtr="0" compatLnSpc="1"/>
          <a:lstStyle>
            <a:lvl1pPr eaLnBrk="1" hangingPunct="1">
              <a:defRPr>
                <a:ea typeface="幼圆" panose="02010509060101010101" pitchFamily="49" charset="-122"/>
              </a:defRPr>
            </a:lvl1pPr>
          </a:lstStyle>
          <a:p>
            <a:pPr>
              <a:defRPr/>
            </a:pPr>
            <a:fld id="{0A19D0F6-D96E-47B3-BD3F-479CBBBF1E8C}" type="slidenum">
              <a:rPr lang="zh-CN" altLang="en-US"/>
              <a:t/>
            </a:fld>
            <a:endParaRPr lang="zh-CN" altLang="en-US"/>
          </a:p>
        </p:txBody>
      </p:sp>
      <p:cxnSp>
        <p:nvCxnSpPr>
          <p:cNvPr id="4" name="直接连接符 6"/>
          <p:cNvCxnSpPr/>
          <p:nvPr userDrawn="1"/>
        </p:nvCxnSpPr>
        <p:spPr>
          <a:xfrm>
            <a:off x="704851" y="1168400"/>
            <a:ext cx="8280000" cy="0"/>
          </a:xfrm>
          <a:prstGeom prst="line">
            <a:avLst/>
          </a:prstGeom>
          <a:ln w="28575">
            <a:solidFill>
              <a:srgbClr val="0062AC"/>
            </a:solidFill>
          </a:ln>
        </p:spPr>
        <p:style>
          <a:lnRef idx="1">
            <a:schemeClr val="accent2"/>
          </a:lnRef>
          <a:fillRef idx="0">
            <a:schemeClr val="accent2"/>
          </a:fillRef>
          <a:effectRef idx="0">
            <a:schemeClr val="accent2"/>
          </a:effectRef>
          <a:fontRef idx="minor">
            <a:schemeClr val="tx1"/>
          </a:fontRef>
        </p:style>
      </p:cxnSp>
      <p:sp>
        <p:nvSpPr>
          <p:cNvPr id="9" name="五边形 8">
            <a:hlinkClick r:id="rId1" action="ppaction://hlinksldjump"/>
          </p:cNvPr>
          <p:cNvSpPr/>
          <p:nvPr userDrawn="1"/>
        </p:nvSpPr>
        <p:spPr>
          <a:xfrm flipH="1">
            <a:off x="8248653" y="6506949"/>
            <a:ext cx="842185" cy="287259"/>
          </a:xfrm>
          <a:prstGeom prst="homePlate">
            <a:avLst/>
          </a:prstGeom>
          <a:solidFill>
            <a:srgbClr val="99CCFF"/>
          </a:solidFill>
          <a:ln w="25400" cap="flat" cmpd="sng" algn="ctr">
            <a:noFill/>
            <a:prstDash val="solid"/>
          </a:ln>
          <a:effectLst>
            <a:outerShdw blurRad="50800" dist="381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70C0C04-E408-48A9-82A4-3716296300DE}" type="slidenum">
              <a:rPr lang="zh-CN" altLang="en-US" sz="1800" smtClean="0">
                <a:solidFill>
                  <a:schemeClr val="tx1"/>
                </a:solidFill>
                <a:latin typeface="Arial Unicode MS" panose="020b0604020202020204" pitchFamily="34" charset="-122"/>
                <a:ea typeface="Arial Unicode MS" panose="020b0604020202020204" pitchFamily="34" charset="-122"/>
                <a:cs typeface="Arial Unicode MS" panose="020b0604020202020204" pitchFamily="34" charset="-122"/>
              </a:rPr>
              <a:t/>
            </a:fld>
            <a:endParaRPr lang="zh-CN" altLang="en-US" kern="0">
              <a:solidFill>
                <a:schemeClr val="tx1"/>
              </a:solidFill>
              <a:latin typeface="Calibri"/>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第二部分">
    <p:spTree>
      <p:nvGrpSpPr>
        <p:cNvPr id="1" name=""/>
        <p:cNvGrpSpPr/>
        <p:nvPr/>
      </p:nvGrpSpPr>
      <p:grpSpPr>
        <a:xfrm>
          <a:off x="0" y="0"/>
          <a:ext cx="0" cy="0"/>
        </a:xfrm>
      </p:grpSpPr>
      <p:sp>
        <p:nvSpPr>
          <p:cNvPr id="7" name="矩形 6"/>
          <p:cNvSpPr/>
          <p:nvPr userDrawn="1"/>
        </p:nvSpPr>
        <p:spPr>
          <a:xfrm>
            <a:off x="3" y="0"/>
            <a:ext cx="137001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aphicFrame>
        <p:nvGraphicFramePr>
          <p:cNvPr id="8" name="表格 7"/>
          <p:cNvGraphicFramePr>
            <a:graphicFrameLocks noGrp="1"/>
          </p:cNvGraphicFramePr>
          <p:nvPr userDrawn="1"/>
        </p:nvGraphicFramePr>
        <p:xfrm>
          <a:off x="1" y="1533531"/>
          <a:ext cx="1370012" cy="3186235"/>
        </p:xfrm>
        <a:graphic>
          <a:graphicData uri="http://schemas.openxmlformats.org/drawingml/2006/table">
            <a:tbl>
              <a:tblPr>
                <a:tableStyleId>{2D5ABB26-0587-4C30-8999-92F81FD0307C}</a:tableStyleId>
              </a:tblPr>
              <a:tblGrid>
                <a:gridCol w="1370012"/>
              </a:tblGrid>
              <a:tr h="637247">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tx1"/>
                          </a:solidFill>
                          <a:latin typeface="微软雅黑" panose="020b0503020204020204" pitchFamily="34" charset="-122"/>
                          <a:ea typeface="微软雅黑" panose="020b0503020204020204" pitchFamily="34" charset="-122"/>
                          <a:cs typeface="+mn-cs"/>
                        </a:rPr>
                        <a:t>第</a:t>
                      </a:r>
                      <a:r>
                        <a:rPr lang="en-US" altLang="zh-CN" sz="1800" kern="1200">
                          <a:solidFill>
                            <a:schemeClr val="tx1"/>
                          </a:solidFill>
                          <a:latin typeface="微软雅黑" panose="020b0503020204020204" pitchFamily="34" charset="-122"/>
                          <a:ea typeface="微软雅黑" panose="020b0503020204020204" pitchFamily="34" charset="-122"/>
                          <a:cs typeface="+mn-cs"/>
                        </a:rPr>
                        <a:t>1</a:t>
                      </a:r>
                      <a:r>
                        <a:rPr lang="zh-CN" altLang="en-US" sz="1800" kern="1200">
                          <a:solidFill>
                            <a:schemeClr val="tx1"/>
                          </a:solidFill>
                          <a:latin typeface="微软雅黑" panose="020b0503020204020204" pitchFamily="34" charset="-122"/>
                          <a:ea typeface="微软雅黑" panose="020b0503020204020204" pitchFamily="34" charset="-122"/>
                          <a:cs typeface="+mn-cs"/>
                        </a:rPr>
                        <a:t>节</a:t>
                      </a:r>
                      <a:endParaRPr lang="zh-CN" altLang="en-US" sz="1800" kern="1200">
                        <a:solidFill>
                          <a:schemeClr val="tx1"/>
                        </a:solidFill>
                        <a:latin typeface="微软雅黑" panose="020b0503020204020204" pitchFamily="34" charset="-122"/>
                        <a:ea typeface="微软雅黑" panose="020b0503020204020204" pitchFamily="34" charset="-122"/>
                        <a:cs typeface="+mn-cs"/>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noFill/>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第二节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0062AC"/>
                    </a:solidFill>
                  </a:tcPr>
                </a:tc>
              </a:tr>
              <a:tr h="637247">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a:solidFill>
                            <a:schemeClr val="tx1"/>
                          </a:solidFill>
                          <a:latin typeface="微软雅黑" panose="020b0503020204020204" pitchFamily="34" charset="-122"/>
                          <a:ea typeface="微软雅黑" panose="020b0503020204020204" pitchFamily="34" charset="-122"/>
                        </a:rPr>
                        <a:t>第</a:t>
                      </a:r>
                      <a:r>
                        <a:rPr lang="en-US" altLang="zh-CN" sz="1800">
                          <a:solidFill>
                            <a:schemeClr val="tx1"/>
                          </a:solidFill>
                          <a:latin typeface="微软雅黑" panose="020b0503020204020204" pitchFamily="34" charset="-122"/>
                          <a:ea typeface="微软雅黑" panose="020b0503020204020204" pitchFamily="34" charset="-122"/>
                        </a:rPr>
                        <a:t>3</a:t>
                      </a:r>
                      <a:r>
                        <a:rPr lang="zh-CN" altLang="en-US" sz="1800">
                          <a:solidFill>
                            <a:schemeClr val="tx1"/>
                          </a:solidFill>
                          <a:latin typeface="微软雅黑" panose="020b0503020204020204" pitchFamily="34" charset="-122"/>
                          <a:ea typeface="微软雅黑" panose="020b0503020204020204" pitchFamily="34" charset="-122"/>
                        </a:rPr>
                        <a:t>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第</a:t>
                      </a:r>
                      <a:r>
                        <a:rPr lang="en-US" altLang="zh-CN" sz="1800">
                          <a:solidFill>
                            <a:schemeClr val="tx1"/>
                          </a:solidFill>
                          <a:latin typeface="微软雅黑" panose="020b0503020204020204" pitchFamily="34" charset="-122"/>
                          <a:ea typeface="微软雅黑" panose="020b0503020204020204" pitchFamily="34" charset="-122"/>
                        </a:rPr>
                        <a:t>4</a:t>
                      </a:r>
                      <a:r>
                        <a:rPr lang="zh-CN" altLang="en-US" sz="1800">
                          <a:solidFill>
                            <a:schemeClr val="tx1"/>
                          </a:solidFill>
                          <a:latin typeface="微软雅黑" panose="020b0503020204020204" pitchFamily="34" charset="-122"/>
                          <a:ea typeface="微软雅黑" panose="020b0503020204020204" pitchFamily="34" charset="-122"/>
                        </a:rPr>
                        <a:t>节</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r h="637247">
                <a:tc>
                  <a:txBody>
                    <a:bodyPr vert="horz" wrap="square"/>
                    <a:lstStyle/>
                    <a:p>
                      <a:pPr algn="ctr"/>
                      <a:r>
                        <a:rPr lang="zh-CN" altLang="en-US" sz="1800">
                          <a:solidFill>
                            <a:schemeClr val="tx1"/>
                          </a:solidFill>
                          <a:latin typeface="微软雅黑" panose="020b0503020204020204" pitchFamily="34" charset="-122"/>
                          <a:ea typeface="微软雅黑" panose="020b0503020204020204" pitchFamily="34" charset="-122"/>
                        </a:rPr>
                        <a:t>习题</a:t>
                      </a:r>
                      <a:endParaRPr lang="zh-CN" altLang="en-US" sz="1800">
                        <a:solidFill>
                          <a:schemeClr val="tx1"/>
                        </a:solidFill>
                        <a:latin typeface="微软雅黑" panose="020b0503020204020204" pitchFamily="34" charset="-122"/>
                        <a:ea typeface="微软雅黑" panose="020b0503020204020204" pitchFamily="34" charset="-122"/>
                      </a:endParaRPr>
                    </a:p>
                  </a:txBody>
                  <a:tcPr marL="68580" marR="6858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tcPr>
                </a:tc>
              </a:tr>
            </a:tbl>
          </a:graphicData>
        </a:graphic>
      </p:graphicFrame>
      <p:cxnSp>
        <p:nvCxnSpPr>
          <p:cNvPr id="13" name="直接连接符 12"/>
          <p:cNvCxnSpPr/>
          <p:nvPr userDrawn="1"/>
        </p:nvCxnSpPr>
        <p:spPr>
          <a:xfrm>
            <a:off x="1430778" y="1268760"/>
            <a:ext cx="6234046"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五边形 14"/>
          <p:cNvSpPr/>
          <p:nvPr userDrawn="1"/>
        </p:nvSpPr>
        <p:spPr>
          <a:xfrm flipH="1">
            <a:off x="8258176" y="6506949"/>
            <a:ext cx="832660" cy="287259"/>
          </a:xfrm>
          <a:prstGeom prst="homePlate">
            <a:avLst/>
          </a:prstGeom>
          <a:solidFill>
            <a:srgbClr val="99CCFF"/>
          </a:solidFill>
          <a:ln w="25400" cap="flat" cmpd="sng" algn="ctr">
            <a:noFill/>
            <a:prstDash val="solid"/>
          </a:ln>
          <a:effectLst>
            <a:outerShdw blurRad="50800" dist="381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70C0C04-E408-48A9-82A4-3716296300DE}" type="slidenum">
              <a:rPr lang="zh-CN" altLang="en-US" smtClean="0">
                <a:solidFill>
                  <a:prstClr val="black"/>
                </a:solidFill>
                <a:latin typeface="Arial Unicode MS" panose="020b0604020202020204" pitchFamily="34" charset="-122"/>
                <a:ea typeface="Arial Unicode MS" panose="020b0604020202020204" pitchFamily="34" charset="-122"/>
                <a:cs typeface="Arial Unicode MS" panose="020b0604020202020204" pitchFamily="34" charset="-122"/>
              </a:rPr>
              <a:t/>
            </a:fld>
            <a:endParaRPr lang="zh-CN" altLang="en-US" kern="0">
              <a:solidFill>
                <a:prstClr val="black"/>
              </a:solidFill>
            </a:endParaRPr>
          </a:p>
        </p:txBody>
      </p:sp>
      <p:sp>
        <p:nvSpPr>
          <p:cNvPr id="18" name="等腰三角形 17"/>
          <p:cNvSpPr/>
          <p:nvPr userDrawn="1"/>
        </p:nvSpPr>
        <p:spPr>
          <a:xfrm rot="16200000">
            <a:off x="1238895" y="2434796"/>
            <a:ext cx="144016" cy="10801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sp>
        <p:nvSpPr>
          <p:cNvPr id="21" name="TextBox 20"/>
          <p:cNvSpPr txBox="1"/>
          <p:nvPr userDrawn="1"/>
        </p:nvSpPr>
        <p:spPr>
          <a:xfrm>
            <a:off x="0" y="6554105"/>
            <a:ext cx="1216325"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200">
                <a:solidFill>
                  <a:prstClr val="black"/>
                </a:solidFill>
                <a:latin typeface="Times New Roman" panose="02020603050405020304"/>
                <a:ea typeface="隶书" panose="02010509060101010101" pitchFamily="49" charset="-122"/>
              </a:rPr>
              <a:t>©</a:t>
            </a:r>
            <a:r>
              <a:rPr lang="en-US" altLang="zh-CN" sz="1200">
                <a:solidFill>
                  <a:prstClr val="black"/>
                </a:solidFill>
                <a:latin typeface="隶书" panose="02010509060101010101" pitchFamily="49" charset="-122"/>
                <a:ea typeface="隶书" panose="02010509060101010101" pitchFamily="49" charset="-122"/>
              </a:rPr>
              <a:t> </a:t>
            </a:r>
            <a:r>
              <a:rPr lang="en-US" altLang="zh-CN" sz="1200">
                <a:solidFill>
                  <a:prstClr val="black"/>
                </a:solidFill>
                <a:latin typeface="Times New Roman" panose="02020603050405020304" pitchFamily="18" charset="0"/>
                <a:cs typeface="Times New Roman" panose="02020603050405020304" pitchFamily="18" charset="0"/>
              </a:rPr>
              <a:t>Hedongping</a:t>
            </a:r>
            <a:endParaRPr lang="zh-CN" altLang="en-US" sz="1200">
              <a:solidFill>
                <a:prstClr val="black"/>
              </a:solidFill>
              <a:latin typeface="Times New Roman" panose="02020603050405020304" pitchFamily="18" charset="0"/>
              <a:cs typeface="Times New Roman" panose="02020603050405020304" pitchFamily="18" charset="0"/>
            </a:endParaRPr>
          </a:p>
        </p:txBody>
      </p:sp>
      <p:grpSp>
        <p:nvGrpSpPr>
          <p:cNvPr id="2" name="组合 21"/>
          <p:cNvGrpSpPr/>
          <p:nvPr userDrawn="1"/>
        </p:nvGrpSpPr>
        <p:grpSpPr>
          <a:xfrm>
            <a:off x="1574801" y="1533526"/>
            <a:ext cx="6967537" cy="1119991"/>
            <a:chOff x="2277037" y="-1410659"/>
            <a:chExt cx="7162269" cy="941070"/>
          </a:xfrm>
        </p:grpSpPr>
        <p:sp>
          <p:nvSpPr>
            <p:cNvPr id="23" name="矩形 22"/>
            <p:cNvSpPr>
              <a:spLocks noChangeArrowheads="1"/>
            </p:cNvSpPr>
            <p:nvPr/>
          </p:nvSpPr>
          <p:spPr bwMode="auto">
            <a:xfrm>
              <a:off x="2277037" y="-870432"/>
              <a:ext cx="7162269" cy="400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2400"/>
                </a:spcBef>
                <a:buClr>
                  <a:srgbClr val="0038A8"/>
                </a:buClr>
              </a:pPr>
              <a:r>
                <a:rPr lang="zh-CN" altLang="en-US" sz="2000">
                  <a:solidFill>
                    <a:srgbClr val="0038A8"/>
                  </a:solidFill>
                  <a:latin typeface="微软雅黑" panose="020b0503020204020204" pitchFamily="34" charset="-122"/>
                  <a:ea typeface="微软雅黑" panose="020b0503020204020204" pitchFamily="34" charset="-122"/>
                </a:rPr>
                <a:t>  </a:t>
              </a:r>
              <a:endParaRPr lang="zh-CN" altLang="en-US" sz="2400">
                <a:solidFill>
                  <a:sysClr val="windowText" lastClr="000000"/>
                </a:solidFill>
                <a:latin typeface="微软雅黑" panose="020b0503020204020204" pitchFamily="34" charset="-122"/>
                <a:ea typeface="微软雅黑" panose="020b0503020204020204" pitchFamily="34" charset="-122"/>
              </a:endParaRPr>
            </a:p>
          </p:txBody>
        </p:sp>
        <p:sp>
          <p:nvSpPr>
            <p:cNvPr id="24" name="矩形 23"/>
            <p:cNvSpPr/>
            <p:nvPr/>
          </p:nvSpPr>
          <p:spPr>
            <a:xfrm>
              <a:off x="2277038" y="-1410659"/>
              <a:ext cx="189894" cy="41377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600">
                <a:solidFill>
                  <a:prstClr val="black"/>
                </a:solidFill>
                <a:latin typeface="微软雅黑" panose="020b0503020204020204" pitchFamily="34" charset="-122"/>
                <a:ea typeface="微软雅黑" panose="020b0503020204020204" pitchFamily="34" charset="-122"/>
              </a:endParaRPr>
            </a:p>
          </p:txBody>
        </p:sp>
      </p:grpSp>
      <p:sp>
        <p:nvSpPr>
          <p:cNvPr id="27" name="矩形 26">
            <a:hlinkClick r:id="rId1" action="ppaction://hlinksldjump?num=3"/>
          </p:cNvPr>
          <p:cNvSpPr/>
          <p:nvPr userDrawn="1"/>
        </p:nvSpPr>
        <p:spPr>
          <a:xfrm>
            <a:off x="20235" y="1519238"/>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矩形 27">
            <a:hlinkClick r:id="rId2" action="ppaction://hlinksldjump"/>
          </p:cNvPr>
          <p:cNvSpPr/>
          <p:nvPr userDrawn="1"/>
        </p:nvSpPr>
        <p:spPr>
          <a:xfrm>
            <a:off x="70441" y="2157413"/>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矩形 30">
            <a:hlinkClick action="ppaction://noaction"/>
          </p:cNvPr>
          <p:cNvSpPr/>
          <p:nvPr userDrawn="1"/>
        </p:nvSpPr>
        <p:spPr>
          <a:xfrm>
            <a:off x="1" y="6056091"/>
            <a:ext cx="1219200" cy="5066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矩形 21">
            <a:hlinkClick action="ppaction://hlinksldjump?num=34"/>
          </p:cNvPr>
          <p:cNvSpPr/>
          <p:nvPr userDrawn="1"/>
        </p:nvSpPr>
        <p:spPr>
          <a:xfrm>
            <a:off x="38100" y="2803304"/>
            <a:ext cx="1265643" cy="620934"/>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6" name="组合 25"/>
          <p:cNvGrpSpPr/>
          <p:nvPr userDrawn="1"/>
        </p:nvGrpSpPr>
        <p:grpSpPr>
          <a:xfrm>
            <a:off x="-2" y="2171700"/>
            <a:ext cx="1368000" cy="623888"/>
            <a:chOff x="3238498" y="1466850"/>
            <a:chExt cx="1360838" cy="623888"/>
          </a:xfrm>
        </p:grpSpPr>
        <p:sp>
          <p:nvSpPr>
            <p:cNvPr id="29" name="矩形 28">
              <a:hlinkClick r:id="rId2" action="ppaction://hlinksldjump"/>
            </p:cNvPr>
            <p:cNvSpPr/>
            <p:nvPr userDrawn="1"/>
          </p:nvSpPr>
          <p:spPr>
            <a:xfrm>
              <a:off x="3238498" y="1466850"/>
              <a:ext cx="1360838" cy="623888"/>
            </a:xfrm>
            <a:prstGeom prst="rect">
              <a:avLst/>
            </a:prstGeom>
            <a:solidFill>
              <a:srgbClr val="005EA4"/>
            </a:solidFill>
            <a:ln>
              <a:solidFill>
                <a:schemeClr val="bg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800" kern="1200">
                  <a:solidFill>
                    <a:schemeClr val="bg1"/>
                  </a:solidFill>
                  <a:latin typeface="微软雅黑" panose="020b0503020204020204" pitchFamily="34" charset="-122"/>
                  <a:ea typeface="微软雅黑" panose="020b0503020204020204" pitchFamily="34" charset="-122"/>
                  <a:cs typeface="+mn-cs"/>
                </a:rPr>
                <a:t>第</a:t>
              </a:r>
              <a:r>
                <a:rPr lang="en-US" altLang="zh-CN" sz="1800" kern="1200">
                  <a:solidFill>
                    <a:schemeClr val="bg1"/>
                  </a:solidFill>
                  <a:latin typeface="微软雅黑" panose="020b0503020204020204" pitchFamily="34" charset="-122"/>
                  <a:ea typeface="微软雅黑" panose="020b0503020204020204" pitchFamily="34" charset="-122"/>
                  <a:cs typeface="+mn-cs"/>
                </a:rPr>
                <a:t>2</a:t>
              </a:r>
              <a:r>
                <a:rPr lang="zh-CN" altLang="en-US" sz="1800" kern="1200">
                  <a:solidFill>
                    <a:schemeClr val="bg1"/>
                  </a:solidFill>
                  <a:latin typeface="微软雅黑" panose="020b0503020204020204" pitchFamily="34" charset="-122"/>
                  <a:ea typeface="微软雅黑" panose="020b0503020204020204" pitchFamily="34" charset="-122"/>
                  <a:cs typeface="+mn-cs"/>
                </a:rPr>
                <a:t>节</a:t>
              </a:r>
              <a:endParaRPr lang="zh-CN" altLang="en-US" sz="1800" kern="1200">
                <a:solidFill>
                  <a:schemeClr val="bg1"/>
                </a:solidFill>
                <a:latin typeface="微软雅黑" panose="020b0503020204020204" pitchFamily="34" charset="-122"/>
                <a:ea typeface="微软雅黑" panose="020b0503020204020204" pitchFamily="34" charset="-122"/>
                <a:cs typeface="+mn-cs"/>
              </a:endParaRPr>
            </a:p>
          </p:txBody>
        </p:sp>
        <p:sp>
          <p:nvSpPr>
            <p:cNvPr id="33" name="等腰三角形 32"/>
            <p:cNvSpPr/>
            <p:nvPr userDrawn="1"/>
          </p:nvSpPr>
          <p:spPr>
            <a:xfrm rot="16200000">
              <a:off x="4425349" y="1712311"/>
              <a:ext cx="144016" cy="10801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pSp>
      <p:sp>
        <p:nvSpPr>
          <p:cNvPr id="34" name="矩形 33">
            <a:hlinkClick action="ppaction://noaction"/>
          </p:cNvPr>
          <p:cNvSpPr/>
          <p:nvPr userDrawn="1"/>
        </p:nvSpPr>
        <p:spPr>
          <a:xfrm>
            <a:off x="55563" y="3431954"/>
            <a:ext cx="1219200" cy="620934"/>
          </a:xfrm>
          <a:prstGeom prst="rect">
            <a:avLst/>
          </a:prstGeom>
          <a:solidFill>
            <a:srgbClr val="0062AC">
              <a:alpha val="0"/>
            </a:srgb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矩形 24">
            <a:hlinkClick action="ppaction://hlinkshowjump?jump=lastslide"/>
          </p:cNvPr>
          <p:cNvSpPr/>
          <p:nvPr userDrawn="1"/>
        </p:nvSpPr>
        <p:spPr>
          <a:xfrm>
            <a:off x="57151" y="4941665"/>
            <a:ext cx="1219200" cy="968597"/>
          </a:xfrm>
          <a:prstGeom prst="rect">
            <a:avLst/>
          </a:prstGeom>
          <a:solidFill>
            <a:srgbClr val="0062AC">
              <a:alpha val="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矩形 34">
            <a:hlinkClick action="ppaction://noaction"/>
          </p:cNvPr>
          <p:cNvSpPr/>
          <p:nvPr userDrawn="1"/>
        </p:nvSpPr>
        <p:spPr>
          <a:xfrm>
            <a:off x="79375" y="4136804"/>
            <a:ext cx="1219200" cy="620934"/>
          </a:xfrm>
          <a:prstGeom prst="rect">
            <a:avLst/>
          </a:prstGeom>
          <a:solidFill>
            <a:srgbClr val="0062AC">
              <a:alpha val="0"/>
            </a:srgb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2" name="图片 31"/>
          <p:cNvPicPr>
            <a:picLocks noChangeAspect="1"/>
          </p:cNvPicPr>
          <p:nvPr userDrawn="1"/>
        </p:nvPicPr>
        <p:blipFill>
          <a:blip r:embed="rId3"/>
          <a:stretch>
            <a:fillRect/>
          </a:stretch>
        </p:blipFill>
        <p:spPr>
          <a:xfrm>
            <a:off x="8164" y="3450771"/>
            <a:ext cx="1350000" cy="1486956"/>
          </a:xfrm>
          <a:prstGeom prst="rect">
            <a:avLst/>
          </a:prstGeom>
        </p:spPr>
      </p:pic>
      <p:pic>
        <p:nvPicPr>
          <p:cNvPr id="36" name="图片 35">
            <a:hlinkClick r:id="rId5" action="ppaction://hlinksldjump?num=1"/>
          </p:cNvPr>
          <p:cNvPicPr>
            <a:picLocks noChangeAspect="1"/>
          </p:cNvPicPr>
          <p:nvPr userDrawn="1"/>
        </p:nvPicPr>
        <p:blipFill>
          <a:blip r:embed="rId4"/>
          <a:stretch>
            <a:fillRect/>
          </a:stretch>
        </p:blipFill>
        <p:spPr>
          <a:xfrm>
            <a:off x="24492" y="342900"/>
            <a:ext cx="1322614" cy="925719"/>
          </a:xfrm>
          <a:prstGeom prst="rect">
            <a:avLst/>
          </a:prstGeom>
        </p:spPr>
      </p:pic>
      <p:pic>
        <p:nvPicPr>
          <p:cNvPr id="30" name="Picture 3">
            <a:hlinkClick r:id="rId5" action="ppaction://hlinksldjump?num=1"/>
          </p:cNvPr>
          <p:cNvPicPr>
            <a:picLocks noChangeAspect="1" noChangeArrowheads="1"/>
          </p:cNvPicPr>
          <p:nvPr userDrawn="1"/>
        </p:nvPicPr>
        <p:blipFill>
          <a:blip r:embed="rId6"/>
          <a:stretch>
            <a:fillRect/>
          </a:stretch>
        </p:blipFill>
        <p:spPr bwMode="auto">
          <a:xfrm>
            <a:off x="457184" y="6089690"/>
            <a:ext cx="375589" cy="377292"/>
          </a:xfrm>
          <a:prstGeom prst="rect">
            <a:avLst/>
          </a:prstGeom>
          <a:noFill/>
          <a:ln w="9525">
            <a:noFill/>
            <a:miter lim="800000"/>
          </a:ln>
        </p:spPr>
      </p:pic>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第2节——内容">
    <p:spTree>
      <p:nvGrpSpPr>
        <p:cNvPr id="1" name=""/>
        <p:cNvGrpSpPr/>
        <p:nvPr/>
      </p:nvGrpSpPr>
      <p:grpSpPr>
        <a:xfrm>
          <a:off x="0" y="0"/>
          <a:ext cx="0" cy="0"/>
        </a:xfrm>
      </p:grpSpPr>
      <p:sp>
        <p:nvSpPr>
          <p:cNvPr id="2" name="KSO_BT1"/>
          <p:cNvSpPr>
            <a:spLocks noGrp="1"/>
          </p:cNvSpPr>
          <p:nvPr>
            <p:ph type="title"/>
          </p:nvPr>
        </p:nvSpPr>
        <p:spPr>
          <a:xfrm>
            <a:off x="708027" y="307977"/>
            <a:ext cx="7834313" cy="730249"/>
          </a:xfrm>
        </p:spPr>
        <p:txBody>
          <a:bodyPr>
            <a:normAutofit/>
          </a:bodyPr>
          <a:lstStyle>
            <a:lvl1pPr indent="0">
              <a:defRPr sz="3000">
                <a:latin typeface="微软雅黑" panose="020b0503020204020204" pitchFamily="34" charset="-122"/>
                <a:ea typeface="微软雅黑" panose="020b0503020204020204" pitchFamily="34" charset="-122"/>
              </a:defRPr>
            </a:lvl1pPr>
          </a:lstStyle>
          <a:p>
            <a:r>
              <a:rPr lang="zh-CN" altLang="en-US"/>
              <a:t>单击此处编辑母版标题样式</a:t>
            </a:r>
            <a:endParaRPr lang="en-US"/>
          </a:p>
        </p:txBody>
      </p:sp>
      <p:sp>
        <p:nvSpPr>
          <p:cNvPr id="3" name="KSO_BC1"/>
          <p:cNvSpPr>
            <a:spLocks noGrp="1"/>
          </p:cNvSpPr>
          <p:nvPr>
            <p:ph idx="1" hasCustomPrompt="1"/>
          </p:nvPr>
        </p:nvSpPr>
        <p:spPr>
          <a:xfrm>
            <a:off x="708026" y="1466849"/>
            <a:ext cx="7900988" cy="4886325"/>
          </a:xfrm>
        </p:spPr>
        <p:txBody>
          <a:bodyPr>
            <a:normAutofit/>
          </a:bodyPr>
          <a:lstStyle>
            <a:lvl1pPr marL="0" indent="0">
              <a:lnSpc>
                <a:spcPct val="130000"/>
              </a:lnSpc>
              <a:spcBef>
                <a:spcPts val="1200"/>
              </a:spcBef>
              <a:buClr>
                <a:srgbClr val="FF0000"/>
              </a:buClr>
              <a:buFont typeface="Wingdings" panose="05000000000000000000" pitchFamily="2" charset="2"/>
              <a:buChar char="p"/>
              <a:defRPr sz="2400">
                <a:solidFill>
                  <a:schemeClr val="tx1"/>
                </a:solidFill>
                <a:latin typeface="微软雅黑" panose="020b0503020204020204" pitchFamily="34" charset="-122"/>
                <a:ea typeface="微软雅黑" panose="020b0503020204020204" pitchFamily="34" charset="-122"/>
              </a:defRPr>
            </a:lvl1pPr>
            <a:lvl2pPr indent="0">
              <a:lnSpc>
                <a:spcPct val="130000"/>
              </a:lnSpc>
              <a:buClr>
                <a:srgbClr val="FF0000"/>
              </a:buClr>
              <a:buFont typeface="Wingdings" panose="05000000000000000000" pitchFamily="2" charset="2"/>
              <a:buChar char="n"/>
              <a:defRPr sz="2400">
                <a:solidFill>
                  <a:schemeClr val="tx1"/>
                </a:solidFill>
                <a:latin typeface="微软雅黑" panose="020b0503020204020204" pitchFamily="34" charset="-122"/>
                <a:ea typeface="微软雅黑" panose="020b0503020204020204" pitchFamily="34" charset="-122"/>
              </a:defRPr>
            </a:lvl2pPr>
          </a:lstStyle>
          <a:p>
            <a:pPr lvl="0"/>
            <a:r>
              <a:rPr lang="zh-CN" altLang="en-US"/>
              <a:t>编辑母版文本样式</a:t>
            </a:r>
            <a:endParaRPr lang="zh-CN" altLang="en-US"/>
          </a:p>
          <a:p>
            <a:pPr lvl="1"/>
            <a:r>
              <a:rPr lang="zh-CN" altLang="en-US"/>
              <a:t>第二级</a:t>
            </a:r>
            <a:endParaRPr lang="zh-CN" altLang="en-US"/>
          </a:p>
        </p:txBody>
      </p:sp>
      <p:sp>
        <p:nvSpPr>
          <p:cNvPr id="5" name="KSO_FD"/>
          <p:cNvSpPr>
            <a:spLocks noGrp="1"/>
          </p:cNvSpPr>
          <p:nvPr>
            <p:ph type="dt" sz="half" idx="10"/>
          </p:nvPr>
        </p:nvSpPr>
        <p:spPr>
          <a:xfrm>
            <a:off x="628650" y="6356357"/>
            <a:ext cx="2057400" cy="365125"/>
          </a:xfrm>
          <a:prstGeom prst="rect">
            <a:avLst/>
          </a:prstGeom>
        </p:spPr>
        <p:txBody>
          <a:bodyPr/>
          <a:lstStyle>
            <a:lvl1pPr defTabSz="1219200" eaLnBrk="1" fontAlgn="auto" hangingPunct="1">
              <a:spcBef>
                <a:spcPct val="0"/>
              </a:spcBef>
              <a:spcAft>
                <a:spcPct val="0"/>
              </a:spcAft>
              <a:defRPr>
                <a:latin typeface="+mn-lt"/>
                <a:ea typeface="+mn-ea"/>
              </a:defRPr>
            </a:lvl1pPr>
          </a:lstStyle>
          <a:p>
            <a:pPr>
              <a:defRPr/>
            </a:pPr>
            <a:fld id="{F8BC9D66-2D3F-4EE6-BB22-AA6C9CE775E4}" type="datetimeFigureOut">
              <a:rPr lang="zh-CN" altLang="en-US">
                <a:solidFill>
                  <a:prstClr val="black">
                    <a:tint val="75000"/>
                  </a:prstClr>
                </a:solidFill>
              </a:rPr>
              <a:t/>
            </a:fld>
            <a:endParaRPr lang="zh-CN" altLang="en-US">
              <a:solidFill>
                <a:prstClr val="black">
                  <a:tint val="75000"/>
                </a:prstClr>
              </a:solidFill>
            </a:endParaRPr>
          </a:p>
        </p:txBody>
      </p:sp>
      <p:sp>
        <p:nvSpPr>
          <p:cNvPr id="6" name="KSO_FT"/>
          <p:cNvSpPr>
            <a:spLocks noGrp="1"/>
          </p:cNvSpPr>
          <p:nvPr>
            <p:ph type="ftr" sz="quarter" idx="11"/>
          </p:nvPr>
        </p:nvSpPr>
        <p:spPr>
          <a:xfrm>
            <a:off x="3028950" y="6356357"/>
            <a:ext cx="3086100" cy="365125"/>
          </a:xfrm>
          <a:prstGeom prst="rect">
            <a:avLst/>
          </a:prstGeom>
        </p:spPr>
        <p:txBody>
          <a:bodyPr/>
          <a:lstStyle>
            <a:lvl1pPr defTabSz="1219200" eaLnBrk="1" fontAlgn="auto" hangingPunct="1">
              <a:spcBef>
                <a:spcPct val="0"/>
              </a:spcBef>
              <a:spcAft>
                <a:spcPct val="0"/>
              </a:spcAft>
              <a:defRPr>
                <a:latin typeface="+mn-lt"/>
                <a:ea typeface="+mn-ea"/>
              </a:defRPr>
            </a:lvl1pPr>
          </a:lstStyle>
          <a:p>
            <a:pPr>
              <a:defRPr/>
            </a:pPr>
            <a:endParaRPr lang="zh-CN" altLang="en-US">
              <a:solidFill>
                <a:prstClr val="black">
                  <a:tint val="75000"/>
                </a:prstClr>
              </a:solidFill>
            </a:endParaRPr>
          </a:p>
        </p:txBody>
      </p:sp>
      <p:sp>
        <p:nvSpPr>
          <p:cNvPr id="7" name="KSO_FN"/>
          <p:cNvSpPr>
            <a:spLocks noGrp="1"/>
          </p:cNvSpPr>
          <p:nvPr>
            <p:ph type="sldNum" sz="quarter" idx="12"/>
          </p:nvPr>
        </p:nvSpPr>
        <p:spPr>
          <a:xfrm>
            <a:off x="6457951" y="6356357"/>
            <a:ext cx="2057400" cy="365125"/>
          </a:xfrm>
          <a:prstGeom prst="rect">
            <a:avLst/>
          </a:prstGeom>
        </p:spPr>
        <p:txBody>
          <a:bodyPr vert="horz" wrap="square" lIns="91440" tIns="45720" rIns="91440" bIns="45720" numCol="1" anchor="t" anchorCtr="0" compatLnSpc="1"/>
          <a:lstStyle>
            <a:lvl1pPr eaLnBrk="1" hangingPunct="1">
              <a:defRPr>
                <a:ea typeface="幼圆" panose="02010509060101010101" pitchFamily="49" charset="-122"/>
              </a:defRPr>
            </a:lvl1pPr>
          </a:lstStyle>
          <a:p>
            <a:pPr>
              <a:defRPr/>
            </a:pPr>
            <a:fld id="{0A19D0F6-D96E-47B3-BD3F-479CBBBF1E8C}" type="slidenum">
              <a:rPr lang="zh-CN" altLang="en-US">
                <a:solidFill>
                  <a:prstClr val="black">
                    <a:tint val="75000"/>
                  </a:prstClr>
                </a:solidFill>
              </a:rPr>
              <a:t/>
            </a:fld>
            <a:endParaRPr lang="zh-CN" altLang="en-US">
              <a:solidFill>
                <a:prstClr val="black">
                  <a:tint val="75000"/>
                </a:prstClr>
              </a:solidFill>
            </a:endParaRPr>
          </a:p>
        </p:txBody>
      </p:sp>
      <p:cxnSp>
        <p:nvCxnSpPr>
          <p:cNvPr id="4" name="直接连接符 6"/>
          <p:cNvCxnSpPr/>
          <p:nvPr userDrawn="1"/>
        </p:nvCxnSpPr>
        <p:spPr>
          <a:xfrm>
            <a:off x="704851" y="1168400"/>
            <a:ext cx="8280000" cy="0"/>
          </a:xfrm>
          <a:prstGeom prst="line">
            <a:avLst/>
          </a:prstGeom>
          <a:ln w="28575">
            <a:solidFill>
              <a:srgbClr val="0062AC"/>
            </a:solidFill>
          </a:ln>
        </p:spPr>
        <p:style>
          <a:lnRef idx="1">
            <a:schemeClr val="accent2"/>
          </a:lnRef>
          <a:fillRef idx="0">
            <a:schemeClr val="accent2"/>
          </a:fillRef>
          <a:effectRef idx="0">
            <a:schemeClr val="accent2"/>
          </a:effectRef>
          <a:fontRef idx="minor">
            <a:schemeClr val="tx1"/>
          </a:fontRef>
        </p:style>
      </p:cxnSp>
      <p:sp>
        <p:nvSpPr>
          <p:cNvPr id="9" name="五边形 8">
            <a:hlinkClick r:id="rId1" action="ppaction://hlinksldjump?num=1"/>
          </p:cNvPr>
          <p:cNvSpPr/>
          <p:nvPr userDrawn="1"/>
        </p:nvSpPr>
        <p:spPr>
          <a:xfrm flipH="1">
            <a:off x="8248653" y="6506949"/>
            <a:ext cx="842185" cy="287259"/>
          </a:xfrm>
          <a:prstGeom prst="homePlate">
            <a:avLst/>
          </a:prstGeom>
          <a:solidFill>
            <a:srgbClr val="99CCFF"/>
          </a:solidFill>
          <a:ln w="25400" cap="flat" cmpd="sng" algn="ctr">
            <a:noFill/>
            <a:prstDash val="solid"/>
          </a:ln>
          <a:effectLst>
            <a:outerShdw blurRad="50800" dist="38100" dir="5400000" algn="t" rotWithShape="0">
              <a:prstClr val="black">
                <a:alpha val="40000"/>
              </a:prst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70C0C04-E408-48A9-82A4-3716296300DE}" type="slidenum">
              <a:rPr lang="zh-CN" altLang="en-US" smtClean="0">
                <a:solidFill>
                  <a:prstClr val="black"/>
                </a:solidFill>
                <a:latin typeface="Arial Unicode MS" panose="020b0604020202020204" pitchFamily="34" charset="-122"/>
                <a:ea typeface="Arial Unicode MS" panose="020b0604020202020204" pitchFamily="34" charset="-122"/>
                <a:cs typeface="Arial Unicode MS" panose="020b0604020202020204" pitchFamily="34" charset="-122"/>
              </a:rPr>
              <a:t/>
            </a:fld>
            <a:endParaRPr lang="zh-CN" altLang="en-US" kern="0">
              <a:solidFill>
                <a:prstClr val="black"/>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Layout" Target="../slideLayouts/slideLayout17.xml"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28650" y="6356357"/>
            <a:ext cx="20574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4EAAB38-F5A3-43C5-844B-413AEF3C02AD}" type="datetimeFigureOut">
              <a:rPr lang="zh-CN" altLang="en-US" smtClean="0"/>
              <a:t/>
            </a:fld>
            <a:endParaRPr lang="zh-CN" altLang="en-US"/>
          </a:p>
        </p:txBody>
      </p:sp>
      <p:sp>
        <p:nvSpPr>
          <p:cNvPr id="5" name="页脚占位符 4"/>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457951" y="6356357"/>
            <a:ext cx="20574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750DA7-01C9-499F-A740-DA0EEA530731}"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628650" y="6356357"/>
            <a:ext cx="20574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4EAAB38-F5A3-43C5-844B-413AEF3C02AD}" type="datetimeFigureOut">
              <a:rPr lang="zh-CN" altLang="en-US" smtClean="0">
                <a:solidFill>
                  <a:prstClr val="black">
                    <a:tint val="75000"/>
                  </a:prstClr>
                </a:solidFill>
              </a:rPr>
              <a:t/>
            </a:fld>
            <a:endParaRPr lang="zh-CN" altLang="en-US">
              <a:solidFill>
                <a:prstClr val="black">
                  <a:tint val="75000"/>
                </a:prstClr>
              </a:solidFill>
            </a:endParaRPr>
          </a:p>
        </p:txBody>
      </p:sp>
      <p:sp>
        <p:nvSpPr>
          <p:cNvPr id="5" name="页脚占位符 4"/>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6457951" y="6356357"/>
            <a:ext cx="20574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750DA7-01C9-499F-A740-DA0EEA530731}" type="slidenum">
              <a:rPr lang="zh-CN" altLang="en-US" smtClean="0">
                <a:solidFill>
                  <a:prstClr val="black">
                    <a:tint val="75000"/>
                  </a:prstClr>
                </a:solidFill>
              </a:rPr>
              <a:t/>
            </a:fld>
            <a:endParaRPr lang="zh-CN" alt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65" r:id="rId1"/>
    <p:sldLayoutId id="2147483666" r:id="rId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10230102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圆角矩形 4"/>
          <p:cNvSpPr/>
          <p:nvPr/>
        </p:nvSpPr>
        <p:spPr>
          <a:xfrm>
            <a:off x="3127809" y="2086986"/>
            <a:ext cx="379809" cy="504825"/>
          </a:xfrm>
          <a:prstGeom prst="roundRect">
            <a:avLst/>
          </a:prstGeom>
          <a:solidFill>
            <a:srgbClr val="0062AC"/>
          </a:solidFill>
          <a:ln>
            <a:noFill/>
          </a:ln>
          <a:effectLst>
            <a:outerShdw blurRad="50800" dist="38100" dir="5400000" algn="t" rotWithShape="0">
              <a:prstClr val="black">
                <a:alpha val="40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3200">
                <a:latin typeface="+mj-lt"/>
                <a:ea typeface="Arial Unicode MS" panose="020b0604020202020204" pitchFamily="34" charset="-122"/>
                <a:cs typeface="Arial Unicode MS" panose="020b0604020202020204" pitchFamily="34" charset="-122"/>
              </a:rPr>
              <a:t>1</a:t>
            </a:r>
            <a:endParaRPr lang="zh-CN" altLang="en-US" sz="3200">
              <a:latin typeface="+mj-lt"/>
              <a:ea typeface="Arial Unicode MS" panose="020b0604020202020204" pitchFamily="34" charset="-122"/>
              <a:cs typeface="Arial Unicode MS" panose="020b0604020202020204" pitchFamily="34" charset="-122"/>
            </a:endParaRPr>
          </a:p>
        </p:txBody>
      </p:sp>
      <p:sp>
        <p:nvSpPr>
          <p:cNvPr id="9" name="圆角矩形 8"/>
          <p:cNvSpPr/>
          <p:nvPr/>
        </p:nvSpPr>
        <p:spPr>
          <a:xfrm>
            <a:off x="3193712" y="3939048"/>
            <a:ext cx="379809" cy="504825"/>
          </a:xfrm>
          <a:prstGeom prst="roundRect">
            <a:avLst/>
          </a:prstGeom>
          <a:solidFill>
            <a:srgbClr val="0062AC"/>
          </a:solidFill>
          <a:ln>
            <a:noFill/>
          </a:ln>
          <a:effectLst>
            <a:outerShdw blurRad="50800" dist="38100" dir="5400000" algn="t" rotWithShape="0">
              <a:prstClr val="black">
                <a:alpha val="40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3200">
                <a:latin typeface="+mj-lt"/>
                <a:ea typeface="Arial Unicode MS" panose="020b0604020202020204" pitchFamily="34" charset="-122"/>
                <a:cs typeface="Arial Unicode MS" panose="020b0604020202020204" pitchFamily="34" charset="-122"/>
              </a:rPr>
              <a:t>3</a:t>
            </a:r>
            <a:endParaRPr lang="zh-CN" altLang="en-US" sz="3200">
              <a:latin typeface="+mj-lt"/>
              <a:ea typeface="Arial Unicode MS" panose="020b0604020202020204" pitchFamily="34" charset="-122"/>
              <a:cs typeface="Arial Unicode MS" panose="020b0604020202020204" pitchFamily="34" charset="-122"/>
            </a:endParaRPr>
          </a:p>
        </p:txBody>
      </p:sp>
      <p:sp>
        <p:nvSpPr>
          <p:cNvPr id="10" name="矩形 9"/>
          <p:cNvSpPr/>
          <p:nvPr/>
        </p:nvSpPr>
        <p:spPr>
          <a:xfrm>
            <a:off x="3699518" y="3986221"/>
            <a:ext cx="4846638" cy="49244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rPr>
              <a:t>部门预算管理制度</a:t>
            </a:r>
            <a:endPar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34" name="矩形 33"/>
          <p:cNvSpPr/>
          <p:nvPr/>
        </p:nvSpPr>
        <p:spPr>
          <a:xfrm>
            <a:off x="24719" y="-10633"/>
            <a:ext cx="2471346" cy="6858000"/>
          </a:xfrm>
          <a:prstGeom prst="rect">
            <a:avLst/>
          </a:prstGeom>
          <a:solidFill>
            <a:srgbClr val="0062AC"/>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3200">
                <a:latin typeface="Times New Roman" panose="02020603050405020304" pitchFamily="18" charset="0"/>
                <a:ea typeface="黑体" panose="02010609060101010101" pitchFamily="49" charset="-122"/>
                <a:cs typeface="Times New Roman" panose="02020603050405020304" pitchFamily="18" charset="0"/>
              </a:rPr>
              <a:t>          </a:t>
            </a:r>
            <a:endParaRPr lang="zh-CN" altLang="en-US" sz="2400">
              <a:latin typeface="黑体" panose="02010609060101010101" pitchFamily="49" charset="-122"/>
              <a:ea typeface="黑体" panose="02010609060101010101" pitchFamily="49" charset="-122"/>
            </a:endParaRPr>
          </a:p>
        </p:txBody>
      </p:sp>
      <p:sp>
        <p:nvSpPr>
          <p:cNvPr id="35" name="矩形 34"/>
          <p:cNvSpPr/>
          <p:nvPr/>
        </p:nvSpPr>
        <p:spPr>
          <a:xfrm>
            <a:off x="561973" y="1455745"/>
            <a:ext cx="1467069"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a:solidFill>
                  <a:schemeClr val="bg1"/>
                </a:solidFill>
                <a:latin typeface="黑体" panose="02010609060101010101" pitchFamily="49" charset="-122"/>
                <a:ea typeface="黑体" panose="02010609060101010101" pitchFamily="49" charset="-122"/>
              </a:rPr>
              <a:t>内 容</a:t>
            </a:r>
            <a:endParaRPr lang="zh-CN" altLang="en-US" sz="4000">
              <a:solidFill>
                <a:schemeClr val="bg1"/>
              </a:solidFill>
              <a:latin typeface="黑体" panose="02010609060101010101" pitchFamily="49" charset="-122"/>
              <a:ea typeface="黑体" panose="02010609060101010101" pitchFamily="49" charset="-122"/>
            </a:endParaRPr>
          </a:p>
        </p:txBody>
      </p:sp>
      <p:sp>
        <p:nvSpPr>
          <p:cNvPr id="36" name="矩形 35"/>
          <p:cNvSpPr/>
          <p:nvPr/>
        </p:nvSpPr>
        <p:spPr>
          <a:xfrm>
            <a:off x="479051" y="2166424"/>
            <a:ext cx="1645002"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a:solidFill>
                  <a:schemeClr val="bg1"/>
                </a:solidFill>
                <a:latin typeface="Times New Roman" panose="02020603050405020304" pitchFamily="18" charset="0"/>
                <a:ea typeface="黑体" panose="02010609060101010101" pitchFamily="49" charset="-122"/>
                <a:cs typeface="Times New Roman" panose="02020603050405020304" pitchFamily="18" charset="0"/>
              </a:rPr>
              <a:t>Contents</a:t>
            </a:r>
            <a:endParaRPr lang="en-US" altLang="zh-CN" sz="3200">
              <a:solidFill>
                <a:schemeClr val="bg1"/>
              </a:solidFill>
              <a:latin typeface="Times New Roman" panose="02020603050405020304" pitchFamily="18" charset="0"/>
              <a:ea typeface="黑体" panose="02010609060101010101" pitchFamily="49" charset="-122"/>
              <a:cs typeface="Times New Roman" panose="02020603050405020304" pitchFamily="18" charset="0"/>
            </a:endParaRPr>
          </a:p>
        </p:txBody>
      </p:sp>
      <p:sp>
        <p:nvSpPr>
          <p:cNvPr id="19" name="Rectangle 12">
            <a:hlinkClick action="ppaction://noaction"/>
          </p:cNvPr>
          <p:cNvSpPr txBox="1">
            <a:spLocks noChangeArrowheads="1"/>
          </p:cNvSpPr>
          <p:nvPr/>
        </p:nvSpPr>
        <p:spPr>
          <a:xfrm>
            <a:off x="2628900" y="742953"/>
            <a:ext cx="6515100" cy="952501"/>
          </a:xfrm>
          <a:prstGeom prst="rect">
            <a:avLst/>
          </a:prstGeom>
          <a:scene3d>
            <a:camera prst="orthographicFront"/>
            <a:lightRig rig="threePt" dir="t"/>
          </a:scene3d>
          <a:sp3d>
            <a:bevelT/>
          </a:sp3d>
        </p:spPr>
        <p:txBody>
          <a:bodyPr vert="horz" lIns="91440" tIns="45720" rIns="91440" bIns="4572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defRPr/>
            </a:pPr>
            <a:r>
              <a:rPr lang="zh-CN" altLang="en-US" sz="3000" b="1" kern="150">
                <a:solidFill>
                  <a:srgbClr val="004D86"/>
                </a:solidFill>
                <a:latin typeface="微软雅黑" panose="020b0503020204020204" pitchFamily="34" charset="-122"/>
                <a:ea typeface="微软雅黑" panose="020b0503020204020204" pitchFamily="34" charset="-122"/>
                <a:cs typeface="Times New Roman" panose="02020603050405020304" pitchFamily="18" charset="0"/>
              </a:rPr>
              <a:t>第七章 政府单位会计概述</a:t>
            </a:r>
            <a:endParaRPr lang="zh-CN" altLang="en-US" sz="3000" b="1" kern="150">
              <a:solidFill>
                <a:srgbClr val="004D86"/>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5" name="矩形 14"/>
          <p:cNvSpPr/>
          <p:nvPr/>
        </p:nvSpPr>
        <p:spPr>
          <a:xfrm>
            <a:off x="3653696" y="2090744"/>
            <a:ext cx="4848223" cy="49244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rPr>
              <a:t>政府单位会计的含义及目标</a:t>
            </a:r>
            <a:endPar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1" name="圆角矩形 20"/>
          <p:cNvSpPr/>
          <p:nvPr/>
        </p:nvSpPr>
        <p:spPr>
          <a:xfrm>
            <a:off x="3151236" y="3001540"/>
            <a:ext cx="379809" cy="504825"/>
          </a:xfrm>
          <a:prstGeom prst="roundRect">
            <a:avLst/>
          </a:prstGeom>
          <a:solidFill>
            <a:srgbClr val="0062AC"/>
          </a:solidFill>
          <a:ln>
            <a:noFill/>
          </a:ln>
          <a:effectLst>
            <a:outerShdw blurRad="50800" dist="38100" dir="5400000" algn="t" rotWithShape="0">
              <a:prstClr val="black">
                <a:alpha val="40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3200">
                <a:latin typeface="+mj-lt"/>
                <a:ea typeface="Arial Unicode MS" panose="020b0604020202020204" pitchFamily="34" charset="-122"/>
                <a:cs typeface="Arial Unicode MS" panose="020b0604020202020204" pitchFamily="34" charset="-122"/>
              </a:rPr>
              <a:t>2</a:t>
            </a:r>
            <a:endParaRPr lang="zh-CN" altLang="en-US" sz="3200">
              <a:latin typeface="+mj-lt"/>
              <a:ea typeface="Arial Unicode MS" panose="020b0604020202020204" pitchFamily="34" charset="-122"/>
              <a:cs typeface="Arial Unicode MS" panose="020b0604020202020204" pitchFamily="34" charset="-122"/>
            </a:endParaRPr>
          </a:p>
        </p:txBody>
      </p:sp>
      <p:sp>
        <p:nvSpPr>
          <p:cNvPr id="22" name="矩形 21"/>
          <p:cNvSpPr/>
          <p:nvPr/>
        </p:nvSpPr>
        <p:spPr>
          <a:xfrm>
            <a:off x="3636232" y="2836094"/>
            <a:ext cx="4865687" cy="96949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defRPr/>
            </a:pPr>
            <a:r>
              <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rPr>
              <a:t>政府单位会计的组成体系、标准</a:t>
            </a:r>
            <a:endParaRPr lang="en-US" altLang="zh-CN"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endParaRPr>
          </a:p>
          <a:p>
            <a:pPr>
              <a:spcBef>
                <a:spcPts val="600"/>
              </a:spcBef>
              <a:defRPr/>
            </a:pPr>
            <a:r>
              <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rPr>
              <a:t>体系与核算模式</a:t>
            </a:r>
            <a:endParaRPr lang="zh-CN" altLang="en-US" sz="2600" kern="100">
              <a:solidFill>
                <a:srgbClr val="004D86"/>
              </a:solidFill>
              <a:latin typeface="微软雅黑" panose="020b0503020204020204" pitchFamily="34" charset="-122"/>
              <a:ea typeface="微软雅黑" panose="020b0503020204020204" pitchFamily="34" charset="-122"/>
              <a:cs typeface="Times New Roman" panose="02020603050405020304" pitchFamily="18" charset="0"/>
            </a:endParaRP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08025" y="359805"/>
            <a:ext cx="8172450" cy="758537"/>
          </a:xfrm>
        </p:spPr>
        <p:txBody>
          <a:bodyPr vert="horz" lIns="91440" tIns="45720" rIns="91440" bIns="45720" rtlCol="0" anchor="ctr">
            <a:normAutofit/>
          </a:bodyPr>
          <a:lstStyle/>
          <a:p>
            <a:pPr indent="0">
              <a:lnSpc>
                <a:spcPct val="130000"/>
              </a:lnSpc>
              <a:defRPr/>
            </a:pPr>
            <a:r>
              <a:rPr lang="zh-CN" altLang="en-US" sz="2900"/>
              <a:t>第七章</a:t>
            </a:r>
            <a:r>
              <a:rPr lang="en-US" altLang="zh-CN" sz="2900"/>
              <a:t> </a:t>
            </a:r>
            <a:r>
              <a:rPr lang="zh-CN" altLang="en-US" sz="2900"/>
              <a:t> 政府单位会计概述</a:t>
            </a:r>
            <a:endParaRPr lang="zh-CN" altLang="en-US" sz="2900"/>
          </a:p>
        </p:txBody>
      </p:sp>
      <p:sp>
        <p:nvSpPr>
          <p:cNvPr id="15363" name="内容占位符 2"/>
          <p:cNvSpPr>
            <a:spLocks noGrp="1"/>
          </p:cNvSpPr>
          <p:nvPr>
            <p:ph idx="1"/>
          </p:nvPr>
        </p:nvSpPr>
        <p:spPr>
          <a:xfrm>
            <a:off x="708026" y="1466850"/>
            <a:ext cx="7900988" cy="4953000"/>
          </a:xfrm>
        </p:spPr>
        <p:txBody>
          <a:bodyPr/>
          <a:lstStyle/>
          <a:p>
            <a:pPr>
              <a:lnSpc>
                <a:spcPct val="120000"/>
              </a:lnSpc>
            </a:pPr>
            <a:r>
              <a:rPr lang="zh-CN" altLang="zh-CN"/>
              <a:t>本章为政府单位会计的概念框架，阐述政府单位会计的基本理论和基本方法。通过本章学习，了解政府单位会计的含义与范围，明确政府单位会计的目标，掌握政府单位会计的核算模式，熟悉部门预算管理制度，为学习政府单位会计的实务操作奠定基础。</a:t>
            </a:r>
            <a:endParaRPr lang="zh-CN" altLang="en-US"/>
          </a:p>
          <a:p>
            <a:pPr>
              <a:lnSpc>
                <a:spcPct val="120000"/>
              </a:lnSpc>
              <a:buFont typeface="Wingdings" panose="05000000000000000000" pitchFamily="2" charset="2"/>
              <a:buChar char="n"/>
            </a:pPr>
            <a:r>
              <a:rPr lang="zh-CN" altLang="zh-CN"/>
              <a:t>政府单位会计的含义及目标</a:t>
            </a:r>
            <a:endParaRPr lang="en-US" altLang="zh-CN"/>
          </a:p>
          <a:p>
            <a:pPr>
              <a:lnSpc>
                <a:spcPct val="120000"/>
              </a:lnSpc>
              <a:buFont typeface="Wingdings" panose="05000000000000000000" pitchFamily="2" charset="2"/>
              <a:buChar char="n"/>
            </a:pPr>
            <a:r>
              <a:rPr lang="zh-CN" altLang="zh-CN"/>
              <a:t>政府单位会计的组成体系、标准体系与核算模式</a:t>
            </a:r>
            <a:endParaRPr lang="en-US" altLang="zh-CN"/>
          </a:p>
          <a:p>
            <a:pPr>
              <a:lnSpc>
                <a:spcPct val="120000"/>
              </a:lnSpc>
              <a:buFont typeface="Wingdings" panose="05000000000000000000" pitchFamily="2" charset="2"/>
              <a:buChar char="n"/>
            </a:pPr>
            <a:r>
              <a:rPr lang="zh-CN" altLang="zh-CN"/>
              <a:t>部门预算管理制度</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 name="矩形 47"/>
          <p:cNvSpPr>
            <a:spLocks noChangeArrowheads="1"/>
          </p:cNvSpPr>
          <p:nvPr/>
        </p:nvSpPr>
        <p:spPr bwMode="auto">
          <a:xfrm>
            <a:off x="1485901" y="1533524"/>
            <a:ext cx="7123111" cy="314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ts val="600"/>
              </a:spcBef>
              <a:buClr>
                <a:srgbClr val="FF0000"/>
              </a:buClr>
              <a:buFont typeface="Wingdings" panose="05000000000000000000" pitchFamily="2" charset="2"/>
              <a:buChar char="p"/>
            </a:pPr>
            <a:r>
              <a:rPr lang="zh-CN" altLang="en-US" sz="2400">
                <a:latin typeface="微软雅黑" panose="020b0503020204020204" pitchFamily="34" charset="-122"/>
                <a:ea typeface="微软雅黑" panose="020b0503020204020204" pitchFamily="34" charset="-122"/>
              </a:rPr>
              <a:t>政府单位会计是政府会计的重要组成部分。本节在界定政府单位会计主体的基础上，介绍政府单位会计含义，明确政府单位会计的目标。</a:t>
            </a:r>
            <a:endParaRPr lang="en-US" altLang="zh-CN" sz="2400">
              <a:latin typeface="微软雅黑" panose="020b0503020204020204" pitchFamily="34" charset="-122"/>
              <a:ea typeface="微软雅黑" panose="020b0503020204020204" pitchFamily="34" charset="-122"/>
            </a:endParaRPr>
          </a:p>
          <a:p>
            <a:pPr>
              <a:lnSpc>
                <a:spcPct val="125000"/>
              </a:lnSpc>
              <a:spcBef>
                <a:spcPts val="600"/>
              </a:spcBef>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政府单位会计主体的界定</a:t>
            </a:r>
            <a:endParaRPr lang="en-US" altLang="zh-CN" sz="2400">
              <a:latin typeface="微软雅黑" panose="020b0503020204020204" pitchFamily="34" charset="-122"/>
              <a:ea typeface="微软雅黑" panose="020b0503020204020204" pitchFamily="34" charset="-122"/>
            </a:endParaRPr>
          </a:p>
          <a:p>
            <a:pPr>
              <a:lnSpc>
                <a:spcPct val="125000"/>
              </a:lnSpc>
              <a:spcBef>
                <a:spcPts val="600"/>
              </a:spcBef>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政府单位会计的含义与对象</a:t>
            </a:r>
            <a:endParaRPr lang="en-US" altLang="zh-CN" sz="2400">
              <a:latin typeface="微软雅黑" panose="020b0503020204020204" pitchFamily="34" charset="-122"/>
              <a:ea typeface="微软雅黑" panose="020b0503020204020204" pitchFamily="34" charset="-122"/>
            </a:endParaRPr>
          </a:p>
          <a:p>
            <a:pPr>
              <a:lnSpc>
                <a:spcPct val="125000"/>
              </a:lnSpc>
              <a:spcBef>
                <a:spcPts val="600"/>
              </a:spcBef>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政府单位会计的目标</a:t>
            </a:r>
            <a:endParaRPr lang="zh-CN" altLang="en-US" sz="2400">
              <a:latin typeface="微软雅黑" panose="020b0503020204020204" pitchFamily="34" charset="-122"/>
              <a:ea typeface="微软雅黑" panose="020b0503020204020204" pitchFamily="34" charset="-122"/>
            </a:endParaRPr>
          </a:p>
        </p:txBody>
      </p:sp>
      <p:sp>
        <p:nvSpPr>
          <p:cNvPr id="4" name="标题 1"/>
          <p:cNvSpPr txBox="1"/>
          <p:nvPr/>
        </p:nvSpPr>
        <p:spPr>
          <a:xfrm>
            <a:off x="1559483" y="411292"/>
            <a:ext cx="7584518" cy="758537"/>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3000">
                <a:latin typeface="微软雅黑" panose="020b0503020204020204" pitchFamily="34" charset="-122"/>
                <a:ea typeface="微软雅黑" panose="020b0503020204020204" pitchFamily="34" charset="-122"/>
              </a:rPr>
              <a:t>第一节 政府单位会计的含义及目标</a:t>
            </a:r>
            <a:endParaRPr lang="zh-CN" altLang="en-US" sz="3000">
              <a:solidFill>
                <a:prstClr val="black"/>
              </a:solidFill>
              <a:latin typeface="微软雅黑" panose="020b0503020204020204" pitchFamily="34" charset="-122"/>
              <a:ea typeface="微软雅黑" panose="020b0503020204020204" pitchFamily="34" charset="-122"/>
            </a:endParaRPr>
          </a:p>
        </p:txBody>
      </p:sp>
    </p:spTree>
  </p:cSld>
  <p:clrMapOvr>
    <a:masterClrMapping/>
  </p:clrMapOvr>
  <p:transition spd="slow" advTm="3000"/>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lstStyle/>
          <a:p>
            <a:pPr>
              <a:spcBef>
                <a:spcPts val="600"/>
              </a:spcBef>
            </a:pPr>
            <a:r>
              <a:rPr lang="zh-CN" altLang="zh-CN"/>
              <a:t>作为会计主体，政府单位是行政事业单位的统称，由行政单位和事业单位组成。事业单位又可以进一步划分为普通事业单位和行业事业单位。</a:t>
            </a:r>
            <a:endParaRPr lang="en-US" altLang="zh-CN">
              <a:latin typeface="宋体" panose="02010600030101010101" pitchFamily="2" charset="-122"/>
            </a:endParaRPr>
          </a:p>
          <a:p>
            <a:pPr marL="342900" indent="-342900">
              <a:spcBef>
                <a:spcPts val="600"/>
              </a:spcBef>
              <a:buFont typeface="Wingdings" panose="05000000000000000000" pitchFamily="2" charset="2"/>
              <a:buChar char="n"/>
            </a:pPr>
            <a:r>
              <a:rPr lang="zh-CN" altLang="zh-CN"/>
              <a:t>行政单位</a:t>
            </a:r>
            <a:endParaRPr lang="en-US" altLang="zh-CN"/>
          </a:p>
          <a:p>
            <a:pPr marL="342900" indent="-342900">
              <a:spcBef>
                <a:spcPts val="600"/>
              </a:spcBef>
              <a:buFont typeface="Wingdings" panose="05000000000000000000" pitchFamily="2" charset="2"/>
              <a:buChar char="n"/>
            </a:pPr>
            <a:r>
              <a:rPr lang="zh-CN" altLang="zh-CN"/>
              <a:t>事业单位</a:t>
            </a: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lstStyle/>
          <a:p>
            <a:pPr>
              <a:spcBef>
                <a:spcPts val="600"/>
              </a:spcBef>
              <a:buNone/>
            </a:pPr>
            <a:r>
              <a:rPr lang="zh-CN" altLang="en-US"/>
              <a:t>（一）</a:t>
            </a:r>
            <a:r>
              <a:rPr lang="zh-CN" altLang="zh-CN"/>
              <a:t>行政单位的界定</a:t>
            </a:r>
            <a:endParaRPr lang="en-US" altLang="zh-CN"/>
          </a:p>
          <a:p>
            <a:pPr>
              <a:spcBef>
                <a:spcPts val="600"/>
              </a:spcBef>
            </a:pPr>
            <a:r>
              <a:rPr lang="zh-CN" altLang="zh-CN"/>
              <a:t>行政单位是行使国家权力、管理国家事务的各级政府机构，其主要职能是进行国家行政管理、组织经济建设和文化建设、维护社会公共秩序。</a:t>
            </a:r>
            <a:endParaRPr lang="en-US" altLang="zh-CN">
              <a:latin typeface="宋体" panose="02010600030101010101" pitchFamily="2" charset="-122"/>
            </a:endParaRPr>
          </a:p>
          <a:p>
            <a:pPr marL="342900" indent="-342900">
              <a:spcBef>
                <a:spcPts val="600"/>
              </a:spcBef>
              <a:buFont typeface="Wingdings" panose="05000000000000000000" pitchFamily="2" charset="2"/>
              <a:buChar char="n"/>
            </a:pPr>
            <a:r>
              <a:rPr lang="zh-CN" altLang="zh-CN"/>
              <a:t>国家机关</a:t>
            </a:r>
            <a:endParaRPr lang="en-US" altLang="zh-CN"/>
          </a:p>
          <a:p>
            <a:pPr marL="342900" indent="-342900">
              <a:spcBef>
                <a:spcPts val="600"/>
              </a:spcBef>
              <a:buFont typeface="Wingdings" panose="05000000000000000000" pitchFamily="2" charset="2"/>
              <a:buChar char="n"/>
            </a:pPr>
            <a:r>
              <a:rPr lang="zh-CN" altLang="zh-CN"/>
              <a:t>政党组织</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lstStyle/>
          <a:p>
            <a:pPr>
              <a:spcBef>
                <a:spcPts val="600"/>
              </a:spcBef>
              <a:buNone/>
            </a:pPr>
            <a:r>
              <a:rPr lang="zh-CN" altLang="zh-CN"/>
              <a:t>（二）事业单位的界定</a:t>
            </a:r>
            <a:endParaRPr lang="en-US" altLang="zh-CN"/>
          </a:p>
          <a:p>
            <a:pPr marL="342900" indent="-342900">
              <a:spcBef>
                <a:spcPts val="600"/>
              </a:spcBef>
            </a:pPr>
            <a:r>
              <a:rPr lang="zh-CN" altLang="zh-CN"/>
              <a:t>事业单位是国家为了社会公益目的，由国家机关举办或者其他组织利用国有资产举办的，从事教育、科技、文化、卫生等活动的社会服务组织。事业单位有两个属性</a:t>
            </a:r>
            <a:r>
              <a:rPr lang="zh-CN" altLang="en-US"/>
              <a:t>：</a:t>
            </a:r>
            <a:endParaRPr lang="en-US" altLang="zh-CN"/>
          </a:p>
          <a:p>
            <a:pPr marL="342900" indent="-342900">
              <a:spcBef>
                <a:spcPts val="600"/>
              </a:spcBef>
              <a:buFont typeface="Wingdings" panose="05000000000000000000" pitchFamily="2" charset="2"/>
              <a:buChar char="n"/>
            </a:pPr>
            <a:r>
              <a:rPr lang="zh-CN" altLang="zh-CN"/>
              <a:t>具有国有性质</a:t>
            </a:r>
            <a:endParaRPr lang="en-US" altLang="zh-CN"/>
          </a:p>
          <a:p>
            <a:pPr marL="342900" indent="-342900">
              <a:spcBef>
                <a:spcPts val="600"/>
              </a:spcBef>
              <a:buFont typeface="Wingdings" panose="05000000000000000000" pitchFamily="2" charset="2"/>
              <a:buChar char="n"/>
            </a:pPr>
            <a:r>
              <a:rPr lang="zh-CN" altLang="zh-CN"/>
              <a:t>具有社会公益性质</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（二）事业单位的界定</a:t>
            </a:r>
            <a:endParaRPr lang="en-US" altLang="zh-CN"/>
          </a:p>
          <a:p>
            <a:r>
              <a:rPr lang="zh-CN" altLang="zh-CN"/>
              <a:t>按社会功能的不同，事业单位可以划分为行政支持类、社会公益类、经营开发服务类三种类型。</a:t>
            </a:r>
            <a:endParaRPr lang="zh-CN" altLang="zh-CN"/>
          </a:p>
          <a:p>
            <a:pPr marL="342900" indent="-342900">
              <a:buFont typeface="Wingdings" panose="05000000000000000000" pitchFamily="2" charset="2"/>
              <a:buChar char="n"/>
            </a:pPr>
            <a:r>
              <a:rPr lang="zh-CN" altLang="zh-CN"/>
              <a:t>行政支持类事业单位</a:t>
            </a:r>
            <a:endParaRPr lang="zh-CN" altLang="zh-CN"/>
          </a:p>
          <a:p>
            <a:pPr marL="342900" indent="-342900">
              <a:buFont typeface="Wingdings" panose="05000000000000000000" pitchFamily="2" charset="2"/>
              <a:buChar char="n"/>
            </a:pPr>
            <a:r>
              <a:rPr lang="zh-CN" altLang="zh-CN"/>
              <a:t>社会公益类事业单位</a:t>
            </a:r>
            <a:endParaRPr lang="zh-CN" altLang="zh-CN"/>
          </a:p>
          <a:p>
            <a:pPr marL="342900" indent="-342900">
              <a:buFont typeface="Wingdings" panose="05000000000000000000" pitchFamily="2" charset="2"/>
              <a:buChar char="n"/>
            </a:pPr>
            <a:r>
              <a:rPr lang="zh-CN" altLang="zh-CN"/>
              <a:t>经营开发服务类事业单位</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（二）事业单位的界定</a:t>
            </a:r>
            <a:endParaRPr lang="en-US" altLang="zh-CN"/>
          </a:p>
          <a:p>
            <a:r>
              <a:rPr lang="zh-CN" altLang="zh-CN"/>
              <a:t>按照事业单位从事的专业业务是否具有特殊性，事业单位分为普通事业单位和行业事业单位。</a:t>
            </a:r>
            <a:endParaRPr lang="zh-CN" altLang="zh-CN"/>
          </a:p>
          <a:p>
            <a:pPr marL="342900" indent="-342900">
              <a:buFont typeface="Wingdings" panose="05000000000000000000" pitchFamily="2" charset="2"/>
              <a:buChar char="n"/>
            </a:pPr>
            <a:r>
              <a:rPr lang="zh-CN" altLang="zh-CN"/>
              <a:t>普通事业单位是不具有行业特点的事业单位，其专业业务活动的公益性较强，不能或不宜由市场配置资源。</a:t>
            </a:r>
            <a:endParaRPr lang="zh-CN" altLang="zh-CN"/>
          </a:p>
          <a:p>
            <a:pPr marL="342900" indent="-342900">
              <a:buFont typeface="Wingdings" panose="05000000000000000000" pitchFamily="2" charset="2"/>
              <a:buChar char="n"/>
            </a:pPr>
            <a:r>
              <a:rPr lang="zh-CN" altLang="zh-CN"/>
              <a:t>行业事业单位是具有行业特点的事业单位，有着不同于普通事业单位的业务活动，需要通过市场配置资源。</a:t>
            </a:r>
            <a:endParaRPr lang="zh-CN" altLang="zh-CN"/>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91440" tIns="45720" rIns="91440" bIns="45720" rtlCol="0" anchor="ctr">
            <a:normAutofit/>
          </a:bodyPr>
          <a:lstStyle/>
          <a:p>
            <a:pPr indent="0">
              <a:lnSpc>
                <a:spcPct val="130000"/>
              </a:lnSpc>
              <a:defRPr/>
            </a:pPr>
            <a:r>
              <a:rPr lang="zh-CN" altLang="en-US">
                <a:latin typeface="宋体" panose="02010600030101010101" pitchFamily="2" charset="-122"/>
              </a:rPr>
              <a:t>一、政府单位会计主体的界定</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（三）政府单位的层级</a:t>
            </a:r>
            <a:endParaRPr lang="en-US" altLang="zh-CN"/>
          </a:p>
          <a:p>
            <a:pPr marL="342900" indent="-342900">
              <a:spcBef>
                <a:spcPts val="600"/>
              </a:spcBef>
            </a:pPr>
            <a:r>
              <a:rPr lang="zh-CN" altLang="zh-CN"/>
              <a:t>按照政府单位的财政管理层次，政府单位分为中央财政单位和各级地方财政单位。</a:t>
            </a:r>
            <a:endParaRPr lang="en-US" altLang="zh-CN"/>
          </a:p>
          <a:p>
            <a:pPr marL="342900" indent="-342900">
              <a:spcBef>
                <a:spcPts val="600"/>
              </a:spcBef>
            </a:pPr>
            <a:r>
              <a:rPr lang="zh-CN" altLang="zh-CN"/>
              <a:t>按照政府单位的预算管理级次，政府单位分一级预算单位、二级预算单位和基层预算单位。</a:t>
            </a:r>
            <a:endParaRPr lang="zh-CN" altLang="zh-CN"/>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74700" y="307977"/>
            <a:ext cx="7834313" cy="730249"/>
          </a:xfrm>
        </p:spPr>
        <p:txBody>
          <a:bodyPr vert="horz" lIns="91440" tIns="45720" rIns="91440" bIns="45720" rtlCol="0" anchor="ctr">
            <a:normAutofit/>
          </a:bodyPr>
          <a:lstStyle/>
          <a:p>
            <a:pPr indent="0">
              <a:lnSpc>
                <a:spcPct val="130000"/>
              </a:lnSpc>
              <a:defRPr/>
            </a:pPr>
            <a:r>
              <a:rPr lang="zh-CN" altLang="zh-CN"/>
              <a:t>二、政府单位会计的含义与对象</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（一）政府单位会计的含义</a:t>
            </a:r>
            <a:endParaRPr lang="en-US" altLang="zh-CN"/>
          </a:p>
          <a:p>
            <a:pPr marL="342900" indent="-342900">
              <a:spcBef>
                <a:spcPts val="600"/>
              </a:spcBef>
            </a:pPr>
            <a:r>
              <a:rPr lang="zh-CN" altLang="zh-CN"/>
              <a:t>政府单位会计是反映和监督各级政府单位财务状况、运行情况和预算执行情况及结果的专业会计。</a:t>
            </a:r>
            <a:endParaRPr lang="en-US" altLang="zh-CN"/>
          </a:p>
          <a:p>
            <a:pPr marL="342900" indent="-342900">
              <a:spcBef>
                <a:spcPts val="600"/>
              </a:spcBef>
              <a:buFont typeface="Wingdings" panose="05000000000000000000" pitchFamily="2" charset="2"/>
              <a:buChar char="n"/>
            </a:pPr>
            <a:r>
              <a:rPr lang="zh-CN" altLang="zh-CN"/>
              <a:t>政府单位会计的主体是政府单位，包括行政单位和事业单位。</a:t>
            </a:r>
            <a:endParaRPr lang="en-US" altLang="zh-CN"/>
          </a:p>
          <a:p>
            <a:pPr marL="342900" indent="-342900">
              <a:spcBef>
                <a:spcPts val="600"/>
              </a:spcBef>
              <a:buFont typeface="Wingdings" panose="05000000000000000000" pitchFamily="2" charset="2"/>
              <a:buChar char="n"/>
            </a:pPr>
            <a:endParaRPr lang="zh-CN" altLang="zh-CN"/>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74700" y="307977"/>
            <a:ext cx="7834313" cy="730249"/>
          </a:xfrm>
        </p:spPr>
        <p:txBody>
          <a:bodyPr vert="horz" lIns="91440" tIns="45720" rIns="91440" bIns="45720" rtlCol="0" anchor="ctr">
            <a:normAutofit/>
          </a:bodyPr>
          <a:lstStyle/>
          <a:p>
            <a:pPr indent="0">
              <a:lnSpc>
                <a:spcPct val="130000"/>
              </a:lnSpc>
              <a:defRPr/>
            </a:pPr>
            <a:r>
              <a:rPr lang="zh-CN" altLang="zh-CN"/>
              <a:t>二、政府单位会计的含义与对象</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fontScale="92500"/>
          </a:bodyPr>
          <a:lstStyle/>
          <a:p>
            <a:pPr>
              <a:spcBef>
                <a:spcPts val="600"/>
              </a:spcBef>
              <a:buNone/>
            </a:pPr>
            <a:r>
              <a:rPr lang="zh-CN" altLang="zh-CN"/>
              <a:t>（二）政府单位会计的对象</a:t>
            </a:r>
            <a:endParaRPr lang="en-US" altLang="zh-CN"/>
          </a:p>
          <a:p>
            <a:r>
              <a:rPr lang="zh-CN" altLang="zh-CN"/>
              <a:t>政府单位会计的对象是政府单位的资金运动。但是，政府会计对象有其特殊性，包括业务资金和预算资金两个维度。</a:t>
            </a:r>
            <a:endParaRPr lang="zh-CN" altLang="zh-CN"/>
          </a:p>
          <a:p>
            <a:pPr marL="342900" indent="-342900">
              <a:buFont typeface="Wingdings" panose="05000000000000000000" pitchFamily="2" charset="2"/>
              <a:buChar char="n"/>
            </a:pPr>
            <a:r>
              <a:rPr lang="zh-CN" altLang="zh-CN"/>
              <a:t>政府财务会计以单位的业务资金为核算对象，以权责发生制为基础反映单位的财务状况、运行情况，为单位的资产管理、风险管理和绩效评价提供有用信息。</a:t>
            </a:r>
            <a:endParaRPr lang="zh-CN" altLang="zh-CN"/>
          </a:p>
          <a:p>
            <a:pPr marL="342900" indent="-342900">
              <a:buFont typeface="Wingdings" panose="05000000000000000000" pitchFamily="2" charset="2"/>
              <a:buChar char="n"/>
            </a:pPr>
            <a:r>
              <a:rPr lang="zh-CN" altLang="zh-CN"/>
              <a:t>政府预算会计以单位的预算资金为核算对象，以收付实现制为基础反映单位的预算执行情况和结果，为监督和管理单位的预算执行提供有用信息。</a:t>
            </a:r>
            <a:endParaRPr lang="zh-CN" altLang="zh-CN"/>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74700" y="307977"/>
            <a:ext cx="7834313" cy="730249"/>
          </a:xfrm>
        </p:spPr>
        <p:txBody>
          <a:bodyPr vert="horz" lIns="91440" tIns="45720" rIns="91440" bIns="45720" rtlCol="0" anchor="ctr">
            <a:normAutofit/>
          </a:bodyPr>
          <a:lstStyle/>
          <a:p>
            <a:pPr indent="0">
              <a:lnSpc>
                <a:spcPct val="130000"/>
              </a:lnSpc>
              <a:defRPr/>
            </a:pPr>
            <a:r>
              <a:rPr lang="zh-CN" altLang="zh-CN"/>
              <a:t>三、政府单位会计的目标</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r>
              <a:rPr lang="zh-CN" altLang="zh-CN"/>
              <a:t>政府单位会计应当为单位的财务管理与预算管理服务，向会计信息使用者提供与单位财务状况、运行情况和预算执行情况有关的会计信息，反映单位受托责任的履行情况，为会计信息使用者进行经济管理、监督和决策提供支撑。</a:t>
            </a:r>
            <a:endParaRPr lang="en-US" altLang="zh-CN"/>
          </a:p>
          <a:p>
            <a:r>
              <a:rPr lang="zh-CN" altLang="zh-CN"/>
              <a:t>政府单位会计的目标为“双目标”，包括财务会计目标和预算会计目标。</a:t>
            </a:r>
            <a:endParaRPr lang="zh-CN" altLang="zh-CN"/>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74700" y="307977"/>
            <a:ext cx="7834313" cy="730249"/>
          </a:xfrm>
        </p:spPr>
        <p:txBody>
          <a:bodyPr vert="horz" lIns="91440" tIns="45720" rIns="91440" bIns="45720" rtlCol="0" anchor="ctr">
            <a:normAutofit/>
          </a:bodyPr>
          <a:lstStyle/>
          <a:p>
            <a:pPr indent="0">
              <a:lnSpc>
                <a:spcPct val="130000"/>
              </a:lnSpc>
              <a:defRPr/>
            </a:pPr>
            <a:r>
              <a:rPr lang="zh-CN" altLang="zh-CN"/>
              <a:t>三、政府单位会计的目标</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（一）政府单位财务会计目标</a:t>
            </a:r>
            <a:endParaRPr lang="en-US" altLang="zh-CN"/>
          </a:p>
          <a:p>
            <a:r>
              <a:rPr lang="zh-CN" altLang="zh-CN"/>
              <a:t>政府单位财务会计应当提供与单位的财务状况、运行情况和现金流量等有关信息，反映政府单位公共受托责任履行情况，有助于会计信息使用者作出经济决策或者进行监督和管理。</a:t>
            </a:r>
            <a:endParaRPr lang="en-US" altLang="zh-CN"/>
          </a:p>
          <a:p>
            <a:r>
              <a:rPr lang="zh-CN" altLang="zh-CN"/>
              <a:t>政府单位财务会计信息使用者包括各级人民代表大会常务委员会、债权人、各级政府及其有关部门、政府单位自身和其他利益相关者。</a:t>
            </a:r>
            <a:endParaRPr lang="zh-CN" altLang="zh-CN"/>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74700" y="307977"/>
            <a:ext cx="7834313" cy="730249"/>
          </a:xfrm>
        </p:spPr>
        <p:txBody>
          <a:bodyPr vert="horz" lIns="91440" tIns="45720" rIns="91440" bIns="45720" rtlCol="0" anchor="ctr">
            <a:normAutofit/>
          </a:bodyPr>
          <a:lstStyle/>
          <a:p>
            <a:pPr indent="0">
              <a:lnSpc>
                <a:spcPct val="130000"/>
              </a:lnSpc>
              <a:defRPr/>
            </a:pPr>
            <a:r>
              <a:rPr lang="zh-CN" altLang="zh-CN"/>
              <a:t>三、政府单位会计的目标</a:t>
            </a:r>
            <a:endParaRPr lang="zh-CN" altLang="en-US">
              <a:latin typeface="宋体" panose="02010600030101010101" pitchFamily="2" charset="-122"/>
            </a:endParaRPr>
          </a:p>
        </p:txBody>
      </p:sp>
      <p:sp>
        <p:nvSpPr>
          <p:cNvPr id="15363" name="内容占位符 2"/>
          <p:cNvSpPr>
            <a:spLocks noGrp="1"/>
          </p:cNvSpPr>
          <p:nvPr>
            <p:ph idx="1"/>
          </p:nvPr>
        </p:nvSpPr>
        <p:spPr>
          <a:xfrm>
            <a:off x="708026" y="1466850"/>
            <a:ext cx="7900988" cy="4705350"/>
          </a:xfrm>
        </p:spPr>
        <p:txBody>
          <a:bodyPr>
            <a:normAutofit/>
          </a:bodyPr>
          <a:lstStyle/>
          <a:p>
            <a:pPr>
              <a:spcBef>
                <a:spcPts val="600"/>
              </a:spcBef>
              <a:buNone/>
            </a:pPr>
            <a:r>
              <a:rPr lang="zh-CN" altLang="zh-CN"/>
              <a:t>（二）政府单位预算会计目标</a:t>
            </a:r>
            <a:endParaRPr lang="en-US" altLang="zh-CN"/>
          </a:p>
          <a:p>
            <a:r>
              <a:rPr lang="zh-CN" altLang="zh-CN"/>
              <a:t>政府单位预算会计应当提供与单位的预算执行情况有关的信息，综合反映政府单位预算收支的年度执行结果，有助于会计信息使用者进行预算监督和管理，并为编制后续年度预算提供参考和依据。</a:t>
            </a:r>
            <a:endParaRPr lang="en-US" altLang="zh-CN"/>
          </a:p>
          <a:p>
            <a:r>
              <a:rPr lang="zh-CN" altLang="zh-CN"/>
              <a:t>政府单位预算会计信息使用者包括各级人民代表大会及其常务委员会、各级政府及其有关部门、政府单位自身、社会公众和其他利益相关者。</a:t>
            </a:r>
            <a:endParaRPr lang="zh-CN" altLang="zh-CN"/>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3" name="内容占位符 2"/>
          <p:cNvSpPr>
            <a:spLocks noGrp="1"/>
          </p:cNvSpPr>
          <p:nvPr>
            <p:ph idx="4294967295"/>
          </p:nvPr>
        </p:nvSpPr>
        <p:spPr>
          <a:xfrm>
            <a:off x="1535432" y="1781175"/>
            <a:ext cx="6932613" cy="4953000"/>
          </a:xfrm>
        </p:spPr>
        <p:txBody>
          <a:bodyPr>
            <a:normAutofit/>
          </a:bodyPr>
          <a:lstStyle/>
          <a:p>
            <a:pPr marL="0" indent="0">
              <a:lnSpc>
                <a:spcPct val="140000"/>
              </a:lnSpc>
              <a:spcBef>
                <a:spcPts val="1200"/>
              </a:spcBef>
              <a:buClr>
                <a:srgbClr val="FF0000"/>
              </a:buClr>
              <a:buFont typeface="Wingdings" panose="05000000000000000000" pitchFamily="2" charset="2"/>
              <a:buChar char="p"/>
            </a:pPr>
            <a:r>
              <a:rPr lang="zh-CN" altLang="en-US" sz="2400">
                <a:latin typeface="微软雅黑" panose="020b0503020204020204" pitchFamily="34" charset="-122"/>
                <a:ea typeface="微软雅黑" panose="020b0503020204020204" pitchFamily="34" charset="-122"/>
              </a:rPr>
              <a:t>本节阐述政府单位会计的组成体系，介绍政府单位会计核算应当遵循的会计准则与会计制度，讲解政府单位会计核算的模式。</a:t>
            </a:r>
            <a:endParaRPr lang="en-US" sz="2400">
              <a:latin typeface="微软雅黑" panose="020b0503020204020204" pitchFamily="34" charset="-122"/>
              <a:ea typeface="微软雅黑" panose="020b0503020204020204" pitchFamily="34" charset="-122"/>
            </a:endParaRPr>
          </a:p>
          <a:p>
            <a:pPr marL="0" indent="0">
              <a:lnSpc>
                <a:spcPct val="120000"/>
              </a:lnSpc>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政府单位会计的组成体系</a:t>
            </a:r>
            <a:endParaRPr lang="en-US" altLang="zh-CN" sz="2400">
              <a:latin typeface="微软雅黑" panose="020b0503020204020204" pitchFamily="34" charset="-122"/>
              <a:ea typeface="微软雅黑" panose="020b0503020204020204" pitchFamily="34" charset="-122"/>
            </a:endParaRPr>
          </a:p>
          <a:p>
            <a:pPr marL="0" indent="0">
              <a:lnSpc>
                <a:spcPct val="120000"/>
              </a:lnSpc>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政府单位会计的标准体系</a:t>
            </a:r>
            <a:endParaRPr lang="en-US" altLang="zh-CN" sz="2400">
              <a:latin typeface="微软雅黑" panose="020b0503020204020204" pitchFamily="34" charset="-122"/>
              <a:ea typeface="微软雅黑" panose="020b0503020204020204" pitchFamily="34" charset="-122"/>
            </a:endParaRPr>
          </a:p>
          <a:p>
            <a:pPr marL="0" indent="0">
              <a:lnSpc>
                <a:spcPct val="120000"/>
              </a:lnSpc>
              <a:buClr>
                <a:srgbClr val="FF0000"/>
              </a:buClr>
              <a:buFont typeface="Wingdings" panose="05000000000000000000" pitchFamily="2" charset="2"/>
              <a:buChar char="n"/>
            </a:pPr>
            <a:r>
              <a:rPr lang="zh-CN" altLang="en-US" sz="2400">
                <a:latin typeface="微软雅黑" panose="020b0503020204020204" pitchFamily="34" charset="-122"/>
                <a:ea typeface="微软雅黑" panose="020b0503020204020204" pitchFamily="34" charset="-122"/>
              </a:rPr>
              <a:t>政府单位会计核算模式</a:t>
            </a:r>
            <a:endParaRPr lang="zh-CN" altLang="en-US" sz="2400">
              <a:latin typeface="微软雅黑" panose="020b0503020204020204" pitchFamily="34" charset="-122"/>
              <a:ea typeface="微软雅黑" panose="020b0503020204020204" pitchFamily="34" charset="-122"/>
            </a:endParaRPr>
          </a:p>
        </p:txBody>
      </p:sp>
      <p:sp>
        <p:nvSpPr>
          <p:cNvPr id="7" name="矩形 6">
            <a:hlinkClick action="ppaction://noaction"/>
          </p:cNvPr>
          <p:cNvSpPr/>
          <p:nvPr/>
        </p:nvSpPr>
        <p:spPr>
          <a:xfrm>
            <a:off x="1670051" y="5174460"/>
            <a:ext cx="4130675" cy="492919"/>
          </a:xfrm>
          <a:prstGeom prst="rect">
            <a:avLst/>
          </a:pr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矩形 7">
            <a:hlinkClick action="ppaction://noaction"/>
          </p:cNvPr>
          <p:cNvSpPr/>
          <p:nvPr/>
        </p:nvSpPr>
        <p:spPr>
          <a:xfrm>
            <a:off x="1651001" y="5745960"/>
            <a:ext cx="4130675" cy="492919"/>
          </a:xfrm>
          <a:prstGeom prst="rect">
            <a:avLst/>
          </a:pr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13"/>
          <p:cNvSpPr txBox="1"/>
          <p:nvPr/>
        </p:nvSpPr>
        <p:spPr>
          <a:xfrm>
            <a:off x="1666736" y="322213"/>
            <a:ext cx="6462025" cy="115416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3200">
                <a:solidFill>
                  <a:prstClr val="black"/>
                </a:solidFill>
                <a:latin typeface="微软雅黑" panose="020b0503020204020204" pitchFamily="34" charset="-122"/>
                <a:ea typeface="微软雅黑" panose="020b0503020204020204" pitchFamily="34" charset="-122"/>
              </a:rPr>
              <a:t>第二节 </a:t>
            </a:r>
            <a:r>
              <a:rPr lang="zh-CN" altLang="zh-CN" sz="3200">
                <a:solidFill>
                  <a:prstClr val="black"/>
                </a:solidFill>
                <a:latin typeface="微软雅黑" panose="020b0503020204020204" pitchFamily="34" charset="-122"/>
                <a:ea typeface="微软雅黑" panose="020b0503020204020204" pitchFamily="34" charset="-122"/>
              </a:rPr>
              <a:t>政府单位会计的组成体系、</a:t>
            </a:r>
            <a:endParaRPr lang="en-US" altLang="zh-CN" sz="3200">
              <a:solidFill>
                <a:prstClr val="black"/>
              </a:solidFill>
              <a:latin typeface="微软雅黑" panose="020b0503020204020204" pitchFamily="34" charset="-122"/>
              <a:ea typeface="微软雅黑" panose="020b0503020204020204" pitchFamily="34" charset="-122"/>
            </a:endParaRPr>
          </a:p>
          <a:p>
            <a:pPr>
              <a:spcBef>
                <a:spcPts val="600"/>
              </a:spcBef>
              <a:defRPr/>
            </a:pPr>
            <a:r>
              <a:rPr lang="en-US" altLang="zh-CN" sz="3200">
                <a:solidFill>
                  <a:prstClr val="black"/>
                </a:solidFill>
                <a:latin typeface="微软雅黑" panose="020b0503020204020204" pitchFamily="34" charset="-122"/>
                <a:ea typeface="微软雅黑" panose="020b0503020204020204" pitchFamily="34" charset="-122"/>
              </a:rPr>
              <a:t>           </a:t>
            </a:r>
            <a:r>
              <a:rPr lang="zh-CN" altLang="zh-CN" sz="3200">
                <a:solidFill>
                  <a:prstClr val="black"/>
                </a:solidFill>
                <a:latin typeface="微软雅黑" panose="020b0503020204020204" pitchFamily="34" charset="-122"/>
                <a:ea typeface="微软雅黑" panose="020b0503020204020204" pitchFamily="34" charset="-122"/>
              </a:rPr>
              <a:t>标准体系与核算模式</a:t>
            </a:r>
            <a:endParaRPr lang="zh-CN" altLang="en-US" sz="3200">
              <a:solidFill>
                <a:prstClr val="black"/>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en-US">
                <a:latin typeface="宋体" panose="02010600030101010101" pitchFamily="2" charset="-122"/>
              </a:rPr>
              <a:t>一、</a:t>
            </a:r>
            <a:r>
              <a:rPr lang="zh-CN" altLang="zh-CN"/>
              <a:t>政府单位会计的组成体系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en-US"/>
              <a:t>（一）</a:t>
            </a:r>
            <a:r>
              <a:rPr lang="zh-CN" altLang="zh-CN"/>
              <a:t>政府单位财务会计和预算会计</a:t>
            </a:r>
            <a:endParaRPr lang="en-US" altLang="zh-CN"/>
          </a:p>
          <a:p>
            <a:r>
              <a:rPr lang="zh-CN" altLang="zh-CN"/>
              <a:t>政府单位会计核算应当具备财务会计与预算会计双重功能，全面、清晰反映单位财务信息和预算执行信息。按照功能分类，政府单位会计由政府单位财务会计和政府单位预算会计构成。</a:t>
            </a:r>
            <a:endParaRPr lang="en-US" altLang="zh-CN"/>
          </a:p>
        </p:txBody>
      </p:sp>
      <p:grpSp>
        <p:nvGrpSpPr>
          <p:cNvPr id="4" name="组合 10"/>
          <p:cNvGrpSpPr/>
          <p:nvPr/>
        </p:nvGrpSpPr>
        <p:grpSpPr>
          <a:xfrm>
            <a:off x="776287" y="4434205"/>
            <a:ext cx="4815684" cy="1311277"/>
            <a:chOff x="755650" y="4143386"/>
            <a:chExt cx="4918146" cy="1311277"/>
          </a:xfrm>
          <a:noFill/>
        </p:grpSpPr>
        <p:cxnSp>
          <p:nvCxnSpPr>
            <p:cNvPr id="5" name="直接箭头连接符 4"/>
            <p:cNvCxnSpPr>
              <a:stCxn id="14" idx="3"/>
            </p:cNvCxnSpPr>
            <p:nvPr/>
          </p:nvCxnSpPr>
          <p:spPr bwMode="auto">
            <a:xfrm flipV="1">
              <a:off x="4524409" y="4361031"/>
              <a:ext cx="311743" cy="13337"/>
            </a:xfrm>
            <a:prstGeom prst="straightConnector1">
              <a:avLst/>
            </a:prstGeom>
            <a:grpFill/>
            <a:ln w="9525" cap="flat" cmpd="sng" algn="ctr">
              <a:solidFill>
                <a:srgbClr val="FFFFFF"/>
              </a:solidFill>
              <a:prstDash val="solid"/>
              <a:round/>
              <a:headEnd type="none" w="sm" len="sm"/>
              <a:tailEnd type="arrow"/>
            </a:ln>
            <a:effectLst/>
          </p:spPr>
        </p:cxnSp>
        <p:grpSp>
          <p:nvGrpSpPr>
            <p:cNvPr id="6" name="组合 17"/>
            <p:cNvGrpSpPr/>
            <p:nvPr/>
          </p:nvGrpSpPr>
          <p:grpSpPr>
            <a:xfrm>
              <a:off x="755650" y="4143386"/>
              <a:ext cx="4918146" cy="1311277"/>
              <a:chOff x="755650" y="4143386"/>
              <a:chExt cx="4918146" cy="1311277"/>
            </a:xfrm>
            <a:grpFill/>
          </p:grpSpPr>
          <p:grpSp>
            <p:nvGrpSpPr>
              <p:cNvPr id="7" name="组合 6"/>
              <p:cNvGrpSpPr/>
              <p:nvPr/>
            </p:nvGrpSpPr>
            <p:grpSpPr>
              <a:xfrm>
                <a:off x="755650" y="4143386"/>
                <a:ext cx="3768759" cy="1311277"/>
                <a:chOff x="785786" y="4484710"/>
                <a:chExt cx="3768759" cy="1311277"/>
              </a:xfrm>
              <a:grpFill/>
            </p:grpSpPr>
            <p:grpSp>
              <p:nvGrpSpPr>
                <p:cNvPr id="11" name="Group 13"/>
                <p:cNvGrpSpPr/>
                <p:nvPr/>
              </p:nvGrpSpPr>
              <p:grpSpPr>
                <a:xfrm>
                  <a:off x="785786" y="4484710"/>
                  <a:ext cx="3768759" cy="1311277"/>
                  <a:chOff x="1308" y="3022"/>
                  <a:chExt cx="2464" cy="826"/>
                </a:xfrm>
                <a:grpFill/>
              </p:grpSpPr>
              <p:sp>
                <p:nvSpPr>
                  <p:cNvPr id="13" name="Text Box 14"/>
                  <p:cNvSpPr txBox="1">
                    <a:spLocks noChangeArrowheads="1"/>
                  </p:cNvSpPr>
                  <p:nvPr/>
                </p:nvSpPr>
                <p:spPr bwMode="auto">
                  <a:xfrm>
                    <a:off x="1308" y="3322"/>
                    <a:ext cx="1106" cy="291"/>
                  </a:xfrm>
                  <a:prstGeom prst="rect">
                    <a:avLst/>
                  </a:prstGeom>
                  <a:grpFill/>
                  <a:ln w="9525" algn="ctr">
                    <a:solidFill>
                      <a:srgbClr val="FFFFFF"/>
                    </a:solid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500"/>
                      </a:spcBef>
                      <a:defRPr/>
                    </a:pPr>
                    <a:r>
                      <a:rPr lang="zh-CN" altLang="en-US" sz="2400">
                        <a:latin typeface="微软雅黑" panose="020b0503020204020204" pitchFamily="34" charset="-122"/>
                        <a:ea typeface="微软雅黑" panose="020b0503020204020204" pitchFamily="34" charset="-122"/>
                      </a:rPr>
                      <a:t>政府会计</a:t>
                    </a:r>
                    <a:endParaRPr lang="zh-CN" altLang="en-US" sz="2400">
                      <a:latin typeface="微软雅黑" panose="020b0503020204020204" pitchFamily="34" charset="-122"/>
                      <a:ea typeface="微软雅黑" panose="020b0503020204020204" pitchFamily="34" charset="-122"/>
                    </a:endParaRPr>
                  </a:p>
                </p:txBody>
              </p:sp>
              <p:sp>
                <p:nvSpPr>
                  <p:cNvPr id="14" name="Text Box 15"/>
                  <p:cNvSpPr txBox="1">
                    <a:spLocks noChangeArrowheads="1"/>
                  </p:cNvSpPr>
                  <p:nvPr/>
                </p:nvSpPr>
                <p:spPr bwMode="auto">
                  <a:xfrm>
                    <a:off x="2509" y="3022"/>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财务会计</a:t>
                    </a:r>
                    <a:endParaRPr lang="zh-CN" altLang="en-US" sz="2400">
                      <a:latin typeface="微软雅黑" panose="020b0503020204020204" pitchFamily="34" charset="-122"/>
                      <a:ea typeface="微软雅黑" panose="020b0503020204020204" pitchFamily="34" charset="-122"/>
                    </a:endParaRPr>
                  </a:p>
                </p:txBody>
              </p:sp>
              <p:sp>
                <p:nvSpPr>
                  <p:cNvPr id="15" name="Text Box 16"/>
                  <p:cNvSpPr txBox="1">
                    <a:spLocks noChangeArrowheads="1"/>
                  </p:cNvSpPr>
                  <p:nvPr/>
                </p:nvSpPr>
                <p:spPr bwMode="auto">
                  <a:xfrm>
                    <a:off x="2509" y="3557"/>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预算会计</a:t>
                    </a:r>
                    <a:endParaRPr lang="zh-CN" altLang="en-US" sz="2400">
                      <a:latin typeface="微软雅黑" panose="020b0503020204020204" pitchFamily="34" charset="-122"/>
                      <a:ea typeface="微软雅黑" panose="020b0503020204020204" pitchFamily="34" charset="-122"/>
                    </a:endParaRPr>
                  </a:p>
                </p:txBody>
              </p:sp>
            </p:grpSp>
            <p:sp>
              <p:nvSpPr>
                <p:cNvPr id="12" name="左大括号 11"/>
                <p:cNvSpPr/>
                <p:nvPr/>
              </p:nvSpPr>
              <p:spPr bwMode="auto">
                <a:xfrm>
                  <a:off x="2510343" y="4714875"/>
                  <a:ext cx="142875" cy="1000125"/>
                </a:xfrm>
                <a:prstGeom prst="leftBrace">
                  <a:avLst>
                    <a:gd name="adj1" fmla="val 8329"/>
                    <a:gd name="adj2" fmla="val 50000"/>
                  </a:avLst>
                </a:prstGeom>
                <a:grpFill/>
                <a:ln w="9525" algn="ctr">
                  <a:solidFill>
                    <a:schemeClr val="accent1"/>
                  </a:solidFill>
                  <a:round/>
                  <a:headEnd type="none" w="sm" len="sm"/>
                  <a:tailEnd type="none" w="sm" len="sm"/>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latin typeface="微软雅黑" panose="020b0503020204020204" pitchFamily="34" charset="-122"/>
                    <a:ea typeface="微软雅黑" panose="020b0503020204020204" pitchFamily="34" charset="-122"/>
                  </a:endParaRPr>
                </a:p>
              </p:txBody>
            </p:sp>
          </p:grpSp>
          <p:cxnSp>
            <p:nvCxnSpPr>
              <p:cNvPr id="10" name="直接箭头连接符 9"/>
              <p:cNvCxnSpPr/>
              <p:nvPr/>
            </p:nvCxnSpPr>
            <p:spPr bwMode="auto">
              <a:xfrm flipV="1">
                <a:off x="5143504" y="5286388"/>
                <a:ext cx="530292" cy="328"/>
              </a:xfrm>
              <a:prstGeom prst="straightConnector1">
                <a:avLst/>
              </a:prstGeom>
              <a:grpFill/>
              <a:ln w="9525" cap="flat" cmpd="sng" algn="ctr">
                <a:solidFill>
                  <a:srgbClr val="FFFFFF"/>
                </a:solidFill>
                <a:prstDash val="solid"/>
                <a:round/>
                <a:headEnd type="none" w="sm" len="sm"/>
                <a:tailEnd type="arrow"/>
              </a:ln>
              <a:effectLst/>
            </p:spPr>
          </p:cxnSp>
        </p:gr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en-US">
                <a:latin typeface="宋体" panose="02010600030101010101" pitchFamily="2" charset="-122"/>
              </a:rPr>
              <a:t>一、</a:t>
            </a:r>
            <a:r>
              <a:rPr lang="zh-CN" altLang="zh-CN"/>
              <a:t>政府单位会计的组成体系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en-US" altLang="zh-CN"/>
              <a:t>1.</a:t>
            </a:r>
            <a:r>
              <a:rPr lang="zh-CN" altLang="zh-CN"/>
              <a:t>政府单位财务会计</a:t>
            </a:r>
            <a:endParaRPr lang="en-US" altLang="zh-CN"/>
          </a:p>
          <a:p>
            <a:r>
              <a:rPr lang="zh-CN" altLang="zh-CN"/>
              <a:t>政府单位财务会计是以权责发生制为基础，对政府单位发生的各项经济业务或事项进行核算，反映和监督政府单位的财务状况、运行情况、运行成本和现金流量等信息。</a:t>
            </a:r>
            <a:endParaRPr lang="en-US" altLang="zh-CN"/>
          </a:p>
          <a:p>
            <a:r>
              <a:rPr lang="zh-CN" altLang="zh-CN"/>
              <a:t>政府单位财务会计编制部门财务报告，提供有助于财务报告使用者做出决策或进行监督和管理的信息。</a:t>
            </a:r>
            <a:endParaRPr lang="en-US" altLang="zh-CN"/>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en-US">
                <a:latin typeface="宋体" panose="02010600030101010101" pitchFamily="2" charset="-122"/>
              </a:rPr>
              <a:t>一、</a:t>
            </a:r>
            <a:r>
              <a:rPr lang="zh-CN" altLang="zh-CN"/>
              <a:t>政府单位会计的组成体系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en-US" altLang="zh-CN"/>
              <a:t>2.</a:t>
            </a:r>
            <a:r>
              <a:rPr lang="zh-CN" altLang="zh-CN"/>
              <a:t>政府单位预算会计</a:t>
            </a:r>
            <a:endParaRPr lang="en-US" altLang="zh-CN"/>
          </a:p>
          <a:p>
            <a:r>
              <a:rPr lang="zh-CN" altLang="zh-CN"/>
              <a:t>政府单位预算会计是以收付实现制为基础，对政府单位预算执行过程中发生的收入和支出进行核算，反映和监督预算收支执行情况。</a:t>
            </a:r>
            <a:endParaRPr lang="en-US" altLang="zh-CN"/>
          </a:p>
          <a:p>
            <a:r>
              <a:rPr lang="zh-CN" altLang="zh-CN"/>
              <a:t>政府单位预算会计编制部门决算报告，向决算报告使用者提供与政府预算执行情况有关的信息，综合反映政府预算收支的年度执行结果。</a:t>
            </a:r>
            <a:endParaRPr lang="en-US" altLang="zh-CN"/>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en-US">
                <a:latin typeface="宋体" panose="02010600030101010101" pitchFamily="2" charset="-122"/>
              </a:rPr>
              <a:t>一、</a:t>
            </a:r>
            <a:r>
              <a:rPr lang="zh-CN" altLang="zh-CN"/>
              <a:t>政府单位会计的组成体系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en-US"/>
              <a:t>（一）</a:t>
            </a:r>
            <a:r>
              <a:rPr lang="zh-CN" altLang="zh-CN"/>
              <a:t>政府单位财务会计和预算会计</a:t>
            </a:r>
            <a:endParaRPr lang="en-US" altLang="zh-CN"/>
          </a:p>
          <a:p>
            <a:r>
              <a:rPr lang="zh-CN" altLang="zh-CN"/>
              <a:t>政府单位财务会计与预算会计的关系，是二者既适度分离又相互衔接。</a:t>
            </a:r>
            <a:endParaRPr lang="en-US" altLang="zh-CN"/>
          </a:p>
        </p:txBody>
      </p:sp>
      <p:grpSp>
        <p:nvGrpSpPr>
          <p:cNvPr id="4" name="组合 10"/>
          <p:cNvGrpSpPr/>
          <p:nvPr/>
        </p:nvGrpSpPr>
        <p:grpSpPr>
          <a:xfrm>
            <a:off x="860508" y="3595442"/>
            <a:ext cx="5843588" cy="1324465"/>
            <a:chOff x="755650" y="4130198"/>
            <a:chExt cx="5967920" cy="1324465"/>
          </a:xfrm>
          <a:noFill/>
        </p:grpSpPr>
        <p:cxnSp>
          <p:nvCxnSpPr>
            <p:cNvPr id="5" name="直接箭头连接符 4"/>
            <p:cNvCxnSpPr>
              <a:stCxn id="14" idx="3"/>
              <a:endCxn id="8" idx="1"/>
            </p:cNvCxnSpPr>
            <p:nvPr/>
          </p:nvCxnSpPr>
          <p:spPr bwMode="auto">
            <a:xfrm flipV="1">
              <a:off x="4524409" y="4361031"/>
              <a:ext cx="311743" cy="13337"/>
            </a:xfrm>
            <a:prstGeom prst="straightConnector1">
              <a:avLst/>
            </a:prstGeom>
            <a:grpFill/>
            <a:ln w="9525" cap="flat" cmpd="sng" algn="ctr">
              <a:solidFill>
                <a:srgbClr val="FFFFFF"/>
              </a:solidFill>
              <a:prstDash val="solid"/>
              <a:round/>
              <a:headEnd type="none" w="sm" len="sm"/>
              <a:tailEnd type="arrow"/>
            </a:ln>
            <a:effectLst/>
          </p:spPr>
        </p:cxnSp>
        <p:grpSp>
          <p:nvGrpSpPr>
            <p:cNvPr id="6" name="组合 17"/>
            <p:cNvGrpSpPr/>
            <p:nvPr/>
          </p:nvGrpSpPr>
          <p:grpSpPr>
            <a:xfrm>
              <a:off x="755650" y="4130198"/>
              <a:ext cx="5967920" cy="1324465"/>
              <a:chOff x="755650" y="4130198"/>
              <a:chExt cx="5967920" cy="1324465"/>
            </a:xfrm>
            <a:grpFill/>
          </p:grpSpPr>
          <p:grpSp>
            <p:nvGrpSpPr>
              <p:cNvPr id="7" name="组合 6"/>
              <p:cNvGrpSpPr/>
              <p:nvPr/>
            </p:nvGrpSpPr>
            <p:grpSpPr>
              <a:xfrm>
                <a:off x="755650" y="4143386"/>
                <a:ext cx="3768759" cy="1311277"/>
                <a:chOff x="785786" y="4484710"/>
                <a:chExt cx="3768759" cy="1311277"/>
              </a:xfrm>
              <a:grpFill/>
            </p:grpSpPr>
            <p:grpSp>
              <p:nvGrpSpPr>
                <p:cNvPr id="11" name="Group 13"/>
                <p:cNvGrpSpPr/>
                <p:nvPr/>
              </p:nvGrpSpPr>
              <p:grpSpPr>
                <a:xfrm>
                  <a:off x="785786" y="4484710"/>
                  <a:ext cx="3768759" cy="1311277"/>
                  <a:chOff x="1308" y="3022"/>
                  <a:chExt cx="2464" cy="826"/>
                </a:xfrm>
                <a:grpFill/>
              </p:grpSpPr>
              <p:sp>
                <p:nvSpPr>
                  <p:cNvPr id="13" name="Text Box 14"/>
                  <p:cNvSpPr txBox="1">
                    <a:spLocks noChangeArrowheads="1"/>
                  </p:cNvSpPr>
                  <p:nvPr/>
                </p:nvSpPr>
                <p:spPr bwMode="auto">
                  <a:xfrm>
                    <a:off x="1308" y="3322"/>
                    <a:ext cx="1106" cy="291"/>
                  </a:xfrm>
                  <a:prstGeom prst="rect">
                    <a:avLst/>
                  </a:prstGeom>
                  <a:grpFill/>
                  <a:ln w="9525" algn="ctr">
                    <a:solidFill>
                      <a:srgbClr val="FFFFFF"/>
                    </a:solid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500"/>
                      </a:spcBef>
                      <a:defRPr/>
                    </a:pPr>
                    <a:r>
                      <a:rPr lang="zh-CN" altLang="en-US" sz="2400">
                        <a:latin typeface="微软雅黑" panose="020b0503020204020204" pitchFamily="34" charset="-122"/>
                        <a:ea typeface="微软雅黑" panose="020b0503020204020204" pitchFamily="34" charset="-122"/>
                      </a:rPr>
                      <a:t>政府会计</a:t>
                    </a:r>
                    <a:endParaRPr lang="zh-CN" altLang="en-US" sz="2400">
                      <a:latin typeface="微软雅黑" panose="020b0503020204020204" pitchFamily="34" charset="-122"/>
                      <a:ea typeface="微软雅黑" panose="020b0503020204020204" pitchFamily="34" charset="-122"/>
                    </a:endParaRPr>
                  </a:p>
                </p:txBody>
              </p:sp>
              <p:sp>
                <p:nvSpPr>
                  <p:cNvPr id="14" name="Text Box 15"/>
                  <p:cNvSpPr txBox="1">
                    <a:spLocks noChangeArrowheads="1"/>
                  </p:cNvSpPr>
                  <p:nvPr/>
                </p:nvSpPr>
                <p:spPr bwMode="auto">
                  <a:xfrm>
                    <a:off x="2509" y="3022"/>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财务会计</a:t>
                    </a:r>
                    <a:endParaRPr lang="zh-CN" altLang="en-US" sz="2400">
                      <a:latin typeface="微软雅黑" panose="020b0503020204020204" pitchFamily="34" charset="-122"/>
                      <a:ea typeface="微软雅黑" panose="020b0503020204020204" pitchFamily="34" charset="-122"/>
                    </a:endParaRPr>
                  </a:p>
                </p:txBody>
              </p:sp>
              <p:sp>
                <p:nvSpPr>
                  <p:cNvPr id="15" name="Text Box 16"/>
                  <p:cNvSpPr txBox="1">
                    <a:spLocks noChangeArrowheads="1"/>
                  </p:cNvSpPr>
                  <p:nvPr/>
                </p:nvSpPr>
                <p:spPr bwMode="auto">
                  <a:xfrm>
                    <a:off x="2509" y="3557"/>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预算会计</a:t>
                    </a:r>
                    <a:endParaRPr lang="zh-CN" altLang="en-US" sz="2400">
                      <a:latin typeface="微软雅黑" panose="020b0503020204020204" pitchFamily="34" charset="-122"/>
                      <a:ea typeface="微软雅黑" panose="020b0503020204020204" pitchFamily="34" charset="-122"/>
                    </a:endParaRPr>
                  </a:p>
                </p:txBody>
              </p:sp>
            </p:grpSp>
            <p:sp>
              <p:nvSpPr>
                <p:cNvPr id="12" name="左大括号 11"/>
                <p:cNvSpPr/>
                <p:nvPr/>
              </p:nvSpPr>
              <p:spPr bwMode="auto">
                <a:xfrm>
                  <a:off x="2510343" y="4714875"/>
                  <a:ext cx="142875" cy="1000125"/>
                </a:xfrm>
                <a:prstGeom prst="leftBrace">
                  <a:avLst>
                    <a:gd name="adj1" fmla="val 8329"/>
                    <a:gd name="adj2" fmla="val 50000"/>
                  </a:avLst>
                </a:prstGeom>
                <a:grpFill/>
                <a:ln w="9525" algn="ctr">
                  <a:solidFill>
                    <a:schemeClr val="accent1"/>
                  </a:solidFill>
                  <a:round/>
                  <a:headEnd type="none" w="sm" len="sm"/>
                  <a:tailEnd type="none" w="sm" len="sm"/>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latin typeface="微软雅黑" panose="020b0503020204020204" pitchFamily="34" charset="-122"/>
                    <a:ea typeface="微软雅黑" panose="020b0503020204020204" pitchFamily="34" charset="-122"/>
                  </a:endParaRPr>
                </a:p>
              </p:txBody>
            </p:sp>
          </p:grpSp>
          <p:sp>
            <p:nvSpPr>
              <p:cNvPr id="8" name="TextBox 7"/>
              <p:cNvSpPr txBox="1"/>
              <p:nvPr/>
            </p:nvSpPr>
            <p:spPr>
              <a:xfrm>
                <a:off x="4836152" y="4130198"/>
                <a:ext cx="1858234" cy="461665"/>
              </a:xfrm>
              <a:prstGeom prst="rect">
                <a:avLst/>
              </a:prstGeom>
              <a:grpFill/>
              <a:ln w="9525">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微软雅黑" panose="020b0503020204020204" pitchFamily="34" charset="-122"/>
                    <a:ea typeface="微软雅黑" panose="020b0503020204020204" pitchFamily="34" charset="-122"/>
                  </a:rPr>
                  <a:t>适度分离</a:t>
                </a:r>
                <a:endParaRPr lang="zh-CN" altLang="en-US" sz="2400">
                  <a:latin typeface="微软雅黑" panose="020b0503020204020204" pitchFamily="34" charset="-122"/>
                  <a:ea typeface="微软雅黑" panose="020b0503020204020204" pitchFamily="34" charset="-122"/>
                </a:endParaRPr>
              </a:p>
            </p:txBody>
          </p:sp>
          <p:sp>
            <p:nvSpPr>
              <p:cNvPr id="9" name="TextBox 8"/>
              <p:cNvSpPr txBox="1"/>
              <p:nvPr/>
            </p:nvSpPr>
            <p:spPr>
              <a:xfrm>
                <a:off x="4854670" y="4972065"/>
                <a:ext cx="1868900" cy="461665"/>
              </a:xfrm>
              <a:prstGeom prst="rect">
                <a:avLst/>
              </a:prstGeom>
              <a:grpFill/>
              <a:ln w="9525">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微软雅黑" panose="020b0503020204020204" pitchFamily="34" charset="-122"/>
                    <a:ea typeface="微软雅黑" panose="020b0503020204020204" pitchFamily="34" charset="-122"/>
                  </a:rPr>
                  <a:t>相互衔接</a:t>
                </a:r>
                <a:endParaRPr lang="zh-CN" altLang="en-US" sz="2400">
                  <a:latin typeface="微软雅黑" panose="020b0503020204020204" pitchFamily="34" charset="-122"/>
                  <a:ea typeface="微软雅黑" panose="020b0503020204020204" pitchFamily="34" charset="-122"/>
                </a:endParaRPr>
              </a:p>
            </p:txBody>
          </p:sp>
          <p:cxnSp>
            <p:nvCxnSpPr>
              <p:cNvPr id="10" name="直接箭头连接符 9"/>
              <p:cNvCxnSpPr/>
              <p:nvPr/>
            </p:nvCxnSpPr>
            <p:spPr bwMode="auto">
              <a:xfrm flipV="1">
                <a:off x="5143504" y="5286388"/>
                <a:ext cx="530292" cy="328"/>
              </a:xfrm>
              <a:prstGeom prst="straightConnector1">
                <a:avLst/>
              </a:prstGeom>
              <a:grpFill/>
              <a:ln w="9525" cap="flat" cmpd="sng" algn="ctr">
                <a:solidFill>
                  <a:srgbClr val="FFFFFF"/>
                </a:solidFill>
                <a:prstDash val="solid"/>
                <a:round/>
                <a:headEnd type="none" w="sm" len="sm"/>
                <a:tailEnd type="arrow"/>
              </a:ln>
              <a:effectLst/>
            </p:spPr>
          </p:cxnSp>
        </p:gr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en-US">
                <a:latin typeface="宋体" panose="02010600030101010101" pitchFamily="2" charset="-122"/>
              </a:rPr>
              <a:t>一、</a:t>
            </a:r>
            <a:r>
              <a:rPr lang="zh-CN" altLang="zh-CN"/>
              <a:t>政府单位会计的组成体系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（二）政府单位成本会计和管理会计</a:t>
            </a:r>
            <a:endParaRPr lang="en-US" altLang="zh-CN"/>
          </a:p>
          <a:p>
            <a:r>
              <a:rPr lang="zh-CN" altLang="zh-CN"/>
              <a:t>随着政府会计改革的不断深入，政府单位还应当建立政府单位成本会计和政府单位管理会计，进一步完善政府会计体系。</a:t>
            </a:r>
            <a:endParaRPr lang="en-US" altLang="zh-CN"/>
          </a:p>
        </p:txBody>
      </p:sp>
      <p:grpSp>
        <p:nvGrpSpPr>
          <p:cNvPr id="4" name="组合 10"/>
          <p:cNvGrpSpPr/>
          <p:nvPr/>
        </p:nvGrpSpPr>
        <p:grpSpPr>
          <a:xfrm>
            <a:off x="932698" y="3873325"/>
            <a:ext cx="4815684" cy="1311277"/>
            <a:chOff x="755650" y="4143386"/>
            <a:chExt cx="4918146" cy="1311277"/>
          </a:xfrm>
          <a:noFill/>
        </p:grpSpPr>
        <p:cxnSp>
          <p:nvCxnSpPr>
            <p:cNvPr id="5" name="直接箭头连接符 4"/>
            <p:cNvCxnSpPr>
              <a:stCxn id="14" idx="3"/>
            </p:cNvCxnSpPr>
            <p:nvPr/>
          </p:nvCxnSpPr>
          <p:spPr bwMode="auto">
            <a:xfrm flipV="1">
              <a:off x="4524409" y="4361031"/>
              <a:ext cx="311743" cy="13337"/>
            </a:xfrm>
            <a:prstGeom prst="straightConnector1">
              <a:avLst/>
            </a:prstGeom>
            <a:grpFill/>
            <a:ln w="9525" cap="flat" cmpd="sng" algn="ctr">
              <a:solidFill>
                <a:srgbClr val="FFFFFF"/>
              </a:solidFill>
              <a:prstDash val="solid"/>
              <a:round/>
              <a:headEnd type="none" w="sm" len="sm"/>
              <a:tailEnd type="arrow"/>
            </a:ln>
            <a:effectLst/>
          </p:spPr>
        </p:cxnSp>
        <p:grpSp>
          <p:nvGrpSpPr>
            <p:cNvPr id="6" name="组合 17"/>
            <p:cNvGrpSpPr/>
            <p:nvPr/>
          </p:nvGrpSpPr>
          <p:grpSpPr>
            <a:xfrm>
              <a:off x="755650" y="4143386"/>
              <a:ext cx="4918146" cy="1311277"/>
              <a:chOff x="755650" y="4143386"/>
              <a:chExt cx="4918146" cy="1311277"/>
            </a:xfrm>
            <a:grpFill/>
          </p:grpSpPr>
          <p:grpSp>
            <p:nvGrpSpPr>
              <p:cNvPr id="7" name="组合 6"/>
              <p:cNvGrpSpPr/>
              <p:nvPr/>
            </p:nvGrpSpPr>
            <p:grpSpPr>
              <a:xfrm>
                <a:off x="755650" y="4143386"/>
                <a:ext cx="3768759" cy="1311277"/>
                <a:chOff x="785786" y="4484710"/>
                <a:chExt cx="3768759" cy="1311277"/>
              </a:xfrm>
              <a:grpFill/>
            </p:grpSpPr>
            <p:grpSp>
              <p:nvGrpSpPr>
                <p:cNvPr id="11" name="Group 13"/>
                <p:cNvGrpSpPr/>
                <p:nvPr/>
              </p:nvGrpSpPr>
              <p:grpSpPr>
                <a:xfrm>
                  <a:off x="785786" y="4484710"/>
                  <a:ext cx="3768759" cy="1311277"/>
                  <a:chOff x="1308" y="3022"/>
                  <a:chExt cx="2464" cy="826"/>
                </a:xfrm>
                <a:grpFill/>
              </p:grpSpPr>
              <p:sp>
                <p:nvSpPr>
                  <p:cNvPr id="13" name="Text Box 14"/>
                  <p:cNvSpPr txBox="1">
                    <a:spLocks noChangeArrowheads="1"/>
                  </p:cNvSpPr>
                  <p:nvPr/>
                </p:nvSpPr>
                <p:spPr bwMode="auto">
                  <a:xfrm>
                    <a:off x="1308" y="3322"/>
                    <a:ext cx="1106" cy="291"/>
                  </a:xfrm>
                  <a:prstGeom prst="rect">
                    <a:avLst/>
                  </a:prstGeom>
                  <a:grpFill/>
                  <a:ln w="9525" algn="ctr">
                    <a:solidFill>
                      <a:srgbClr val="FFFFFF"/>
                    </a:solidFill>
                    <a:miter lim="800000"/>
                  </a:ln>
                  <a:effec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500"/>
                      </a:spcBef>
                      <a:defRPr/>
                    </a:pPr>
                    <a:r>
                      <a:rPr lang="zh-CN" altLang="en-US" sz="2400">
                        <a:latin typeface="微软雅黑" panose="020b0503020204020204" pitchFamily="34" charset="-122"/>
                        <a:ea typeface="微软雅黑" panose="020b0503020204020204" pitchFamily="34" charset="-122"/>
                      </a:rPr>
                      <a:t>政府会计</a:t>
                    </a:r>
                    <a:endParaRPr lang="zh-CN" altLang="en-US" sz="2400">
                      <a:latin typeface="微软雅黑" panose="020b0503020204020204" pitchFamily="34" charset="-122"/>
                      <a:ea typeface="微软雅黑" panose="020b0503020204020204" pitchFamily="34" charset="-122"/>
                    </a:endParaRPr>
                  </a:p>
                </p:txBody>
              </p:sp>
              <p:sp>
                <p:nvSpPr>
                  <p:cNvPr id="14" name="Text Box 15"/>
                  <p:cNvSpPr txBox="1">
                    <a:spLocks noChangeArrowheads="1"/>
                  </p:cNvSpPr>
                  <p:nvPr/>
                </p:nvSpPr>
                <p:spPr bwMode="auto">
                  <a:xfrm>
                    <a:off x="2509" y="3022"/>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成本会计</a:t>
                    </a:r>
                    <a:endParaRPr lang="zh-CN" altLang="en-US" sz="2400">
                      <a:latin typeface="微软雅黑" panose="020b0503020204020204" pitchFamily="34" charset="-122"/>
                      <a:ea typeface="微软雅黑" panose="020b0503020204020204" pitchFamily="34" charset="-122"/>
                    </a:endParaRPr>
                  </a:p>
                </p:txBody>
              </p:sp>
              <p:sp>
                <p:nvSpPr>
                  <p:cNvPr id="15" name="Text Box 16"/>
                  <p:cNvSpPr txBox="1">
                    <a:spLocks noChangeArrowheads="1"/>
                  </p:cNvSpPr>
                  <p:nvPr/>
                </p:nvSpPr>
                <p:spPr bwMode="auto">
                  <a:xfrm>
                    <a:off x="2509" y="3557"/>
                    <a:ext cx="1263" cy="291"/>
                  </a:xfrm>
                  <a:prstGeom prst="rect">
                    <a:avLst/>
                  </a:prstGeom>
                  <a:grpFill/>
                  <a:ln w="9525" algn="ctr">
                    <a:solidFill>
                      <a:srgbClr val="FFFFFF"/>
                    </a:solidFill>
                    <a:miter lim="800000"/>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defRPr/>
                    </a:pPr>
                    <a:r>
                      <a:rPr lang="zh-CN" altLang="en-US" sz="2400">
                        <a:latin typeface="微软雅黑" panose="020b0503020204020204" pitchFamily="34" charset="-122"/>
                        <a:ea typeface="微软雅黑" panose="020b0503020204020204" pitchFamily="34" charset="-122"/>
                      </a:rPr>
                      <a:t>管理会计</a:t>
                    </a:r>
                    <a:endParaRPr lang="zh-CN" altLang="en-US" sz="2400">
                      <a:latin typeface="微软雅黑" panose="020b0503020204020204" pitchFamily="34" charset="-122"/>
                      <a:ea typeface="微软雅黑" panose="020b0503020204020204" pitchFamily="34" charset="-122"/>
                    </a:endParaRPr>
                  </a:p>
                </p:txBody>
              </p:sp>
            </p:grpSp>
            <p:sp>
              <p:nvSpPr>
                <p:cNvPr id="12" name="左大括号 11"/>
                <p:cNvSpPr/>
                <p:nvPr/>
              </p:nvSpPr>
              <p:spPr bwMode="auto">
                <a:xfrm>
                  <a:off x="2510343" y="4714875"/>
                  <a:ext cx="142875" cy="1000125"/>
                </a:xfrm>
                <a:prstGeom prst="leftBrace">
                  <a:avLst>
                    <a:gd name="adj1" fmla="val 8329"/>
                    <a:gd name="adj2" fmla="val 50000"/>
                  </a:avLst>
                </a:prstGeom>
                <a:grpFill/>
                <a:ln w="9525" algn="ctr">
                  <a:solidFill>
                    <a:schemeClr val="accent1"/>
                  </a:solidFill>
                  <a:round/>
                  <a:headEnd type="none" w="sm" len="sm"/>
                  <a:tailEnd type="none" w="sm" len="sm"/>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latin typeface="微软雅黑" panose="020b0503020204020204" pitchFamily="34" charset="-122"/>
                    <a:ea typeface="微软雅黑" panose="020b0503020204020204" pitchFamily="34" charset="-122"/>
                  </a:endParaRPr>
                </a:p>
              </p:txBody>
            </p:sp>
          </p:grpSp>
          <p:cxnSp>
            <p:nvCxnSpPr>
              <p:cNvPr id="10" name="直接箭头连接符 9"/>
              <p:cNvCxnSpPr/>
              <p:nvPr/>
            </p:nvCxnSpPr>
            <p:spPr bwMode="auto">
              <a:xfrm flipV="1">
                <a:off x="5143504" y="5286388"/>
                <a:ext cx="530292" cy="328"/>
              </a:xfrm>
              <a:prstGeom prst="straightConnector1">
                <a:avLst/>
              </a:prstGeom>
              <a:grpFill/>
              <a:ln w="9525" cap="flat" cmpd="sng" algn="ctr">
                <a:solidFill>
                  <a:srgbClr val="FFFFFF"/>
                </a:solidFill>
                <a:prstDash val="solid"/>
                <a:round/>
                <a:headEnd type="none" w="sm" len="sm"/>
                <a:tailEnd type="arrow"/>
              </a:ln>
              <a:effectLst/>
            </p:spPr>
          </p:cxnSp>
        </p:gr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r>
              <a:rPr lang="zh-CN" altLang="zh-CN"/>
              <a:t>我国的政府会计标准体系由政府会计准则和政府会计制度组成。其中政府会计准则包括基本准则、具体准则及应用指南。</a:t>
            </a:r>
            <a:endParaRPr lang="en-US" altLang="zh-CN"/>
          </a:p>
          <a:p>
            <a:pPr marL="342900" indent="-342900">
              <a:buFont typeface="Wingdings" panose="05000000000000000000" pitchFamily="2" charset="2"/>
              <a:buChar char="n"/>
            </a:pPr>
            <a:r>
              <a:rPr lang="zh-CN" altLang="en-US"/>
              <a:t>政府会计准则：</a:t>
            </a:r>
            <a:r>
              <a:rPr lang="zh-CN" altLang="zh-CN"/>
              <a:t>基本准则</a:t>
            </a:r>
            <a:r>
              <a:rPr lang="zh-CN" altLang="en-US"/>
              <a:t>、</a:t>
            </a:r>
            <a:r>
              <a:rPr lang="zh-CN" altLang="zh-CN"/>
              <a:t>具体准则</a:t>
            </a:r>
            <a:r>
              <a:rPr lang="zh-CN" altLang="en-US"/>
              <a:t>、</a:t>
            </a:r>
            <a:r>
              <a:rPr lang="zh-CN" altLang="zh-CN"/>
              <a:t>应用指南</a:t>
            </a:r>
            <a:endParaRPr lang="en-US" altLang="zh-CN"/>
          </a:p>
          <a:p>
            <a:pPr marL="342900" indent="-342900">
              <a:buFont typeface="Wingdings" panose="05000000000000000000" pitchFamily="2" charset="2"/>
              <a:buChar char="n"/>
            </a:pPr>
            <a:r>
              <a:rPr lang="zh-CN" altLang="en-US"/>
              <a:t>政府会计制度</a:t>
            </a:r>
            <a:endParaRPr lang="en-US" altLang="zh-CN"/>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（一）政府会计基本准则</a:t>
            </a:r>
            <a:endParaRPr lang="en-US" altLang="zh-CN"/>
          </a:p>
          <a:p>
            <a:r>
              <a:rPr lang="zh-CN" altLang="zh-CN"/>
              <a:t>基本准则是政府会计准则体系的概念基础和框架，指导具体准则的制定，并为政府会计实务问题提供处理原则。基本准则的内容包括政府会计目标、会计信息质量要求、会计要素的定义及确认计量原则与列报要求等。</a:t>
            </a:r>
            <a:endParaRPr lang="zh-CN" altLang="zh-CN"/>
          </a:p>
          <a:p>
            <a:r>
              <a:rPr lang="en-US" altLang="zh-CN"/>
              <a:t>2015</a:t>
            </a:r>
            <a:r>
              <a:rPr lang="zh-CN" altLang="zh-CN"/>
              <a:t>年</a:t>
            </a:r>
            <a:r>
              <a:rPr lang="en-US" altLang="zh-CN"/>
              <a:t>10</a:t>
            </a:r>
            <a:r>
              <a:rPr lang="zh-CN" altLang="zh-CN"/>
              <a:t>月财政部颁布了《政府会计准则——基本准则》（财政部令第</a:t>
            </a:r>
            <a:r>
              <a:rPr lang="en-US" altLang="zh-CN"/>
              <a:t>78</a:t>
            </a:r>
            <a:r>
              <a:rPr lang="zh-CN" altLang="zh-CN"/>
              <a:t>号），自</a:t>
            </a:r>
            <a:r>
              <a:rPr lang="en-US" altLang="zh-CN"/>
              <a:t>2017</a:t>
            </a:r>
            <a:r>
              <a:rPr lang="zh-CN" altLang="zh-CN"/>
              <a:t>年</a:t>
            </a:r>
            <a:r>
              <a:rPr lang="en-US" altLang="zh-CN"/>
              <a:t>1</a:t>
            </a:r>
            <a:r>
              <a:rPr lang="zh-CN" altLang="zh-CN"/>
              <a:t>月</a:t>
            </a:r>
            <a:r>
              <a:rPr lang="en-US" altLang="zh-CN"/>
              <a:t>1</a:t>
            </a:r>
            <a:r>
              <a:rPr lang="zh-CN" altLang="zh-CN"/>
              <a:t>日起施行。</a:t>
            </a:r>
            <a:endParaRPr lang="en-US" altLang="zh-CN"/>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（二）政府会计具体准则及应用指南</a:t>
            </a:r>
            <a:endParaRPr lang="en-US" altLang="zh-CN"/>
          </a:p>
          <a:p>
            <a:r>
              <a:rPr lang="zh-CN" altLang="zh-CN"/>
              <a:t>具体准则用于规范政府发生的具体经济业务或事项的会计处理，详细规定经济业务或事项引起的会计要素变动的确认、计量、记录和报告。</a:t>
            </a:r>
            <a:endParaRPr lang="en-US" altLang="zh-CN"/>
          </a:p>
          <a:p>
            <a:r>
              <a:rPr lang="zh-CN" altLang="zh-CN"/>
              <a:t>政府会计具体准则正在制定、颁布之中，至</a:t>
            </a:r>
            <a:r>
              <a:rPr lang="en-US" altLang="zh-CN"/>
              <a:t>2021</a:t>
            </a:r>
            <a:r>
              <a:rPr lang="zh-CN" altLang="zh-CN"/>
              <a:t>年</a:t>
            </a:r>
            <a:r>
              <a:rPr lang="en-US" altLang="zh-CN"/>
              <a:t>11</a:t>
            </a:r>
            <a:r>
              <a:rPr lang="zh-CN" altLang="zh-CN"/>
              <a:t>月，已经颁布并实施</a:t>
            </a:r>
            <a:r>
              <a:rPr lang="zh-CN" altLang="en-US"/>
              <a:t>了</a:t>
            </a:r>
            <a:r>
              <a:rPr lang="en-US" altLang="zh-CN"/>
              <a:t>10</a:t>
            </a:r>
            <a:r>
              <a:rPr lang="zh-CN" altLang="en-US"/>
              <a:t>项</a:t>
            </a:r>
            <a:r>
              <a:rPr lang="zh-CN" altLang="zh-CN"/>
              <a:t>具体准则</a:t>
            </a:r>
            <a:r>
              <a:rPr lang="zh-CN" altLang="en-US"/>
              <a:t>。</a:t>
            </a:r>
            <a:endParaRPr lang="en-US" altLang="zh-CN"/>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（二）政府会计具体准则及应用指南</a:t>
            </a:r>
            <a:endParaRPr lang="en-US" altLang="zh-CN"/>
          </a:p>
          <a:p>
            <a:r>
              <a:rPr lang="en-US" altLang="zh-CN"/>
              <a:t>10</a:t>
            </a:r>
            <a:r>
              <a:rPr lang="zh-CN" altLang="en-US"/>
              <a:t>项具体准则：</a:t>
            </a:r>
            <a:r>
              <a:rPr lang="zh-CN" altLang="zh-CN"/>
              <a:t>《政府会计准则第</a:t>
            </a:r>
            <a:r>
              <a:rPr lang="en-US" altLang="zh-CN"/>
              <a:t>1</a:t>
            </a:r>
            <a:r>
              <a:rPr lang="zh-CN" altLang="zh-CN"/>
              <a:t>号——存货》《政府会计准则第</a:t>
            </a:r>
            <a:r>
              <a:rPr lang="en-US" altLang="zh-CN"/>
              <a:t>2</a:t>
            </a:r>
            <a:r>
              <a:rPr lang="zh-CN" altLang="zh-CN"/>
              <a:t>号——投资》《政府会计准则第</a:t>
            </a:r>
            <a:r>
              <a:rPr lang="en-US" altLang="zh-CN"/>
              <a:t>3</a:t>
            </a:r>
            <a:r>
              <a:rPr lang="zh-CN" altLang="zh-CN"/>
              <a:t>号——固定资产》《政府会计准则第</a:t>
            </a:r>
            <a:r>
              <a:rPr lang="en-US" altLang="zh-CN"/>
              <a:t>4</a:t>
            </a:r>
            <a:r>
              <a:rPr lang="zh-CN" altLang="zh-CN"/>
              <a:t>号——无形资产》《政府会计准则第</a:t>
            </a:r>
            <a:r>
              <a:rPr lang="en-US" altLang="zh-CN"/>
              <a:t>5</a:t>
            </a:r>
            <a:r>
              <a:rPr lang="zh-CN" altLang="zh-CN"/>
              <a:t>号——公共基础设施》《政府会计准则第</a:t>
            </a:r>
            <a:r>
              <a:rPr lang="en-US" altLang="zh-CN"/>
              <a:t>6</a:t>
            </a:r>
            <a:r>
              <a:rPr lang="zh-CN" altLang="zh-CN"/>
              <a:t>号——政府储备物资》《政府会计准则第</a:t>
            </a:r>
            <a:r>
              <a:rPr lang="en-US" altLang="zh-CN"/>
              <a:t>7</a:t>
            </a:r>
            <a:r>
              <a:rPr lang="zh-CN" altLang="zh-CN"/>
              <a:t>号——会计调整》《政府会计准则第</a:t>
            </a:r>
            <a:r>
              <a:rPr lang="en-US" altLang="zh-CN"/>
              <a:t>8</a:t>
            </a:r>
            <a:r>
              <a:rPr lang="zh-CN" altLang="zh-CN"/>
              <a:t>号——负债》《政府会计准则第</a:t>
            </a:r>
            <a:r>
              <a:rPr lang="en-US" altLang="zh-CN"/>
              <a:t>9</a:t>
            </a:r>
            <a:r>
              <a:rPr lang="zh-CN" altLang="zh-CN"/>
              <a:t>号——财务报表编制和列报》和《政府会计准则第</a:t>
            </a:r>
            <a:r>
              <a:rPr lang="en-US" altLang="zh-CN"/>
              <a:t>10</a:t>
            </a:r>
            <a:r>
              <a:rPr lang="zh-CN" altLang="zh-CN"/>
              <a:t>号——政府和社会资本合作项目合同》。</a:t>
            </a:r>
            <a:endParaRPr lang="en-US" altLang="zh-CN"/>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（二）政府会计具体准则及应用指南</a:t>
            </a:r>
            <a:endParaRPr lang="en-US" altLang="zh-CN"/>
          </a:p>
          <a:p>
            <a:r>
              <a:rPr lang="zh-CN" altLang="zh-CN"/>
              <a:t>应用指南是对具体准则的实际应用做出的操作性规定。每项具体准则对应一个应用指南，对具体准则中的条款进行操作指引。</a:t>
            </a:r>
            <a:endParaRPr lang="en-US" altLang="zh-CN"/>
          </a:p>
          <a:p>
            <a:r>
              <a:rPr lang="zh-CN" altLang="zh-CN"/>
              <a:t>至</a:t>
            </a:r>
            <a:r>
              <a:rPr lang="en-US" altLang="zh-CN"/>
              <a:t>2021</a:t>
            </a:r>
            <a:r>
              <a:rPr lang="zh-CN" altLang="zh-CN"/>
              <a:t>年</a:t>
            </a:r>
            <a:r>
              <a:rPr lang="en-US" altLang="zh-CN"/>
              <a:t>11</a:t>
            </a:r>
            <a:r>
              <a:rPr lang="zh-CN" altLang="zh-CN"/>
              <a:t>月，已经颁布并实施的应用指南包括《政府会计准则第</a:t>
            </a:r>
            <a:r>
              <a:rPr lang="en-US" altLang="zh-CN"/>
              <a:t>3</a:t>
            </a:r>
            <a:r>
              <a:rPr lang="zh-CN" altLang="zh-CN"/>
              <a:t>号——固定资产》应用指南和《政府会计准则第</a:t>
            </a:r>
            <a:r>
              <a:rPr lang="en-US" altLang="zh-CN"/>
              <a:t>10</a:t>
            </a:r>
            <a:r>
              <a:rPr lang="zh-CN" altLang="zh-CN"/>
              <a:t>号——政府和社会资本合作项目合同》</a:t>
            </a:r>
            <a:r>
              <a:rPr lang="en-US" altLang="zh-CN"/>
              <a:t>2</a:t>
            </a:r>
            <a:r>
              <a:rPr lang="zh-CN" altLang="en-US"/>
              <a:t>项</a:t>
            </a:r>
            <a:r>
              <a:rPr lang="zh-CN" altLang="zh-CN"/>
              <a:t>应用指南。</a:t>
            </a:r>
            <a:endParaRPr lang="en-US" altLang="zh-CN"/>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（三）政府会计制度及补充规定</a:t>
            </a:r>
            <a:endParaRPr lang="en-US" altLang="zh-CN"/>
          </a:p>
          <a:p>
            <a:r>
              <a:rPr lang="zh-CN" altLang="zh-CN"/>
              <a:t>政府会计制度主要规范政府会计科目及其使用说明、报表格式及其编制说明等，便于会计人员进行日常核算。</a:t>
            </a:r>
            <a:endParaRPr lang="en-US" altLang="zh-CN"/>
          </a:p>
          <a:p>
            <a:r>
              <a:rPr lang="en-US" altLang="zh-CN"/>
              <a:t>2017</a:t>
            </a:r>
            <a:r>
              <a:rPr lang="zh-CN" altLang="zh-CN"/>
              <a:t>年</a:t>
            </a:r>
            <a:r>
              <a:rPr lang="en-US" altLang="zh-CN"/>
              <a:t>11</a:t>
            </a:r>
            <a:r>
              <a:rPr lang="zh-CN" altLang="zh-CN"/>
              <a:t>月，财政部印发了《政府会计制度——行政事业单位会计科目和报表》（财会〔</a:t>
            </a:r>
            <a:r>
              <a:rPr lang="en-US" altLang="zh-CN"/>
              <a:t>2017</a:t>
            </a:r>
            <a:r>
              <a:rPr lang="zh-CN" altLang="zh-CN"/>
              <a:t>〕</a:t>
            </a:r>
            <a:r>
              <a:rPr lang="en-US" altLang="zh-CN"/>
              <a:t>25</a:t>
            </a:r>
            <a:r>
              <a:rPr lang="zh-CN" altLang="zh-CN"/>
              <a:t>号），自</a:t>
            </a:r>
            <a:r>
              <a:rPr lang="en-US" altLang="zh-CN"/>
              <a:t>2019</a:t>
            </a:r>
            <a:r>
              <a:rPr lang="zh-CN" altLang="zh-CN"/>
              <a:t>年</a:t>
            </a:r>
            <a:r>
              <a:rPr lang="en-US" altLang="zh-CN"/>
              <a:t>1</a:t>
            </a:r>
            <a:r>
              <a:rPr lang="zh-CN" altLang="zh-CN"/>
              <a:t>月</a:t>
            </a:r>
            <a:r>
              <a:rPr lang="en-US" altLang="zh-CN"/>
              <a:t>1</a:t>
            </a:r>
            <a:r>
              <a:rPr lang="zh-CN" altLang="zh-CN"/>
              <a:t>日起施行。</a:t>
            </a:r>
            <a:endParaRPr lang="en-US" altLang="zh-CN"/>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（三）政府会计制度及补充规定</a:t>
            </a:r>
            <a:endParaRPr lang="en-US" altLang="zh-CN"/>
          </a:p>
          <a:p>
            <a:r>
              <a:rPr lang="zh-CN" altLang="zh-CN"/>
              <a:t>为了规范行业事业单位特殊经济业务或事项的会计核算，结合行业事业单位实际情况，财政部颁布了高等学校、中小学校、医院、基层医疗卫生机构、科学事业单位、国有林场和苗圃、彩票机构等行业事业单位执行政府会计制度的补充规定。</a:t>
            </a:r>
            <a:endParaRPr lang="en-US" altLang="zh-CN"/>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二、政府单位会计的标准体系</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pPr>
              <a:buNone/>
            </a:pPr>
            <a:r>
              <a:rPr lang="zh-CN" altLang="zh-CN"/>
              <a:t>（三）政府会计制度及补充规定</a:t>
            </a:r>
            <a:endParaRPr lang="en-US" altLang="zh-CN"/>
          </a:p>
          <a:p>
            <a:r>
              <a:rPr lang="zh-CN" altLang="zh-CN"/>
              <a:t>为了进一步健全和完善政府会计准则制度，确保政府会计准则制度有效实施，财政部定期制定并发布政府会计准则制度解释，</a:t>
            </a:r>
            <a:r>
              <a:rPr lang="zh-CN" altLang="en-US"/>
              <a:t>至</a:t>
            </a:r>
            <a:r>
              <a:rPr lang="en-US" altLang="zh-CN"/>
              <a:t>2021</a:t>
            </a:r>
            <a:r>
              <a:rPr lang="zh-CN" altLang="en-US"/>
              <a:t>年</a:t>
            </a:r>
            <a:r>
              <a:rPr lang="en-US" altLang="zh-CN"/>
              <a:t>11</a:t>
            </a:r>
            <a:r>
              <a:rPr lang="zh-CN" altLang="en-US"/>
              <a:t>月</a:t>
            </a:r>
            <a:r>
              <a:rPr lang="zh-CN" altLang="zh-CN"/>
              <a:t>已经发布了</a:t>
            </a:r>
            <a:r>
              <a:rPr lang="zh-CN" altLang="en-US"/>
              <a:t>：</a:t>
            </a:r>
            <a:endParaRPr lang="en-US" altLang="zh-CN"/>
          </a:p>
          <a:p>
            <a:pPr marL="342900" indent="-342900">
              <a:buFont typeface="Wingdings" panose="05000000000000000000" pitchFamily="2" charset="2"/>
              <a:buChar char="n"/>
            </a:pPr>
            <a:r>
              <a:rPr lang="zh-CN" altLang="zh-CN"/>
              <a:t>《政府会计准则制度解释第</a:t>
            </a:r>
            <a:r>
              <a:rPr lang="en-US" altLang="zh-CN"/>
              <a:t>1</a:t>
            </a:r>
            <a:r>
              <a:rPr lang="zh-CN" altLang="zh-CN"/>
              <a:t>号》</a:t>
            </a:r>
            <a:endParaRPr lang="en-US" altLang="zh-CN"/>
          </a:p>
          <a:p>
            <a:pPr marL="342900" indent="-342900">
              <a:buFont typeface="Wingdings" panose="05000000000000000000" pitchFamily="2" charset="2"/>
              <a:buChar char="n"/>
            </a:pPr>
            <a:r>
              <a:rPr lang="zh-CN" altLang="zh-CN"/>
              <a:t>《政府会计准则制度解释第</a:t>
            </a:r>
            <a:r>
              <a:rPr lang="en-US" altLang="zh-CN"/>
              <a:t>2</a:t>
            </a:r>
            <a:r>
              <a:rPr lang="zh-CN" altLang="zh-CN"/>
              <a:t>号》</a:t>
            </a:r>
            <a:endParaRPr lang="en-US" altLang="zh-CN"/>
          </a:p>
          <a:p>
            <a:pPr marL="342900" indent="-342900">
              <a:buFont typeface="Wingdings" panose="05000000000000000000" pitchFamily="2" charset="2"/>
              <a:buChar char="n"/>
            </a:pPr>
            <a:r>
              <a:rPr lang="zh-CN" altLang="zh-CN"/>
              <a:t>《政府会计准则制度解释第</a:t>
            </a:r>
            <a:r>
              <a:rPr lang="en-US" altLang="zh-CN"/>
              <a:t>3</a:t>
            </a:r>
            <a:r>
              <a:rPr lang="zh-CN" altLang="zh-CN"/>
              <a:t>号》</a:t>
            </a:r>
            <a:endParaRPr lang="en-US" altLang="zh-CN"/>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pPr>
              <a:lnSpc>
                <a:spcPct val="120000"/>
              </a:lnSpc>
              <a:spcBef>
                <a:spcPts val="1200"/>
              </a:spcBef>
              <a:defRPr/>
            </a:pPr>
            <a:r>
              <a:rPr lang="zh-CN" altLang="zh-CN"/>
              <a:t>三、政府单位会计核算模式</a:t>
            </a:r>
            <a:endParaRPr lang="zh-CN" altLang="en-US">
              <a:latin typeface="宋体" panose="02010600030101010101" pitchFamily="2" charset="-122"/>
            </a:endParaRPr>
          </a:p>
        </p:txBody>
      </p:sp>
      <p:sp>
        <p:nvSpPr>
          <p:cNvPr id="15363" name="内容占位符 2"/>
          <p:cNvSpPr>
            <a:spLocks noGrp="1"/>
          </p:cNvSpPr>
          <p:nvPr>
            <p:ph idx="1"/>
          </p:nvPr>
        </p:nvSpPr>
        <p:spPr/>
        <p:txBody>
          <a:bodyPr>
            <a:normAutofit/>
          </a:bodyPr>
          <a:lstStyle/>
          <a:p>
            <a:r>
              <a:rPr lang="zh-CN" altLang="zh-CN"/>
              <a:t>政府单位会计构建了财务会计和预算会计适度分离并相互衔接的会计核算模式，在同一会计核算系统中分别进行财务会计核算和预算会计核算，全面反映政府单位的财务信息和预算执行信息。 </a:t>
            </a:r>
            <a:endParaRPr lang="en-US" altLang="zh-CN"/>
          </a:p>
          <a:p>
            <a:pPr marL="342900" indent="-342900">
              <a:buFont typeface="Wingdings" panose="05000000000000000000" pitchFamily="2" charset="2"/>
              <a:buChar char="n"/>
            </a:pPr>
            <a:r>
              <a:rPr lang="zh-CN" altLang="zh-CN"/>
              <a:t>“</a:t>
            </a:r>
            <a:r>
              <a:rPr lang="en-US" altLang="zh-CN"/>
              <a:t>5+3</a:t>
            </a:r>
            <a:r>
              <a:rPr lang="zh-CN" altLang="zh-CN"/>
              <a:t>会计要素”核算模式</a:t>
            </a:r>
            <a:endParaRPr lang="en-US" altLang="zh-CN"/>
          </a:p>
          <a:p>
            <a:pPr marL="342900" indent="-342900">
              <a:buFont typeface="Wingdings" panose="05000000000000000000" pitchFamily="2" charset="2"/>
              <a:buChar char="n"/>
            </a:pPr>
            <a:r>
              <a:rPr lang="zh-CN" altLang="zh-CN"/>
              <a:t>“双基础”核算模式</a:t>
            </a:r>
            <a:endParaRPr lang="en-US" altLang="zh-CN"/>
          </a:p>
          <a:p>
            <a:pPr marL="342900" indent="-342900">
              <a:buFont typeface="Wingdings" panose="05000000000000000000" pitchFamily="2" charset="2"/>
              <a:buChar char="n"/>
            </a:pPr>
            <a:r>
              <a:rPr lang="zh-CN" altLang="zh-CN"/>
              <a:t>“平行记账”核算模式</a:t>
            </a:r>
            <a:endParaRPr lang="en-US" altLang="zh-CN"/>
          </a:p>
          <a:p>
            <a:pPr marL="342900" indent="-342900">
              <a:buFont typeface="Wingdings" panose="05000000000000000000" pitchFamily="2" charset="2"/>
              <a:buChar char="n"/>
            </a:pPr>
            <a:r>
              <a:rPr lang="zh-CN" altLang="zh-CN"/>
              <a:t>“双报告”核算模式</a:t>
            </a:r>
            <a:endParaRPr lang="en-US" altLang="zh-CN"/>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https://d.book118.com/176010230102010033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hedp">
  <a:themeElements>
    <a:clrScheme name="气流">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bg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hedp">
  <a:themeElements>
    <a:clrScheme name="气流">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chemeClr val="bg1"/>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30</Slides>
  <Notes>29</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30</vt:i4>
      </vt:variant>
    </vt:vector>
  </HeadingPairs>
  <TitlesOfParts>
    <vt:vector baseType="lpstr" size="42">
      <vt:lpstr>Arial</vt:lpstr>
      <vt:lpstr>Calibri</vt:lpstr>
      <vt:lpstr>Calibri Light</vt:lpstr>
      <vt:lpstr>宋体</vt:lpstr>
      <vt:lpstr>微软雅黑</vt:lpstr>
      <vt:lpstr>Arial Unicode MS</vt:lpstr>
      <vt:lpstr>Times New Roman</vt:lpstr>
      <vt:lpstr>隶书</vt:lpstr>
      <vt:lpstr>Wingdings</vt:lpstr>
      <vt:lpstr>幼圆</vt:lpstr>
      <vt:lpstr>黑体</vt:lpstr>
      <vt:lpstr>Office Theme</vt:lpstr>
      <vt:lpstr>PowerPoint Presentation</vt:lpstr>
      <vt:lpstr>第七章  政府单位会计概述</vt:lpstr>
      <vt:lpstr>PowerPoint Presentation</vt:lpstr>
      <vt:lpstr>一、政府单位会计主体的界定</vt:lpstr>
      <vt:lpstr>一、政府单位会计主体的界定</vt:lpstr>
      <vt:lpstr>一、政府单位会计主体的界定</vt:lpstr>
      <vt:lpstr>一、政府单位会计主体的界定</vt:lpstr>
      <vt:lpstr>一、政府单位会计主体的界定</vt:lpstr>
      <vt:lpstr>一、政府单位会计主体的界定</vt:lpstr>
      <vt:lpstr>二、政府单位会计的含义与对象</vt:lpstr>
      <vt:lpstr>二、政府单位会计的含义与对象</vt:lpstr>
      <vt:lpstr>三、政府单位会计的目标</vt:lpstr>
      <vt:lpstr>三、政府单位会计的目标</vt:lpstr>
      <vt:lpstr>三、政府单位会计的目标</vt:lpstr>
      <vt:lpstr>PowerPoint Presentation</vt:lpstr>
      <vt:lpstr>一、政府单位会计的组成体系</vt:lpstr>
      <vt:lpstr>一、政府单位会计的组成体系</vt:lpstr>
      <vt:lpstr>一、政府单位会计的组成体系</vt:lpstr>
      <vt:lpstr>一、政府单位会计的组成体系</vt:lpstr>
      <vt:lpstr>一、政府单位会计的组成体系</vt:lpstr>
      <vt:lpstr>二、政府单位会计的标准体系</vt:lpstr>
      <vt:lpstr>二、政府单位会计的标准体系</vt:lpstr>
      <vt:lpstr>二、政府单位会计的标准体系</vt:lpstr>
      <vt:lpstr>二、政府单位会计的标准体系</vt:lpstr>
      <vt:lpstr>二、政府单位会计的标准体系</vt:lpstr>
      <vt:lpstr>二、政府单位会计的标准体系</vt:lpstr>
      <vt:lpstr>二、政府单位会计的标准体系</vt:lpstr>
      <vt:lpstr>二、政府单位会计的标准体系</vt:lpstr>
      <vt:lpstr>三、政府单位会计核算模式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2024-09-01T22:26:45.241</cp:lastPrinted>
  <dcterms:created xsi:type="dcterms:W3CDTF">2024-09-01T14:26:45Z</dcterms:created>
  <dcterms:modified xsi:type="dcterms:W3CDTF">2024-09-01T14:26:47Z</dcterms:modified>
</cp:coreProperties>
</file>