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C5AE30-986C-4E6E-AA65-6703B7C81C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46B746-B339-4E8A-8262-9DC6F4A306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EB8964-85FD-4CE4-9967-9E5624273E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8A1380-9557-4428-A203-ACCD461A87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7646206-F064-4B5C-BCE1-4C0A803B4B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7E845C8-9DD9-4D40-AD7F-4FF0562E92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01DF6E7-A3C5-4E98-ADFB-51B09FD1D8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4C5A56-5AE3-4068-87CE-C052D65410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B4DC49-8860-4CF3-95D4-68F83416B9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879E33-D622-4A74-B156-E76B894047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DD056A-2700-4E67-B482-E0B6F1F695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76014033103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56465" y="3402577"/>
            <a:ext cx="3125471" cy="697074"/>
          </a:xfrm>
          <a:prstGeom prst="rect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556465" y="3538707"/>
            <a:ext cx="3125471" cy="4248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95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12132" y="755795"/>
            <a:ext cx="8414137" cy="228478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55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突发事件应对与急救</a:t>
            </a:r>
          </a:p>
        </p:txBody>
      </p:sp>
      <p:sp>
        <p:nvSpPr>
          <p:cNvPr id="5" name="AutoShape 5"/>
          <p:cNvSpPr/>
          <p:nvPr/>
        </p:nvSpPr>
        <p:spPr>
          <a:xfrm>
            <a:off x="3556465" y="4303782"/>
            <a:ext cx="3125471" cy="697074"/>
          </a:xfrm>
          <a:prstGeom prst="rect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556465" y="4439912"/>
            <a:ext cx="3125471" cy="4248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95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21895" y="976412"/>
            <a:ext cx="5464151" cy="5483387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突发事件概述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应急预案制定与实施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现场急救技能培训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突发事件中医疗救援体系建设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公众自救互救意识培养及宣传教育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心理干预在突发事件中应用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49281" y="2019667"/>
            <a:ext cx="3813883" cy="125436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125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50369" y="3274028"/>
            <a:ext cx="2211705" cy="7200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3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97584" y="2777390"/>
            <a:ext cx="10396832" cy="225501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突发事件概述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255167" y="699023"/>
            <a:ext cx="3681665" cy="1934841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7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  <a:headEnd type="oval"/>
            <a:tail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62336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指突然发生，造成或者可能造成严重社会危害，需要采取应急处置措施予以应对的自然灾害、事故灾难、公共卫生事件和社会安全事件。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2336" y="1733458"/>
            <a:ext cx="428012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突发事件定义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8503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突发事件的性质、发生过程、机理和不同领域，可分为自然灾害、事故灾难、公共卫生事件和社会安全事件四大类。其中，自然灾害包括水旱灾害、气象灾害、地震灾害等；事故灾难包括工矿商贸等企业的各类安全事故、交通运输事故等；公共卫生事件包括传染病疫情、群体性不明原因疾病等；社会安全事件包括恐怖袭击事件、经济安全事件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927" y="1733458"/>
            <a:ext cx="4312633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突发事件分类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突发事件定义与分类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flipH="1">
            <a:off x="493270" y="1557122"/>
            <a:ext cx="11219758" cy="2001332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flipH="1">
            <a:off x="493270" y="3836928"/>
            <a:ext cx="11219758" cy="2001332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086183" y="1621822"/>
            <a:ext cx="1872615" cy="1872615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82550">
            <a:solidFill>
              <a:schemeClr val="accent1">
                <a:alpha val="100000"/>
                <a:lumMod val="75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86790" y="3901440"/>
            <a:ext cx="1872615" cy="1872615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82550">
            <a:solidFill>
              <a:schemeClr val="accent1">
                <a:alpha val="100000"/>
                <a:lumMod val="75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突发事件发生原因及影响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037680" y="4592427"/>
            <a:ext cx="1821725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DFCF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影响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89125" y="1894204"/>
            <a:ext cx="8089073" cy="1327168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突发事件的发生往往与多种因素有关，包括自然因素、人为因素、技术因素等。其中，自然因素如地震、洪水等不可抗力；人为因素如操作失误、管理不善等；技术因素如设备故障、技术缺陷等。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086183" y="2312621"/>
            <a:ext cx="1821725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DFCF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发生原因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3226374" y="4174010"/>
            <a:ext cx="8089073" cy="1327168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突发事件的发生往往会对社会、经济、环境等方面产生严重影响。例如，人员伤亡、财产损失、环境破坏等。同时，突发事件还可能引发社会恐慌、信任危机等次生灾害。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2651" r="22651"/>
          <a:stretch>
            <a:fillRect/>
          </a:stretch>
        </p:blipFill>
        <p:spPr>
          <a:xfrm>
            <a:off x="8437172" y="1327341"/>
            <a:ext cx="3341641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突发事件往往威胁到人民的生命安全，及时有效的应对能够最大程度地减少人员伤亡。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保障人民生命安全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突发事件可能引发社会恐慌和混乱，有效的应对措施能够维护社会秩序和稳定。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维护社会稳定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突发事件可能对经济造成重大损失，积极应对能够减少经济损失并促进经济恢复和发展。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促进经济发展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政府应对突发事件的能力和效率直接关系到政府形象和公信力，有效的应对能够提升政府形象和赢得民众信任。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提升政府形象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应对突发事件重要性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97584" y="2777390"/>
            <a:ext cx="10396832" cy="225501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应急预案制定与实施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255167" y="699023"/>
            <a:ext cx="3681665" cy="1934841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7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96324" y="1798767"/>
            <a:ext cx="2754316" cy="64698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642414" y="1934125"/>
            <a:ext cx="2708226" cy="377919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  <a:endParaRPr lang="en-US" sz="1100"/>
          </a:p>
        </p:txBody>
      </p:sp>
      <p:sp>
        <p:nvSpPr>
          <p:cNvPr id="4" name="Freeform 4"/>
          <p:cNvSpPr/>
          <p:nvPr/>
        </p:nvSpPr>
        <p:spPr>
          <a:xfrm>
            <a:off x="1810403" y="1798767"/>
            <a:ext cx="559947" cy="562395"/>
          </a:xfrm>
          <a:custGeom>
            <a:rect l="l" t="t" r="r" b="b"/>
            <a:pathLst>
              <a:path w="85" h="85">
                <a:moveTo>
                  <a:pt x="80" y="53"/>
                </a:moveTo>
                <a:cubicBezTo>
                  <a:pt x="80" y="80"/>
                  <a:pt x="80" y="80"/>
                  <a:pt x="80" y="80"/>
                </a:cubicBezTo>
                <a:cubicBezTo>
                  <a:pt x="80" y="83"/>
                  <a:pt x="78" y="85"/>
                  <a:pt x="74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7" y="85"/>
                  <a:pt x="5" y="83"/>
                  <a:pt x="5" y="80"/>
                </a:cubicBezTo>
                <a:cubicBezTo>
                  <a:pt x="5" y="53"/>
                  <a:pt x="5" y="53"/>
                  <a:pt x="5" y="53"/>
                </a:cubicBezTo>
                <a:cubicBezTo>
                  <a:pt x="9" y="54"/>
                  <a:pt x="13" y="55"/>
                  <a:pt x="17" y="56"/>
                </a:cubicBezTo>
                <a:cubicBezTo>
                  <a:pt x="17" y="60"/>
                  <a:pt x="17" y="60"/>
                  <a:pt x="17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68"/>
                  <a:pt x="20" y="68"/>
                  <a:pt x="20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7" y="60"/>
                  <a:pt x="27" y="60"/>
                  <a:pt x="27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7"/>
                  <a:pt x="30" y="57"/>
                  <a:pt x="30" y="57"/>
                </a:cubicBezTo>
                <a:cubicBezTo>
                  <a:pt x="38" y="58"/>
                  <a:pt x="46" y="58"/>
                  <a:pt x="54" y="57"/>
                </a:cubicBezTo>
                <a:cubicBezTo>
                  <a:pt x="54" y="60"/>
                  <a:pt x="54" y="60"/>
                  <a:pt x="54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8"/>
                  <a:pt x="57" y="68"/>
                  <a:pt x="57" y="68"/>
                </a:cubicBezTo>
                <a:cubicBezTo>
                  <a:pt x="63" y="68"/>
                  <a:pt x="63" y="68"/>
                  <a:pt x="63" y="68"/>
                </a:cubicBezTo>
                <a:cubicBezTo>
                  <a:pt x="63" y="60"/>
                  <a:pt x="63" y="60"/>
                  <a:pt x="63" y="60"/>
                </a:cubicBezTo>
                <a:cubicBezTo>
                  <a:pt x="66" y="60"/>
                  <a:pt x="66" y="60"/>
                  <a:pt x="66" y="60"/>
                </a:cubicBezTo>
                <a:cubicBezTo>
                  <a:pt x="66" y="56"/>
                  <a:pt x="66" y="56"/>
                  <a:pt x="66" y="56"/>
                </a:cubicBezTo>
                <a:cubicBezTo>
                  <a:pt x="71" y="55"/>
                  <a:pt x="75" y="54"/>
                  <a:pt x="80" y="53"/>
                </a:cubicBezTo>
                <a:close/>
                <a:moveTo>
                  <a:pt x="31" y="0"/>
                </a:moveTo>
                <a:cubicBezTo>
                  <a:pt x="54" y="0"/>
                  <a:pt x="54" y="0"/>
                  <a:pt x="54" y="0"/>
                </a:cubicBezTo>
                <a:cubicBezTo>
                  <a:pt x="58" y="0"/>
                  <a:pt x="61" y="3"/>
                  <a:pt x="61" y="7"/>
                </a:cubicBezTo>
                <a:cubicBezTo>
                  <a:pt x="61" y="16"/>
                  <a:pt x="61" y="16"/>
                  <a:pt x="61" y="16"/>
                </a:cubicBezTo>
                <a:cubicBezTo>
                  <a:pt x="53" y="16"/>
                  <a:pt x="53" y="16"/>
                  <a:pt x="53" y="16"/>
                </a:cubicBezTo>
                <a:cubicBezTo>
                  <a:pt x="53" y="8"/>
                  <a:pt x="53" y="8"/>
                  <a:pt x="53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16"/>
                  <a:pt x="32" y="16"/>
                  <a:pt x="32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7"/>
                  <a:pt x="24" y="7"/>
                  <a:pt x="24" y="7"/>
                </a:cubicBezTo>
                <a:cubicBezTo>
                  <a:pt x="24" y="3"/>
                  <a:pt x="27" y="0"/>
                  <a:pt x="31" y="0"/>
                </a:cubicBezTo>
                <a:close/>
                <a:moveTo>
                  <a:pt x="0" y="20"/>
                </a:moveTo>
                <a:cubicBezTo>
                  <a:pt x="0" y="48"/>
                  <a:pt x="0" y="48"/>
                  <a:pt x="0" y="48"/>
                </a:cubicBezTo>
                <a:cubicBezTo>
                  <a:pt x="27" y="55"/>
                  <a:pt x="56" y="55"/>
                  <a:pt x="85" y="48"/>
                </a:cubicBezTo>
                <a:cubicBezTo>
                  <a:pt x="85" y="20"/>
                  <a:pt x="85" y="20"/>
                  <a:pt x="85" y="20"/>
                </a:cubicBezTo>
                <a:lnTo>
                  <a:pt x="0" y="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642414" y="2932252"/>
            <a:ext cx="2753936" cy="645148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2654004" y="4055207"/>
            <a:ext cx="2752792" cy="644697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781996" y="4110075"/>
            <a:ext cx="644511" cy="521244"/>
          </a:xfrm>
          <a:custGeom>
            <a:rect l="l" t="t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619378" y="5177711"/>
            <a:ext cx="2754121" cy="647099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776120" y="5179997"/>
            <a:ext cx="628513" cy="649269"/>
          </a:xfrm>
          <a:custGeom>
            <a:rect l="l" t="t" r="r" b="b"/>
            <a:pathLst>
              <a:path w="89" h="92">
                <a:moveTo>
                  <a:pt x="45" y="0"/>
                </a:moveTo>
                <a:cubicBezTo>
                  <a:pt x="40" y="0"/>
                  <a:pt x="35" y="5"/>
                  <a:pt x="35" y="11"/>
                </a:cubicBezTo>
                <a:cubicBezTo>
                  <a:pt x="35" y="16"/>
                  <a:pt x="40" y="21"/>
                  <a:pt x="45" y="21"/>
                </a:cubicBezTo>
                <a:cubicBezTo>
                  <a:pt x="51" y="21"/>
                  <a:pt x="56" y="16"/>
                  <a:pt x="56" y="11"/>
                </a:cubicBezTo>
                <a:cubicBezTo>
                  <a:pt x="56" y="5"/>
                  <a:pt x="51" y="0"/>
                  <a:pt x="45" y="0"/>
                </a:cubicBezTo>
                <a:close/>
                <a:moveTo>
                  <a:pt x="70" y="10"/>
                </a:moveTo>
                <a:cubicBezTo>
                  <a:pt x="65" y="10"/>
                  <a:pt x="61" y="14"/>
                  <a:pt x="61" y="18"/>
                </a:cubicBezTo>
                <a:cubicBezTo>
                  <a:pt x="61" y="23"/>
                  <a:pt x="65" y="27"/>
                  <a:pt x="70" y="27"/>
                </a:cubicBezTo>
                <a:cubicBezTo>
                  <a:pt x="74" y="27"/>
                  <a:pt x="78" y="23"/>
                  <a:pt x="78" y="18"/>
                </a:cubicBezTo>
                <a:cubicBezTo>
                  <a:pt x="78" y="14"/>
                  <a:pt x="74" y="10"/>
                  <a:pt x="70" y="10"/>
                </a:cubicBezTo>
                <a:close/>
                <a:moveTo>
                  <a:pt x="30" y="52"/>
                </a:moveTo>
                <a:cubicBezTo>
                  <a:pt x="30" y="55"/>
                  <a:pt x="30" y="55"/>
                  <a:pt x="30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2" y="85"/>
                  <a:pt x="32" y="85"/>
                  <a:pt x="32" y="85"/>
                </a:cubicBezTo>
                <a:cubicBezTo>
                  <a:pt x="24" y="85"/>
                  <a:pt x="24" y="85"/>
                  <a:pt x="24" y="85"/>
                </a:cubicBezTo>
                <a:cubicBezTo>
                  <a:pt x="22" y="59"/>
                  <a:pt x="22" y="59"/>
                  <a:pt x="22" y="59"/>
                </a:cubicBezTo>
                <a:cubicBezTo>
                  <a:pt x="19" y="59"/>
                  <a:pt x="19" y="59"/>
                  <a:pt x="19" y="59"/>
                </a:cubicBezTo>
                <a:cubicBezTo>
                  <a:pt x="17" y="85"/>
                  <a:pt x="17" y="85"/>
                  <a:pt x="17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11" y="55"/>
                  <a:pt x="11" y="55"/>
                  <a:pt x="11" y="55"/>
                </a:cubicBezTo>
                <a:cubicBezTo>
                  <a:pt x="10" y="43"/>
                  <a:pt x="10" y="43"/>
                  <a:pt x="10" y="43"/>
                </a:cubicBezTo>
                <a:cubicBezTo>
                  <a:pt x="4" y="53"/>
                  <a:pt x="4" y="53"/>
                  <a:pt x="4" y="53"/>
                </a:cubicBezTo>
                <a:cubicBezTo>
                  <a:pt x="0" y="50"/>
                  <a:pt x="0" y="50"/>
                  <a:pt x="0" y="50"/>
                </a:cubicBezTo>
                <a:cubicBezTo>
                  <a:pt x="10" y="28"/>
                  <a:pt x="10" y="28"/>
                  <a:pt x="10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21" y="35"/>
                  <a:pt x="21" y="35"/>
                  <a:pt x="21" y="35"/>
                </a:cubicBezTo>
                <a:cubicBezTo>
                  <a:pt x="26" y="28"/>
                  <a:pt x="26" y="28"/>
                  <a:pt x="26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3" y="24"/>
                  <a:pt x="33" y="24"/>
                  <a:pt x="33" y="24"/>
                </a:cubicBezTo>
                <a:cubicBezTo>
                  <a:pt x="44" y="24"/>
                  <a:pt x="44" y="24"/>
                  <a:pt x="44" y="24"/>
                </a:cubicBezTo>
                <a:cubicBezTo>
                  <a:pt x="43" y="25"/>
                  <a:pt x="43" y="25"/>
                  <a:pt x="43" y="25"/>
                </a:cubicBezTo>
                <a:cubicBezTo>
                  <a:pt x="44" y="27"/>
                  <a:pt x="44" y="27"/>
                  <a:pt x="44" y="27"/>
                </a:cubicBezTo>
                <a:cubicBezTo>
                  <a:pt x="41" y="44"/>
                  <a:pt x="41" y="44"/>
                  <a:pt x="41" y="44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9" y="44"/>
                  <a:pt x="49" y="44"/>
                  <a:pt x="49" y="44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5"/>
                  <a:pt x="48" y="25"/>
                  <a:pt x="48" y="25"/>
                </a:cubicBezTo>
                <a:cubicBezTo>
                  <a:pt x="47" y="24"/>
                  <a:pt x="47" y="24"/>
                  <a:pt x="47" y="24"/>
                </a:cubicBezTo>
                <a:cubicBezTo>
                  <a:pt x="58" y="24"/>
                  <a:pt x="58" y="24"/>
                  <a:pt x="58" y="24"/>
                </a:cubicBezTo>
                <a:cubicBezTo>
                  <a:pt x="59" y="28"/>
                  <a:pt x="59" y="28"/>
                  <a:pt x="59" y="28"/>
                </a:cubicBezTo>
                <a:cubicBezTo>
                  <a:pt x="64" y="28"/>
                  <a:pt x="64" y="28"/>
                  <a:pt x="64" y="28"/>
                </a:cubicBezTo>
                <a:cubicBezTo>
                  <a:pt x="70" y="35"/>
                  <a:pt x="70" y="35"/>
                  <a:pt x="70" y="35"/>
                </a:cubicBezTo>
                <a:cubicBezTo>
                  <a:pt x="75" y="28"/>
                  <a:pt x="75" y="28"/>
                  <a:pt x="75" y="28"/>
                </a:cubicBezTo>
                <a:cubicBezTo>
                  <a:pt x="80" y="28"/>
                  <a:pt x="80" y="28"/>
                  <a:pt x="80" y="28"/>
                </a:cubicBezTo>
                <a:cubicBezTo>
                  <a:pt x="89" y="48"/>
                  <a:pt x="89" y="48"/>
                  <a:pt x="89" y="48"/>
                </a:cubicBezTo>
                <a:cubicBezTo>
                  <a:pt x="85" y="51"/>
                  <a:pt x="85" y="51"/>
                  <a:pt x="85" y="51"/>
                </a:cubicBezTo>
                <a:cubicBezTo>
                  <a:pt x="79" y="41"/>
                  <a:pt x="79" y="41"/>
                  <a:pt x="79" y="41"/>
                </a:cubicBezTo>
                <a:cubicBezTo>
                  <a:pt x="79" y="55"/>
                  <a:pt x="79" y="55"/>
                  <a:pt x="79" y="55"/>
                </a:cubicBezTo>
                <a:cubicBezTo>
                  <a:pt x="79" y="55"/>
                  <a:pt x="79" y="55"/>
                  <a:pt x="79" y="55"/>
                </a:cubicBezTo>
                <a:cubicBezTo>
                  <a:pt x="80" y="85"/>
                  <a:pt x="80" y="85"/>
                  <a:pt x="80" y="85"/>
                </a:cubicBezTo>
                <a:cubicBezTo>
                  <a:pt x="72" y="85"/>
                  <a:pt x="72" y="85"/>
                  <a:pt x="72" y="85"/>
                </a:cubicBezTo>
                <a:cubicBezTo>
                  <a:pt x="71" y="59"/>
                  <a:pt x="71" y="59"/>
                  <a:pt x="71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66" y="85"/>
                  <a:pt x="66" y="85"/>
                  <a:pt x="66" y="85"/>
                </a:cubicBezTo>
                <a:cubicBezTo>
                  <a:pt x="59" y="85"/>
                  <a:pt x="59" y="85"/>
                  <a:pt x="59" y="85"/>
                </a:cubicBezTo>
                <a:cubicBezTo>
                  <a:pt x="60" y="55"/>
                  <a:pt x="60" y="55"/>
                  <a:pt x="60" y="55"/>
                </a:cubicBezTo>
                <a:cubicBezTo>
                  <a:pt x="60" y="53"/>
                  <a:pt x="60" y="53"/>
                  <a:pt x="60" y="53"/>
                </a:cubicBezTo>
                <a:cubicBezTo>
                  <a:pt x="57" y="55"/>
                  <a:pt x="57" y="55"/>
                  <a:pt x="57" y="55"/>
                </a:cubicBezTo>
                <a:cubicBezTo>
                  <a:pt x="58" y="92"/>
                  <a:pt x="58" y="92"/>
                  <a:pt x="58" y="92"/>
                </a:cubicBezTo>
                <a:cubicBezTo>
                  <a:pt x="49" y="92"/>
                  <a:pt x="49" y="92"/>
                  <a:pt x="49" y="92"/>
                </a:cubicBezTo>
                <a:cubicBezTo>
                  <a:pt x="47" y="61"/>
                  <a:pt x="47" y="61"/>
                  <a:pt x="47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2" y="92"/>
                  <a:pt x="42" y="92"/>
                  <a:pt x="42" y="92"/>
                </a:cubicBezTo>
                <a:cubicBezTo>
                  <a:pt x="32" y="92"/>
                  <a:pt x="32" y="92"/>
                  <a:pt x="32" y="92"/>
                </a:cubicBezTo>
                <a:cubicBezTo>
                  <a:pt x="34" y="55"/>
                  <a:pt x="34" y="55"/>
                  <a:pt x="34" y="55"/>
                </a:cubicBezTo>
                <a:cubicBezTo>
                  <a:pt x="30" y="52"/>
                  <a:pt x="30" y="52"/>
                  <a:pt x="30" y="52"/>
                </a:cubicBezTo>
                <a:close/>
                <a:moveTo>
                  <a:pt x="21" y="10"/>
                </a:moveTo>
                <a:cubicBezTo>
                  <a:pt x="16" y="10"/>
                  <a:pt x="13" y="14"/>
                  <a:pt x="13" y="18"/>
                </a:cubicBezTo>
                <a:cubicBezTo>
                  <a:pt x="13" y="23"/>
                  <a:pt x="16" y="27"/>
                  <a:pt x="21" y="27"/>
                </a:cubicBezTo>
                <a:cubicBezTo>
                  <a:pt x="25" y="27"/>
                  <a:pt x="29" y="23"/>
                  <a:pt x="29" y="18"/>
                </a:cubicBezTo>
                <a:cubicBezTo>
                  <a:pt x="29" y="14"/>
                  <a:pt x="25" y="10"/>
                  <a:pt x="21" y="1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642414" y="3056650"/>
            <a:ext cx="2708226" cy="367030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预案编制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2654004" y="4162996"/>
            <a:ext cx="2696636" cy="413850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预案评审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2596324" y="5312610"/>
            <a:ext cx="2754316" cy="367030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预案发布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1810403" y="2932252"/>
            <a:ext cx="568288" cy="568288"/>
          </a:xfrm>
          <a:custGeom>
            <a:rect l="l" t="t" r="r" b="b"/>
            <a:pathLst>
              <a:path w="304800" h="304800">
                <a:moveTo>
                  <a:pt x="247650" y="38100"/>
                </a:moveTo>
                <a:lnTo>
                  <a:pt x="247650" y="57598"/>
                </a:lnTo>
                <a:cubicBezTo>
                  <a:pt x="247650" y="78657"/>
                  <a:pt x="230610" y="95698"/>
                  <a:pt x="209550" y="95698"/>
                </a:cubicBezTo>
                <a:cubicBezTo>
                  <a:pt x="188490" y="95698"/>
                  <a:pt x="171450" y="78657"/>
                  <a:pt x="171450" y="57598"/>
                </a:cubicBezTo>
                <a:lnTo>
                  <a:pt x="171450" y="38100"/>
                </a:lnTo>
                <a:lnTo>
                  <a:pt x="133350" y="38100"/>
                </a:lnTo>
                <a:lnTo>
                  <a:pt x="133350" y="57598"/>
                </a:lnTo>
                <a:cubicBezTo>
                  <a:pt x="133350" y="78657"/>
                  <a:pt x="116310" y="95698"/>
                  <a:pt x="95250" y="95698"/>
                </a:cubicBezTo>
                <a:cubicBezTo>
                  <a:pt x="74190" y="95698"/>
                  <a:pt x="57150" y="78657"/>
                  <a:pt x="57150" y="57598"/>
                </a:cubicBezTo>
                <a:lnTo>
                  <a:pt x="57150" y="38100"/>
                </a:lnTo>
                <a:lnTo>
                  <a:pt x="0" y="38100"/>
                </a:lnTo>
                <a:lnTo>
                  <a:pt x="0" y="304800"/>
                </a:lnTo>
                <a:lnTo>
                  <a:pt x="304800" y="304800"/>
                </a:lnTo>
                <a:lnTo>
                  <a:pt x="304800" y="38100"/>
                </a:lnTo>
                <a:lnTo>
                  <a:pt x="247650" y="38100"/>
                </a:lnTo>
                <a:close/>
                <a:moveTo>
                  <a:pt x="95250" y="266700"/>
                </a:moveTo>
                <a:lnTo>
                  <a:pt x="57150" y="266700"/>
                </a:lnTo>
                <a:lnTo>
                  <a:pt x="57150" y="228600"/>
                </a:lnTo>
                <a:lnTo>
                  <a:pt x="95250" y="228600"/>
                </a:lnTo>
                <a:lnTo>
                  <a:pt x="95250" y="266700"/>
                </a:lnTo>
                <a:close/>
                <a:moveTo>
                  <a:pt x="95250" y="190500"/>
                </a:moveTo>
                <a:lnTo>
                  <a:pt x="57150" y="190500"/>
                </a:lnTo>
                <a:lnTo>
                  <a:pt x="57150" y="152400"/>
                </a:lnTo>
                <a:lnTo>
                  <a:pt x="95250" y="152400"/>
                </a:lnTo>
                <a:lnTo>
                  <a:pt x="95250" y="190500"/>
                </a:lnTo>
                <a:close/>
                <a:moveTo>
                  <a:pt x="171450" y="266700"/>
                </a:moveTo>
                <a:lnTo>
                  <a:pt x="133350" y="26670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66700"/>
                </a:lnTo>
                <a:close/>
                <a:moveTo>
                  <a:pt x="171450" y="190500"/>
                </a:moveTo>
                <a:lnTo>
                  <a:pt x="133350" y="190500"/>
                </a:lnTo>
                <a:lnTo>
                  <a:pt x="133350" y="152400"/>
                </a:lnTo>
                <a:lnTo>
                  <a:pt x="171450" y="152400"/>
                </a:lnTo>
                <a:lnTo>
                  <a:pt x="171450" y="190500"/>
                </a:lnTo>
                <a:close/>
                <a:moveTo>
                  <a:pt x="209550" y="266700"/>
                </a:moveTo>
                <a:lnTo>
                  <a:pt x="209550" y="228600"/>
                </a:lnTo>
                <a:lnTo>
                  <a:pt x="247650" y="228600"/>
                </a:lnTo>
                <a:lnTo>
                  <a:pt x="209550" y="266700"/>
                </a:lnTo>
                <a:close/>
                <a:moveTo>
                  <a:pt x="247650" y="190500"/>
                </a:moveTo>
                <a:lnTo>
                  <a:pt x="209550" y="190500"/>
                </a:lnTo>
                <a:lnTo>
                  <a:pt x="209550" y="152400"/>
                </a:lnTo>
                <a:lnTo>
                  <a:pt x="247650" y="152400"/>
                </a:lnTo>
                <a:lnTo>
                  <a:pt x="247650" y="190500"/>
                </a:lnTo>
                <a:close/>
                <a:moveTo>
                  <a:pt x="76200" y="57150"/>
                </a:moveTo>
                <a:lnTo>
                  <a:pt x="76200" y="19050"/>
                </a:lnTo>
                <a:cubicBezTo>
                  <a:pt x="76200" y="8525"/>
                  <a:pt x="84725" y="0"/>
                  <a:pt x="95250" y="0"/>
                </a:cubicBezTo>
                <a:cubicBezTo>
                  <a:pt x="105775" y="0"/>
                  <a:pt x="114300" y="8525"/>
                  <a:pt x="114300" y="19050"/>
                </a:cubicBezTo>
                <a:lnTo>
                  <a:pt x="114300" y="57150"/>
                </a:lnTo>
                <a:cubicBezTo>
                  <a:pt x="114300" y="67675"/>
                  <a:pt x="105775" y="76200"/>
                  <a:pt x="95250" y="76200"/>
                </a:cubicBezTo>
                <a:cubicBezTo>
                  <a:pt x="84725" y="76200"/>
                  <a:pt x="76200" y="67675"/>
                  <a:pt x="76200" y="57150"/>
                </a:cubicBezTo>
                <a:close/>
                <a:moveTo>
                  <a:pt x="190500" y="57150"/>
                </a:moveTo>
                <a:lnTo>
                  <a:pt x="190500" y="19050"/>
                </a:lnTo>
                <a:cubicBezTo>
                  <a:pt x="190500" y="8525"/>
                  <a:pt x="199025" y="0"/>
                  <a:pt x="209550" y="0"/>
                </a:cubicBezTo>
                <a:cubicBezTo>
                  <a:pt x="220075" y="0"/>
                  <a:pt x="228600" y="8525"/>
                  <a:pt x="228600" y="19050"/>
                </a:cubicBezTo>
                <a:lnTo>
                  <a:pt x="228600" y="57150"/>
                </a:lnTo>
                <a:cubicBezTo>
                  <a:pt x="228600" y="67675"/>
                  <a:pt x="220075" y="76200"/>
                  <a:pt x="209550" y="76200"/>
                </a:cubicBezTo>
                <a:cubicBezTo>
                  <a:pt x="199025" y="76200"/>
                  <a:pt x="190500" y="67675"/>
                  <a:pt x="190500" y="5715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应急预案制定流程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5590556" y="2936787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根据风险评估结果，制定具体的应急预案，包括应急组织、通讯联络、现场处置、医疗救护、安全防护等方面内容。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5590556" y="4059741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组织专家对预案进行评审，确保预案的科学性、实用性和可操作性。</a:t>
            </a:r>
            <a:endParaRPr lang="en-US" sz="1100"/>
          </a:p>
        </p:txBody>
      </p:sp>
      <p:sp>
        <p:nvSpPr>
          <p:cNvPr id="38" name="AutoShape 38"/>
          <p:cNvSpPr/>
          <p:nvPr/>
        </p:nvSpPr>
        <p:spPr>
          <a:xfrm>
            <a:off x="5590556" y="5182247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经过评审和修订后，正式发布应急预案，并明确实施时间和要求。</a:t>
            </a:r>
            <a:endParaRPr lang="en-US" sz="1100"/>
          </a:p>
        </p:txBody>
      </p:sp>
      <p:sp>
        <p:nvSpPr>
          <p:cNvPr id="39" name="AutoShape 39"/>
          <p:cNvSpPr/>
          <p:nvPr/>
        </p:nvSpPr>
        <p:spPr>
          <a:xfrm>
            <a:off x="5590556" y="1803301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全面分析可能发生的突发事件类型、概率、危害程度等。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110" y="1308453"/>
            <a:ext cx="4493120" cy="449312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17813" y="1544614"/>
            <a:ext cx="5880469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资源清单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434616" y="1977702"/>
            <a:ext cx="5863667" cy="792318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建立应急资源清单，包括人员、物资、设备、资金等方面。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417813" y="2922420"/>
            <a:ext cx="5880469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调配机制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434616" y="3374559"/>
            <a:ext cx="5863667" cy="792318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建立应急资源调配机制，确保资源能够及时、有效地调配到现场。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417813" y="4286711"/>
            <a:ext cx="5880469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保障措施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434616" y="4719800"/>
            <a:ext cx="5863667" cy="792318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制定应急资源保障措施，包括资源储备、维护保养、更新替换等方面，确保资源的可靠性和持续性。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应急资源调配与保障措施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演练实施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按照演练计划，组织实施应急预案演练，并记录演练过程和结果。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演练计划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制定应急预案演练计划，明确演练目的、时间、地点、参与人员等方面。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评估方法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建立应急预案评估方法，对演练过程和结果进行评估，分析存在的问题和不足，提出改进意见和建议。同时，将评估结果作为预案修订的重要依据。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9792" r="1979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25" r="1662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t="16667" b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预案演练与评估方法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97584" y="2777390"/>
            <a:ext cx="10396832" cy="225501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现场急救技能培训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255167" y="699023"/>
            <a:ext cx="3681665" cy="1934841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7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821867" y="3896294"/>
            <a:ext cx="2573020" cy="2567940"/>
          </a:xfrm>
          <a:custGeom>
            <a:rect l="l" t="t" r="r" b="b"/>
            <a:pathLst>
              <a:path w="110" h="110">
                <a:moveTo>
                  <a:pt x="56" y="0"/>
                </a:moveTo>
                <a:cubicBezTo>
                  <a:pt x="71" y="0"/>
                  <a:pt x="85" y="6"/>
                  <a:pt x="95" y="16"/>
                </a:cubicBezTo>
                <a:cubicBezTo>
                  <a:pt x="105" y="26"/>
                  <a:pt x="111" y="40"/>
                  <a:pt x="111" y="55"/>
                </a:cubicBezTo>
                <a:cubicBezTo>
                  <a:pt x="111" y="71"/>
                  <a:pt x="105" y="84"/>
                  <a:pt x="95" y="94"/>
                </a:cubicBezTo>
                <a:cubicBezTo>
                  <a:pt x="85" y="104"/>
                  <a:pt x="71" y="111"/>
                  <a:pt x="56" y="111"/>
                </a:cubicBezTo>
                <a:cubicBezTo>
                  <a:pt x="40" y="111"/>
                  <a:pt x="27" y="104"/>
                  <a:pt x="16" y="94"/>
                </a:cubicBezTo>
                <a:cubicBezTo>
                  <a:pt x="6" y="84"/>
                  <a:pt x="0" y="71"/>
                  <a:pt x="0" y="55"/>
                </a:cubicBezTo>
                <a:cubicBezTo>
                  <a:pt x="0" y="40"/>
                  <a:pt x="6" y="26"/>
                  <a:pt x="16" y="16"/>
                </a:cubicBezTo>
                <a:cubicBezTo>
                  <a:pt x="27" y="6"/>
                  <a:pt x="40" y="0"/>
                  <a:pt x="56" y="0"/>
                </a:cubicBezTo>
                <a:close/>
                <a:moveTo>
                  <a:pt x="51" y="100"/>
                </a:moveTo>
                <a:cubicBezTo>
                  <a:pt x="51" y="87"/>
                  <a:pt x="51" y="87"/>
                  <a:pt x="51" y="87"/>
                </a:cubicBezTo>
                <a:cubicBezTo>
                  <a:pt x="47" y="87"/>
                  <a:pt x="42" y="86"/>
                  <a:pt x="38" y="85"/>
                </a:cubicBezTo>
                <a:cubicBezTo>
                  <a:pt x="39" y="87"/>
                  <a:pt x="40" y="88"/>
                  <a:pt x="40" y="89"/>
                </a:cubicBezTo>
                <a:cubicBezTo>
                  <a:pt x="43" y="94"/>
                  <a:pt x="47" y="98"/>
                  <a:pt x="51" y="100"/>
                </a:cubicBezTo>
                <a:close/>
                <a:moveTo>
                  <a:pt x="51" y="77"/>
                </a:moveTo>
                <a:cubicBezTo>
                  <a:pt x="51" y="60"/>
                  <a:pt x="51" y="60"/>
                  <a:pt x="51" y="60"/>
                </a:cubicBezTo>
                <a:cubicBezTo>
                  <a:pt x="33" y="60"/>
                  <a:pt x="33" y="60"/>
                  <a:pt x="33" y="60"/>
                </a:cubicBezTo>
                <a:cubicBezTo>
                  <a:pt x="33" y="65"/>
                  <a:pt x="34" y="70"/>
                  <a:pt x="35" y="75"/>
                </a:cubicBezTo>
                <a:cubicBezTo>
                  <a:pt x="40" y="76"/>
                  <a:pt x="45" y="77"/>
                  <a:pt x="51" y="77"/>
                </a:cubicBezTo>
                <a:close/>
                <a:moveTo>
                  <a:pt x="51" y="50"/>
                </a:moveTo>
                <a:cubicBezTo>
                  <a:pt x="51" y="33"/>
                  <a:pt x="51" y="33"/>
                  <a:pt x="51" y="33"/>
                </a:cubicBezTo>
                <a:cubicBezTo>
                  <a:pt x="45" y="34"/>
                  <a:pt x="40" y="34"/>
                  <a:pt x="35" y="36"/>
                </a:cubicBezTo>
                <a:cubicBezTo>
                  <a:pt x="34" y="40"/>
                  <a:pt x="33" y="45"/>
                  <a:pt x="33" y="50"/>
                </a:cubicBezTo>
                <a:cubicBezTo>
                  <a:pt x="51" y="50"/>
                  <a:pt x="51" y="50"/>
                  <a:pt x="51" y="50"/>
                </a:cubicBezTo>
                <a:close/>
                <a:moveTo>
                  <a:pt x="51" y="24"/>
                </a:moveTo>
                <a:cubicBezTo>
                  <a:pt x="51" y="10"/>
                  <a:pt x="51" y="10"/>
                  <a:pt x="51" y="10"/>
                </a:cubicBezTo>
                <a:cubicBezTo>
                  <a:pt x="47" y="12"/>
                  <a:pt x="43" y="16"/>
                  <a:pt x="40" y="22"/>
                </a:cubicBezTo>
                <a:cubicBezTo>
                  <a:pt x="40" y="23"/>
                  <a:pt x="39" y="24"/>
                  <a:pt x="38" y="25"/>
                </a:cubicBezTo>
                <a:cubicBezTo>
                  <a:pt x="42" y="24"/>
                  <a:pt x="47" y="24"/>
                  <a:pt x="51" y="24"/>
                </a:cubicBezTo>
                <a:close/>
                <a:moveTo>
                  <a:pt x="61" y="10"/>
                </a:move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9" y="24"/>
                  <a:pt x="73" y="25"/>
                </a:cubicBezTo>
                <a:cubicBezTo>
                  <a:pt x="72" y="24"/>
                  <a:pt x="72" y="23"/>
                  <a:pt x="71" y="22"/>
                </a:cubicBezTo>
                <a:cubicBezTo>
                  <a:pt x="68" y="16"/>
                  <a:pt x="65" y="12"/>
                  <a:pt x="61" y="10"/>
                </a:cubicBezTo>
                <a:close/>
                <a:moveTo>
                  <a:pt x="61" y="33"/>
                </a:moveTo>
                <a:cubicBezTo>
                  <a:pt x="61" y="50"/>
                  <a:pt x="61" y="50"/>
                  <a:pt x="61" y="50"/>
                </a:cubicBezTo>
                <a:cubicBezTo>
                  <a:pt x="79" y="50"/>
                  <a:pt x="79" y="50"/>
                  <a:pt x="79" y="50"/>
                </a:cubicBezTo>
                <a:cubicBezTo>
                  <a:pt x="78" y="45"/>
                  <a:pt x="78" y="40"/>
                  <a:pt x="77" y="36"/>
                </a:cubicBezTo>
                <a:cubicBezTo>
                  <a:pt x="72" y="34"/>
                  <a:pt x="66" y="34"/>
                  <a:pt x="61" y="33"/>
                </a:cubicBezTo>
                <a:close/>
                <a:moveTo>
                  <a:pt x="61" y="60"/>
                </a:moveTo>
                <a:cubicBezTo>
                  <a:pt x="61" y="77"/>
                  <a:pt x="61" y="77"/>
                  <a:pt x="61" y="77"/>
                </a:cubicBezTo>
                <a:cubicBezTo>
                  <a:pt x="66" y="77"/>
                  <a:pt x="72" y="76"/>
                  <a:pt x="77" y="75"/>
                </a:cubicBezTo>
                <a:cubicBezTo>
                  <a:pt x="78" y="70"/>
                  <a:pt x="78" y="65"/>
                  <a:pt x="79" y="60"/>
                </a:cubicBezTo>
                <a:cubicBezTo>
                  <a:pt x="61" y="60"/>
                  <a:pt x="61" y="60"/>
                  <a:pt x="61" y="60"/>
                </a:cubicBezTo>
                <a:close/>
                <a:moveTo>
                  <a:pt x="61" y="87"/>
                </a:moveTo>
                <a:cubicBezTo>
                  <a:pt x="61" y="100"/>
                  <a:pt x="61" y="100"/>
                  <a:pt x="61" y="100"/>
                </a:cubicBezTo>
                <a:cubicBezTo>
                  <a:pt x="65" y="98"/>
                  <a:pt x="68" y="94"/>
                  <a:pt x="71" y="89"/>
                </a:cubicBezTo>
                <a:cubicBezTo>
                  <a:pt x="72" y="88"/>
                  <a:pt x="72" y="87"/>
                  <a:pt x="73" y="85"/>
                </a:cubicBezTo>
                <a:cubicBezTo>
                  <a:pt x="69" y="86"/>
                  <a:pt x="65" y="87"/>
                  <a:pt x="61" y="87"/>
                </a:cubicBezTo>
                <a:close/>
                <a:moveTo>
                  <a:pt x="11" y="50"/>
                </a:moveTo>
                <a:cubicBezTo>
                  <a:pt x="23" y="50"/>
                  <a:pt x="23" y="50"/>
                  <a:pt x="23" y="50"/>
                </a:cubicBezTo>
                <a:cubicBezTo>
                  <a:pt x="23" y="47"/>
                  <a:pt x="24" y="43"/>
                  <a:pt x="24" y="39"/>
                </a:cubicBezTo>
                <a:cubicBezTo>
                  <a:pt x="24" y="40"/>
                  <a:pt x="23" y="40"/>
                  <a:pt x="22" y="40"/>
                </a:cubicBezTo>
                <a:cubicBezTo>
                  <a:pt x="17" y="43"/>
                  <a:pt x="13" y="47"/>
                  <a:pt x="11" y="50"/>
                </a:cubicBezTo>
                <a:close/>
                <a:moveTo>
                  <a:pt x="88" y="50"/>
                </a:moveTo>
                <a:cubicBezTo>
                  <a:pt x="100" y="50"/>
                  <a:pt x="100" y="50"/>
                  <a:pt x="100" y="50"/>
                </a:cubicBezTo>
                <a:cubicBezTo>
                  <a:pt x="99" y="47"/>
                  <a:pt x="95" y="43"/>
                  <a:pt x="89" y="40"/>
                </a:cubicBezTo>
                <a:cubicBezTo>
                  <a:pt x="89" y="40"/>
                  <a:pt x="88" y="40"/>
                  <a:pt x="87" y="39"/>
                </a:cubicBezTo>
                <a:cubicBezTo>
                  <a:pt x="88" y="43"/>
                  <a:pt x="88" y="47"/>
                  <a:pt x="88" y="50"/>
                </a:cubicBezTo>
                <a:close/>
                <a:moveTo>
                  <a:pt x="100" y="60"/>
                </a:moveTo>
                <a:cubicBezTo>
                  <a:pt x="88" y="60"/>
                  <a:pt x="88" y="60"/>
                  <a:pt x="88" y="60"/>
                </a:cubicBezTo>
                <a:cubicBezTo>
                  <a:pt x="88" y="64"/>
                  <a:pt x="88" y="67"/>
                  <a:pt x="87" y="71"/>
                </a:cubicBezTo>
                <a:cubicBezTo>
                  <a:pt x="88" y="71"/>
                  <a:pt x="89" y="70"/>
                  <a:pt x="89" y="70"/>
                </a:cubicBezTo>
                <a:cubicBezTo>
                  <a:pt x="95" y="67"/>
                  <a:pt x="99" y="64"/>
                  <a:pt x="100" y="60"/>
                </a:cubicBezTo>
                <a:close/>
                <a:moveTo>
                  <a:pt x="23" y="60"/>
                </a:moveTo>
                <a:cubicBezTo>
                  <a:pt x="11" y="60"/>
                  <a:pt x="11" y="60"/>
                  <a:pt x="11" y="60"/>
                </a:cubicBezTo>
                <a:cubicBezTo>
                  <a:pt x="13" y="64"/>
                  <a:pt x="17" y="67"/>
                  <a:pt x="22" y="70"/>
                </a:cubicBezTo>
                <a:cubicBezTo>
                  <a:pt x="23" y="70"/>
                  <a:pt x="24" y="71"/>
                  <a:pt x="24" y="71"/>
                </a:cubicBezTo>
                <a:cubicBezTo>
                  <a:pt x="24" y="67"/>
                  <a:pt x="23" y="64"/>
                  <a:pt x="23" y="60"/>
                </a:cubicBezTo>
                <a:close/>
                <a:moveTo>
                  <a:pt x="96" y="77"/>
                </a:moveTo>
                <a:cubicBezTo>
                  <a:pt x="95" y="78"/>
                  <a:pt x="95" y="78"/>
                  <a:pt x="94" y="78"/>
                </a:cubicBezTo>
                <a:cubicBezTo>
                  <a:pt x="91" y="80"/>
                  <a:pt x="88" y="81"/>
                  <a:pt x="84" y="82"/>
                </a:cubicBezTo>
                <a:cubicBezTo>
                  <a:pt x="83" y="86"/>
                  <a:pt x="81" y="90"/>
                  <a:pt x="80" y="93"/>
                </a:cubicBezTo>
                <a:cubicBezTo>
                  <a:pt x="79" y="94"/>
                  <a:pt x="79" y="94"/>
                  <a:pt x="79" y="95"/>
                </a:cubicBezTo>
                <a:cubicBezTo>
                  <a:pt x="82" y="93"/>
                  <a:pt x="85" y="90"/>
                  <a:pt x="88" y="88"/>
                </a:cubicBezTo>
                <a:cubicBezTo>
                  <a:pt x="91" y="85"/>
                  <a:pt x="94" y="81"/>
                  <a:pt x="96" y="77"/>
                </a:cubicBezTo>
                <a:close/>
                <a:moveTo>
                  <a:pt x="27" y="82"/>
                </a:moveTo>
                <a:cubicBezTo>
                  <a:pt x="24" y="81"/>
                  <a:pt x="20" y="80"/>
                  <a:pt x="18" y="78"/>
                </a:cubicBezTo>
                <a:cubicBezTo>
                  <a:pt x="17" y="78"/>
                  <a:pt x="16" y="78"/>
                  <a:pt x="15" y="77"/>
                </a:cubicBezTo>
                <a:cubicBezTo>
                  <a:pt x="18" y="81"/>
                  <a:pt x="20" y="85"/>
                  <a:pt x="23" y="88"/>
                </a:cubicBezTo>
                <a:cubicBezTo>
                  <a:pt x="26" y="90"/>
                  <a:pt x="29" y="93"/>
                  <a:pt x="33" y="95"/>
                </a:cubicBezTo>
                <a:cubicBezTo>
                  <a:pt x="32" y="94"/>
                  <a:pt x="32" y="94"/>
                  <a:pt x="32" y="93"/>
                </a:cubicBezTo>
                <a:cubicBezTo>
                  <a:pt x="30" y="90"/>
                  <a:pt x="28" y="86"/>
                  <a:pt x="27" y="82"/>
                </a:cubicBezTo>
                <a:close/>
                <a:moveTo>
                  <a:pt x="15" y="33"/>
                </a:moveTo>
                <a:cubicBezTo>
                  <a:pt x="16" y="33"/>
                  <a:pt x="17" y="32"/>
                  <a:pt x="18" y="32"/>
                </a:cubicBezTo>
                <a:cubicBezTo>
                  <a:pt x="20" y="30"/>
                  <a:pt x="24" y="29"/>
                  <a:pt x="27" y="28"/>
                </a:cubicBezTo>
                <a:cubicBezTo>
                  <a:pt x="28" y="24"/>
                  <a:pt x="30" y="20"/>
                  <a:pt x="32" y="17"/>
                </a:cubicBezTo>
                <a:cubicBezTo>
                  <a:pt x="32" y="17"/>
                  <a:pt x="32" y="16"/>
                  <a:pt x="33" y="16"/>
                </a:cubicBezTo>
                <a:cubicBezTo>
                  <a:pt x="29" y="18"/>
                  <a:pt x="26" y="20"/>
                  <a:pt x="23" y="23"/>
                </a:cubicBezTo>
                <a:cubicBezTo>
                  <a:pt x="20" y="26"/>
                  <a:pt x="18" y="29"/>
                  <a:pt x="15" y="33"/>
                </a:cubicBezTo>
                <a:close/>
                <a:moveTo>
                  <a:pt x="84" y="28"/>
                </a:moveTo>
                <a:cubicBezTo>
                  <a:pt x="88" y="29"/>
                  <a:pt x="91" y="30"/>
                  <a:pt x="94" y="32"/>
                </a:cubicBezTo>
                <a:cubicBezTo>
                  <a:pt x="95" y="32"/>
                  <a:pt x="95" y="33"/>
                  <a:pt x="96" y="33"/>
                </a:cubicBezTo>
                <a:cubicBezTo>
                  <a:pt x="94" y="29"/>
                  <a:pt x="91" y="26"/>
                  <a:pt x="88" y="23"/>
                </a:cubicBezTo>
                <a:cubicBezTo>
                  <a:pt x="85" y="20"/>
                  <a:pt x="82" y="18"/>
                  <a:pt x="79" y="16"/>
                </a:cubicBezTo>
                <a:cubicBezTo>
                  <a:pt x="79" y="16"/>
                  <a:pt x="79" y="17"/>
                  <a:pt x="80" y="17"/>
                </a:cubicBezTo>
                <a:cubicBezTo>
                  <a:pt x="81" y="20"/>
                  <a:pt x="83" y="24"/>
                  <a:pt x="84" y="2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4362496" y="5185660"/>
            <a:ext cx="90872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6118543" y="5185660"/>
            <a:ext cx="175604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 flipV="1">
            <a:off x="6101402" y="3472461"/>
            <a:ext cx="0" cy="654844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 flipV="1">
            <a:off x="4912508" y="3912538"/>
            <a:ext cx="494998" cy="363089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6740069" y="3998248"/>
            <a:ext cx="501771" cy="242369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31601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820875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594450" y="226884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192587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3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378325" y="4638125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开放气道，进行人工呼吸，每30次胸外按压后进行2次人工呼吸。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1766" y="2377910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呼救并启动应急反应系统，同时检查患者脉搏。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07262" y="1101076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检查现场环境是否安全，判断患者意识和呼吸情况。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45647" y="244625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进行胸外按压，保持每分钟100-120次的频率，深度5-6厘米。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10378" y="455463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持续进行心肺复苏，直到专业救援人员到达或患者恢复自主呼吸和心跳。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心肺复苏术（CPR）操作流程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5654863" y="251761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272801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901089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2403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0775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采用直接压迫、止血带等方法控制出血。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止血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包扎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固定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使用绷带、三角巾等物品对伤口进行包扎，保护伤口并防止感染。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对骨折或脱臼部位进行固定，以减轻疼痛并防止进一步损伤。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止血、包扎、固定等基本技能介绍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https://d.book118.com/176014033103010051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2024-09-17T03:35:26.672</cp:lastPrinted>
  <dcterms:created xsi:type="dcterms:W3CDTF">2024-09-16T19:35:26Z</dcterms:created>
  <dcterms:modified xsi:type="dcterms:W3CDTF">2024-09-16T19:35:28Z</dcterms:modified>
</cp:coreProperties>
</file>